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058" r:id="rId2"/>
    <p:sldId id="2059" r:id="rId3"/>
    <p:sldId id="2060" r:id="rId4"/>
    <p:sldId id="2070" r:id="rId5"/>
    <p:sldId id="2071" r:id="rId6"/>
    <p:sldId id="2072" r:id="rId7"/>
    <p:sldId id="2074" r:id="rId8"/>
    <p:sldId id="2075" r:id="rId9"/>
    <p:sldId id="2073" r:id="rId10"/>
    <p:sldId id="2076" r:id="rId11"/>
    <p:sldId id="2063" r:id="rId12"/>
    <p:sldId id="2064" r:id="rId13"/>
    <p:sldId id="2065" r:id="rId14"/>
    <p:sldId id="2066" r:id="rId15"/>
    <p:sldId id="2069" r:id="rId16"/>
    <p:sldId id="2067" r:id="rId17"/>
    <p:sldId id="2062" r:id="rId18"/>
  </p:sldIdLst>
  <p:sldSz cx="9144000" cy="6858000" type="screen4x3"/>
  <p:notesSz cx="6797675" cy="9926638"/>
  <p:defaultTextStyle>
    <a:defPPr>
      <a:defRPr lang="en-ZA"/>
    </a:defPPr>
    <a:lvl1pPr algn="l" rtl="0" fontAlgn="base">
      <a:spcBef>
        <a:spcPct val="0"/>
      </a:spcBef>
      <a:spcAft>
        <a:spcPct val="0"/>
      </a:spcAft>
      <a:defRPr sz="3600" b="1" u="sng" kern="1200">
        <a:solidFill>
          <a:schemeClr val="tx2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600" b="1" u="sng" kern="1200">
        <a:solidFill>
          <a:schemeClr val="tx2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600" b="1" u="sng" kern="1200">
        <a:solidFill>
          <a:schemeClr val="tx2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600" b="1" u="sng" kern="1200">
        <a:solidFill>
          <a:schemeClr val="tx2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600" b="1" u="sng" kern="1200">
        <a:solidFill>
          <a:schemeClr val="tx2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b="1" u="sng" kern="1200">
        <a:solidFill>
          <a:schemeClr val="tx2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b="1" u="sng" kern="1200">
        <a:solidFill>
          <a:schemeClr val="tx2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b="1" u="sng" kern="1200">
        <a:solidFill>
          <a:schemeClr val="tx2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b="1" u="sng" kern="1200">
        <a:solidFill>
          <a:schemeClr val="tx2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C7D"/>
    <a:srgbClr val="CC00CC"/>
    <a:srgbClr val="005FAA"/>
    <a:srgbClr val="00000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72" autoAdjust="0"/>
    <p:restoredTop sz="93878" autoAdjust="0"/>
  </p:normalViewPr>
  <p:slideViewPr>
    <p:cSldViewPr>
      <p:cViewPr>
        <p:scale>
          <a:sx n="110" d="100"/>
          <a:sy n="110" d="100"/>
        </p:scale>
        <p:origin x="-141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fld id="{7FD35A11-B4EA-0947-A062-292309E9D711}" type="slidenum">
              <a:rPr lang="en-ZA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5563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noProof="0" smtClean="0"/>
              <a:t>Click to edit Master text styles</a:t>
            </a:r>
          </a:p>
          <a:p>
            <a:pPr lvl="1"/>
            <a:r>
              <a:rPr lang="en-ZA" noProof="0" smtClean="0"/>
              <a:t>Second level</a:t>
            </a:r>
          </a:p>
          <a:p>
            <a:pPr lvl="2"/>
            <a:r>
              <a:rPr lang="en-ZA" noProof="0" smtClean="0"/>
              <a:t>Third level</a:t>
            </a:r>
          </a:p>
          <a:p>
            <a:pPr lvl="3"/>
            <a:r>
              <a:rPr lang="en-ZA" noProof="0" smtClean="0"/>
              <a:t>Fourth level</a:t>
            </a:r>
          </a:p>
          <a:p>
            <a:pPr lvl="4"/>
            <a:r>
              <a:rPr lang="en-Z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fld id="{ACDFB56F-B191-E94B-82A5-5155453965F5}" type="slidenum">
              <a:rPr lang="en-ZA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74309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5B16B26-FC6F-5245-9E68-33744311B5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03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2A21204C-0166-B24E-8FA6-59D60A5F2D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95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1650" y="950913"/>
            <a:ext cx="2185988" cy="5459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688" y="950913"/>
            <a:ext cx="6405562" cy="5459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A462BBA7-4E1E-8045-AE6B-6AB119B6F8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979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3688" y="950913"/>
            <a:ext cx="8743950" cy="5459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CB36021-CEBC-0B40-9250-C3A990D9C4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85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E23C6910-E643-F143-AA20-787EF7E5FD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28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C0AC782-34EE-7242-A8ED-02D037A377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4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688" y="1638300"/>
            <a:ext cx="4276725" cy="477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638300"/>
            <a:ext cx="4276725" cy="477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7B3ECB44-DAFA-3F4F-B9F2-3FD406BA3F2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72EBC9DB-4BA4-1944-BFA2-4F78351AA0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0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77BCD0DF-56A3-3744-BF60-E7E04E78F4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0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E46EAC3D-DB45-8440-887D-BE34D2B613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23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B0157E1-BC10-6147-B51A-AF312CE94A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2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95DB042-87D1-624B-9A7D-B06BDF3B4B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6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GEO_Header_Presentation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46"/>
          <a:stretch>
            <a:fillRect/>
          </a:stretch>
        </p:blipFill>
        <p:spPr bwMode="auto">
          <a:xfrm>
            <a:off x="3048000" y="5851525"/>
            <a:ext cx="6103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8450" y="950913"/>
            <a:ext cx="873918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1638300"/>
            <a:ext cx="870585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9088" y="6500813"/>
            <a:ext cx="2233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0" u="none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477000"/>
            <a:ext cx="3451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0" u="none">
                <a:solidFill>
                  <a:schemeClr val="tx1"/>
                </a:solidFill>
                <a:cs typeface="Arial" charset="0"/>
              </a:defRPr>
            </a:lvl1pPr>
          </a:lstStyle>
          <a:p>
            <a:r>
              <a:rPr lang="en-GB"/>
              <a:t>© GEO Secretariat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37388" y="6500813"/>
            <a:ext cx="1905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 u="none">
                <a:solidFill>
                  <a:schemeClr val="tx1"/>
                </a:solidFill>
                <a:cs typeface="Arial" charset="0"/>
              </a:defRPr>
            </a:lvl1pPr>
          </a:lstStyle>
          <a:p>
            <a:r>
              <a:rPr lang="en-GB"/>
              <a:t>slide </a:t>
            </a:r>
            <a:fld id="{A1103F30-DC3D-7D43-951B-2A798AF2E6B7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28599" y="5966960"/>
            <a:ext cx="1524001" cy="7243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title"/>
          </p:nvPr>
        </p:nvSpPr>
        <p:spPr>
          <a:xfrm>
            <a:off x="404812" y="2362200"/>
            <a:ext cx="8739188" cy="611187"/>
          </a:xfrm>
        </p:spPr>
        <p:txBody>
          <a:bodyPr/>
          <a:lstStyle/>
          <a:p>
            <a:r>
              <a:rPr lang="en-AU" sz="2800" b="1" dirty="0">
                <a:latin typeface="Tahoma" charset="0"/>
                <a:ea typeface="ＭＳ Ｐゴシック" charset="0"/>
              </a:rPr>
              <a:t>Global Forest Observations </a:t>
            </a:r>
            <a:r>
              <a:rPr lang="en-AU" sz="2800" b="1" dirty="0" smtClean="0">
                <a:latin typeface="Tahoma" charset="0"/>
                <a:ea typeface="ＭＳ Ｐゴシック" charset="0"/>
              </a:rPr>
              <a:t>Initiative Update</a:t>
            </a:r>
            <a:br>
              <a:rPr lang="en-AU" sz="2800" b="1" dirty="0" smtClean="0">
                <a:latin typeface="Tahoma" charset="0"/>
                <a:ea typeface="ＭＳ Ｐゴシック" charset="0"/>
              </a:rPr>
            </a:br>
            <a:r>
              <a:rPr lang="en-AU" sz="2800" b="1" dirty="0" smtClean="0">
                <a:latin typeface="Tahoma" charset="0"/>
                <a:ea typeface="ＭＳ Ｐゴシック" charset="0"/>
              </a:rPr>
              <a:t>and </a:t>
            </a:r>
            <a:br>
              <a:rPr lang="en-AU" sz="2800" b="1" dirty="0" smtClean="0">
                <a:latin typeface="Tahoma" charset="0"/>
                <a:ea typeface="ＭＳ Ｐゴシック" charset="0"/>
              </a:rPr>
            </a:br>
            <a:r>
              <a:rPr lang="en-AU" sz="2800" b="1" dirty="0" smtClean="0">
                <a:latin typeface="Tahoma" charset="0"/>
                <a:ea typeface="ＭＳ Ｐゴシック" charset="0"/>
              </a:rPr>
              <a:t>Challenges for CEOS</a:t>
            </a:r>
            <a:r>
              <a:rPr lang="en-AU" sz="2800" b="1" dirty="0">
                <a:latin typeface="Tahoma" charset="0"/>
                <a:ea typeface="ＭＳ Ｐゴシック" charset="0"/>
              </a:rPr>
              <a:t/>
            </a:r>
            <a:br>
              <a:rPr lang="en-AU" sz="2800" b="1" dirty="0">
                <a:latin typeface="Tahoma" charset="0"/>
                <a:ea typeface="ＭＳ Ｐゴシック" charset="0"/>
              </a:rPr>
            </a:br>
            <a:r>
              <a:rPr lang="en-AU" sz="2800" b="1" dirty="0" smtClean="0">
                <a:latin typeface="Tahoma" charset="0"/>
                <a:ea typeface="ＭＳ Ｐゴシック" charset="0"/>
              </a:rPr>
              <a:t/>
            </a:r>
            <a:br>
              <a:rPr lang="en-AU" sz="2800" b="1" dirty="0" smtClean="0">
                <a:latin typeface="Tahoma" charset="0"/>
                <a:ea typeface="ＭＳ Ｐゴシック" charset="0"/>
              </a:rPr>
            </a:br>
            <a:r>
              <a:rPr lang="en-AU" sz="2000" dirty="0" smtClean="0">
                <a:latin typeface="Tahoma" charset="0"/>
                <a:ea typeface="ＭＳ Ｐゴシック" charset="0"/>
              </a:rPr>
              <a:t>SIT Technical Workshop</a:t>
            </a:r>
            <a:br>
              <a:rPr lang="en-AU" sz="2000" dirty="0" smtClean="0">
                <a:latin typeface="Tahoma" charset="0"/>
                <a:ea typeface="ＭＳ Ｐゴシック" charset="0"/>
              </a:rPr>
            </a:br>
            <a:r>
              <a:rPr lang="en-AU" sz="2000" dirty="0" smtClean="0">
                <a:latin typeface="Tahoma" charset="0"/>
                <a:ea typeface="ＭＳ Ｐゴシック" charset="0"/>
              </a:rPr>
              <a:t>Reston, USA</a:t>
            </a:r>
            <a:br>
              <a:rPr lang="en-AU" sz="2000" dirty="0" smtClean="0">
                <a:latin typeface="Tahoma" charset="0"/>
                <a:ea typeface="ＭＳ Ｐゴシック" charset="0"/>
              </a:rPr>
            </a:br>
            <a:r>
              <a:rPr lang="en-AU" sz="2000" dirty="0" smtClean="0">
                <a:latin typeface="Tahoma" charset="0"/>
                <a:ea typeface="ＭＳ Ｐゴシック" charset="0"/>
              </a:rPr>
              <a:t>11 Sep 2012</a:t>
            </a:r>
            <a:endParaRPr lang="en-AU" dirty="0">
              <a:latin typeface="Tahoma" charset="0"/>
              <a:ea typeface="ＭＳ Ｐゴシック" charset="0"/>
            </a:endParaRPr>
          </a:p>
        </p:txBody>
      </p:sp>
      <p:sp>
        <p:nvSpPr>
          <p:cNvPr id="205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>
                <a:latin typeface="Tahoma" charset="0"/>
                <a:ea typeface="ＭＳ Ｐゴシック" charset="0"/>
              </a:rPr>
              <a:t>Governance</a:t>
            </a:r>
            <a:endParaRPr lang="en-AU" sz="2800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705850" cy="47720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AU" u="none" dirty="0" smtClean="0"/>
              <a:t>2012-2013 Work Plan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 smtClean="0"/>
              <a:t>Task Force and Leads meet routinely</a:t>
            </a:r>
          </a:p>
          <a:p>
            <a:pPr eaLnBrk="1" hangingPunct="1">
              <a:buFont typeface="Arial" charset="0"/>
              <a:buChar char="•"/>
            </a:pPr>
            <a:r>
              <a:rPr lang="en-AU" u="none" dirty="0" smtClean="0"/>
              <a:t>GFOI Office planned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u="none" dirty="0" smtClean="0"/>
              <a:t>Australia &amp; Norway funding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dirty="0" smtClean="0"/>
              <a:t>Initially at GEOSEC</a:t>
            </a:r>
            <a:endParaRPr lang="en-AU" dirty="0"/>
          </a:p>
          <a:p>
            <a:pPr lvl="1" eaLnBrk="1" hangingPunct="1">
              <a:buFont typeface="Arial" charset="0"/>
              <a:buChar char="•"/>
            </a:pPr>
            <a:r>
              <a:rPr lang="en-AU" dirty="0" err="1" smtClean="0"/>
              <a:t>Secondee</a:t>
            </a:r>
            <a:r>
              <a:rPr lang="en-AU" dirty="0" smtClean="0"/>
              <a:t> nominations invited</a:t>
            </a:r>
            <a:endParaRPr lang="en-AU" dirty="0"/>
          </a:p>
          <a:p>
            <a:pPr lvl="1" eaLnBrk="1" hangingPunct="1">
              <a:buFont typeface="Arial" charset="0"/>
              <a:buChar char="•"/>
            </a:pPr>
            <a:r>
              <a:rPr lang="en-AU" u="none" dirty="0" smtClean="0"/>
              <a:t>Coordination and focal point</a:t>
            </a:r>
          </a:p>
        </p:txBody>
      </p:sp>
    </p:spTree>
    <p:extLst>
      <p:ext uri="{BB962C8B-B14F-4D97-AF65-F5344CB8AC3E}">
        <p14:creationId xmlns:p14="http://schemas.microsoft.com/office/powerpoint/2010/main" val="1166361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>
                <a:latin typeface="Tahoma" charset="0"/>
                <a:ea typeface="ＭＳ Ｐゴシック" charset="0"/>
              </a:rPr>
              <a:t>Rising to the delivery challenge</a:t>
            </a:r>
            <a:endParaRPr lang="en-AU" sz="2800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 (pre- and post-2015) must deliver to succeed</a:t>
            </a:r>
          </a:p>
          <a:p>
            <a:r>
              <a:rPr lang="en-US" dirty="0" smtClean="0"/>
              <a:t>Show end-to-end outcome for a major activity</a:t>
            </a:r>
          </a:p>
          <a:p>
            <a:r>
              <a:rPr lang="en-US" dirty="0" smtClean="0"/>
              <a:t>Demonstrate success of a GEO-spawned capability of major benefit to society</a:t>
            </a:r>
          </a:p>
          <a:p>
            <a:r>
              <a:rPr lang="en-US" dirty="0" smtClean="0"/>
              <a:t>Robust institutional arrangements will be needed for operations</a:t>
            </a:r>
          </a:p>
          <a:p>
            <a:pPr lvl="1"/>
            <a:r>
              <a:rPr lang="en-US" dirty="0" smtClean="0"/>
              <a:t>GFOI example of an FAO++ arrangement</a:t>
            </a:r>
          </a:p>
          <a:p>
            <a:pPr lvl="1"/>
            <a:r>
              <a:rPr lang="en-US" dirty="0" smtClean="0"/>
              <a:t>GFOI a likely model &amp; front runner</a:t>
            </a:r>
            <a:endParaRPr lang="en-US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96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>
                <a:latin typeface="Tahoma" charset="0"/>
                <a:ea typeface="ＭＳ Ｐゴシック" charset="0"/>
              </a:rPr>
              <a:t>GFOI Demonstration Datasets</a:t>
            </a:r>
            <a:endParaRPr lang="en-AU" sz="2800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phase will routinely support national data supply and dataset development</a:t>
            </a:r>
          </a:p>
          <a:p>
            <a:r>
              <a:rPr lang="en-US" dirty="0" smtClean="0"/>
              <a:t>Pre-operational demonstration datasets needed:</a:t>
            </a:r>
          </a:p>
          <a:p>
            <a:pPr lvl="1"/>
            <a:r>
              <a:rPr lang="en-US" dirty="0" smtClean="0"/>
              <a:t>Test the process, dig the channels</a:t>
            </a:r>
          </a:p>
          <a:p>
            <a:pPr lvl="1"/>
            <a:r>
              <a:rPr lang="en-US" dirty="0" smtClean="0"/>
              <a:t>Demonstrate success</a:t>
            </a:r>
          </a:p>
          <a:p>
            <a:pPr lvl="1"/>
            <a:r>
              <a:rPr lang="en-US" dirty="0" smtClean="0"/>
              <a:t>Show national benefits of GEO/GFOI to individual countries</a:t>
            </a:r>
          </a:p>
          <a:p>
            <a:pPr lvl="1"/>
            <a:endParaRPr lang="en-US" dirty="0"/>
          </a:p>
          <a:p>
            <a:r>
              <a:rPr lang="en-US" dirty="0" smtClean="0"/>
              <a:t>Important conversion of the FCT archive into deliverables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9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Tahoma" charset="0"/>
                <a:ea typeface="ＭＳ Ｐゴシック" charset="0"/>
              </a:rPr>
              <a:t>CEOS progress</a:t>
            </a:r>
            <a:endParaRPr lang="en-AU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FCT successfully proved coordination at CEOS level</a:t>
            </a:r>
          </a:p>
          <a:p>
            <a:r>
              <a:rPr lang="en-US" dirty="0" smtClean="0"/>
              <a:t>SDCG a significant &amp; strategic step in support of GEO/CEOS delivery capability for the current priorities</a:t>
            </a:r>
          </a:p>
          <a:p>
            <a:r>
              <a:rPr lang="en-US" dirty="0" smtClean="0"/>
              <a:t>Dedicated to coordinated acquisitions</a:t>
            </a:r>
          </a:p>
          <a:p>
            <a:r>
              <a:rPr lang="en-US" dirty="0" smtClean="0"/>
              <a:t>Strategies in progress for GFOI and in planning for GEOGLAM</a:t>
            </a:r>
          </a:p>
          <a:p>
            <a:r>
              <a:rPr lang="en-US" dirty="0" smtClean="0"/>
              <a:t>Potential of new capability </a:t>
            </a:r>
            <a:r>
              <a:rPr lang="en-US" dirty="0" err="1" smtClean="0"/>
              <a:t>recognised</a:t>
            </a:r>
            <a:r>
              <a:rPr lang="en-US" dirty="0" smtClean="0"/>
              <a:t> and welcomed</a:t>
            </a:r>
            <a:endParaRPr lang="en-US" dirty="0"/>
          </a:p>
          <a:p>
            <a:pPr marL="0" indent="0">
              <a:buNone/>
            </a:pPr>
            <a:r>
              <a:rPr lang="en-US" sz="2000" i="1" dirty="0">
                <a:solidFill>
                  <a:srgbClr val="FF9933"/>
                </a:solidFill>
              </a:rPr>
              <a:t>SIT-WS-X: SDCG Co-Chairs to liaise with GFOI Task Force to establish a process and timetable for initiating work on the 2nd tier of the GFOI acquisition requirements (coordinated national data acquisitions) - starting with identifying requirements and priority countries</a:t>
            </a:r>
            <a:endParaRPr lang="en-US" sz="20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323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>
          <a:xfrm>
            <a:off x="298450" y="838200"/>
            <a:ext cx="8739188" cy="611187"/>
          </a:xfrm>
        </p:spPr>
        <p:txBody>
          <a:bodyPr/>
          <a:lstStyle/>
          <a:p>
            <a:r>
              <a:rPr lang="en-AU" dirty="0" smtClean="0">
                <a:latin typeface="Tahoma" charset="0"/>
                <a:ea typeface="ＭＳ Ｐゴシック" charset="0"/>
              </a:rPr>
              <a:t>Challenge 1: Progressing beyond acquisitions</a:t>
            </a:r>
            <a:endParaRPr lang="en-AU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3688" y="1525587"/>
            <a:ext cx="8705850" cy="4772025"/>
          </a:xfrm>
        </p:spPr>
        <p:txBody>
          <a:bodyPr/>
          <a:lstStyle/>
          <a:p>
            <a:r>
              <a:rPr lang="en-US" dirty="0" smtClean="0"/>
              <a:t>GFOI sample national datasets will need heavy-lifting and </a:t>
            </a:r>
            <a:r>
              <a:rPr lang="en-US" sz="2200" dirty="0" smtClean="0"/>
              <a:t>€</a:t>
            </a:r>
            <a:r>
              <a:rPr lang="en-US" dirty="0" smtClean="0"/>
              <a:t>$ and a specialist company/</a:t>
            </a:r>
            <a:r>
              <a:rPr lang="en-US" dirty="0" err="1" smtClean="0"/>
              <a:t>organisation</a:t>
            </a:r>
            <a:r>
              <a:rPr lang="en-US" dirty="0" smtClean="0"/>
              <a:t> – beyond CEOS scope for the foreseeable future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mobilisation</a:t>
            </a:r>
            <a:r>
              <a:rPr lang="en-US" dirty="0" smtClean="0"/>
              <a:t> and assembly to assist the core effort is well within capability of CEOS agencies</a:t>
            </a:r>
          </a:p>
          <a:p>
            <a:pPr lvl="1"/>
            <a:r>
              <a:rPr lang="en-US" dirty="0"/>
              <a:t>Acquisition and provision of data </a:t>
            </a:r>
            <a:r>
              <a:rPr lang="en-US" dirty="0" smtClean="0"/>
              <a:t>where it’s needed</a:t>
            </a:r>
          </a:p>
          <a:p>
            <a:pPr lvl="1"/>
            <a:r>
              <a:rPr lang="en-US" dirty="0" smtClean="0"/>
              <a:t>Willingness exists</a:t>
            </a:r>
          </a:p>
          <a:p>
            <a:r>
              <a:rPr lang="en-US" dirty="0" smtClean="0"/>
              <a:t>Would support concrete outcomes from GEO</a:t>
            </a:r>
          </a:p>
          <a:p>
            <a:r>
              <a:rPr lang="en-US" dirty="0" smtClean="0"/>
              <a:t>Resources &amp; will exist: establish lines of communication and a clear requirement</a:t>
            </a:r>
          </a:p>
          <a:p>
            <a:r>
              <a:rPr lang="en-US" dirty="0" smtClean="0"/>
              <a:t>Roles for LSI and WGCV LPV?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23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Tahoma" charset="0"/>
                <a:ea typeface="ＭＳ Ｐゴシック" charset="0"/>
              </a:rPr>
              <a:t>Challenge 2: SDCG strategy implementation</a:t>
            </a:r>
            <a:endParaRPr lang="en-AU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GFOI baseline strategy imminent</a:t>
            </a:r>
          </a:p>
          <a:p>
            <a:r>
              <a:rPr lang="en-US" dirty="0" smtClean="0"/>
              <a:t>Presumably move to implementation within observation scenarios of supporting agencies and systems</a:t>
            </a:r>
          </a:p>
          <a:p>
            <a:r>
              <a:rPr lang="en-US" dirty="0" smtClean="0"/>
              <a:t>IT support needed:</a:t>
            </a:r>
          </a:p>
          <a:p>
            <a:pPr lvl="1"/>
            <a:r>
              <a:rPr lang="en-US" dirty="0" smtClean="0"/>
              <a:t>Monitor and report acquisition progress against strategy</a:t>
            </a:r>
          </a:p>
          <a:p>
            <a:pPr lvl="1"/>
            <a:r>
              <a:rPr lang="en-US" dirty="0" smtClean="0"/>
              <a:t>Data discovery, </a:t>
            </a:r>
            <a:r>
              <a:rPr lang="en-US" dirty="0" err="1" smtClean="0"/>
              <a:t>mobilisation</a:t>
            </a:r>
            <a:r>
              <a:rPr lang="en-US" dirty="0" smtClean="0"/>
              <a:t> and assembly in support of GFOI customer country needs and reporting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SIT-WS-X: SDCG Co-Chairs, WGISS Chair, and SEO to confer to explore requirements and opportunities for information system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monitoring and reporting progress towards the GFOI global baseline acquisition strategy (report SIT-28 on way forward)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58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Tahoma" charset="0"/>
                <a:ea typeface="ＭＳ Ｐゴシック" charset="0"/>
              </a:rPr>
              <a:t>Discussion</a:t>
            </a:r>
            <a:endParaRPr lang="en-AU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705850" cy="4772025"/>
          </a:xfrm>
        </p:spPr>
        <p:txBody>
          <a:bodyPr/>
          <a:lstStyle/>
          <a:p>
            <a:r>
              <a:rPr lang="en-US" dirty="0" smtClean="0"/>
              <a:t>Questions on GFOI status and directions</a:t>
            </a:r>
          </a:p>
          <a:p>
            <a:r>
              <a:rPr lang="en-US" dirty="0" smtClean="0"/>
              <a:t>Challenge of sample dataset support</a:t>
            </a:r>
          </a:p>
          <a:p>
            <a:r>
              <a:rPr lang="en-US" dirty="0" smtClean="0"/>
              <a:t>Challenge of progressing beyond acquisitions</a:t>
            </a:r>
            <a:endParaRPr lang="en-US" dirty="0"/>
          </a:p>
          <a:p>
            <a:r>
              <a:rPr lang="en-US" dirty="0"/>
              <a:t>Challenge of </a:t>
            </a:r>
            <a:r>
              <a:rPr lang="en-US" dirty="0" err="1"/>
              <a:t>infosystem</a:t>
            </a:r>
            <a:r>
              <a:rPr lang="en-US" dirty="0"/>
              <a:t> support for SDCG strategy</a:t>
            </a:r>
          </a:p>
          <a:p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684323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 you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514600"/>
            <a:ext cx="513014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Tahoma" charset="0"/>
                <a:ea typeface="ＭＳ Ｐゴシック" charset="0"/>
              </a:rPr>
              <a:t>Contents</a:t>
            </a:r>
            <a:endParaRPr lang="en-AU" dirty="0">
              <a:latin typeface="Tahoma" charset="0"/>
              <a:ea typeface="ＭＳ Ｐゴシック" charset="0"/>
            </a:endParaRPr>
          </a:p>
        </p:txBody>
      </p:sp>
      <p:sp>
        <p:nvSpPr>
          <p:cNvPr id="307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Status update on GFOI components</a:t>
            </a:r>
          </a:p>
          <a:p>
            <a:r>
              <a:rPr lang="en-US" dirty="0" smtClean="0"/>
              <a:t>Challenges ahead</a:t>
            </a:r>
          </a:p>
          <a:p>
            <a:r>
              <a:rPr lang="en-US" dirty="0" smtClean="0"/>
              <a:t>Discussion of CEOS role in addressing them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Tahoma" charset="0"/>
                <a:ea typeface="ＭＳ Ｐゴシック" charset="0"/>
              </a:rPr>
              <a:t>GFOI Components</a:t>
            </a:r>
            <a:endParaRPr lang="en-AU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705850" cy="4772025"/>
          </a:xfrm>
        </p:spPr>
        <p:txBody>
          <a:bodyPr/>
          <a:lstStyle/>
          <a:p>
            <a:r>
              <a:rPr lang="en-US" dirty="0" smtClean="0"/>
              <a:t>Methods and Guidance Documentation</a:t>
            </a:r>
          </a:p>
          <a:p>
            <a:r>
              <a:rPr lang="en-US" dirty="0" smtClean="0"/>
              <a:t>Coordination of satellite data supply (SDCG)</a:t>
            </a:r>
          </a:p>
          <a:p>
            <a:r>
              <a:rPr lang="en-US" dirty="0" smtClean="0"/>
              <a:t>R&amp;D on technical challenges (FCT)</a:t>
            </a:r>
          </a:p>
          <a:p>
            <a:r>
              <a:rPr lang="en-US" dirty="0" smtClean="0"/>
              <a:t>Capacity Building</a:t>
            </a:r>
          </a:p>
          <a:p>
            <a:endParaRPr lang="en-US" dirty="0"/>
          </a:p>
          <a:p>
            <a:r>
              <a:rPr lang="en-US" dirty="0" smtClean="0"/>
              <a:t>Governance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>
                <a:latin typeface="Tahoma" charset="0"/>
                <a:ea typeface="ＭＳ Ｐゴシック" charset="0"/>
              </a:rPr>
              <a:t>Methods &amp; Guidance Documentation (Australia lead)</a:t>
            </a:r>
            <a:endParaRPr lang="en-AU" sz="2800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705850" cy="47720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800" u="none" dirty="0" smtClean="0">
                <a:solidFill>
                  <a:srgbClr val="008C7D"/>
                </a:solidFill>
              </a:rPr>
              <a:t>The GFOI Methods and Guidance Documentation (MGD) will provide support to countries in the use of </a:t>
            </a:r>
            <a:r>
              <a:rPr lang="en-AU" sz="1800" i="1" u="none" dirty="0" smtClean="0">
                <a:solidFill>
                  <a:srgbClr val="008C7D"/>
                </a:solidFill>
              </a:rPr>
              <a:t>in situ</a:t>
            </a:r>
            <a:r>
              <a:rPr lang="en-AU" sz="1800" u="none" dirty="0" smtClean="0">
                <a:solidFill>
                  <a:srgbClr val="008C7D"/>
                </a:solidFill>
              </a:rPr>
              <a:t> and remotely sensed data and methodologies for the establishment of their national Forest Monitoring and Carbon Tracking systems, focused on addressing REDD+ objectives in compliance with IPCC good practice guidelines.   </a:t>
            </a:r>
          </a:p>
          <a:p>
            <a:pPr eaLnBrk="1" hangingPunct="1">
              <a:buFont typeface="Arial" charset="0"/>
              <a:buChar char="•"/>
            </a:pPr>
            <a:r>
              <a:rPr lang="en-AU" sz="2000" u="none" dirty="0" smtClean="0"/>
              <a:t>GFOI established an Advisory Group (AG) - 1</a:t>
            </a:r>
            <a:r>
              <a:rPr lang="en-AU" sz="2000" u="none" baseline="30000" dirty="0" smtClean="0"/>
              <a:t>st</a:t>
            </a:r>
            <a:r>
              <a:rPr lang="en-AU" sz="2000" u="none" dirty="0" smtClean="0"/>
              <a:t> meeting on 31 May (hosted by World Bank)</a:t>
            </a:r>
          </a:p>
          <a:p>
            <a:pPr lvl="1" eaLnBrk="1" hangingPunct="1">
              <a:buFont typeface="Tahoma" pitchFamily="34" charset="0"/>
              <a:buChar char="-"/>
            </a:pPr>
            <a:r>
              <a:rPr lang="en-AU" sz="1800" dirty="0"/>
              <a:t>AG chaired by IPCC GPG lead-author (Jim Penman)</a:t>
            </a:r>
          </a:p>
          <a:p>
            <a:pPr lvl="1" eaLnBrk="1" hangingPunct="1">
              <a:buFont typeface="Tahoma" pitchFamily="34" charset="0"/>
              <a:buChar char="-"/>
            </a:pPr>
            <a:r>
              <a:rPr lang="en-AU" sz="1800" u="none" dirty="0" smtClean="0"/>
              <a:t>developed structure that compiled previous docs, identified gaps</a:t>
            </a:r>
          </a:p>
          <a:p>
            <a:pPr lvl="1" eaLnBrk="1" hangingPunct="1">
              <a:buFont typeface="Tahoma" pitchFamily="34" charset="0"/>
              <a:buChar char="-"/>
            </a:pPr>
            <a:r>
              <a:rPr lang="en-AU" sz="1800" u="none" dirty="0" smtClean="0"/>
              <a:t>recommended a reviewing and approval process comparable to IPCC processes.</a:t>
            </a:r>
          </a:p>
          <a:p>
            <a:pPr eaLnBrk="1" hangingPunct="1">
              <a:buFont typeface="Arial" charset="0"/>
              <a:buChar char="•"/>
            </a:pPr>
            <a:r>
              <a:rPr lang="en-AU" sz="2000" u="none" dirty="0" smtClean="0"/>
              <a:t>GFOI assembled an expert authors team; met 26-29 June (hosted by Norwegian Space Centre)</a:t>
            </a:r>
          </a:p>
        </p:txBody>
      </p:sp>
    </p:spTree>
    <p:extLst>
      <p:ext uri="{BB962C8B-B14F-4D97-AF65-F5344CB8AC3E}">
        <p14:creationId xmlns:p14="http://schemas.microsoft.com/office/powerpoint/2010/main" val="302668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>
                <a:latin typeface="Tahoma" charset="0"/>
                <a:ea typeface="ＭＳ Ｐゴシック" charset="0"/>
              </a:rPr>
              <a:t>Methods &amp; Guidance Documentation (Australia lead)</a:t>
            </a:r>
            <a:endParaRPr lang="en-AU" sz="2800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705850" cy="47720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AU" u="none" dirty="0" smtClean="0"/>
              <a:t>The Authors team developed a detailed outline, assigned writing leads and coordination roles, and agreed to a timeline for drafting and review.</a:t>
            </a:r>
          </a:p>
          <a:p>
            <a:pPr eaLnBrk="1" hangingPunct="1">
              <a:buFont typeface="Arial" charset="0"/>
              <a:buChar char="•"/>
            </a:pPr>
            <a:r>
              <a:rPr lang="en-AU" u="none" dirty="0" smtClean="0">
                <a:solidFill>
                  <a:srgbClr val="008C7D"/>
                </a:solidFill>
              </a:rPr>
              <a:t>September</a:t>
            </a:r>
            <a:r>
              <a:rPr lang="en-AU" u="none" dirty="0" smtClean="0"/>
              <a:t> the first draft will be reviewed by the AG, </a:t>
            </a:r>
          </a:p>
          <a:p>
            <a:pPr eaLnBrk="1" hangingPunct="1">
              <a:buFont typeface="Arial" charset="0"/>
              <a:buChar char="•"/>
            </a:pPr>
            <a:r>
              <a:rPr lang="en-AU" u="none" dirty="0" smtClean="0">
                <a:solidFill>
                  <a:srgbClr val="008C7D"/>
                </a:solidFill>
              </a:rPr>
              <a:t>October/Nov</a:t>
            </a:r>
            <a:r>
              <a:rPr lang="en-AU" u="none" dirty="0" smtClean="0"/>
              <a:t> will go out to external review.</a:t>
            </a:r>
          </a:p>
          <a:p>
            <a:pPr eaLnBrk="1" hangingPunct="1">
              <a:buFont typeface="Arial" charset="0"/>
              <a:buChar char="•"/>
            </a:pPr>
            <a:r>
              <a:rPr lang="en-AU" u="none" dirty="0" smtClean="0">
                <a:solidFill>
                  <a:srgbClr val="008C7D"/>
                </a:solidFill>
              </a:rPr>
              <a:t>March-Aug 2013</a:t>
            </a:r>
            <a:r>
              <a:rPr lang="en-AU" u="none" dirty="0" smtClean="0"/>
              <a:t> Beta version will be rigorously reviewed by recipient countries</a:t>
            </a:r>
          </a:p>
          <a:p>
            <a:pPr eaLnBrk="1" hangingPunct="1">
              <a:buFont typeface="Arial" charset="0"/>
              <a:buChar char="•"/>
            </a:pPr>
            <a:r>
              <a:rPr lang="en-AU" u="none" dirty="0" smtClean="0">
                <a:solidFill>
                  <a:srgbClr val="008C7D"/>
                </a:solidFill>
              </a:rPr>
              <a:t>GEO Plenary X (2013)</a:t>
            </a:r>
            <a:r>
              <a:rPr lang="en-AU" u="none" dirty="0" smtClean="0"/>
              <a:t> - Final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12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>
                <a:latin typeface="Tahoma" charset="0"/>
                <a:ea typeface="ＭＳ Ｐゴシック" charset="0"/>
              </a:rPr>
              <a:t>Coordinate Space Data Supply (CEOS lead)</a:t>
            </a:r>
            <a:endParaRPr lang="en-AU" sz="2800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705850" cy="47720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AU" u="none" dirty="0" smtClean="0"/>
              <a:t>ESA, USGS, NSC co-leads, Australia SEC</a:t>
            </a:r>
          </a:p>
          <a:p>
            <a:pPr eaLnBrk="1" hangingPunct="1">
              <a:buFont typeface="Arial" charset="0"/>
              <a:buChar char="•"/>
            </a:pPr>
            <a:r>
              <a:rPr lang="en-AU" u="none" dirty="0" smtClean="0"/>
              <a:t>SDCG will report to the workshop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 smtClean="0"/>
              <a:t>SDCG signals institutional will to sustain supply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 smtClean="0"/>
              <a:t>Strategy Report indicates technical capacity to sustain </a:t>
            </a:r>
            <a:r>
              <a:rPr lang="en-AU" dirty="0"/>
              <a:t>supply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/>
              <a:t>Current focus on data acquisitions, but needs for streamlined data access </a:t>
            </a:r>
            <a:r>
              <a:rPr lang="en-AU" dirty="0" smtClean="0"/>
              <a:t>in </a:t>
            </a:r>
            <a:r>
              <a:rPr lang="en-AU" dirty="0"/>
              <a:t>operational phase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 smtClean="0"/>
              <a:t>National needs assessments process postponed within GFOI – CEOS may need to signal need for requirements for SDCG to progress beyond the global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0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>
          <a:xfrm>
            <a:off x="298450" y="457200"/>
            <a:ext cx="8739188" cy="611187"/>
          </a:xfrm>
        </p:spPr>
        <p:txBody>
          <a:bodyPr/>
          <a:lstStyle/>
          <a:p>
            <a:r>
              <a:rPr lang="en-AU" sz="2800" dirty="0" smtClean="0">
                <a:latin typeface="Tahoma" charset="0"/>
                <a:ea typeface="ＭＳ Ｐゴシック" charset="0"/>
              </a:rPr>
              <a:t>R&amp;D (Norway lead)</a:t>
            </a:r>
            <a:endParaRPr lang="en-AU" sz="2800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06487"/>
            <a:ext cx="8705850" cy="47720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800" dirty="0" smtClean="0">
                <a:solidFill>
                  <a:srgbClr val="008C7D"/>
                </a:solidFill>
              </a:rPr>
              <a:t>The </a:t>
            </a:r>
            <a:r>
              <a:rPr lang="en-AU" sz="1800" dirty="0">
                <a:solidFill>
                  <a:srgbClr val="008C7D"/>
                </a:solidFill>
              </a:rPr>
              <a:t>GFOI Implementation Plan explicitly did not include a budget for GFOI R&amp;D,  leaving this </a:t>
            </a:r>
            <a:r>
              <a:rPr lang="en-AU" sz="1800" dirty="0" smtClean="0">
                <a:solidFill>
                  <a:srgbClr val="008C7D"/>
                </a:solidFill>
              </a:rPr>
              <a:t>to </a:t>
            </a:r>
            <a:r>
              <a:rPr lang="en-AU" sz="1800" dirty="0">
                <a:solidFill>
                  <a:srgbClr val="008C7D"/>
                </a:solidFill>
              </a:rPr>
              <a:t>be addressed through synergies with other R&amp;D and donor organisations</a:t>
            </a:r>
            <a:r>
              <a:rPr lang="en-AU" sz="1800" dirty="0" smtClean="0">
                <a:solidFill>
                  <a:srgbClr val="008C7D"/>
                </a:solidFill>
              </a:rPr>
              <a:t>. </a:t>
            </a:r>
            <a:endParaRPr lang="en-AU" sz="1800" dirty="0">
              <a:solidFill>
                <a:srgbClr val="008C7D"/>
              </a:solidFill>
            </a:endParaRPr>
          </a:p>
          <a:p>
            <a:pPr eaLnBrk="1" hangingPunct="1">
              <a:buNone/>
            </a:pPr>
            <a:r>
              <a:rPr lang="en-AU" sz="2000" u="none" dirty="0" smtClean="0">
                <a:solidFill>
                  <a:schemeClr val="accent6"/>
                </a:solidFill>
              </a:rPr>
              <a:t>New R&amp;D structure under development by FCT/GFOI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1800" dirty="0" smtClean="0">
                <a:solidFill>
                  <a:schemeClr val="accent6"/>
                </a:solidFill>
              </a:rPr>
              <a:t>R&amp;D structure similar to that of the MGD, including external AG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1800" dirty="0" smtClean="0">
                <a:solidFill>
                  <a:schemeClr val="accent6"/>
                </a:solidFill>
              </a:rPr>
              <a:t>Enhanced collaboration with CEOS space agencies foreseen (AG involvement, coordinated RA, supply of EO data)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1800" dirty="0" smtClean="0">
                <a:solidFill>
                  <a:schemeClr val="accent6"/>
                </a:solidFill>
              </a:rPr>
              <a:t>Active role for the GFOI Office (liaison with donor organisations, issuence of RA’s, etc.)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1800" u="none" dirty="0" smtClean="0">
                <a:solidFill>
                  <a:schemeClr val="accent6"/>
                </a:solidFill>
              </a:rPr>
              <a:t>FCT National Demonstrators potential “test beds” for R&amp;D and assessment of MGD approaches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1800" dirty="0">
                <a:solidFill>
                  <a:schemeClr val="accent6"/>
                </a:solidFill>
                <a:cs typeface="ＭＳ Ｐゴシック" charset="0"/>
              </a:rPr>
              <a:t>R&amp;D plan which identifies priority areas where </a:t>
            </a:r>
            <a:r>
              <a:rPr lang="en-AU" sz="1800" dirty="0" smtClean="0">
                <a:solidFill>
                  <a:schemeClr val="accent6"/>
                </a:solidFill>
                <a:cs typeface="ＭＳ Ｐゴシック" charset="0"/>
              </a:rPr>
              <a:t>research </a:t>
            </a:r>
            <a:r>
              <a:rPr lang="en-AU" sz="1800" dirty="0">
                <a:solidFill>
                  <a:schemeClr val="accent6"/>
                </a:solidFill>
                <a:cs typeface="ＭＳ Ｐゴシック" charset="0"/>
              </a:rPr>
              <a:t>is required to achieve long term FCT/GFOI goals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1800" dirty="0" smtClean="0">
                <a:solidFill>
                  <a:schemeClr val="accent6"/>
                </a:solidFill>
                <a:cs typeface="ＭＳ Ｐゴシック" charset="0"/>
              </a:rPr>
              <a:t>N</a:t>
            </a:r>
            <a:r>
              <a:rPr lang="en-AU" sz="1800" dirty="0" smtClean="0">
                <a:solidFill>
                  <a:schemeClr val="accent6"/>
                </a:solidFill>
              </a:rPr>
              <a:t>ew R&amp;D Plan foreseen for launch in connection with FCT Science &amp; Data Summit (Feb 2013)</a:t>
            </a:r>
            <a:endParaRPr lang="en-US" sz="1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4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>
                <a:latin typeface="Tahoma" charset="0"/>
                <a:ea typeface="ＭＳ Ｐゴシック" charset="0"/>
              </a:rPr>
              <a:t>Capacity Building (US lead)</a:t>
            </a:r>
            <a:endParaRPr lang="en-AU" sz="2800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705850" cy="47720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dirty="0" smtClean="0">
                <a:solidFill>
                  <a:srgbClr val="008C7D"/>
                </a:solidFill>
              </a:rPr>
              <a:t>Capacity</a:t>
            </a:r>
            <a:r>
              <a:rPr lang="en-AU" dirty="0">
                <a:solidFill>
                  <a:srgbClr val="008C7D"/>
                </a:solidFill>
              </a:rPr>
              <a:t>-building has continued during from 2010 to present largely through focussed workshops </a:t>
            </a:r>
            <a:r>
              <a:rPr lang="en-AU" dirty="0" smtClean="0">
                <a:solidFill>
                  <a:srgbClr val="008C7D"/>
                </a:solidFill>
              </a:rPr>
              <a:t>organised </a:t>
            </a:r>
            <a:r>
              <a:rPr lang="en-AU" dirty="0">
                <a:solidFill>
                  <a:srgbClr val="008C7D"/>
                </a:solidFill>
              </a:rPr>
              <a:t>and funded by US </a:t>
            </a:r>
            <a:r>
              <a:rPr lang="en-AU" dirty="0" err="1" smtClean="0">
                <a:solidFill>
                  <a:srgbClr val="008C7D"/>
                </a:solidFill>
              </a:rPr>
              <a:t>Silv</a:t>
            </a:r>
            <a:r>
              <a:rPr lang="en-AU" dirty="0" err="1">
                <a:solidFill>
                  <a:srgbClr val="008C7D"/>
                </a:solidFill>
              </a:rPr>
              <a:t>aCa</a:t>
            </a:r>
            <a:r>
              <a:rPr lang="en-AU" dirty="0" err="1" smtClean="0">
                <a:solidFill>
                  <a:srgbClr val="008C7D"/>
                </a:solidFill>
              </a:rPr>
              <a:t>rbon</a:t>
            </a:r>
            <a:r>
              <a:rPr lang="en-AU" dirty="0" smtClean="0">
                <a:solidFill>
                  <a:srgbClr val="008C7D"/>
                </a:solidFill>
              </a:rPr>
              <a:t> </a:t>
            </a:r>
            <a:r>
              <a:rPr lang="en-AU" dirty="0">
                <a:solidFill>
                  <a:srgbClr val="008C7D"/>
                </a:solidFill>
              </a:rPr>
              <a:t>and supported by Australia and </a:t>
            </a:r>
            <a:r>
              <a:rPr lang="en-AU" dirty="0" smtClean="0">
                <a:solidFill>
                  <a:srgbClr val="008C7D"/>
                </a:solidFill>
              </a:rPr>
              <a:t>Norway</a:t>
            </a:r>
            <a:r>
              <a:rPr lang="en-AU" dirty="0">
                <a:solidFill>
                  <a:srgbClr val="008C7D"/>
                </a:solidFill>
              </a:rPr>
              <a:t>.</a:t>
            </a:r>
          </a:p>
          <a:p>
            <a:pPr marL="0" indent="0" eaLnBrk="1" hangingPunct="1">
              <a:buNone/>
            </a:pPr>
            <a:endParaRPr lang="en-AU" dirty="0" smtClean="0">
              <a:solidFill>
                <a:srgbClr val="008C7D"/>
              </a:solidFill>
            </a:endParaRPr>
          </a:p>
          <a:p>
            <a:pPr eaLnBrk="1" hangingPunct="1"/>
            <a:r>
              <a:rPr lang="en-AU" dirty="0"/>
              <a:t>US </a:t>
            </a:r>
            <a:r>
              <a:rPr lang="en-AU" dirty="0" err="1"/>
              <a:t>SilvaCarbon</a:t>
            </a:r>
            <a:r>
              <a:rPr lang="en-AU" dirty="0"/>
              <a:t> hold six workshops in 2011/2012 in Latin America and plans an additional six workshops in the 2013/14 timeframe.  </a:t>
            </a:r>
          </a:p>
          <a:p>
            <a:pPr eaLnBrk="1" hangingPunct="1"/>
            <a:r>
              <a:rPr lang="en-AU" dirty="0"/>
              <a:t>Bilateral capacity-building activities in Indonesia (supported by Australia) and Tanzania (supported by Norway) have been ongoing in 2012.</a:t>
            </a:r>
          </a:p>
          <a:p>
            <a:pPr eaLnBrk="1" hangingPunct="1">
              <a:buFont typeface="Arial" charset="0"/>
              <a:buChar char="•"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0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>
                <a:latin typeface="Tahoma" charset="0"/>
                <a:ea typeface="ＭＳ Ｐゴシック" charset="0"/>
              </a:rPr>
              <a:t>GFOI Participating Countries</a:t>
            </a:r>
            <a:endParaRPr lang="en-AU" sz="2800" dirty="0">
              <a:latin typeface="Tahoma" charset="0"/>
              <a:ea typeface="ＭＳ Ｐゴシック" charset="0"/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800" b="0" u="none">
                <a:solidFill>
                  <a:schemeClr val="tx1"/>
                </a:solidFill>
                <a:cs typeface="Arial" charset="0"/>
              </a:rPr>
              <a:t>© GEO Secretariat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90800" y="6324600"/>
            <a:ext cx="297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 u="none">
              <a:solidFill>
                <a:srgbClr val="007466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705850" cy="47720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AU" dirty="0"/>
              <a:t>NDs &amp; PDs served FCT to demonstrate the overall approach and served as research platform – a more formal and sustained arrangement is needed for GFOI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/>
              <a:t>Developing criteria for addition of new countries to participate </a:t>
            </a:r>
            <a:r>
              <a:rPr lang="en-AU" dirty="0" smtClean="0"/>
              <a:t>in GFOI - which </a:t>
            </a:r>
            <a:r>
              <a:rPr lang="en-AU" dirty="0"/>
              <a:t>include official recognition and necessary links to national REDD+ &amp; MRV efforts</a:t>
            </a:r>
          </a:p>
          <a:p>
            <a:pPr eaLnBrk="1" hangingPunct="1">
              <a:buFont typeface="Arial" charset="0"/>
              <a:buChar char="•"/>
            </a:pPr>
            <a:r>
              <a:rPr lang="en-AU" dirty="0" smtClean="0"/>
              <a:t>Developing </a:t>
            </a:r>
            <a:r>
              <a:rPr lang="en-AU" dirty="0"/>
              <a:t>avenues for transition of National Demonstrator countries </a:t>
            </a:r>
            <a:r>
              <a:rPr lang="en-AU" dirty="0" smtClean="0"/>
              <a:t>to be GFOI </a:t>
            </a:r>
            <a:r>
              <a:rPr lang="en-AU" smtClean="0"/>
              <a:t>participating countries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458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O_presentation_template">
  <a:themeElements>
    <a:clrScheme name="">
      <a:dk1>
        <a:srgbClr val="000098"/>
      </a:dk1>
      <a:lt1>
        <a:srgbClr val="FFFFFF"/>
      </a:lt1>
      <a:dk2>
        <a:srgbClr val="000098"/>
      </a:dk2>
      <a:lt2>
        <a:srgbClr val="808080"/>
      </a:lt2>
      <a:accent1>
        <a:srgbClr val="FFCC99"/>
      </a:accent1>
      <a:accent2>
        <a:srgbClr val="000098"/>
      </a:accent2>
      <a:accent3>
        <a:srgbClr val="FFFFFF"/>
      </a:accent3>
      <a:accent4>
        <a:srgbClr val="000081"/>
      </a:accent4>
      <a:accent5>
        <a:srgbClr val="FFE2CA"/>
      </a:accent5>
      <a:accent6>
        <a:srgbClr val="000089"/>
      </a:accent6>
      <a:hlink>
        <a:srgbClr val="000098"/>
      </a:hlink>
      <a:folHlink>
        <a:srgbClr val="000098"/>
      </a:folHlink>
    </a:clrScheme>
    <a:fontScheme name="GEO_presentation_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36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36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EO_presentatio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_presentatio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resentatio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resentatio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resentatio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resentatio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resentatio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</TotalTime>
  <Words>1139</Words>
  <Application>Microsoft Macintosh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GEO_presentation_template</vt:lpstr>
      <vt:lpstr>Global Forest Observations Initiative Update and  Challenges for CEOS  SIT Technical Workshop Reston, USA 11 Sep 2012</vt:lpstr>
      <vt:lpstr>Contents</vt:lpstr>
      <vt:lpstr>GFOI Components</vt:lpstr>
      <vt:lpstr>Methods &amp; Guidance Documentation (Australia lead)</vt:lpstr>
      <vt:lpstr>Methods &amp; Guidance Documentation (Australia lead)</vt:lpstr>
      <vt:lpstr>Coordinate Space Data Supply (CEOS lead)</vt:lpstr>
      <vt:lpstr>R&amp;D (Norway lead)</vt:lpstr>
      <vt:lpstr>Capacity Building (US lead)</vt:lpstr>
      <vt:lpstr>GFOI Participating Countries</vt:lpstr>
      <vt:lpstr>Governance</vt:lpstr>
      <vt:lpstr>Rising to the delivery challenge</vt:lpstr>
      <vt:lpstr>GFOI Demonstration Datasets</vt:lpstr>
      <vt:lpstr>CEOS progress</vt:lpstr>
      <vt:lpstr>Challenge 1: Progressing beyond acquisitions</vt:lpstr>
      <vt:lpstr>Challenge 2: SDCG strategy implementation</vt:lpstr>
      <vt:lpstr>Discussion</vt:lpstr>
      <vt:lpstr>PowerPoint Presentation</vt:lpstr>
    </vt:vector>
  </TitlesOfParts>
  <Company>dst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and GEOSS…….</dc:title>
  <dc:creator>Frank Martin Seifert</dc:creator>
  <cp:lastModifiedBy>Stephen Ward</cp:lastModifiedBy>
  <cp:revision>413</cp:revision>
  <dcterms:created xsi:type="dcterms:W3CDTF">2012-08-31T07:15:40Z</dcterms:created>
  <dcterms:modified xsi:type="dcterms:W3CDTF">2012-09-11T18:37:19Z</dcterms:modified>
</cp:coreProperties>
</file>