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5495" autoAdjust="0"/>
  </p:normalViewPr>
  <p:slideViewPr>
    <p:cSldViewPr snapToGrid="0" snapToObjects="1">
      <p:cViewPr varScale="1">
        <p:scale>
          <a:sx n="127" d="100"/>
          <a:sy n="127" d="100"/>
        </p:scale>
        <p:origin x="-96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9197" y="6523039"/>
            <a:ext cx="461665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90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9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90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962758" y="6523039"/>
            <a:ext cx="42674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</a:t>
            </a: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SDCG-2 </a:t>
            </a:r>
            <a:r>
              <a:rPr lang="de-DE" sz="1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Meeting|Reston</a:t>
            </a: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, Virginia, USA| 13-14</a:t>
            </a:r>
            <a:r>
              <a:rPr lang="de-DE" sz="100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September </a:t>
            </a: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2012</a:t>
            </a:r>
            <a:endParaRPr lang="de-DE" sz="1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559374"/>
            <a:ext cx="1441420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SDCG-2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Reston, Virginia, USA</a:t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13-14, 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2012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081097" y="2363676"/>
            <a:ext cx="4826977" cy="1344843"/>
          </a:xfrm>
        </p:spPr>
        <p:txBody>
          <a:bodyPr/>
          <a:lstStyle/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Space Data Coordination Group (SDCG)</a:t>
            </a:r>
          </a:p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John Faundeen, USGS</a:t>
            </a:r>
          </a:p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Ake Rosenqvist, for NSC</a:t>
            </a:r>
          </a:p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Frank-Martin Seifert, ESA</a:t>
            </a:r>
          </a:p>
        </p:txBody>
      </p:sp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136349" y="166221"/>
            <a:ext cx="5771726" cy="1874838"/>
          </a:xfrm>
        </p:spPr>
        <p:txBody>
          <a:bodyPr/>
          <a:lstStyle/>
          <a:p>
            <a:r>
              <a:rPr lang="en-US" sz="2400" dirty="0" smtClean="0"/>
              <a:t>GFOI Space Data Acquisition Plan </a:t>
            </a:r>
            <a:r>
              <a:rPr lang="en-US" sz="2400" dirty="0" smtClean="0">
                <a:solidFill>
                  <a:srgbClr val="FFFF00"/>
                </a:solidFill>
              </a:rPr>
              <a:t>Phased Approach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4180" y="1717296"/>
            <a:ext cx="8652933" cy="4588075"/>
          </a:xfrm>
          <a:prstGeom prst="rect">
            <a:avLst/>
          </a:prstGeom>
        </p:spPr>
        <p:txBody>
          <a:bodyPr/>
          <a:lstStyle/>
          <a:p>
            <a:pPr marL="0" lvl="1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AU" altLang="ja-JP" sz="22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Gradual Up-scaling</a:t>
            </a:r>
          </a:p>
          <a:p>
            <a:pPr marL="8001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AU" altLang="ja-JP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FCT NDs &gt; UN-REDD/REDD+ Countries &gt; Pan-Tropical &gt; Global</a:t>
            </a:r>
          </a:p>
          <a:p>
            <a:pPr marL="457200" lvl="2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AU" altLang="ja-JP" kern="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0" defTabSz="914400" eaLnBrk="0">
              <a:spcBef>
                <a:spcPct val="20000"/>
              </a:spcBef>
              <a:spcAft>
                <a:spcPts val="600"/>
              </a:spcAft>
              <a:defRPr/>
            </a:pPr>
            <a:r>
              <a:rPr lang="en-GB" b="1" dirty="0" smtClean="0">
                <a:ea typeface="ＭＳ Ｐゴシック" pitchFamily="1" charset="-128"/>
                <a:cs typeface="ＭＳ Ｐゴシック" pitchFamily="1" charset="-128"/>
              </a:rPr>
              <a:t>Level</a:t>
            </a:r>
            <a:r>
              <a:rPr lang="en-GB" b="1" dirty="0">
                <a:ea typeface="ＭＳ Ｐゴシック" pitchFamily="1" charset="-128"/>
                <a:cs typeface="ＭＳ Ｐゴシック" pitchFamily="1" charset="-128"/>
              </a:rPr>
              <a:t>-1:  </a:t>
            </a:r>
            <a:r>
              <a:rPr lang="en-GB" dirty="0">
                <a:solidFill>
                  <a:srgbClr val="77933C"/>
                </a:solidFill>
                <a:ea typeface="ＭＳ Ｐゴシック" pitchFamily="1" charset="-128"/>
                <a:cs typeface="ＭＳ Ｐゴシック" pitchFamily="1" charset="-128"/>
              </a:rPr>
              <a:t>A baseline, coordinated global data acquisition </a:t>
            </a:r>
            <a:r>
              <a:rPr lang="en-GB" dirty="0" smtClean="0">
                <a:solidFill>
                  <a:srgbClr val="77933C"/>
                </a:solidFill>
                <a:ea typeface="ＭＳ Ｐゴシック" pitchFamily="1" charset="-128"/>
                <a:cs typeface="ＭＳ Ｐゴシック" pitchFamily="1" charset="-128"/>
              </a:rPr>
              <a:t>strategy</a:t>
            </a:r>
          </a:p>
          <a:p>
            <a:pPr marL="914400" lvl="1" indent="-457200" defTabSz="914400" eaLnBrk="0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W</a:t>
            </a:r>
            <a:r>
              <a:rPr lang="en-GB" dirty="0" smtClean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all</a:t>
            </a:r>
            <a:r>
              <a:rPr lang="en-GB" dirty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-to-</a:t>
            </a:r>
            <a:r>
              <a:rPr lang="en-GB" dirty="0" smtClean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wall</a:t>
            </a:r>
          </a:p>
          <a:p>
            <a:pPr marL="914400" lvl="1" indent="-457200" defTabSz="914400" eaLnBrk="0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‘Core </a:t>
            </a: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data streams’ </a:t>
            </a:r>
            <a:endParaRPr lang="en-GB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defTabSz="914400" eaLnBrk="0">
              <a:spcBef>
                <a:spcPct val="20000"/>
              </a:spcBef>
              <a:spcAft>
                <a:spcPts val="600"/>
              </a:spcAft>
              <a:defRPr/>
            </a:pPr>
            <a:r>
              <a:rPr lang="en-GB" b="1" dirty="0" smtClean="0">
                <a:ea typeface="ＭＳ Ｐゴシック" pitchFamily="1" charset="-128"/>
                <a:cs typeface="ＭＳ Ｐゴシック" pitchFamily="1" charset="-128"/>
              </a:rPr>
              <a:t>Level</a:t>
            </a:r>
            <a:r>
              <a:rPr lang="en-GB" b="1" dirty="0">
                <a:ea typeface="ＭＳ Ｐゴシック" pitchFamily="1" charset="-128"/>
                <a:cs typeface="ＭＳ Ｐゴシック" pitchFamily="1" charset="-128"/>
              </a:rPr>
              <a:t>-2:  </a:t>
            </a: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Coordinated </a:t>
            </a:r>
            <a:r>
              <a:rPr lang="en-GB" dirty="0">
                <a:solidFill>
                  <a:srgbClr val="77933C"/>
                </a:solidFill>
                <a:ea typeface="ＭＳ Ｐゴシック" pitchFamily="1" charset="-128"/>
                <a:cs typeface="ＭＳ Ｐゴシック" pitchFamily="1" charset="-128"/>
              </a:rPr>
              <a:t>national data acquisition </a:t>
            </a:r>
            <a:r>
              <a:rPr lang="en-GB" dirty="0" smtClean="0">
                <a:solidFill>
                  <a:srgbClr val="77933C"/>
                </a:solidFill>
                <a:ea typeface="ＭＳ Ｐゴシック" pitchFamily="1" charset="-128"/>
                <a:cs typeface="ＭＳ Ｐゴシック" pitchFamily="1" charset="-128"/>
              </a:rPr>
              <a:t>strategies</a:t>
            </a:r>
          </a:p>
          <a:p>
            <a:pPr marL="914400" lvl="1" indent="-457200" defTabSz="914400" eaLnBrk="0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esponse </a:t>
            </a: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to national needs </a:t>
            </a: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assessments</a:t>
            </a:r>
          </a:p>
          <a:p>
            <a:pPr marL="914400" lvl="1" indent="-457200" defTabSz="914400" eaLnBrk="0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U</a:t>
            </a: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ndertaken </a:t>
            </a: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in the course of GFOI implementation.</a:t>
            </a:r>
            <a:r>
              <a:rPr lang="en-GB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AU" dirty="0">
              <a:solidFill>
                <a:srgbClr val="77933C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lvl="0" defTabSz="914400" eaLnBrk="0">
              <a:spcBef>
                <a:spcPct val="20000"/>
              </a:spcBef>
              <a:spcAft>
                <a:spcPts val="600"/>
              </a:spcAft>
              <a:defRPr/>
            </a:pPr>
            <a:r>
              <a:rPr lang="en-GB" b="1" dirty="0">
                <a:ea typeface="ＭＳ Ｐゴシック" pitchFamily="1" charset="-128"/>
                <a:cs typeface="ＭＳ Ｐゴシック" pitchFamily="1" charset="-128"/>
              </a:rPr>
              <a:t>Level-3</a:t>
            </a:r>
            <a:r>
              <a:rPr lang="en-GB" b="1" dirty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GB" dirty="0" smtClean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GEO</a:t>
            </a:r>
            <a:r>
              <a:rPr lang="en-GB" dirty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-FCT </a:t>
            </a:r>
            <a:r>
              <a:rPr lang="en-GB" dirty="0" smtClean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NDs</a:t>
            </a:r>
            <a:r>
              <a:rPr lang="en-GB" b="1" dirty="0" smtClean="0">
                <a:solidFill>
                  <a:srgbClr val="002569"/>
                </a:solidFill>
                <a:ea typeface="ＭＳ Ｐゴシック" pitchFamily="1" charset="-128"/>
                <a:cs typeface="ＭＳ Ｐゴシック" pitchFamily="1" charset="-128"/>
              </a:rPr>
              <a:t>  </a:t>
            </a:r>
            <a:r>
              <a:rPr lang="en-GB" dirty="0">
                <a:solidFill>
                  <a:srgbClr val="77933C"/>
                </a:solidFill>
                <a:ea typeface="ＭＳ Ｐゴシック" pitchFamily="1" charset="-128"/>
                <a:cs typeface="ＭＳ Ｐゴシック" pitchFamily="1" charset="-128"/>
              </a:rPr>
              <a:t>Data supply in support of the GEO-</a:t>
            </a:r>
            <a:r>
              <a:rPr lang="en-GB" dirty="0" smtClean="0">
                <a:solidFill>
                  <a:srgbClr val="77933C"/>
                </a:solidFill>
                <a:ea typeface="ＭＳ Ｐゴシック" pitchFamily="1" charset="-128"/>
                <a:cs typeface="ＭＳ Ｐゴシック" pitchFamily="1" charset="-128"/>
              </a:rPr>
              <a:t>FCT</a:t>
            </a:r>
            <a:endParaRPr lang="en-GB" dirty="0">
              <a:ea typeface="ＭＳ Ｐゴシック" pitchFamily="1" charset="-128"/>
              <a:cs typeface="ＭＳ Ｐゴシック" pitchFamily="1" charset="-128"/>
            </a:endParaRPr>
          </a:p>
          <a:p>
            <a:pPr marL="914400" lvl="1" indent="-457200" defTabSz="914400" eaLnBrk="0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Support </a:t>
            </a: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of the R&amp;D </a:t>
            </a: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studies</a:t>
            </a:r>
            <a:r>
              <a:rPr lang="en-GB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and development of demonstration products</a:t>
            </a:r>
          </a:p>
          <a:p>
            <a:pPr marL="914400" lvl="1" indent="-457200" defTabSz="914400" eaLnBrk="0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ssisting </a:t>
            </a: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the development </a:t>
            </a: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of </a:t>
            </a:r>
            <a:r>
              <a:rPr lang="en-GB" dirty="0">
                <a:ea typeface="ＭＳ Ｐゴシック" pitchFamily="1" charset="-128"/>
                <a:cs typeface="ＭＳ Ｐゴシック" pitchFamily="1" charset="-128"/>
              </a:rPr>
              <a:t>the GFOI Methods and Guidance </a:t>
            </a:r>
            <a:r>
              <a:rPr lang="en-GB" dirty="0" smtClean="0">
                <a:ea typeface="ＭＳ Ｐゴシック" pitchFamily="1" charset="-128"/>
                <a:cs typeface="ＭＳ Ｐゴシック" pitchFamily="1" charset="-128"/>
              </a:rPr>
              <a:t>Document</a:t>
            </a:r>
            <a:endParaRPr lang="en-US" altLang="ja-JP" sz="22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GB" altLang="ja-JP" sz="2400" b="1" dirty="0" smtClean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79539" y="212030"/>
            <a:ext cx="585946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6078351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728058"/>
            <a:ext cx="8652933" cy="5129942"/>
          </a:xfrm>
          <a:prstGeom prst="rect">
            <a:avLst/>
          </a:prstGeom>
        </p:spPr>
        <p:txBody>
          <a:bodyPr/>
          <a:lstStyle/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AU" altLang="ja-JP" sz="2000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SDCG</a:t>
            </a:r>
            <a:r>
              <a:rPr lang="en-AU" altLang="ja-JP" sz="2000" b="1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-</a:t>
            </a:r>
            <a:r>
              <a:rPr lang="en-AU" altLang="ja-JP" sz="2000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3 February 2013 in Australia</a:t>
            </a:r>
            <a:endParaRPr lang="en-AU" altLang="ja-JP" sz="9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Consolidation of the Level-1 Baseline Strategy for the near-term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Start of Level-2 strategy (national focus)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planning</a:t>
            </a:r>
          </a:p>
          <a:p>
            <a:pPr marL="1714500" lvl="3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Science Data Summit Meeting</a:t>
            </a:r>
          </a:p>
          <a:p>
            <a:pPr marL="1714500" lvl="3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Methods &amp; Guidance Documents Advisory Group Meeting</a:t>
            </a:r>
            <a:endParaRPr lang="en-AU" altLang="ja-JP" sz="16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0" lvl="1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2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GB" altLang="ja-JP" sz="2400" b="1" dirty="0" smtClean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79539" y="212030"/>
            <a:ext cx="585946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Details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6634" y="3553693"/>
            <a:ext cx="33242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8000"/>
                </a:solidFill>
              </a:rPr>
              <a:t>‘Super Meeting’</a:t>
            </a:r>
            <a:endParaRPr lang="en-US" sz="3200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881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"/>
          <p:cNvPicPr>
            <a:picLocks noChangeAspect="1" noChangeArrowheads="1"/>
          </p:cNvPicPr>
          <p:nvPr/>
        </p:nvPicPr>
        <p:blipFill rotWithShape="1">
          <a:blip r:embed="rId3"/>
          <a:srcRect t="3082"/>
          <a:stretch/>
        </p:blipFill>
        <p:spPr bwMode="auto">
          <a:xfrm>
            <a:off x="4250583" y="4325973"/>
            <a:ext cx="4518016" cy="2392931"/>
          </a:xfrm>
          <a:prstGeom prst="rect">
            <a:avLst/>
          </a:prstGeom>
          <a:noFill/>
        </p:spPr>
      </p:pic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9107" y="1534887"/>
            <a:ext cx="7652778" cy="5129942"/>
          </a:xfrm>
          <a:prstGeom prst="rect">
            <a:avLst/>
          </a:prstGeom>
        </p:spPr>
        <p:txBody>
          <a:bodyPr/>
          <a:lstStyle/>
          <a:p>
            <a:pPr lvl="1" defTabSz="914400">
              <a:spcBef>
                <a:spcPct val="20000"/>
              </a:spcBef>
              <a:defRPr/>
            </a:pPr>
            <a:r>
              <a:rPr lang="en-AU" altLang="ja-JP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2012: FCT National Demonstrator countries</a:t>
            </a:r>
          </a:p>
          <a:p>
            <a:pPr marL="1257300" lvl="2" indent="-342900" defTabSz="914400"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Brazil </a:t>
            </a: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(Legal Amazon)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, Cameroon, Colombia, Democratic Republic of The Congo, </a:t>
            </a: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Guyana, </a:t>
            </a: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Indonesia (Borneo, Sumatra), Nepal,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Mexico, Peru, Tanzania, </a:t>
            </a: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Australia (Tasmania)</a:t>
            </a:r>
            <a:endParaRPr lang="en-AU" altLang="ja-JP" sz="800" kern="0" dirty="0" smtClean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 defTabSz="914400">
              <a:spcBef>
                <a:spcPct val="20000"/>
              </a:spcBef>
              <a:defRPr/>
            </a:pPr>
            <a:endParaRPr lang="en-AU" altLang="ja-JP" sz="800" kern="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spcBef>
                <a:spcPct val="20000"/>
              </a:spcBef>
              <a:defRPr/>
            </a:pPr>
            <a:r>
              <a:rPr lang="en-AU" altLang="ja-JP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2013-2014</a:t>
            </a:r>
          </a:p>
          <a:p>
            <a:pPr marL="1257300" lvl="2" indent="-342900" defTabSz="914400"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FCT NDs</a:t>
            </a:r>
            <a:r>
              <a:rPr lang="en-AU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full territories (except Australia) + Costa Rica, Ecuador and other “early GFOI countries”</a:t>
            </a:r>
          </a:p>
          <a:p>
            <a:pPr marL="1257300" lvl="2" indent="-342900" defTabSz="914400"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UN-REDD / REDD+ </a:t>
            </a:r>
            <a:r>
              <a:rPr lang="en-AU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participating</a:t>
            </a: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countries</a:t>
            </a:r>
          </a:p>
          <a:p>
            <a:pPr marL="1257300" lvl="2" indent="-342900" defTabSz="914400"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UN-REDD / REDD+ </a:t>
            </a: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candidate/observer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countries</a:t>
            </a:r>
            <a:endParaRPr lang="en-AU" altLang="ja-JP" sz="8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 defTabSz="914400">
              <a:spcBef>
                <a:spcPct val="20000"/>
              </a:spcBef>
              <a:defRPr/>
            </a:pPr>
            <a:endParaRPr lang="en-AU" altLang="ja-JP" sz="800" kern="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AU" altLang="ja-JP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2015</a:t>
            </a:r>
            <a:r>
              <a:rPr lang="en-AU" altLang="ja-JP" b="1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+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Pan-tropical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Global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AU" altLang="ja-JP" sz="16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ja-JP" sz="22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GB" altLang="ja-JP" sz="2400" b="1" dirty="0" smtClean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79539" y="212030"/>
            <a:ext cx="585946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Countries</a:t>
            </a:r>
          </a:p>
        </p:txBody>
      </p:sp>
    </p:spTree>
    <p:extLst>
      <p:ext uri="{BB962C8B-B14F-4D97-AF65-F5344CB8AC3E}">
        <p14:creationId xmlns:p14="http://schemas.microsoft.com/office/powerpoint/2010/main" val="13426833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1" y="1728058"/>
            <a:ext cx="8305800" cy="5129942"/>
          </a:xfrm>
          <a:prstGeom prst="rect">
            <a:avLst/>
          </a:prstGeom>
        </p:spPr>
        <p:txBody>
          <a:bodyPr/>
          <a:lstStyle/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AU" altLang="ja-JP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2012 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Core: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Landsat-7, Radarsat-2 (hybrid in 2012 as data free for FCT NDs)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Non-core: RapidEye</a:t>
            </a:r>
            <a:r>
              <a:rPr lang="en-AU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, TerraSAR-X/</a:t>
            </a:r>
            <a:r>
              <a:rPr lang="en-AU" altLang="ja-JP" sz="1600" kern="0" dirty="0" err="1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TanDEM</a:t>
            </a:r>
            <a:r>
              <a:rPr lang="en-AU" altLang="ja-JP" sz="1600" kern="0" dirty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-X</a:t>
            </a:r>
            <a:endParaRPr lang="en-AU" altLang="ja-JP" sz="800" kern="0" dirty="0" smtClean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AU" altLang="ja-JP" sz="800" kern="0" dirty="0" smtClean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AU" altLang="ja-JP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2013-2014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Core: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Landsat-7,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LDCM,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CBERS-3</a:t>
            </a:r>
            <a:endParaRPr lang="en-AU" altLang="ja-JP" sz="16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Non-core: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Radarsat-2, RapidEye, TerraSAR-X/</a:t>
            </a:r>
            <a:r>
              <a:rPr lang="en-AU" altLang="ja-JP" sz="1600" kern="0" dirty="0" err="1">
                <a:latin typeface="Arial" pitchFamily="34" charset="0"/>
                <a:ea typeface="ＭＳ Ｐゴシック" pitchFamily="50" charset="-128"/>
                <a:cs typeface="Arial" pitchFamily="34" charset="0"/>
              </a:rPr>
              <a:t>T</a:t>
            </a:r>
            <a:r>
              <a:rPr lang="en-AU" altLang="ja-JP" sz="1600" kern="0" dirty="0" err="1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anDEM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-X</a:t>
            </a:r>
            <a:endParaRPr lang="en-AU" altLang="ja-JP" sz="800" kern="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AU" altLang="ja-JP" sz="800" kern="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AU" altLang="ja-JP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2014-2015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Core:</a:t>
            </a:r>
            <a:r>
              <a:rPr lang="en-AU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Landsat</a:t>
            </a: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-7,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LDCM,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CBERS-3, Sentinel-1A, Sentinel-2A, Amazonia-1</a:t>
            </a:r>
            <a:endParaRPr lang="en-AU" altLang="ja-JP" sz="16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Non-core: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Radarsat-2, SPOT-4, SPOT-5, RapidEye, ALOS-2</a:t>
            </a:r>
            <a:endParaRPr lang="en-AU" altLang="ja-JP" sz="800" kern="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AU" altLang="ja-JP" sz="800" kern="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AU" altLang="ja-JP" b="1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2015</a:t>
            </a:r>
            <a:r>
              <a:rPr lang="en-AU" altLang="ja-JP" b="1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+</a:t>
            </a:r>
            <a:endParaRPr lang="en-AU" altLang="ja-JP" b="1" kern="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Core:</a:t>
            </a:r>
            <a:r>
              <a:rPr lang="en-AU" altLang="ja-JP" sz="1600" kern="0" dirty="0" smtClean="0">
                <a:solidFill>
                  <a:srgbClr val="FF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Landsat</a:t>
            </a: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-7</a:t>
            </a:r>
            <a:r>
              <a:rPr lang="en-AU" altLang="ja-JP" sz="1600" ker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, </a:t>
            </a:r>
            <a:r>
              <a:rPr lang="en-AU" altLang="ja-JP" sz="1600" kern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LDCM, </a:t>
            </a:r>
            <a:r>
              <a:rPr lang="en-AU" altLang="ja-JP" sz="1600" kern="0" dirty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CBERS-3,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Sentinel-1A, Sentinel-2A, RCM, Amazonia-1, SAOCOM-1A</a:t>
            </a:r>
            <a:endParaRPr lang="en-AU" altLang="ja-JP" sz="16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AU" altLang="ja-JP" sz="1600" kern="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Non-core: </a:t>
            </a:r>
            <a:r>
              <a:rPr lang="en-AU" altLang="ja-JP" sz="1600" kern="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Radarsat-2, SPOT-4, SPOT-5, RapidEye, ALOS-2</a:t>
            </a:r>
            <a:endParaRPr lang="en-AU" altLang="ja-JP" sz="16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AU" altLang="ja-JP" sz="1600" kern="0" dirty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ja-JP" sz="22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GB" altLang="ja-JP" sz="2400" b="1" dirty="0" smtClean="0">
              <a:solidFill>
                <a:srgbClr val="002569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79539" y="212030"/>
            <a:ext cx="585946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Missions</a:t>
            </a:r>
          </a:p>
        </p:txBody>
      </p:sp>
    </p:spTree>
    <p:extLst>
      <p:ext uri="{BB962C8B-B14F-4D97-AF65-F5344CB8AC3E}">
        <p14:creationId xmlns:p14="http://schemas.microsoft.com/office/powerpoint/2010/main" val="40254646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444</Words>
  <Application>Microsoft Macintosh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4_EUM_template_v03</vt:lpstr>
      <vt:lpstr>GFOI Space Data Acquisition Plan Phased Approach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John  Faundeen</cp:lastModifiedBy>
  <cp:revision>66</cp:revision>
  <dcterms:created xsi:type="dcterms:W3CDTF">2012-08-31T01:11:17Z</dcterms:created>
  <dcterms:modified xsi:type="dcterms:W3CDTF">2012-09-09T14:02:29Z</dcterms:modified>
</cp:coreProperties>
</file>