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66" r:id="rId2"/>
    <p:sldId id="267" r:id="rId3"/>
    <p:sldId id="281" r:id="rId4"/>
    <p:sldId id="269" r:id="rId5"/>
    <p:sldId id="282" r:id="rId6"/>
    <p:sldId id="283" r:id="rId7"/>
    <p:sldId id="272" r:id="rId8"/>
    <p:sldId id="284" r:id="rId9"/>
    <p:sldId id="285" r:id="rId10"/>
    <p:sldId id="275" r:id="rId11"/>
    <p:sldId id="28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9" autoAdjust="0"/>
    <p:restoredTop sz="99853" autoAdjust="0"/>
  </p:normalViewPr>
  <p:slideViewPr>
    <p:cSldViewPr snapToGrid="0" snapToObjects="1">
      <p:cViewPr>
        <p:scale>
          <a:sx n="75" d="100"/>
          <a:sy n="75" d="100"/>
        </p:scale>
        <p:origin x="-1152" y="-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9/13/12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A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9197" y="6523039"/>
            <a:ext cx="4616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90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0674DB5-EA4F-4207-BB2F-8F03D6107A33}" type="slidenum">
              <a:rPr lang="de-DE" sz="900">
                <a:solidFill>
                  <a:srgbClr val="5F758D"/>
                </a:solidFill>
                <a:latin typeface="Century Gothic" pitchFamily="34" charset="0"/>
              </a:rPr>
              <a:pPr algn="l">
                <a:defRPr/>
              </a:pPr>
              <a:t>‹#›</a:t>
            </a:fld>
            <a:endParaRPr lang="de-DE" sz="90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6" name="Rectangle 36"/>
          <p:cNvSpPr>
            <a:spLocks noChangeArrowheads="1"/>
          </p:cNvSpPr>
          <p:nvPr userDrawn="1"/>
        </p:nvSpPr>
        <p:spPr bwMode="auto">
          <a:xfrm>
            <a:off x="962758" y="6523039"/>
            <a:ext cx="426749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de-DE" sz="1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CEOS 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SDCG-2 </a:t>
            </a:r>
            <a:r>
              <a:rPr lang="de-DE" sz="1000" dirty="0" err="1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Meeting|Reston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, Virginia, USA| 13-14</a:t>
            </a:r>
            <a:r>
              <a:rPr lang="de-DE" sz="1000" baseline="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de-DE" sz="10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September </a:t>
            </a:r>
            <a:r>
              <a:rPr lang="de-DE" sz="1000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2012</a:t>
            </a:r>
            <a:endParaRPr lang="de-DE" sz="1000" dirty="0">
              <a:solidFill>
                <a:schemeClr val="tx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712320" y="4881563"/>
            <a:ext cx="1431680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72300" y="65055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80D1E8-194F-D54D-A365-4593BF23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7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559374"/>
            <a:ext cx="144142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SDCG-2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Reston, Virginia, USA</a:t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Sept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13-14, 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34"/>
          <p:cNvPicPr>
            <a:picLocks noChangeAspect="1" noChangeArrowheads="1"/>
          </p:cNvPicPr>
          <p:nvPr userDrawn="1"/>
        </p:nvPicPr>
        <p:blipFill>
          <a:blip r:embed="rId5" cstate="print"/>
          <a:srcRect t="16208"/>
          <a:stretch>
            <a:fillRect/>
          </a:stretch>
        </p:blipFill>
        <p:spPr bwMode="auto">
          <a:xfrm>
            <a:off x="1" y="0"/>
            <a:ext cx="137544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976483" y="355617"/>
            <a:ext cx="5206574" cy="1761066"/>
          </a:xfrm>
        </p:spPr>
        <p:txBody>
          <a:bodyPr/>
          <a:lstStyle/>
          <a:p>
            <a:pPr algn="l"/>
            <a:r>
              <a:rPr lang="en-US" sz="2400" dirty="0" smtClean="0"/>
              <a:t>CEOS Data Acquisition Plan – Global Baseline strategy (Level 1) 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solidFill>
                  <a:srgbClr val="FFFF00"/>
                </a:solidFill>
              </a:rPr>
              <a:t>EO monitoring requirements</a:t>
            </a: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081097" y="2363676"/>
            <a:ext cx="4826977" cy="1344843"/>
          </a:xfrm>
        </p:spPr>
        <p:txBody>
          <a:bodyPr/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Space Data Coordination Group (SDCG)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John Faundeen, USGS</a:t>
            </a:r>
          </a:p>
          <a:p>
            <a:pPr eaLnBrk="1" hangingPunct="1"/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Ake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 </a:t>
            </a:r>
            <a:r>
              <a:rPr lang="en-GB" altLang="ja-JP" dirty="0" err="1" smtClean="0">
                <a:latin typeface="Calibri" pitchFamily="34" charset="0"/>
                <a:ea typeface="ＭＳ Ｐゴシック" pitchFamily="50" charset="-128"/>
              </a:rPr>
              <a:t>Rosenqvist</a:t>
            </a:r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, for NSC</a:t>
            </a:r>
          </a:p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pitchFamily="50" charset="-128"/>
              </a:rPr>
              <a:t>Frank-Martin Seifert, ESA</a:t>
            </a:r>
          </a:p>
        </p:txBody>
      </p:sp>
    </p:spTree>
    <p:extLst>
      <p:ext uri="{BB962C8B-B14F-4D97-AF65-F5344CB8AC3E}">
        <p14:creationId xmlns:p14="http://schemas.microsoft.com/office/powerpoint/2010/main" val="4056432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624138"/>
          <a:ext cx="7226300" cy="1754354"/>
        </p:xfrm>
        <a:graphic>
          <a:graphicData uri="http://schemas.openxmlformats.org/drawingml/2006/table">
            <a:tbl>
              <a:tblPr/>
              <a:tblGrid>
                <a:gridCol w="965200"/>
                <a:gridCol w="1358900"/>
                <a:gridCol w="3962401"/>
                <a:gridCol w="939799"/>
              </a:tblGrid>
              <a:tr h="676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Product category</a:t>
                      </a:r>
                    </a:p>
                  </a:txBody>
                  <a:tcPr marL="12450" marR="12450" marT="12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Name </a:t>
                      </a:r>
                    </a:p>
                  </a:txBody>
                  <a:tcPr marL="12450" marR="12450" marT="12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Monitoring requirements</a:t>
                      </a:r>
                    </a:p>
                  </a:txBody>
                  <a:tcPr marL="12450" marR="12450" marT="12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Approx.  GSD</a:t>
                      </a:r>
                    </a:p>
                  </a:txBody>
                  <a:tcPr marL="12450" marR="12450" marT="12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</a:tr>
              <a:tr h="10772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D1</a:t>
                      </a:r>
                    </a:p>
                  </a:txBody>
                  <a:tcPr marL="12450" marR="12450" marT="1243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Above-Ground Biomass Estimates</a:t>
                      </a:r>
                    </a:p>
                  </a:txBody>
                  <a:tcPr marL="12450" marR="12450" marT="12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Optical + SAR(L) </a:t>
                      </a:r>
                      <a:endParaRPr lang="en-US" sz="14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or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L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-band SAR: </a:t>
                      </a:r>
                      <a:endParaRPr lang="en-US" sz="14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Same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as Cat. A (Semi-annual - dual season)</a:t>
                      </a:r>
                      <a:endParaRPr lang="en-US" sz="1400" b="1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50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~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250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m</a:t>
                      </a:r>
                    </a:p>
                  </a:txBody>
                  <a:tcPr marL="12450" marR="12450" marT="124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D</a:t>
            </a:r>
          </a:p>
        </p:txBody>
      </p:sp>
    </p:spTree>
    <p:extLst>
      <p:ext uri="{BB962C8B-B14F-4D97-AF65-F5344CB8AC3E}">
        <p14:creationId xmlns:p14="http://schemas.microsoft.com/office/powerpoint/2010/main" val="287972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D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102225" y="2279963"/>
            <a:ext cx="3316737" cy="6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solidFill>
                  <a:srgbClr val="5F758D"/>
                </a:solidFill>
              </a:rPr>
              <a:t>Australia (</a:t>
            </a:r>
            <a:r>
              <a:rPr lang="en-US" b="1" i="1" dirty="0" smtClean="0">
                <a:solidFill>
                  <a:srgbClr val="5F758D"/>
                </a:solidFill>
              </a:rPr>
              <a:t>QL, NSW)</a:t>
            </a:r>
            <a:endParaRPr lang="en-US" b="1" i="1" dirty="0">
              <a:solidFill>
                <a:srgbClr val="5F758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b="1" i="1" dirty="0">
              <a:solidFill>
                <a:srgbClr val="5F758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solidFill>
                  <a:srgbClr val="5F758D"/>
                </a:solidFill>
              </a:rPr>
              <a:t>Category D1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i="1" dirty="0">
                <a:solidFill>
                  <a:srgbClr val="5F758D"/>
                </a:solidFill>
              </a:rPr>
              <a:t>Above-ground biomass estimates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46" y="1386376"/>
            <a:ext cx="4354921" cy="53983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7544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83747"/>
            <a:ext cx="8229600" cy="5668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AU" sz="36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Optical </a:t>
            </a:r>
            <a: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sensors</a:t>
            </a:r>
            <a:b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1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Minimum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one </a:t>
            </a:r>
            <a:r>
              <a:rPr lang="en-AU" sz="2800" b="0" u="sng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cloud-free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 coverage/year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at 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peak of dry 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season, 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for each region (</a:t>
            </a:r>
            <a:r>
              <a:rPr lang="en-AU" sz="2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</a:t>
            </a:r>
            <a:r>
              <a:rPr lang="en-AU" sz="2800" b="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123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, B</a:t>
            </a:r>
            <a:r>
              <a:rPr lang="en-AU" sz="2800" b="0" baseline="-250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23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Good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Dual-season, or better (+</a:t>
            </a:r>
            <a:r>
              <a:rPr lang="en-AU" sz="2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r>
              <a:rPr lang="en-AU" sz="2800" b="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Optimal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Monthly/bi-monthly (+C</a:t>
            </a:r>
            <a:r>
              <a:rPr lang="en-AU" sz="2800" b="0" baseline="-250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Geographical focus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Global/GFOI ROI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Notes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 Use cloud statistics data to estimate the required number of 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acquisitions to achieve above. 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Stratify by region/country.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5610" y="168795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Resulting observation </a:t>
            </a:r>
            <a:r>
              <a:rPr lang="en-AU" sz="2800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4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89037"/>
            <a:ext cx="8229600" cy="5668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AU" sz="36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C-band SAR  </a:t>
            </a:r>
            <a:br>
              <a:rPr lang="en-AU" sz="36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1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1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Minimum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one coverage/year at peak of dry season, for each region (complement to A</a:t>
            </a:r>
            <a:r>
              <a:rPr lang="en-AU" sz="2800" b="0" baseline="-250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, B</a:t>
            </a:r>
            <a:r>
              <a:rPr lang="en-AU" sz="2800" b="0" baseline="-250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Good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TBC </a:t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Optimal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Monthly/bi-monthly (B</a:t>
            </a:r>
            <a:r>
              <a:rPr lang="en-AU" sz="2800" b="0" baseline="-250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, C</a:t>
            </a:r>
            <a:r>
              <a:rPr lang="en-AU" sz="2800" b="0" baseline="-250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Geographical focus: </a:t>
            </a:r>
            <a:b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w2w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ROI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Dense time series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Deforestation/degradation hot spot regions within GFOI ROI.</a:t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Notes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Dual polarisation key requirement. R&amp;D </a:t>
            </a:r>
            <a:endParaRPr lang="en-AU" sz="2800" b="0" dirty="0">
              <a:solidFill>
                <a:srgbClr val="4F81B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5610" y="168795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Resulting observation </a:t>
            </a:r>
            <a:r>
              <a:rPr lang="en-AU" sz="2800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96959"/>
            <a:ext cx="8229600" cy="5668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AU" sz="36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-band SAR</a:t>
            </a:r>
            <a:b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36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36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Minimum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one coverage/year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 for each region (A</a:t>
            </a:r>
            <a:r>
              <a:rPr lang="en-AU" sz="2800" b="0" baseline="-250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123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, B</a:t>
            </a:r>
            <a:r>
              <a:rPr lang="en-AU" sz="2800" b="0" baseline="-250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23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AU" sz="2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</a:t>
            </a:r>
            <a:r>
              <a:rPr lang="en-AU" sz="2800" b="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Good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Dual-season, or better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Optimal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Monthly/bi-monthly (+C</a:t>
            </a:r>
            <a:r>
              <a:rPr lang="en-AU" sz="2800" b="0" baseline="-250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Geographical focus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Global/GFOI ROI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Notes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Dual polarisation key 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endParaRPr lang="en-AU" sz="2800" b="0" dirty="0">
              <a:solidFill>
                <a:srgbClr val="4F81B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10" y="168795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Resulting observation </a:t>
            </a:r>
            <a:r>
              <a:rPr lang="en-AU" sz="2800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1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46160"/>
            <a:ext cx="8229600" cy="56689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AU" sz="36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VHR </a:t>
            </a:r>
            <a: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sensors (optical, X-band SAR)  </a:t>
            </a:r>
            <a:b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36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Minimum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TBD </a:t>
            </a:r>
            <a:b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Good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TBD 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Optimal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Monthly/bi-monthly (B</a:t>
            </a:r>
            <a:r>
              <a:rPr lang="en-AU" sz="2800" b="0" baseline="-250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3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AU" sz="2800" b="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r>
              <a:rPr lang="en-AU" sz="2800" b="0" baseline="-25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Geographical focus</a:t>
            </a: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Deforestation/degradation hot spot regions within GFOI ROI.</a:t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AU" sz="2800" b="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800" dirty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Notes</a:t>
            </a:r>
            <a:r>
              <a:rPr lang="en-AU" sz="2800" b="0" dirty="0" smtClean="0">
                <a:solidFill>
                  <a:srgbClr val="4F81BD"/>
                </a:solidFill>
                <a:latin typeface="Calibri" charset="0"/>
                <a:ea typeface="ＭＳ Ｐゴシック" charset="0"/>
                <a:cs typeface="ＭＳ Ｐゴシック" charset="0"/>
              </a:rPr>
              <a:t>: R&amp;D</a:t>
            </a:r>
            <a:endParaRPr lang="en-AU" sz="2800" b="0" dirty="0">
              <a:solidFill>
                <a:srgbClr val="4F81B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5610" y="168795"/>
            <a:ext cx="635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b="1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Resulting observation </a:t>
            </a:r>
            <a:r>
              <a:rPr lang="en-AU" sz="2800" b="1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7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A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737680"/>
              </p:ext>
            </p:extLst>
          </p:nvPr>
        </p:nvGraphicFramePr>
        <p:xfrm>
          <a:off x="914400" y="1622421"/>
          <a:ext cx="7226300" cy="4845916"/>
        </p:xfrm>
        <a:graphic>
          <a:graphicData uri="http://schemas.openxmlformats.org/drawingml/2006/table">
            <a:tbl>
              <a:tblPr/>
              <a:tblGrid>
                <a:gridCol w="965200"/>
                <a:gridCol w="1079500"/>
                <a:gridCol w="4254500"/>
                <a:gridCol w="927100"/>
              </a:tblGrid>
              <a:tr h="6889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Product category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Name 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Monitoring requirements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Approx.     GSD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</a:tr>
              <a:tr h="1145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A1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Land Use / Land Cover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Optical: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Best suited sensor type for category A products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.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At least one annual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coverage, at dry season.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Dual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season or better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improves class distinction.                                   </a:t>
                      </a:r>
                      <a:endParaRPr lang="en-US" sz="1400" b="1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~30m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6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A2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IPCC Land Category map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C-band SAR: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Insufficient on its own. One annual coverage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(dry season) in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combination with optical and/or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SAR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can help resolve specific classes (e.g. Acacia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). Dual </a:t>
                      </a:r>
                      <a:r>
                        <a:rPr lang="en-US" sz="1400" b="0" i="0" u="none" strike="noStrike" dirty="0" err="1" smtClean="0">
                          <a:effectLst/>
                          <a:latin typeface="Verdana"/>
                        </a:rPr>
                        <a:t>polarisation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 needed </a:t>
                      </a:r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~30m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2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A3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IPCC Land Category Transition map (Activity Data)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 L-band SAR: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Useful on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its own, but generally lower class </a:t>
                      </a:r>
                      <a:r>
                        <a:rPr lang="en-US" sz="1400" b="0" i="0" u="none" strike="noStrike" dirty="0" err="1">
                          <a:effectLst/>
                          <a:latin typeface="Verdana"/>
                        </a:rPr>
                        <a:t>separability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than optical sensors. At least one annual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coverage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Verdana"/>
                        </a:rPr>
                        <a:t> (dry season)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.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Dual season improves class distinction. </a:t>
                      </a:r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t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X-band SAR: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(R&amp;D) Insufficient on its own. One annual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dry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Verdana"/>
                        </a:rPr>
                        <a:t> season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coverage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in combination with optical and/or C- and/or L-band SAR can help resolve specific classes. Dual </a:t>
                      </a:r>
                      <a:r>
                        <a:rPr lang="en-US" sz="1400" b="0" i="0" u="none" strike="noStrike" dirty="0" err="1" smtClean="0">
                          <a:effectLst/>
                          <a:latin typeface="Verdana"/>
                        </a:rPr>
                        <a:t>polarisation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 needed </a:t>
                      </a:r>
                      <a:endParaRPr lang="en-US" sz="1400" b="0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5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~30m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5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A</a:t>
            </a:r>
          </a:p>
        </p:txBody>
      </p:sp>
      <p:pic>
        <p:nvPicPr>
          <p:cNvPr id="4" name="Picture 6" descr="THUMB - Borneo LCC 20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3" y="1449957"/>
            <a:ext cx="4872567" cy="521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5102225" y="2019300"/>
            <a:ext cx="4016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Indonesia</a:t>
            </a:r>
          </a:p>
          <a:p>
            <a:pPr algn="ctr" eaLnBrk="1" hangingPunct="1">
              <a:buFont typeface="Arial" charset="0"/>
              <a:buNone/>
            </a:pPr>
            <a:endParaRPr lang="en-US" i="1" smtClean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Category A1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Land cover</a:t>
            </a:r>
            <a:endParaRPr lang="en-US" i="1" dirty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6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53468"/>
              </p:ext>
            </p:extLst>
          </p:nvPr>
        </p:nvGraphicFramePr>
        <p:xfrm>
          <a:off x="914400" y="1764764"/>
          <a:ext cx="7226300" cy="4714983"/>
        </p:xfrm>
        <a:graphic>
          <a:graphicData uri="http://schemas.openxmlformats.org/drawingml/2006/table">
            <a:tbl>
              <a:tblPr/>
              <a:tblGrid>
                <a:gridCol w="977900"/>
                <a:gridCol w="1054100"/>
                <a:gridCol w="4254500"/>
                <a:gridCol w="939800"/>
              </a:tblGrid>
              <a:tr h="715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Product category</a:t>
                      </a:r>
                    </a:p>
                  </a:txBody>
                  <a:tcPr marL="12450" marR="12450" marT="12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Name 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Monitoring requirements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Approx.   GSD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</a:tr>
              <a:tr h="7615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B1</a:t>
                      </a:r>
                    </a:p>
                  </a:txBody>
                  <a:tcPr marL="12450" marR="12450" marT="12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Forest Types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Same as Category A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products. 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Higher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temporal frequency (3-4 </a:t>
                      </a:r>
                      <a:r>
                        <a:rPr lang="en-US" sz="1400" b="0" i="0" u="none" strike="noStrike" dirty="0" err="1">
                          <a:effectLst/>
                          <a:latin typeface="Verdana"/>
                        </a:rPr>
                        <a:t>obs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/year) data can improve class distinction and classification accuracy due to </a:t>
                      </a:r>
                      <a:r>
                        <a:rPr lang="en-US" sz="1400" b="0" i="0" u="none" strike="noStrike" dirty="0" err="1">
                          <a:effectLst/>
                          <a:latin typeface="Verdana"/>
                        </a:rPr>
                        <a:t>phenological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and seasonal effects. 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~30m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B2</a:t>
                      </a:r>
                    </a:p>
                  </a:txBody>
                  <a:tcPr marL="12450" marR="12450" marT="12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Forest / Non-Forest Cover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92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B3</a:t>
                      </a:r>
                    </a:p>
                  </a:txBody>
                  <a:tcPr marL="12450" marR="12450" marT="12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Forest Cover Change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Optical and L-band SAR: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Same as Cat. A.                               </a:t>
                      </a:r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C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-band SAR: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Dense time-series (~monthly) required to detect and track changes (under a B2 forest mask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)</a:t>
                      </a:r>
                    </a:p>
                    <a:p>
                      <a:pPr algn="ctr" fontAlgn="ctr"/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X-band SAR: 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 R&amp;D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Verdana"/>
                        </a:rPr>
                        <a:t> topic but p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otentially useful.</a:t>
                      </a:r>
                      <a:r>
                        <a:rPr lang="en-US" sz="1400" b="0" i="0" u="none" strike="noStrike" baseline="0" dirty="0" smtClean="0">
                          <a:effectLst/>
                          <a:latin typeface="Verdana"/>
                        </a:rPr>
                        <a:t> Time-series data absolute requirement.</a:t>
                      </a:r>
                      <a:endParaRPr lang="en-US" sz="1400" b="1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~30m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8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B3'</a:t>
                      </a:r>
                    </a:p>
                  </a:txBody>
                  <a:tcPr marL="12450" marR="12450" marT="12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Historical Forest Cover Change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Pixel mining compositing using all available archived optical (Landsat) data.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~30m</a:t>
                      </a:r>
                    </a:p>
                  </a:txBody>
                  <a:tcPr marL="12450" marR="12450" marT="124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5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102225" y="1905000"/>
            <a:ext cx="4016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Colombia</a:t>
            </a:r>
          </a:p>
          <a:p>
            <a:pPr algn="ctr" eaLnBrk="1" hangingPunct="1">
              <a:buFont typeface="Arial" charset="0"/>
              <a:buNone/>
            </a:pPr>
            <a:endParaRPr lang="en-US" i="1" smtClean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Category B2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Forest cover</a:t>
            </a:r>
            <a:endParaRPr lang="en-US" i="1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4" descr="Colombia Forest change 2005-2010 Lands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2" y="1451505"/>
            <a:ext cx="3987800" cy="536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3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B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4962525" y="1727200"/>
            <a:ext cx="4016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Brazil</a:t>
            </a:r>
          </a:p>
          <a:p>
            <a:pPr algn="ctr" eaLnBrk="1" hangingPunct="1">
              <a:buFont typeface="Arial" charset="0"/>
              <a:buNone/>
            </a:pPr>
            <a:endParaRPr lang="en-US" i="1" smtClean="0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Category B3 (and B2)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Forest cover change</a:t>
            </a:r>
          </a:p>
          <a:p>
            <a:pPr algn="ctr" eaLnBrk="1" hangingPunct="1">
              <a:buFont typeface="Arial" charset="0"/>
              <a:buNone/>
            </a:pPr>
            <a:r>
              <a:rPr lang="en-US" i="1" smtClean="0">
                <a:solidFill>
                  <a:srgbClr val="4F81BD"/>
                </a:solidFill>
                <a:ea typeface="ＭＳ Ｐゴシック" charset="0"/>
                <a:cs typeface="ＭＳ Ｐゴシック" charset="0"/>
              </a:rPr>
              <a:t>(PRODES)</a:t>
            </a:r>
            <a:endParaRPr lang="en-US" i="1">
              <a:solidFill>
                <a:srgbClr val="4F81BD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2" descr="prodes_acum_9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" r="-414"/>
          <a:stretch>
            <a:fillRect/>
          </a:stretch>
        </p:blipFill>
        <p:spPr bwMode="auto">
          <a:xfrm>
            <a:off x="115360" y="1431926"/>
            <a:ext cx="47625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erraAmazo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57" y="4234126"/>
            <a:ext cx="3453342" cy="259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0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356947"/>
              </p:ext>
            </p:extLst>
          </p:nvPr>
        </p:nvGraphicFramePr>
        <p:xfrm>
          <a:off x="914400" y="2090738"/>
          <a:ext cx="7226300" cy="3398836"/>
        </p:xfrm>
        <a:graphic>
          <a:graphicData uri="http://schemas.openxmlformats.org/drawingml/2006/table">
            <a:tbl>
              <a:tblPr/>
              <a:tblGrid>
                <a:gridCol w="965200"/>
                <a:gridCol w="1358900"/>
                <a:gridCol w="3962401"/>
                <a:gridCol w="939799"/>
              </a:tblGrid>
              <a:tr h="6779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Product category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Name 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Monitoring requirements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Approx.  GSD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BEA"/>
                    </a:solidFill>
                  </a:tcPr>
                </a:tc>
              </a:tr>
              <a:tr h="12166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C1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Degradation           (and enhancements of C stocks)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High or Very High resolution </a:t>
                      </a:r>
                      <a:endParaRPr lang="en-US" sz="1400" b="1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 optical 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or X-band SAR: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              </a:t>
                      </a:r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(R&amp;D) Bi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-weekly to bi-monthly, dependent on degradation type</a:t>
                      </a:r>
                      <a:endParaRPr lang="en-US" sz="1400" b="1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High (5-10m) or Very High (&lt;5m) 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42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333333"/>
                          </a:solidFill>
                          <a:effectLst/>
                          <a:latin typeface="Verdana"/>
                        </a:rPr>
                        <a:t>C2</a:t>
                      </a:r>
                    </a:p>
                  </a:txBody>
                  <a:tcPr marL="12450" marR="12450" marT="12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Verdana"/>
                        </a:rPr>
                        <a:t>Near-Real Time Forest Change Indicators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Low-resolution optical: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</a:t>
                      </a:r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weekly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/bi-weekly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.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                              </a:t>
                      </a: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Low 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res </a:t>
                      </a:r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(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ScanSAR</a:t>
                      </a:r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) L-band : 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~monthly</a:t>
                      </a:r>
                    </a:p>
                    <a:p>
                      <a:pPr algn="ctr" fontAlgn="ctr"/>
                      <a:endParaRPr lang="en-US" sz="1400" b="0" i="0" u="none" strike="noStrike" dirty="0" smtClean="0">
                        <a:effectLst/>
                        <a:latin typeface="Verdana"/>
                      </a:endParaRPr>
                    </a:p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Verdana"/>
                        </a:rPr>
                        <a:t>C</a:t>
                      </a:r>
                      <a:r>
                        <a:rPr lang="en-US" sz="1400" b="1" i="0" u="none" strike="noStrike" dirty="0">
                          <a:effectLst/>
                          <a:latin typeface="Verdana"/>
                        </a:rPr>
                        <a:t>-band SAR: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 Same as B3.</a:t>
                      </a:r>
                      <a:endParaRPr lang="en-US" sz="1400" b="1" i="0" u="none" strike="noStrike" dirty="0">
                        <a:effectLst/>
                        <a:latin typeface="Verdana"/>
                      </a:endParaRP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100</a:t>
                      </a:r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~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effectLst/>
                          <a:latin typeface="Verdana"/>
                        </a:rPr>
                        <a:t>250 </a:t>
                      </a:r>
                      <a:r>
                        <a:rPr lang="en-US" sz="1400" b="0" i="0" u="none" strike="noStrike" dirty="0">
                          <a:effectLst/>
                          <a:latin typeface="Verdana"/>
                        </a:rPr>
                        <a:t>m</a:t>
                      </a:r>
                    </a:p>
                  </a:txBody>
                  <a:tcPr marL="12450" marR="12450" marT="124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46100" y="1422401"/>
            <a:ext cx="8597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solidFill>
                  <a:schemeClr val="bg2"/>
                </a:solidFill>
              </a:rPr>
              <a:t>Colombia   </a:t>
            </a:r>
            <a:r>
              <a:rPr lang="en-US" b="1" i="1" dirty="0" smtClean="0">
                <a:solidFill>
                  <a:schemeClr val="bg2"/>
                </a:solidFill>
              </a:rPr>
              <a:t>–  Category </a:t>
            </a:r>
            <a:r>
              <a:rPr lang="en-US" b="1" i="1" dirty="0">
                <a:solidFill>
                  <a:schemeClr val="bg2"/>
                </a:solidFill>
              </a:rPr>
              <a:t>C1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i="1" dirty="0">
                <a:solidFill>
                  <a:schemeClr val="bg2"/>
                </a:solidFill>
              </a:rPr>
              <a:t>Degradation (selective logging)</a:t>
            </a:r>
          </a:p>
        </p:txBody>
      </p:sp>
      <p:pic>
        <p:nvPicPr>
          <p:cNvPr id="6" name="Picture 5" descr="Tribuga_SL_chang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343680"/>
            <a:ext cx="6423025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40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9109"/>
            <a:ext cx="8229600" cy="1143000"/>
          </a:xfrm>
        </p:spPr>
        <p:txBody>
          <a:bodyPr/>
          <a:lstStyle/>
          <a:p>
            <a:pPr algn="ctr"/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Tentative </a:t>
            </a:r>
            <a:r>
              <a:rPr lang="en-AU" sz="2800" dirty="0">
                <a:latin typeface="Calibri" charset="0"/>
                <a:ea typeface="ＭＳ Ｐゴシック" charset="0"/>
                <a:cs typeface="ＭＳ Ｐゴシック" charset="0"/>
              </a:rPr>
              <a:t>monitoring </a:t>
            </a:r>
            <a: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  <a:t>requirements</a:t>
            </a:r>
            <a:br>
              <a:rPr lang="en-AU" sz="28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2400" dirty="0">
                <a:latin typeface="Calibri" charset="0"/>
                <a:ea typeface="ＭＳ Ｐゴシック" charset="0"/>
                <a:cs typeface="ＭＳ Ｐゴシック" charset="0"/>
              </a:rPr>
              <a:t>Category </a:t>
            </a:r>
            <a:r>
              <a:rPr lang="en-AU" sz="2400" dirty="0" smtClean="0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endParaRPr lang="en-AU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5" descr="SarVision-CKPP_D06_FireRoad_A4-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33842" r="27219" b="38843"/>
          <a:stretch>
            <a:fillRect/>
          </a:stretch>
        </p:blipFill>
        <p:spPr bwMode="auto">
          <a:xfrm>
            <a:off x="3695700" y="3572390"/>
            <a:ext cx="5040313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ASAR2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654690"/>
            <a:ext cx="295275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SAR20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161352"/>
            <a:ext cx="295433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/>
          </p:cNvSpPr>
          <p:nvPr/>
        </p:nvSpPr>
        <p:spPr bwMode="auto">
          <a:xfrm>
            <a:off x="4318000" y="1435084"/>
            <a:ext cx="40052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solidFill>
                  <a:srgbClr val="4F81BD"/>
                </a:solidFill>
              </a:rPr>
              <a:t>Indonesia:   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en-US" b="1" i="1" dirty="0">
              <a:solidFill>
                <a:srgbClr val="4F81BD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b="1" i="1" dirty="0">
                <a:solidFill>
                  <a:srgbClr val="4F81BD"/>
                </a:solidFill>
              </a:rPr>
              <a:t>Category C2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i="1" dirty="0">
                <a:solidFill>
                  <a:srgbClr val="4F81BD"/>
                </a:solidFill>
              </a:rPr>
              <a:t>Near-real time deforestation indicators</a:t>
            </a:r>
          </a:p>
        </p:txBody>
      </p:sp>
    </p:spTree>
    <p:extLst>
      <p:ext uri="{BB962C8B-B14F-4D97-AF65-F5344CB8AC3E}">
        <p14:creationId xmlns:p14="http://schemas.microsoft.com/office/powerpoint/2010/main" val="30573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</TotalTime>
  <Words>621</Words>
  <Application>Microsoft Macintosh PowerPoint</Application>
  <PresentationFormat>On-screen Show (4:3)</PresentationFormat>
  <Paragraphs>119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4_EUM_template_v03</vt:lpstr>
      <vt:lpstr>CEOS Data Acquisition Plan – Global Baseline strategy (Level 1)   EO monitoring requirements</vt:lpstr>
      <vt:lpstr>Tentative monitoring requirements  Category A</vt:lpstr>
      <vt:lpstr>Tentative monitoring requirements  Category A</vt:lpstr>
      <vt:lpstr>Tentative monitoring requirements  Category B</vt:lpstr>
      <vt:lpstr>Tentative monitoring requirements  Category B</vt:lpstr>
      <vt:lpstr>Tentative monitoring requirements  Category B</vt:lpstr>
      <vt:lpstr>Tentative monitoring requirements  Category C</vt:lpstr>
      <vt:lpstr>Tentative monitoring requirements  Category C</vt:lpstr>
      <vt:lpstr>Tentative monitoring requirements  Category C</vt:lpstr>
      <vt:lpstr>Tentative monitoring requirements  Category D</vt:lpstr>
      <vt:lpstr>Tentative monitoring requirements  Category D</vt:lpstr>
      <vt:lpstr>Optical sensors  Minimum: one cloud-free coverage/year at peak of dry season, for each region (A123, B23)  Good: Dual-season, or better (+B1)  Optimal: Monthly/bi-monthly (+C2)  Geographical focus: Global/GFOI ROI  Notes:  Use cloud statistics data to estimate the required number of acquisitions to achieve above. Stratify by region/country.</vt:lpstr>
      <vt:lpstr>C-band SAR    Minimum: one coverage/year at peak of dry season, for each region (complement to A1, B1)  Good: TBC  Optimal: Monthly/bi-monthly (B3, C2)   Geographical focus:  w2w: GFOI ROI Dense time series: Deforestation/degradation hot spot regions within GFOI ROI.  Notes: Dual polarisation key requirement. R&amp;D </vt:lpstr>
      <vt:lpstr>L-band SAR  Minimum: one coverage/year  for each region (A123, B23, D1)  Good: Dual-season, or better  Optimal: Monthly/bi-monthly (+C2)  Geographical focus: Global/GFOI ROI  Notes: Dual polarisation key requirement </vt:lpstr>
      <vt:lpstr>VHR sensors (optical, X-band SAR)    Minimum: TBD  Good: TBD  Optimal: Monthly/bi-monthly (B3, C1)   Geographical focus: Deforestation/degradation hot spot regions within GFOI ROI.  Notes: R&amp;D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Ake Rosenqvist</cp:lastModifiedBy>
  <cp:revision>122</cp:revision>
  <dcterms:created xsi:type="dcterms:W3CDTF">2012-08-31T01:11:17Z</dcterms:created>
  <dcterms:modified xsi:type="dcterms:W3CDTF">2012-09-13T05:19:36Z</dcterms:modified>
</cp:coreProperties>
</file>