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60" r:id="rId2"/>
    <p:sldId id="261" r:id="rId3"/>
    <p:sldId id="274" r:id="rId4"/>
    <p:sldId id="267" r:id="rId5"/>
    <p:sldId id="270" r:id="rId6"/>
    <p:sldId id="268" r:id="rId7"/>
    <p:sldId id="276" r:id="rId8"/>
    <p:sldId id="275" r:id="rId9"/>
    <p:sldId id="277" r:id="rId10"/>
    <p:sldId id="287" r:id="rId11"/>
    <p:sldId id="269" r:id="rId12"/>
    <p:sldId id="284" r:id="rId13"/>
    <p:sldId id="279" r:id="rId14"/>
    <p:sldId id="283" r:id="rId15"/>
    <p:sldId id="288" r:id="rId16"/>
    <p:sldId id="271" r:id="rId17"/>
    <p:sldId id="285" r:id="rId18"/>
    <p:sldId id="281" r:id="rId19"/>
    <p:sldId id="286" r:id="rId20"/>
    <p:sldId id="289" r:id="rId21"/>
    <p:sldId id="272" r:id="rId22"/>
    <p:sldId id="290" r:id="rId23"/>
    <p:sldId id="291" r:id="rId24"/>
    <p:sldId id="292" r:id="rId25"/>
    <p:sldId id="273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96" autoAdjust="0"/>
  </p:normalViewPr>
  <p:slideViewPr>
    <p:cSldViewPr snapToGrid="0" snapToObjects="1">
      <p:cViewPr>
        <p:scale>
          <a:sx n="130" d="100"/>
          <a:sy n="130" d="100"/>
        </p:scale>
        <p:origin x="-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9/12/12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9197" y="6523039"/>
            <a:ext cx="4616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90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9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90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962758" y="6523039"/>
            <a:ext cx="42674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</a:t>
            </a:r>
            <a:r>
              <a:rPr lang="de-DE" sz="1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SDCG-2 </a:t>
            </a:r>
            <a:r>
              <a:rPr lang="de-DE" sz="100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Meeting|Reston</a:t>
            </a:r>
            <a:r>
              <a:rPr lang="de-DE" sz="1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 Virginia, USA| 13-14</a:t>
            </a:r>
            <a:r>
              <a:rPr lang="de-DE" sz="1000" baseline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de-DE" sz="1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de-DE" sz="1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September </a:t>
            </a:r>
            <a:r>
              <a:rPr lang="de-DE" sz="1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2012</a:t>
            </a:r>
            <a:endParaRPr lang="de-DE" sz="1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559374"/>
            <a:ext cx="144142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SDCG-2 Meeting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Reston, Virginia, USA</a:t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Sept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13-14, 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2012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081097" y="2363676"/>
            <a:ext cx="4826977" cy="1344843"/>
          </a:xfrm>
        </p:spPr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Space Data Coordination Group (SDCG)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John Faundeen, USGS</a:t>
            </a:r>
          </a:p>
          <a:p>
            <a:pPr eaLnBrk="1" hangingPunct="1"/>
            <a:r>
              <a:rPr lang="en-GB" altLang="ja-JP" dirty="0" err="1" smtClean="0">
                <a:latin typeface="Calibri" pitchFamily="34" charset="0"/>
                <a:ea typeface="ＭＳ Ｐゴシック" pitchFamily="50" charset="-128"/>
              </a:rPr>
              <a:t>Ake</a:t>
            </a: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GB" altLang="ja-JP" dirty="0" err="1" smtClean="0">
                <a:latin typeface="Calibri" pitchFamily="34" charset="0"/>
                <a:ea typeface="ＭＳ Ｐゴシック" pitchFamily="50" charset="-128"/>
              </a:rPr>
              <a:t>Rosenqvist</a:t>
            </a: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, for NSC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Frank-Martin Seifert, ESA</a:t>
            </a: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976483" y="166221"/>
            <a:ext cx="5206574" cy="1874838"/>
          </a:xfrm>
        </p:spPr>
        <p:txBody>
          <a:bodyPr/>
          <a:lstStyle/>
          <a:p>
            <a:pPr algn="l"/>
            <a:r>
              <a:rPr lang="en-US" sz="2400" dirty="0" smtClean="0"/>
              <a:t>GFOI Space Data Acquisition Plan </a:t>
            </a:r>
            <a:r>
              <a:rPr lang="en-US" sz="2400" dirty="0" smtClean="0">
                <a:solidFill>
                  <a:srgbClr val="FFFF00"/>
                </a:solidFill>
              </a:rPr>
              <a:t>Gap </a:t>
            </a:r>
            <a:r>
              <a:rPr lang="en-US" sz="2400" dirty="0" smtClean="0">
                <a:solidFill>
                  <a:srgbClr val="FFFF00"/>
                </a:solidFill>
              </a:rPr>
              <a:t>Analysis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728058"/>
            <a:ext cx="8652933" cy="512994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2013 still part of </a:t>
            </a:r>
            <a:r>
              <a:rPr lang="en-GB" dirty="0"/>
              <a:t>low water mark for coverage and data </a:t>
            </a:r>
            <a:r>
              <a:rPr lang="en-GB" dirty="0" smtClean="0"/>
              <a:t>provision.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Landsat </a:t>
            </a:r>
            <a:r>
              <a:rPr lang="en-GB" dirty="0"/>
              <a:t>7 operates with global </a:t>
            </a:r>
            <a:r>
              <a:rPr lang="en-GB" dirty="0" smtClean="0"/>
              <a:t>focus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GB" dirty="0" err="1" smtClean="0"/>
              <a:t>Scanline</a:t>
            </a:r>
            <a:r>
              <a:rPr lang="en-GB" dirty="0" smtClean="0"/>
              <a:t> </a:t>
            </a:r>
            <a:r>
              <a:rPr lang="en-GB" dirty="0"/>
              <a:t>error and cloud coverage </a:t>
            </a:r>
            <a:r>
              <a:rPr lang="en-GB" dirty="0" smtClean="0"/>
              <a:t>insufficient </a:t>
            </a:r>
            <a:r>
              <a:rPr lang="en-GB" dirty="0"/>
              <a:t>for the gap-</a:t>
            </a:r>
            <a:r>
              <a:rPr lang="en-GB"/>
              <a:t>free </a:t>
            </a:r>
            <a:r>
              <a:rPr lang="en-GB" smtClean="0"/>
              <a:t>coverage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Radarsat</a:t>
            </a:r>
            <a:r>
              <a:rPr lang="en-GB" dirty="0"/>
              <a:t>-2 also continue over selected FCT National Demonstrator </a:t>
            </a:r>
            <a:r>
              <a:rPr lang="en-GB" dirty="0" smtClean="0"/>
              <a:t>countries?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CBERS-3 over INPE </a:t>
            </a:r>
            <a:r>
              <a:rPr lang="en-GB" dirty="0"/>
              <a:t>and CRESDA ground station </a:t>
            </a:r>
            <a:r>
              <a:rPr lang="en-GB" dirty="0" smtClean="0"/>
              <a:t>most </a:t>
            </a:r>
            <a:r>
              <a:rPr lang="en-GB" dirty="0"/>
              <a:t>frequent </a:t>
            </a:r>
            <a:r>
              <a:rPr lang="en-GB" dirty="0" smtClean="0"/>
              <a:t>coverage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Gaps </a:t>
            </a:r>
            <a:r>
              <a:rPr lang="en-GB" dirty="0"/>
              <a:t>can still be expected in particularly cloud-prone areas </a:t>
            </a:r>
            <a:endParaRPr lang="en-GB" dirty="0" smtClean="0"/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African </a:t>
            </a:r>
            <a:r>
              <a:rPr lang="en-GB" dirty="0"/>
              <a:t>continent </a:t>
            </a:r>
            <a:r>
              <a:rPr lang="en-GB" dirty="0" smtClean="0"/>
              <a:t>gaps where </a:t>
            </a:r>
            <a:r>
              <a:rPr lang="en-GB" dirty="0"/>
              <a:t>at least initially only L7 and LDCM </a:t>
            </a:r>
            <a:r>
              <a:rPr lang="en-GB" dirty="0" smtClean="0"/>
              <a:t>collected</a:t>
            </a:r>
            <a:r>
              <a:rPr lang="en-GB" dirty="0"/>
              <a:t>.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Sentinel-1A is scheduled for launch in </a:t>
            </a:r>
            <a:r>
              <a:rPr lang="en-GB" dirty="0" smtClean="0"/>
              <a:t>2013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Operations </a:t>
            </a:r>
            <a:r>
              <a:rPr lang="en-GB" dirty="0"/>
              <a:t>expected for 2014.</a:t>
            </a:r>
            <a:endParaRPr lang="en-US" dirty="0"/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Mid-2013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to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2014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Gaps</a:t>
            </a:r>
          </a:p>
        </p:txBody>
      </p:sp>
    </p:spTree>
    <p:extLst>
      <p:ext uri="{BB962C8B-B14F-4D97-AF65-F5344CB8AC3E}">
        <p14:creationId xmlns:p14="http://schemas.microsoft.com/office/powerpoint/2010/main" val="26731879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1" y="1728058"/>
            <a:ext cx="8305800" cy="5129942"/>
          </a:xfrm>
          <a:prstGeom prst="rect">
            <a:avLst/>
          </a:prstGeom>
        </p:spPr>
        <p:txBody>
          <a:bodyPr/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Landsat 7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LDCM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CBERS-3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Sentinel-1A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Sentinel-2A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Amazonia-1</a:t>
            </a:r>
            <a:endParaRPr lang="en-AU" altLang="ja-JP" sz="24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AU" altLang="ja-JP" sz="16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2014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to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2015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40254646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 supply September 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608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3671278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4468447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8333154" y="439615"/>
            <a:ext cx="635000" cy="185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49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1" y="1728058"/>
            <a:ext cx="8305800" cy="5129942"/>
          </a:xfrm>
          <a:prstGeom prst="rect">
            <a:avLst/>
          </a:prstGeom>
        </p:spPr>
        <p:txBody>
          <a:bodyPr/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Radarsat-2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SPOT-4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SPOT-5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RapidEye</a:t>
            </a:r>
            <a:endParaRPr lang="en-AU" altLang="ja-JP" sz="2800" b="1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ALOS-2</a:t>
            </a:r>
            <a:endParaRPr lang="en-AU" altLang="ja-JP" sz="24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AU" altLang="ja-JP" sz="16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2014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to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2015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Non-Core</a:t>
            </a:r>
          </a:p>
        </p:txBody>
      </p:sp>
    </p:spTree>
    <p:extLst>
      <p:ext uri="{BB962C8B-B14F-4D97-AF65-F5344CB8AC3E}">
        <p14:creationId xmlns:p14="http://schemas.microsoft.com/office/powerpoint/2010/main" val="17123298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 supply 2 September 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"/>
            <a:ext cx="9144000" cy="6466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333154" y="439615"/>
            <a:ext cx="635000" cy="185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661509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4454769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32600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728058"/>
            <a:ext cx="8652933" cy="512994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dirty="0"/>
              <a:t>A</a:t>
            </a:r>
            <a:r>
              <a:rPr lang="en-GB" dirty="0" smtClean="0"/>
              <a:t>cquisition </a:t>
            </a:r>
            <a:r>
              <a:rPr lang="en-GB" dirty="0"/>
              <a:t>capacity for Sentinel-2A is anticipated to be limited initially in </a:t>
            </a:r>
            <a:r>
              <a:rPr lang="en-GB" dirty="0" smtClean="0"/>
              <a:t>2014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increase </a:t>
            </a:r>
            <a:r>
              <a:rPr lang="en-GB" dirty="0"/>
              <a:t>gradually in 2014 and </a:t>
            </a:r>
            <a:r>
              <a:rPr lang="en-GB" dirty="0" smtClean="0"/>
              <a:t>2015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The </a:t>
            </a:r>
            <a:r>
              <a:rPr lang="en-GB" dirty="0"/>
              <a:t>expected acquisition capacity for Amazonia-1 is </a:t>
            </a:r>
            <a:r>
              <a:rPr lang="en-GB" dirty="0" smtClean="0"/>
              <a:t>TBC </a:t>
            </a:r>
            <a:r>
              <a:rPr lang="en-GB" dirty="0"/>
              <a:t>by INPE.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The </a:t>
            </a:r>
            <a:r>
              <a:rPr lang="en-GB" dirty="0"/>
              <a:t>CBERS-3 observation capacity over Africa is dependent </a:t>
            </a:r>
            <a:r>
              <a:rPr lang="en-GB" dirty="0" smtClean="0"/>
              <a:t>on </a:t>
            </a:r>
            <a:r>
              <a:rPr lang="en-US" dirty="0" smtClean="0"/>
              <a:t>upgrades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Sentinel-1A represents the first core mission SAR system and operations are expected to increase gradually over 2014-</a:t>
            </a:r>
            <a:r>
              <a:rPr lang="en-GB" dirty="0" smtClean="0"/>
              <a:t>2015</a:t>
            </a:r>
            <a:endParaRPr lang="en-US" dirty="0"/>
          </a:p>
          <a:p>
            <a:pPr marL="0" lvl="1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2014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to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2015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Gaps</a:t>
            </a:r>
          </a:p>
        </p:txBody>
      </p:sp>
    </p:spTree>
    <p:extLst>
      <p:ext uri="{BB962C8B-B14F-4D97-AF65-F5344CB8AC3E}">
        <p14:creationId xmlns:p14="http://schemas.microsoft.com/office/powerpoint/2010/main" val="22772160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1" y="1728058"/>
            <a:ext cx="8305800" cy="5129942"/>
          </a:xfrm>
          <a:prstGeom prst="rect">
            <a:avLst/>
          </a:prstGeom>
        </p:spPr>
        <p:txBody>
          <a:bodyPr/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Landsat-7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LDCM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CBERS-3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Sentinel-1A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Sentinel-2A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Radarsat Constellation Mission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Amazonia-1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SAOCOM-1A</a:t>
            </a:r>
            <a:endParaRPr lang="en-AU" altLang="ja-JP" sz="24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2015 and Beyond Core</a:t>
            </a:r>
          </a:p>
        </p:txBody>
      </p:sp>
    </p:spTree>
    <p:extLst>
      <p:ext uri="{BB962C8B-B14F-4D97-AF65-F5344CB8AC3E}">
        <p14:creationId xmlns:p14="http://schemas.microsoft.com/office/powerpoint/2010/main" val="21632043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 supply September 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6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333154" y="439615"/>
            <a:ext cx="635000" cy="185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44663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4454769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40912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1" y="1728058"/>
            <a:ext cx="8305800" cy="5129942"/>
          </a:xfrm>
          <a:prstGeom prst="rect">
            <a:avLst/>
          </a:prstGeom>
        </p:spPr>
        <p:txBody>
          <a:bodyPr/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8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Radarsat-2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SPOT-4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SPOT-5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RapidEye</a:t>
            </a:r>
            <a:endParaRPr lang="en-AU" altLang="ja-JP" sz="2400" b="1" kern="0" dirty="0" smtClean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ALOS-2</a:t>
            </a:r>
            <a:endParaRPr lang="en-AU" altLang="ja-JP" sz="24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23764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2015 and Beyond Non-Core</a:t>
            </a:r>
          </a:p>
        </p:txBody>
      </p:sp>
    </p:spTree>
    <p:extLst>
      <p:ext uri="{BB962C8B-B14F-4D97-AF65-F5344CB8AC3E}">
        <p14:creationId xmlns:p14="http://schemas.microsoft.com/office/powerpoint/2010/main" val="34688225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tellite supply 2 September 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"/>
            <a:ext cx="9144000" cy="6466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8333154" y="439615"/>
            <a:ext cx="635000" cy="185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54769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644663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538998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728058"/>
            <a:ext cx="8652933" cy="4588075"/>
          </a:xfrm>
          <a:prstGeom prst="rect">
            <a:avLst/>
          </a:prstGeom>
        </p:spPr>
        <p:txBody>
          <a:bodyPr/>
          <a:lstStyle/>
          <a:p>
            <a:pPr marL="285750" lvl="1" indent="-28575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Three Periods</a:t>
            </a:r>
          </a:p>
          <a:p>
            <a:pPr marL="742950" lvl="2" indent="-28575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Near-Term	(</a:t>
            </a: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2012</a:t>
            </a:r>
            <a:r>
              <a:rPr lang="en-US" altLang="ja-JP" sz="2200" kern="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to </a:t>
            </a: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mid-2013</a:t>
            </a: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marL="742950" lvl="2" indent="-28575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Transitional	</a:t>
            </a: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(mid-2013 to 2014</a:t>
            </a: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marL="742950" lvl="2" indent="-28575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Operational	(</a:t>
            </a: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2015 Onward</a:t>
            </a: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marL="285750" lvl="1" indent="-28575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Gaps Identified</a:t>
            </a:r>
          </a:p>
          <a:p>
            <a:pPr marL="285750" lvl="1" indent="-28575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2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Mitigation Strategies</a:t>
            </a:r>
            <a:endParaRPr lang="en-US" altLang="ja-JP" sz="22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Overview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35538" y="5070224"/>
            <a:ext cx="6994770" cy="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35538" y="5355438"/>
            <a:ext cx="683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			2013		    2014			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21697" y="4562231"/>
            <a:ext cx="54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Initiation			Transition			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351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728058"/>
            <a:ext cx="8652933" cy="512994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?</a:t>
            </a: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2015 and Beyond Gaps</a:t>
            </a:r>
          </a:p>
        </p:txBody>
      </p:sp>
    </p:spTree>
    <p:extLst>
      <p:ext uri="{BB962C8B-B14F-4D97-AF65-F5344CB8AC3E}">
        <p14:creationId xmlns:p14="http://schemas.microsoft.com/office/powerpoint/2010/main" val="10834296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1" y="1728058"/>
            <a:ext cx="8305800" cy="5129942"/>
          </a:xfrm>
          <a:prstGeom prst="rect">
            <a:avLst/>
          </a:prstGeom>
        </p:spPr>
        <p:txBody>
          <a:bodyPr/>
          <a:lstStyle/>
          <a:p>
            <a:pPr lvl="1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AU" altLang="ja-JP" sz="16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73580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Critical Spatial / Regional Needs</a:t>
            </a:r>
          </a:p>
        </p:txBody>
      </p:sp>
      <p:pic>
        <p:nvPicPr>
          <p:cNvPr id="3" name="Picture 2" descr="2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9144000" cy="36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530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1" y="1728058"/>
            <a:ext cx="8305800" cy="5129942"/>
          </a:xfrm>
          <a:prstGeom prst="rect">
            <a:avLst/>
          </a:prstGeom>
        </p:spPr>
        <p:txBody>
          <a:bodyPr/>
          <a:lstStyle/>
          <a:p>
            <a:pPr lvl="1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AU" altLang="ja-JP" sz="16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73580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Critical Spatial / Regional Needs</a:t>
            </a:r>
          </a:p>
        </p:txBody>
      </p:sp>
      <p:pic>
        <p:nvPicPr>
          <p:cNvPr id="3" name="Picture 2" descr="2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900"/>
            <a:ext cx="9144000" cy="33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1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1" y="1728058"/>
            <a:ext cx="8305800" cy="5129942"/>
          </a:xfrm>
          <a:prstGeom prst="rect">
            <a:avLst/>
          </a:prstGeom>
        </p:spPr>
        <p:txBody>
          <a:bodyPr/>
          <a:lstStyle/>
          <a:p>
            <a:pPr lvl="1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AU" altLang="ja-JP" sz="16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73580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Critical Spatial / Regional Needs</a:t>
            </a:r>
          </a:p>
        </p:txBody>
      </p:sp>
      <p:pic>
        <p:nvPicPr>
          <p:cNvPr id="2" name="Picture 1" descr="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900"/>
            <a:ext cx="9144000" cy="33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303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1" y="1728058"/>
            <a:ext cx="8305800" cy="5129942"/>
          </a:xfrm>
          <a:prstGeom prst="rect">
            <a:avLst/>
          </a:prstGeom>
        </p:spPr>
        <p:txBody>
          <a:bodyPr/>
          <a:lstStyle/>
          <a:p>
            <a:pPr lvl="1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AU" altLang="ja-JP" sz="16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73580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Critical Spatial / Regional Needs</a:t>
            </a:r>
          </a:p>
        </p:txBody>
      </p:sp>
      <p:pic>
        <p:nvPicPr>
          <p:cNvPr id="2" name="Picture 1" descr="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9144000" cy="33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911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1" y="1728058"/>
            <a:ext cx="8305800" cy="5129942"/>
          </a:xfrm>
          <a:prstGeom prst="rect">
            <a:avLst/>
          </a:prstGeom>
        </p:spPr>
        <p:txBody>
          <a:bodyPr/>
          <a:lstStyle/>
          <a:p>
            <a:pPr lvl="1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AU" altLang="ja-JP" sz="16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73580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Essential 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Space Mission Needs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754234"/>
              </p:ext>
            </p:extLst>
          </p:nvPr>
        </p:nvGraphicFramePr>
        <p:xfrm>
          <a:off x="1123950" y="2201471"/>
          <a:ext cx="6896100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Worksheet" r:id="rId4" imgW="6896100" imgH="4584700" progId="Excel.Sheet.12">
                  <p:embed/>
                </p:oleObj>
              </mc:Choice>
              <mc:Fallback>
                <p:oleObj name="Worksheet" r:id="rId4" imgW="6896100" imgH="458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3950" y="2201471"/>
                        <a:ext cx="6896100" cy="458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3762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728058"/>
            <a:ext cx="8652933" cy="4588075"/>
          </a:xfrm>
          <a:prstGeom prst="rect">
            <a:avLst/>
          </a:prstGeom>
        </p:spPr>
        <p:txBody>
          <a:bodyPr/>
          <a:lstStyle/>
          <a:p>
            <a:pPr marL="285750" lvl="1" indent="-28575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200" kern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Famine……(and eventually Feast?)</a:t>
            </a:r>
          </a:p>
          <a:p>
            <a:pPr marL="285750" lvl="1" indent="-28575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200" kern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Core Data Set……only Landsat-7 &amp; Radarsat 2 (Hybrid) Remain</a:t>
            </a:r>
          </a:p>
          <a:p>
            <a:pPr marL="285750" lvl="1" indent="-28575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200" kern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Will CBERS-3 Begin a New Era?</a:t>
            </a:r>
            <a:endParaRPr lang="en-US" altLang="ja-JP" sz="2200" kern="0" dirty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2012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to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Mid-2013</a:t>
            </a:r>
          </a:p>
        </p:txBody>
      </p:sp>
      <p:pic>
        <p:nvPicPr>
          <p:cNvPr id="3" name="Picture 2" descr="drou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3121660"/>
            <a:ext cx="3810000" cy="2857500"/>
          </a:xfrm>
          <a:prstGeom prst="rect">
            <a:avLst/>
          </a:prstGeom>
        </p:spPr>
      </p:pic>
      <p:pic>
        <p:nvPicPr>
          <p:cNvPr id="4" name="Picture 3" descr="fea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59" y="3121660"/>
            <a:ext cx="416334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296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0500" y="1728058"/>
            <a:ext cx="8894233" cy="5129942"/>
          </a:xfrm>
          <a:prstGeom prst="rect">
            <a:avLst/>
          </a:prstGeom>
        </p:spPr>
        <p:txBody>
          <a:bodyPr/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We are in a Gap Now!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Mitigation – Hang on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0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CBERS-3 December 2012 Launch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0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LDCM February 2013 Launch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0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New Data Flows Hopefully April/May 2013!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AU" altLang="ja-JP" sz="16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0" lvl="1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Projected Gap</a:t>
            </a:r>
          </a:p>
        </p:txBody>
      </p:sp>
      <p:pic>
        <p:nvPicPr>
          <p:cNvPr id="3" name="Picture 2" descr="mind the g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3911600"/>
            <a:ext cx="3175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81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 supply September 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6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2870200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3683000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8333154" y="439615"/>
            <a:ext cx="635000" cy="185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134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728058"/>
            <a:ext cx="8652933" cy="5129942"/>
          </a:xfrm>
          <a:prstGeom prst="rect">
            <a:avLst/>
          </a:prstGeom>
        </p:spPr>
        <p:txBody>
          <a:bodyPr/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Landsat-7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CBERS-3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LDCM</a:t>
            </a:r>
            <a:endParaRPr lang="en-AU" altLang="ja-JP" sz="16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Mid-2013</a:t>
            </a:r>
            <a:r>
              <a:rPr lang="en-US" sz="32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 </a:t>
            </a: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to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2014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13426833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 supply September 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6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3300047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054231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8333154" y="439615"/>
            <a:ext cx="635000" cy="185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81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728058"/>
            <a:ext cx="8652933" cy="5129942"/>
          </a:xfrm>
          <a:prstGeom prst="rect">
            <a:avLst/>
          </a:prstGeom>
        </p:spPr>
        <p:txBody>
          <a:bodyPr/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Radarsat-2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Continuation of 2012 FCT ND Wall-To-Wall?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RapidEye</a:t>
            </a:r>
            <a:endParaRPr lang="en-AU" altLang="ja-JP" sz="24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AU" altLang="ja-JP" sz="2400" b="1" kern="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TerraSAR</a:t>
            </a: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-X/</a:t>
            </a:r>
            <a:r>
              <a:rPr lang="en-AU" altLang="ja-JP" sz="2400" b="1" kern="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TanDEM</a:t>
            </a:r>
            <a:r>
              <a:rPr lang="en-AU" altLang="ja-JP" sz="2400" b="1" kern="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-X</a:t>
            </a:r>
            <a:endParaRPr lang="en-AU" altLang="ja-JP" sz="1600" kern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9539" y="212030"/>
            <a:ext cx="71196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Mid-2013</a:t>
            </a:r>
            <a:r>
              <a:rPr lang="en-US" sz="32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 </a:t>
            </a: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to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2014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Non-CORE</a:t>
            </a:r>
          </a:p>
        </p:txBody>
      </p:sp>
    </p:spTree>
    <p:extLst>
      <p:ext uri="{BB962C8B-B14F-4D97-AF65-F5344CB8AC3E}">
        <p14:creationId xmlns:p14="http://schemas.microsoft.com/office/powerpoint/2010/main" val="6920256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 supply 2 September 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"/>
            <a:ext cx="9144000" cy="646608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3300047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4054231" y="546100"/>
            <a:ext cx="0" cy="567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8333154" y="439615"/>
            <a:ext cx="635000" cy="185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35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467</Words>
  <Application>Microsoft Macintosh PowerPoint</Application>
  <PresentationFormat>On-screen Show (4:3)</PresentationFormat>
  <Paragraphs>127</Paragraphs>
  <Slides>25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4_EUM_template_v03</vt:lpstr>
      <vt:lpstr>Worksheet</vt:lpstr>
      <vt:lpstr>GFOI Space Data Acquisition Plan Gap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John  Faundeen</cp:lastModifiedBy>
  <cp:revision>120</cp:revision>
  <dcterms:created xsi:type="dcterms:W3CDTF">2012-08-31T01:11:17Z</dcterms:created>
  <dcterms:modified xsi:type="dcterms:W3CDTF">2012-09-12T20:34:12Z</dcterms:modified>
</cp:coreProperties>
</file>