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1"/>
  </p:notesMasterIdLst>
  <p:sldIdLst>
    <p:sldId id="260" r:id="rId2"/>
    <p:sldId id="286" r:id="rId3"/>
    <p:sldId id="261" r:id="rId4"/>
    <p:sldId id="267" r:id="rId5"/>
    <p:sldId id="266" r:id="rId6"/>
    <p:sldId id="263" r:id="rId7"/>
    <p:sldId id="264" r:id="rId8"/>
    <p:sldId id="265" r:id="rId9"/>
    <p:sldId id="268" r:id="rId10"/>
    <p:sldId id="269" r:id="rId11"/>
    <p:sldId id="271" r:id="rId12"/>
    <p:sldId id="272" r:id="rId13"/>
    <p:sldId id="273" r:id="rId14"/>
    <p:sldId id="284" r:id="rId15"/>
    <p:sldId id="274" r:id="rId16"/>
    <p:sldId id="285" r:id="rId17"/>
    <p:sldId id="275" r:id="rId18"/>
    <p:sldId id="288" r:id="rId19"/>
    <p:sldId id="287" r:id="rId20"/>
    <p:sldId id="276" r:id="rId21"/>
    <p:sldId id="289" r:id="rId22"/>
    <p:sldId id="278" r:id="rId23"/>
    <p:sldId id="290" r:id="rId24"/>
    <p:sldId id="279" r:id="rId25"/>
    <p:sldId id="291" r:id="rId26"/>
    <p:sldId id="281" r:id="rId27"/>
    <p:sldId id="293" r:id="rId28"/>
    <p:sldId id="280" r:id="rId29"/>
    <p:sldId id="292" r:id="rId3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6" charset="-128"/>
        <a:cs typeface="+mn-cs"/>
      </a:defRPr>
    </a:lvl5pPr>
    <a:lvl6pPr marL="2286000" algn="l" defTabSz="914400" rtl="0" eaLnBrk="1" latinLnBrk="0" hangingPunct="1">
      <a:defRPr kern="1200">
        <a:solidFill>
          <a:schemeClr val="tx1"/>
        </a:solidFill>
        <a:latin typeface="Arial" charset="0"/>
        <a:ea typeface="ＭＳ Ｐゴシック" pitchFamily="-106" charset="-128"/>
        <a:cs typeface="+mn-cs"/>
      </a:defRPr>
    </a:lvl6pPr>
    <a:lvl7pPr marL="2743200" algn="l" defTabSz="914400" rtl="0" eaLnBrk="1" latinLnBrk="0" hangingPunct="1">
      <a:defRPr kern="1200">
        <a:solidFill>
          <a:schemeClr val="tx1"/>
        </a:solidFill>
        <a:latin typeface="Arial" charset="0"/>
        <a:ea typeface="ＭＳ Ｐゴシック" pitchFamily="-106" charset="-128"/>
        <a:cs typeface="+mn-cs"/>
      </a:defRPr>
    </a:lvl7pPr>
    <a:lvl8pPr marL="3200400" algn="l" defTabSz="914400" rtl="0" eaLnBrk="1" latinLnBrk="0" hangingPunct="1">
      <a:defRPr kern="1200">
        <a:solidFill>
          <a:schemeClr val="tx1"/>
        </a:solidFill>
        <a:latin typeface="Arial" charset="0"/>
        <a:ea typeface="ＭＳ Ｐゴシック" pitchFamily="-106" charset="-128"/>
        <a:cs typeface="+mn-cs"/>
      </a:defRPr>
    </a:lvl8pPr>
    <a:lvl9pPr marL="3657600" algn="l" defTabSz="914400" rtl="0" eaLnBrk="1" latinLnBrk="0" hangingPunct="1">
      <a:defRPr kern="1200">
        <a:solidFill>
          <a:schemeClr val="tx1"/>
        </a:solidFill>
        <a:latin typeface="Arial" charset="0"/>
        <a:ea typeface="ＭＳ Ｐゴシック" pitchFamily="-10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9" autoAdjust="0"/>
    <p:restoredTop sz="94982" autoAdjust="0"/>
  </p:normalViewPr>
  <p:slideViewPr>
    <p:cSldViewPr snapToGrid="0" snapToObjects="1">
      <p:cViewPr>
        <p:scale>
          <a:sx n="100" d="100"/>
          <a:sy n="100" d="100"/>
        </p:scale>
        <p:origin x="-344"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11456"/>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06" charset="0"/>
              </a:defRPr>
            </a:lvl1pPr>
          </a:lstStyle>
          <a:p>
            <a:pPr>
              <a:defRPr/>
            </a:pPr>
            <a:fld id="{70C43DB1-6AE4-42F4-A030-67A0368BA2C1}" type="datetime1">
              <a:rPr lang="en-US"/>
              <a:pPr>
                <a:defRPr/>
              </a:pPr>
              <a:t>9/14/12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06" charset="0"/>
              </a:defRPr>
            </a:lvl1pPr>
          </a:lstStyle>
          <a:p>
            <a:pPr>
              <a:defRPr/>
            </a:pPr>
            <a:fld id="{3D31D474-A30B-46C7-A7CB-BF5BB52F9BBE}" type="slidenum">
              <a:rPr lang="en-US"/>
              <a:pPr>
                <a:defRPr/>
              </a:pPr>
              <a:t>‹#›</a:t>
            </a:fld>
            <a:endParaRPr lang="en-US"/>
          </a:p>
        </p:txBody>
      </p:sp>
    </p:spTree>
    <p:extLst>
      <p:ext uri="{BB962C8B-B14F-4D97-AF65-F5344CB8AC3E}">
        <p14:creationId xmlns:p14="http://schemas.microsoft.com/office/powerpoint/2010/main" val="301070270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ＭＳ Ｐゴシック" pitchFamily="-106"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C098A87-5171-4B75-93C2-5524BB9D1112}" type="slidenum">
              <a:rPr lang="de-DE" smtClean="0">
                <a:latin typeface="Times New Roman" pitchFamily="-106" charset="0"/>
              </a:rPr>
              <a:pPr/>
              <a:t>1</a:t>
            </a:fld>
            <a:endParaRPr lang="de-DE" smtClean="0">
              <a:latin typeface="Times New Roman" pitchFamily="-106"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de-DE" smtClean="0">
              <a:latin typeface="Times New Roman" pitchFamily="-106"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10</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11</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12</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13</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14</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15</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SDCG suggested modifications to BAU observation plan:</a:t>
            </a:r>
          </a:p>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	If capacity is scarce, focus pan-tropical acquisitions over UNREDD/REDD+ pilot and/or observer countries. </a:t>
            </a: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16</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17</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SDCG suggested modifications to BAU observation plan:</a:t>
            </a:r>
          </a:p>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	If capacity is scarce, focus pan-tropical acquisitions over UNREDD/REDD+ pilot and/or observer countries. </a:t>
            </a: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18</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marL="342900" lvl="1" indent="-342900" defTabSz="914400">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Cloud predictions to avoid acquisitions of “relatively cloudy data” likely to amplify gaps in regions with severe cloud cover</a:t>
            </a:r>
          </a:p>
          <a:p>
            <a:pPr marL="342900" lvl="1" indent="-342900" defTabSz="914400">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sym typeface="Wingdings"/>
              </a:rPr>
              <a:t> Action on USGS to assess impact of relaxing the cloud threshold in LTAP (noting that pixel mining techniques present new situation where all data can be used)</a:t>
            </a:r>
          </a:p>
          <a:p>
            <a:pPr marL="342900" lvl="1" indent="-342900" defTabSz="914400">
              <a:spcBef>
                <a:spcPct val="20000"/>
              </a:spcBef>
              <a:buFont typeface="Arial"/>
              <a:buChar char="•"/>
              <a:defRPr/>
            </a:pPr>
            <a:endParaRPr lang="en-US" altLang="ja-JP" sz="2200" kern="0" dirty="0" smtClean="0">
              <a:latin typeface="Arial" pitchFamily="34" charset="0"/>
              <a:ea typeface="ＭＳ Ｐゴシック" pitchFamily="50" charset="-128"/>
              <a:cs typeface="Arial" pitchFamily="34" charset="0"/>
              <a:sym typeface="Wingdings"/>
            </a:endParaRPr>
          </a:p>
          <a:p>
            <a:pPr marL="342900" lvl="1" indent="-342900" defTabSz="914400">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sym typeface="Wingdings"/>
              </a:rPr>
              <a:t>Central Africa potential problem area: Few GS available to accommodate increased observation frequency by direct downlink. </a:t>
            </a:r>
          </a:p>
          <a:p>
            <a:pPr marL="342900" lvl="1" indent="-342900" defTabSz="914400">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sym typeface="Wingdings"/>
              </a:rPr>
              <a:t> USGS to assess potential to increase LTAP observation plan over African key regions</a:t>
            </a: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19</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marL="342900" lvl="1" indent="-342900" defTabSz="914400">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Cloud predictions to avoid acquisitions of “relatively cloudy data” likely to amplify gaps in regions with severe cloud cover</a:t>
            </a:r>
          </a:p>
          <a:p>
            <a:pPr marL="342900" lvl="1" indent="-342900" defTabSz="914400">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sym typeface="Wingdings"/>
              </a:rPr>
              <a:t> Action on USGS to assess impact of relaxing the cloud threshold in LTAP (noting that pixel mining techniques present new situation where all data can be used)</a:t>
            </a:r>
          </a:p>
          <a:p>
            <a:pPr marL="342900" lvl="1" indent="-342900" defTabSz="914400">
              <a:spcBef>
                <a:spcPct val="20000"/>
              </a:spcBef>
              <a:buFont typeface="Arial"/>
              <a:buChar char="•"/>
              <a:defRPr/>
            </a:pPr>
            <a:endParaRPr lang="en-US" altLang="ja-JP" sz="2200" kern="0" dirty="0" smtClean="0">
              <a:latin typeface="Arial" pitchFamily="34" charset="0"/>
              <a:ea typeface="ＭＳ Ｐゴシック" pitchFamily="50" charset="-128"/>
              <a:cs typeface="Arial" pitchFamily="34" charset="0"/>
              <a:sym typeface="Wingdings"/>
            </a:endParaRPr>
          </a:p>
          <a:p>
            <a:pPr marL="342900" lvl="1" indent="-342900" defTabSz="914400">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sym typeface="Wingdings"/>
              </a:rPr>
              <a:t>Central Africa potential problem area: Few GS available to accommodate increased observation frequency by direct downlink. </a:t>
            </a:r>
          </a:p>
          <a:p>
            <a:pPr marL="342900" lvl="1" indent="-342900" defTabSz="914400">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sym typeface="Wingdings"/>
              </a:rPr>
              <a:t> USGS to assess potential to increase LTAP observation plan over African key regions</a:t>
            </a: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2</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20</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SDCG suggested modifications to BAU observation plan:</a:t>
            </a:r>
          </a:p>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	If capacity is scarce, focus pan-tropical acquisitions over UNREDD/REDD+ pilot and/or observer countries. </a:t>
            </a: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21</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22</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SDCG suggested modifications to BAU observation plan:</a:t>
            </a:r>
          </a:p>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	If capacity is scarce, focus pan-tropical acquisitions over UNREDD/REDD+ pilot and/or observer countries. </a:t>
            </a: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23</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24</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SDCG suggested modifications to BAU observation plan:</a:t>
            </a:r>
          </a:p>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	If capacity is scarce, focus pan-tropical acquisitions over UNREDD/REDD+ pilot and/or observer countries. </a:t>
            </a: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25</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26</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SDCG suggested modifications to BAU observation plan:</a:t>
            </a:r>
          </a:p>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	If capacity is scarce, focus pan-tropical acquisitions over UNREDD/REDD+ pilot and/or observer countries. </a:t>
            </a: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27</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28</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SDCG suggested modifications to BAU observation plan:</a:t>
            </a:r>
          </a:p>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	If capacity is scarce, focus pan-tropical acquisitions over UNREDD/REDD+ pilot and/or observer countries. </a:t>
            </a: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29</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3</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4</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marL="342900" lvl="1" indent="-342900" defTabSz="914400">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sym typeface="Wingdings"/>
              </a:rPr>
              <a:t>Central Africa potential problem area: Few GS available to accommodate increased observation frequency by direct downlink. </a:t>
            </a:r>
          </a:p>
          <a:p>
            <a:pPr marL="342900" lvl="1" indent="-342900" defTabSz="914400">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sym typeface="Wingdings"/>
              </a:rPr>
              <a:t> USGS to assess potential to increase LTAP observation plan over African key regions</a:t>
            </a: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5</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6</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7</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8</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9</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4"/>
          <p:cNvSpPr>
            <a:spLocks noChangeArrowheads="1"/>
          </p:cNvSpPr>
          <p:nvPr/>
        </p:nvSpPr>
        <p:spPr bwMode="auto">
          <a:xfrm>
            <a:off x="309197" y="6523039"/>
            <a:ext cx="461665" cy="138499"/>
          </a:xfrm>
          <a:prstGeom prst="rect">
            <a:avLst/>
          </a:prstGeom>
          <a:noFill/>
          <a:ln w="9525">
            <a:noFill/>
            <a:miter lim="800000"/>
            <a:headEnd/>
            <a:tailEnd/>
          </a:ln>
        </p:spPr>
        <p:txBody>
          <a:bodyPr wrap="none" lIns="0" tIns="0" rIns="0" bIns="0">
            <a:spAutoFit/>
          </a:bodyPr>
          <a:lstStyle/>
          <a:p>
            <a:pPr algn="l">
              <a:defRPr/>
            </a:pPr>
            <a:r>
              <a:rPr lang="de-DE" sz="900">
                <a:solidFill>
                  <a:srgbClr val="5F758D"/>
                </a:solidFill>
                <a:latin typeface="Century Gothic" pitchFamily="34" charset="0"/>
              </a:rPr>
              <a:t>Slide: </a:t>
            </a:r>
            <a:fld id="{00674DB5-EA4F-4207-BB2F-8F03D6107A33}" type="slidenum">
              <a:rPr lang="de-DE" sz="900">
                <a:solidFill>
                  <a:srgbClr val="5F758D"/>
                </a:solidFill>
                <a:latin typeface="Century Gothic" pitchFamily="34" charset="0"/>
              </a:rPr>
              <a:pPr algn="l">
                <a:defRPr/>
              </a:pPr>
              <a:t>‹#›</a:t>
            </a:fld>
            <a:endParaRPr lang="de-DE" sz="900">
              <a:solidFill>
                <a:srgbClr val="5F758D"/>
              </a:solidFill>
              <a:latin typeface="Century Gothic" pitchFamily="34" charset="0"/>
            </a:endParaRPr>
          </a:p>
        </p:txBody>
      </p:sp>
      <p:sp>
        <p:nvSpPr>
          <p:cNvPr id="5" name="AutoShape 5"/>
          <p:cNvSpPr>
            <a:spLocks noChangeAspect="1" noChangeArrowheads="1" noTextEdit="1"/>
          </p:cNvSpPr>
          <p:nvPr/>
        </p:nvSpPr>
        <p:spPr bwMode="auto">
          <a:xfrm>
            <a:off x="0" y="3244851"/>
            <a:ext cx="9144000" cy="288925"/>
          </a:xfrm>
          <a:prstGeom prst="rect">
            <a:avLst/>
          </a:prstGeom>
          <a:noFill/>
          <a:ln w="9525">
            <a:noFill/>
            <a:miter lim="800000"/>
            <a:headEnd/>
            <a:tailEnd/>
          </a:ln>
        </p:spPr>
        <p:txBody>
          <a:bodyPr/>
          <a:lstStyle/>
          <a:p>
            <a:pPr>
              <a:defRPr/>
            </a:pPr>
            <a:endParaRPr lang="en-US">
              <a:latin typeface="Tahoma" pitchFamily="34" charset="0"/>
            </a:endParaRPr>
          </a:p>
        </p:txBody>
      </p:sp>
      <p:sp>
        <p:nvSpPr>
          <p:cNvPr id="6" name="Rectangle 36"/>
          <p:cNvSpPr>
            <a:spLocks noChangeArrowheads="1"/>
          </p:cNvSpPr>
          <p:nvPr userDrawn="1"/>
        </p:nvSpPr>
        <p:spPr bwMode="auto">
          <a:xfrm>
            <a:off x="962758" y="6523039"/>
            <a:ext cx="4267494" cy="153888"/>
          </a:xfrm>
          <a:prstGeom prst="rect">
            <a:avLst/>
          </a:prstGeom>
          <a:noFill/>
          <a:ln w="9525">
            <a:noFill/>
            <a:miter lim="800000"/>
            <a:headEnd/>
            <a:tailEnd/>
          </a:ln>
        </p:spPr>
        <p:txBody>
          <a:bodyPr wrap="none" lIns="0" tIns="0" rIns="0" bIns="0">
            <a:spAutoFit/>
          </a:bodyPr>
          <a:lstStyle/>
          <a:p>
            <a:pPr algn="l">
              <a:defRPr/>
            </a:pPr>
            <a:r>
              <a:rPr lang="de-DE" sz="1000" dirty="0">
                <a:solidFill>
                  <a:schemeClr val="tx2">
                    <a:lumMod val="50000"/>
                  </a:schemeClr>
                </a:solidFill>
                <a:latin typeface="Century Gothic" pitchFamily="34" charset="0"/>
              </a:rPr>
              <a:t>CEOS </a:t>
            </a:r>
            <a:r>
              <a:rPr lang="de-DE" sz="1000" dirty="0" smtClean="0">
                <a:solidFill>
                  <a:schemeClr val="tx2">
                    <a:lumMod val="50000"/>
                  </a:schemeClr>
                </a:solidFill>
                <a:latin typeface="Century Gothic" pitchFamily="34" charset="0"/>
              </a:rPr>
              <a:t>SDCG-2 </a:t>
            </a:r>
            <a:r>
              <a:rPr lang="de-DE" sz="1000" dirty="0" err="1" smtClean="0">
                <a:solidFill>
                  <a:schemeClr val="tx2">
                    <a:lumMod val="50000"/>
                  </a:schemeClr>
                </a:solidFill>
                <a:latin typeface="Century Gothic" pitchFamily="34" charset="0"/>
              </a:rPr>
              <a:t>Meeting|Reston</a:t>
            </a:r>
            <a:r>
              <a:rPr lang="de-DE" sz="1000" dirty="0" smtClean="0">
                <a:solidFill>
                  <a:schemeClr val="tx2">
                    <a:lumMod val="50000"/>
                  </a:schemeClr>
                </a:solidFill>
                <a:latin typeface="Century Gothic" pitchFamily="34" charset="0"/>
              </a:rPr>
              <a:t>, Virginia, USA| 13-14</a:t>
            </a:r>
            <a:r>
              <a:rPr lang="de-DE" sz="1000" baseline="0" dirty="0" smtClean="0">
                <a:solidFill>
                  <a:schemeClr val="tx2">
                    <a:lumMod val="50000"/>
                  </a:schemeClr>
                </a:solidFill>
                <a:latin typeface="Century Gothic" pitchFamily="34" charset="0"/>
              </a:rPr>
              <a:t> </a:t>
            </a:r>
            <a:r>
              <a:rPr lang="de-DE" sz="1000" dirty="0" smtClean="0">
                <a:solidFill>
                  <a:schemeClr val="tx2">
                    <a:lumMod val="50000"/>
                  </a:schemeClr>
                </a:solidFill>
                <a:latin typeface="Century Gothic" pitchFamily="34" charset="0"/>
              </a:rPr>
              <a:t> </a:t>
            </a:r>
            <a:r>
              <a:rPr lang="de-DE" sz="1000" dirty="0">
                <a:solidFill>
                  <a:schemeClr val="tx2">
                    <a:lumMod val="50000"/>
                  </a:schemeClr>
                </a:solidFill>
                <a:latin typeface="Century Gothic" pitchFamily="34" charset="0"/>
              </a:rPr>
              <a:t>September </a:t>
            </a:r>
            <a:r>
              <a:rPr lang="de-DE" sz="1000" dirty="0" smtClean="0">
                <a:solidFill>
                  <a:schemeClr val="tx2">
                    <a:lumMod val="50000"/>
                  </a:schemeClr>
                </a:solidFill>
                <a:latin typeface="Century Gothic" pitchFamily="34" charset="0"/>
              </a:rPr>
              <a:t>2012</a:t>
            </a:r>
            <a:endParaRPr lang="de-DE" sz="1000" dirty="0">
              <a:solidFill>
                <a:schemeClr val="tx2">
                  <a:lumMod val="50000"/>
                </a:schemeClr>
              </a:solidFill>
              <a:latin typeface="Century Gothic" pitchFamily="34" charset="0"/>
            </a:endParaRPr>
          </a:p>
        </p:txBody>
      </p:sp>
      <p:pic>
        <p:nvPicPr>
          <p:cNvPr id="7" name="Picture 2"/>
          <p:cNvPicPr>
            <a:picLocks noChangeAspect="1" noChangeArrowheads="1"/>
          </p:cNvPicPr>
          <p:nvPr userDrawn="1"/>
        </p:nvPicPr>
        <p:blipFill>
          <a:blip r:embed="rId3"/>
          <a:srcRect/>
          <a:stretch>
            <a:fillRect/>
          </a:stretch>
        </p:blipFill>
        <p:spPr bwMode="auto">
          <a:xfrm>
            <a:off x="7712320" y="4881563"/>
            <a:ext cx="1431680" cy="933450"/>
          </a:xfrm>
          <a:prstGeom prst="rect">
            <a:avLst/>
          </a:prstGeom>
          <a:noFill/>
          <a:ln w="12700">
            <a:noFill/>
            <a:miter lim="800000"/>
            <a:headEnd/>
            <a:tailEnd/>
          </a:ln>
        </p:spPr>
      </p:pic>
      <p:sp>
        <p:nvSpPr>
          <p:cNvPr id="328706" name="Rectangle 2"/>
          <p:cNvSpPr>
            <a:spLocks noGrp="1" noChangeArrowheads="1"/>
          </p:cNvSpPr>
          <p:nvPr>
            <p:ph type="ctrTitle" sz="quarter"/>
          </p:nvPr>
        </p:nvSpPr>
        <p:spPr>
          <a:xfrm>
            <a:off x="4089889" y="666750"/>
            <a:ext cx="4810857" cy="1874838"/>
          </a:xfrm>
        </p:spPr>
        <p:txBody>
          <a:bodyPr anchor="b"/>
          <a:lstStyle>
            <a:lvl1pPr>
              <a:defRPr sz="3200"/>
            </a:lvl1pPr>
          </a:lstStyle>
          <a:p>
            <a:r>
              <a:rPr lang="en-GB"/>
              <a:t>Click to edit Master title style</a:t>
            </a:r>
          </a:p>
        </p:txBody>
      </p:sp>
      <p:sp>
        <p:nvSpPr>
          <p:cNvPr id="328707" name="Rectangle 3"/>
          <p:cNvSpPr>
            <a:spLocks noGrp="1" noChangeArrowheads="1"/>
          </p:cNvSpPr>
          <p:nvPr>
            <p:ph type="subTitle" sz="quarter" idx="1"/>
          </p:nvPr>
        </p:nvSpPr>
        <p:spPr>
          <a:xfrm>
            <a:off x="4081097" y="2722564"/>
            <a:ext cx="4826977" cy="1093787"/>
          </a:xfrm>
        </p:spPr>
        <p:txBody>
          <a:bodyPr/>
          <a:lstStyle>
            <a:lvl1pPr marL="0" indent="0">
              <a:buNone/>
              <a:defRPr sz="1800">
                <a:solidFill>
                  <a:schemeClr val="bg1"/>
                </a:solidFill>
                <a:latin typeface="Century Gothic" pitchFamily="34" charset="0"/>
              </a:defRPr>
            </a:lvl1pPr>
          </a:lstStyle>
          <a:p>
            <a:r>
              <a:rPr lang="en-GB" dirty="0"/>
              <a:t>Click to edit Master subtitle style</a:t>
            </a:r>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xfrm>
            <a:off x="7239000" y="6546850"/>
            <a:ext cx="1905000" cy="311150"/>
          </a:xfrm>
        </p:spPr>
        <p:txBody>
          <a:bodyPr/>
          <a:lstStyle>
            <a:lvl1pPr>
              <a:defRPr/>
            </a:lvl1pPr>
          </a:lstStyle>
          <a:p>
            <a:pPr>
              <a:defRPr/>
            </a:pPr>
            <a:fld id="{6BF8D2B0-EFB6-4DAA-9B0B-6F6B3A580823}" type="slidenum">
              <a:rPr lang="en-US"/>
              <a:pPr>
                <a:defRPr/>
              </a:pPr>
              <a:t>‹#›</a:t>
            </a:fld>
            <a:endParaRPr lang="en-US"/>
          </a:p>
        </p:txBody>
      </p:sp>
    </p:spTree>
  </p:cSld>
  <p:clrMapOvr>
    <a:masterClrMapping/>
  </p:clrMapOvr>
  <p:transition xmlns:p14="http://schemas.microsoft.com/office/powerpoint/2010/main" spd="slow"/>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9" name="Rectangle 8"/>
          <p:cNvSpPr/>
          <p:nvPr userDrawn="1"/>
        </p:nvSpPr>
        <p:spPr bwMode="auto">
          <a:xfrm>
            <a:off x="0" y="1347788"/>
            <a:ext cx="9144000" cy="551021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r" defTabSz="914400" eaLnBrk="0" hangingPunct="0">
              <a:defRPr/>
            </a:pPr>
            <a:endParaRPr lang="en-US" sz="1500" dirty="0">
              <a:solidFill>
                <a:srgbClr val="000000"/>
              </a:solidFill>
              <a:latin typeface="Tahoma" pitchFamily="34" charset="0"/>
              <a:ea typeface="ＭＳ Ｐゴシック" pitchFamily="-105" charset="-128"/>
              <a:cs typeface="ＭＳ Ｐゴシック" pitchFamily="-105" charset="-128"/>
            </a:endParaRPr>
          </a:p>
        </p:txBody>
      </p:sp>
      <p:sp>
        <p:nvSpPr>
          <p:cNvPr id="1027" name="Rectangle 2"/>
          <p:cNvSpPr>
            <a:spLocks noGrp="1" noChangeArrowheads="1"/>
          </p:cNvSpPr>
          <p:nvPr>
            <p:ph type="title"/>
          </p:nvPr>
        </p:nvSpPr>
        <p:spPr bwMode="auto">
          <a:xfrm>
            <a:off x="1671638" y="188913"/>
            <a:ext cx="7396162" cy="5016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58"/>
          <p:cNvSpPr>
            <a:spLocks noGrp="1" noChangeArrowheads="1"/>
          </p:cNvSpPr>
          <p:nvPr>
            <p:ph type="body" idx="1"/>
          </p:nvPr>
        </p:nvSpPr>
        <p:spPr bwMode="auto">
          <a:xfrm>
            <a:off x="296863" y="1457325"/>
            <a:ext cx="8445500" cy="4864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4" name="TextBox 3"/>
          <p:cNvSpPr txBox="1"/>
          <p:nvPr userDrawn="1"/>
        </p:nvSpPr>
        <p:spPr>
          <a:xfrm>
            <a:off x="19050" y="559374"/>
            <a:ext cx="1441420" cy="553998"/>
          </a:xfrm>
          <a:prstGeom prst="rect">
            <a:avLst/>
          </a:prstGeom>
          <a:noFill/>
        </p:spPr>
        <p:txBody>
          <a:bodyPr wrap="none">
            <a:spAutoFit/>
          </a:bodyPr>
          <a:lstStyle/>
          <a:p>
            <a:pPr defTabSz="914400" eaLnBrk="0" hangingPunct="0">
              <a:spcBef>
                <a:spcPts val="0"/>
              </a:spcBef>
              <a:defRPr/>
            </a:pPr>
            <a:r>
              <a:rPr lang="en-US" sz="1000" b="1" dirty="0" smtClean="0">
                <a:solidFill>
                  <a:srgbClr val="FFFFFF"/>
                </a:solidFill>
                <a:latin typeface="Arial Unicode MS" pitchFamily="-111" charset="0"/>
                <a:ea typeface="ＭＳ Ｐゴシック" pitchFamily="-105" charset="-128"/>
                <a:cs typeface="ＭＳ Ｐゴシック" pitchFamily="-105" charset="-128"/>
              </a:rPr>
              <a:t>SDCG-2 Meeting</a:t>
            </a:r>
            <a:endParaRPr lang="en-US" sz="1000" b="1" dirty="0">
              <a:solidFill>
                <a:srgbClr val="FFFFFF"/>
              </a:solidFill>
              <a:latin typeface="Arial Unicode MS" pitchFamily="-111" charset="0"/>
              <a:ea typeface="ＭＳ Ｐゴシック" pitchFamily="-105" charset="-128"/>
              <a:cs typeface="ＭＳ Ｐゴシック" pitchFamily="-105" charset="-128"/>
            </a:endParaRPr>
          </a:p>
          <a:p>
            <a:pPr defTabSz="914400" eaLnBrk="0" hangingPunct="0">
              <a:spcBef>
                <a:spcPts val="0"/>
              </a:spcBef>
              <a:defRPr/>
            </a:pPr>
            <a:r>
              <a:rPr lang="en-US" sz="1000" b="1" dirty="0">
                <a:solidFill>
                  <a:srgbClr val="FFFFFF"/>
                </a:solidFill>
                <a:latin typeface="Arial Unicode MS" pitchFamily="-111" charset="0"/>
                <a:ea typeface="ＭＳ Ｐゴシック" pitchFamily="-105" charset="-128"/>
                <a:cs typeface="ＭＳ Ｐゴシック" pitchFamily="-105" charset="-128"/>
              </a:rPr>
              <a:t>Reston, Virginia, USA</a:t>
            </a:r>
            <a:br>
              <a:rPr lang="en-US" sz="1000" b="1" dirty="0">
                <a:solidFill>
                  <a:srgbClr val="FFFFFF"/>
                </a:solidFill>
                <a:latin typeface="Arial Unicode MS" pitchFamily="-111" charset="0"/>
                <a:ea typeface="ＭＳ Ｐゴシック" pitchFamily="-105" charset="-128"/>
                <a:cs typeface="ＭＳ Ｐゴシック" pitchFamily="-105" charset="-128"/>
              </a:rPr>
            </a:br>
            <a:r>
              <a:rPr lang="en-US" sz="1000" b="1" dirty="0">
                <a:solidFill>
                  <a:srgbClr val="FFFFFF"/>
                </a:solidFill>
                <a:latin typeface="Arial Unicode MS" pitchFamily="-111" charset="0"/>
                <a:ea typeface="ＭＳ Ｐゴシック" pitchFamily="-105" charset="-128"/>
                <a:cs typeface="ＭＳ Ｐゴシック" pitchFamily="-105" charset="-128"/>
              </a:rPr>
              <a:t>Sept </a:t>
            </a:r>
            <a:r>
              <a:rPr lang="en-US" sz="1000" b="1" dirty="0" smtClean="0">
                <a:solidFill>
                  <a:srgbClr val="FFFFFF"/>
                </a:solidFill>
                <a:latin typeface="Arial Unicode MS" pitchFamily="-111" charset="0"/>
                <a:ea typeface="ＭＳ Ｐゴシック" pitchFamily="-105" charset="-128"/>
                <a:cs typeface="ＭＳ Ｐゴシック" pitchFamily="-105" charset="-128"/>
              </a:rPr>
              <a:t>13-14, </a:t>
            </a:r>
            <a:r>
              <a:rPr lang="en-US" sz="1000" b="1" dirty="0">
                <a:solidFill>
                  <a:srgbClr val="FFFFFF"/>
                </a:solidFill>
                <a:latin typeface="Arial Unicode MS" pitchFamily="-111" charset="0"/>
                <a:ea typeface="ＭＳ Ｐゴシック" pitchFamily="-105" charset="-128"/>
                <a:cs typeface="ＭＳ Ｐゴシック" pitchFamily="-105" charset="-128"/>
              </a:rPr>
              <a:t>2012</a:t>
            </a:r>
          </a:p>
        </p:txBody>
      </p:sp>
      <p:sp>
        <p:nvSpPr>
          <p:cNvPr id="8" name="Rectangle 4"/>
          <p:cNvSpPr>
            <a:spLocks noGrp="1" noChangeArrowheads="1"/>
          </p:cNvSpPr>
          <p:nvPr>
            <p:ph type="sldNum" sz="quarter" idx="4"/>
          </p:nvPr>
        </p:nvSpPr>
        <p:spPr>
          <a:xfrm>
            <a:off x="7239000" y="6600825"/>
            <a:ext cx="1905000" cy="257175"/>
          </a:xfrm>
          <a:prstGeom prst="rect">
            <a:avLst/>
          </a:prstGeom>
        </p:spPr>
        <p:txBody>
          <a:bodyPr vert="horz" wrap="square" lIns="91440" tIns="45720" rIns="91440" bIns="45720" numCol="1" anchor="t" anchorCtr="0" compatLnSpc="1">
            <a:prstTxWarp prst="textNoShape">
              <a:avLst/>
            </a:prstTxWarp>
          </a:bodyPr>
          <a:lstStyle>
            <a:lvl1pPr algn="r" eaLnBrk="0" hangingPunct="0">
              <a:spcBef>
                <a:spcPct val="50000"/>
              </a:spcBef>
              <a:defRPr sz="1000">
                <a:solidFill>
                  <a:srgbClr val="002569"/>
                </a:solidFill>
                <a:latin typeface="Calibri" pitchFamily="-106" charset="0"/>
                <a:cs typeface="Calibri" pitchFamily="-106" charset="0"/>
              </a:defRPr>
            </a:lvl1pPr>
          </a:lstStyle>
          <a:p>
            <a:pPr>
              <a:defRPr/>
            </a:pPr>
            <a:fld id="{980EA4A0-E513-42EA-B292-B21C1B51B660}" type="slidenum">
              <a:rPr lang="en-US"/>
              <a:pPr>
                <a:defRPr/>
              </a:pPr>
              <a:t>‹#›</a:t>
            </a:fld>
            <a:endParaRPr lang="en-US"/>
          </a:p>
        </p:txBody>
      </p:sp>
      <p:pic>
        <p:nvPicPr>
          <p:cNvPr id="10" name="Picture 34"/>
          <p:cNvPicPr>
            <a:picLocks noChangeAspect="1" noChangeArrowheads="1"/>
          </p:cNvPicPr>
          <p:nvPr userDrawn="1"/>
        </p:nvPicPr>
        <p:blipFill>
          <a:blip r:embed="rId5" cstate="print"/>
          <a:srcRect t="16208"/>
          <a:stretch>
            <a:fillRect/>
          </a:stretch>
        </p:blipFill>
        <p:spPr bwMode="auto">
          <a:xfrm>
            <a:off x="1" y="0"/>
            <a:ext cx="1375442" cy="6905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Lst>
  <p:transition xmlns:p14="http://schemas.microsoft.com/office/powerpoint/2010/main" spd="slow"/>
  <p:txStyles>
    <p:title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p:titleStyle>
    <p:body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gif"/><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4"/>
          <p:cNvSpPr>
            <a:spLocks noGrp="1" noChangeArrowheads="1"/>
          </p:cNvSpPr>
          <p:nvPr>
            <p:ph type="ctrTitle"/>
          </p:nvPr>
        </p:nvSpPr>
        <p:spPr>
          <a:xfrm>
            <a:off x="3976483" y="355617"/>
            <a:ext cx="5206574" cy="1761066"/>
          </a:xfrm>
        </p:spPr>
        <p:txBody>
          <a:bodyPr/>
          <a:lstStyle/>
          <a:p>
            <a:pPr algn="l"/>
            <a:r>
              <a:rPr lang="en-US" sz="2400" dirty="0" smtClean="0"/>
              <a:t>CEOS Data Acquisition Plan – Global Baseline strategy (Level 1) </a:t>
            </a:r>
            <a:br>
              <a:rPr lang="en-US" sz="2400" dirty="0" smtClean="0"/>
            </a:br>
            <a:r>
              <a:rPr lang="en-US" sz="2400" dirty="0"/>
              <a:t/>
            </a:r>
            <a:br>
              <a:rPr lang="en-US" sz="2400" dirty="0"/>
            </a:br>
            <a:r>
              <a:rPr lang="en-US" sz="2400" dirty="0" smtClean="0">
                <a:solidFill>
                  <a:srgbClr val="FFFF00"/>
                </a:solidFill>
              </a:rPr>
              <a:t>BAU plans and (first cut) Mitigation proposals</a:t>
            </a:r>
          </a:p>
        </p:txBody>
      </p:sp>
      <p:sp>
        <p:nvSpPr>
          <p:cNvPr id="7" name="Rectangle 43"/>
          <p:cNvSpPr>
            <a:spLocks noGrp="1" noChangeArrowheads="1"/>
          </p:cNvSpPr>
          <p:nvPr>
            <p:ph type="subTitle" idx="1"/>
          </p:nvPr>
        </p:nvSpPr>
        <p:spPr>
          <a:xfrm>
            <a:off x="4081097" y="2363676"/>
            <a:ext cx="4826977" cy="1344843"/>
          </a:xfrm>
        </p:spPr>
        <p:txBody>
          <a:bodyPr/>
          <a:lstStyle/>
          <a:p>
            <a:pPr eaLnBrk="1" hangingPunct="1"/>
            <a:r>
              <a:rPr lang="en-GB" altLang="ja-JP" dirty="0" smtClean="0">
                <a:latin typeface="Calibri" pitchFamily="34" charset="0"/>
                <a:ea typeface="ＭＳ Ｐゴシック" pitchFamily="50" charset="-128"/>
              </a:rPr>
              <a:t>Space Data Coordination Group (SDCG)</a:t>
            </a:r>
          </a:p>
          <a:p>
            <a:pPr eaLnBrk="1" hangingPunct="1"/>
            <a:r>
              <a:rPr lang="en-GB" altLang="ja-JP" dirty="0" smtClean="0">
                <a:latin typeface="Calibri" pitchFamily="34" charset="0"/>
                <a:ea typeface="ＭＳ Ｐゴシック" pitchFamily="50" charset="-128"/>
              </a:rPr>
              <a:t>John Faundeen, USGS</a:t>
            </a:r>
          </a:p>
          <a:p>
            <a:pPr eaLnBrk="1" hangingPunct="1"/>
            <a:r>
              <a:rPr lang="en-GB" altLang="ja-JP" dirty="0" err="1" smtClean="0">
                <a:latin typeface="Calibri" pitchFamily="34" charset="0"/>
                <a:ea typeface="ＭＳ Ｐゴシック" pitchFamily="50" charset="-128"/>
              </a:rPr>
              <a:t>Ake</a:t>
            </a:r>
            <a:r>
              <a:rPr lang="en-GB" altLang="ja-JP" dirty="0" smtClean="0">
                <a:latin typeface="Calibri" pitchFamily="34" charset="0"/>
                <a:ea typeface="ＭＳ Ｐゴシック" pitchFamily="50" charset="-128"/>
              </a:rPr>
              <a:t> </a:t>
            </a:r>
            <a:r>
              <a:rPr lang="en-GB" altLang="ja-JP" dirty="0" err="1" smtClean="0">
                <a:latin typeface="Calibri" pitchFamily="34" charset="0"/>
                <a:ea typeface="ＭＳ Ｐゴシック" pitchFamily="50" charset="-128"/>
              </a:rPr>
              <a:t>Rosenqvist</a:t>
            </a:r>
            <a:r>
              <a:rPr lang="en-GB" altLang="ja-JP" dirty="0" smtClean="0">
                <a:latin typeface="Calibri" pitchFamily="34" charset="0"/>
                <a:ea typeface="ＭＳ Ｐゴシック" pitchFamily="50" charset="-128"/>
              </a:rPr>
              <a:t>, for NSC</a:t>
            </a:r>
          </a:p>
          <a:p>
            <a:pPr eaLnBrk="1" hangingPunct="1"/>
            <a:r>
              <a:rPr lang="en-GB" altLang="ja-JP" dirty="0" smtClean="0">
                <a:latin typeface="Calibri" pitchFamily="34" charset="0"/>
                <a:ea typeface="ＭＳ Ｐゴシック" pitchFamily="50" charset="-128"/>
              </a:rPr>
              <a:t>Frank-Martin Seifert, ESA</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10</a:t>
            </a:fld>
            <a:endParaRPr lang="en-US" smtClean="0"/>
          </a:p>
        </p:txBody>
      </p:sp>
      <p:sp>
        <p:nvSpPr>
          <p:cNvPr id="5" name="Rectangle 3"/>
          <p:cNvSpPr txBox="1">
            <a:spLocks noChangeArrowheads="1"/>
          </p:cNvSpPr>
          <p:nvPr/>
        </p:nvSpPr>
        <p:spPr>
          <a:xfrm>
            <a:off x="431800" y="1728058"/>
            <a:ext cx="8652933" cy="4588075"/>
          </a:xfrm>
          <a:prstGeom prst="rect">
            <a:avLst/>
          </a:prstGeom>
        </p:spPr>
        <p:txBody>
          <a:bodyPr/>
          <a:lstStyle/>
          <a:p>
            <a:pPr marL="0" lvl="1" defTabSz="914400">
              <a:lnSpc>
                <a:spcPct val="90000"/>
              </a:lnSpc>
              <a:spcBef>
                <a:spcPct val="20000"/>
              </a:spcBef>
              <a:defRPr/>
            </a:pPr>
            <a:r>
              <a:rPr lang="en-US" altLang="ja-JP" sz="2200" b="1" kern="0" dirty="0" smtClean="0">
                <a:latin typeface="Arial" pitchFamily="34" charset="0"/>
                <a:ea typeface="ＭＳ Ｐゴシック" pitchFamily="50" charset="-128"/>
                <a:cs typeface="Arial" pitchFamily="34" charset="0"/>
              </a:rPr>
              <a:t>BAU plans</a:t>
            </a:r>
            <a:endParaRPr lang="en-US" altLang="ja-JP" sz="1000" b="1" kern="0" dirty="0" smtClean="0">
              <a:latin typeface="Arial" pitchFamily="34" charset="0"/>
              <a:ea typeface="ＭＳ Ｐゴシック" pitchFamily="50" charset="-128"/>
              <a:cs typeface="Arial" pitchFamily="34" charset="0"/>
            </a:endParaRPr>
          </a:p>
          <a:p>
            <a:pPr marL="0" lvl="1" defTabSz="914400">
              <a:lnSpc>
                <a:spcPct val="90000"/>
              </a:lnSpc>
              <a:spcBef>
                <a:spcPct val="20000"/>
              </a:spcBef>
              <a:defRPr/>
            </a:pPr>
            <a:endParaRPr lang="en-US" altLang="ja-JP" sz="1000" b="1" kern="0" dirty="0">
              <a:latin typeface="Arial" pitchFamily="34" charset="0"/>
              <a:ea typeface="ＭＳ Ｐゴシック" pitchFamily="50" charset="-128"/>
              <a:cs typeface="Arial" pitchFamily="34" charset="0"/>
            </a:endParaRPr>
          </a:p>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Priority order:  (1) Europe, (2) Africa, (3) Rest of the world</a:t>
            </a:r>
          </a:p>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The </a:t>
            </a:r>
            <a:r>
              <a:rPr lang="en-US" altLang="ja-JP" sz="2200" kern="0" dirty="0">
                <a:latin typeface="Arial" pitchFamily="34" charset="0"/>
                <a:ea typeface="ＭＳ Ｐゴシック" pitchFamily="50" charset="-128"/>
                <a:cs typeface="Arial" pitchFamily="34" charset="0"/>
              </a:rPr>
              <a:t>four core ground stations for Sentinel-2 are anticipated to become gradually available </a:t>
            </a:r>
            <a:r>
              <a:rPr lang="en-US" altLang="ja-JP" sz="2200" kern="0" dirty="0" smtClean="0">
                <a:latin typeface="Arial" pitchFamily="34" charset="0"/>
                <a:ea typeface="ＭＳ Ｐゴシック" pitchFamily="50" charset="-128"/>
                <a:cs typeface="Arial" pitchFamily="34" charset="0"/>
              </a:rPr>
              <a:t>1.5–2 </a:t>
            </a:r>
            <a:r>
              <a:rPr lang="en-US" altLang="ja-JP" sz="2200" kern="0" dirty="0">
                <a:latin typeface="Arial" pitchFamily="34" charset="0"/>
                <a:ea typeface="ＭＳ Ｐゴシック" pitchFamily="50" charset="-128"/>
                <a:cs typeface="Arial" pitchFamily="34" charset="0"/>
              </a:rPr>
              <a:t>years from the launch of Sentinel-</a:t>
            </a:r>
            <a:r>
              <a:rPr lang="en-US" altLang="ja-JP" sz="2200" kern="0" dirty="0" smtClean="0">
                <a:latin typeface="Arial" pitchFamily="34" charset="0"/>
                <a:ea typeface="ＭＳ Ｐゴシック" pitchFamily="50" charset="-128"/>
                <a:cs typeface="Arial" pitchFamily="34" charset="0"/>
              </a:rPr>
              <a:t>2A (mid 2014)</a:t>
            </a:r>
          </a:p>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Sentinel</a:t>
            </a:r>
            <a:r>
              <a:rPr lang="en-US" altLang="ja-JP" sz="2200" kern="0" dirty="0">
                <a:latin typeface="Arial" pitchFamily="34" charset="0"/>
                <a:ea typeface="ＭＳ Ｐゴシック" pitchFamily="50" charset="-128"/>
                <a:cs typeface="Arial" pitchFamily="34" charset="0"/>
              </a:rPr>
              <a:t>-2B </a:t>
            </a:r>
            <a:r>
              <a:rPr lang="en-US" altLang="ja-JP" sz="2200" kern="0" dirty="0" smtClean="0">
                <a:latin typeface="Arial" pitchFamily="34" charset="0"/>
                <a:ea typeface="ＭＳ Ｐゴシック" pitchFamily="50" charset="-128"/>
                <a:cs typeface="Arial" pitchFamily="34" charset="0"/>
              </a:rPr>
              <a:t>launched </a:t>
            </a:r>
            <a:r>
              <a:rPr lang="en-US" altLang="ja-JP" sz="2200" kern="0" dirty="0">
                <a:latin typeface="Arial" pitchFamily="34" charset="0"/>
                <a:ea typeface="ＭＳ Ｐゴシック" pitchFamily="50" charset="-128"/>
                <a:cs typeface="Arial" pitchFamily="34" charset="0"/>
              </a:rPr>
              <a:t>and </a:t>
            </a:r>
            <a:r>
              <a:rPr lang="en-US" altLang="ja-JP" sz="2200" kern="0" dirty="0" smtClean="0">
                <a:latin typeface="Arial" pitchFamily="34" charset="0"/>
                <a:ea typeface="ＭＳ Ｐゴシック" pitchFamily="50" charset="-128"/>
                <a:cs typeface="Arial" pitchFamily="34" charset="0"/>
              </a:rPr>
              <a:t>commissioned once the four core stations are operational (</a:t>
            </a:r>
            <a:r>
              <a:rPr lang="en-US" altLang="ja-JP" sz="2200" kern="0" dirty="0" err="1" smtClean="0">
                <a:latin typeface="Arial" pitchFamily="34" charset="0"/>
                <a:ea typeface="ＭＳ Ｐゴシック" pitchFamily="50" charset="-128"/>
                <a:cs typeface="Arial" pitchFamily="34" charset="0"/>
              </a:rPr>
              <a:t>early~mid</a:t>
            </a:r>
            <a:r>
              <a:rPr lang="en-US" altLang="ja-JP" sz="2200" kern="0" dirty="0" smtClean="0">
                <a:latin typeface="Arial" pitchFamily="34" charset="0"/>
                <a:ea typeface="ＭＳ Ｐゴシック" pitchFamily="50" charset="-128"/>
                <a:cs typeface="Arial" pitchFamily="34" charset="0"/>
              </a:rPr>
              <a:t> 2016)</a:t>
            </a:r>
          </a:p>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 When full </a:t>
            </a:r>
            <a:r>
              <a:rPr lang="en-US" altLang="ja-JP" sz="2200" kern="0" dirty="0">
                <a:latin typeface="Arial" pitchFamily="34" charset="0"/>
                <a:ea typeface="ＭＳ Ｐゴシック" pitchFamily="50" charset="-128"/>
                <a:cs typeface="Arial" pitchFamily="34" charset="0"/>
              </a:rPr>
              <a:t>operational setup is reached, Sentinel-2A and 2B will systematically cover all land </a:t>
            </a:r>
            <a:r>
              <a:rPr lang="en-US" altLang="ja-JP" sz="2200" kern="0" dirty="0" smtClean="0">
                <a:latin typeface="Arial" pitchFamily="34" charset="0"/>
                <a:ea typeface="ＭＳ Ｐゴシック" pitchFamily="50" charset="-128"/>
                <a:cs typeface="Arial" pitchFamily="34" charset="0"/>
              </a:rPr>
              <a:t>masses between S56 – N83. </a:t>
            </a:r>
          </a:p>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10 days repeat frequency with one satellite, 5 days repeat with two satellites.</a:t>
            </a:r>
          </a:p>
          <a:p>
            <a:pPr marL="342900" lvl="1" indent="-342900" defTabSz="914400">
              <a:lnSpc>
                <a:spcPct val="90000"/>
              </a:lnSpc>
              <a:spcBef>
                <a:spcPct val="20000"/>
              </a:spcBef>
              <a:buFont typeface="Arial"/>
              <a:buChar char="•"/>
              <a:defRPr/>
            </a:pPr>
            <a:r>
              <a:rPr lang="en-US" altLang="ja-JP" sz="2200" kern="0" dirty="0">
                <a:latin typeface="Arial" pitchFamily="34" charset="0"/>
                <a:ea typeface="ＭＳ Ｐゴシック" pitchFamily="50" charset="-128"/>
                <a:cs typeface="Arial" pitchFamily="34" charset="0"/>
                <a:sym typeface="Wingdings"/>
              </a:rPr>
              <a:t> 36 </a:t>
            </a:r>
            <a:r>
              <a:rPr lang="en-US" altLang="ja-JP" sz="2200" kern="0" dirty="0" smtClean="0">
                <a:latin typeface="Arial" pitchFamily="34" charset="0"/>
                <a:ea typeface="ＭＳ Ｐゴシック" pitchFamily="50" charset="-128"/>
                <a:cs typeface="Arial" pitchFamily="34" charset="0"/>
                <a:sym typeface="Wingdings"/>
              </a:rPr>
              <a:t>scenes/</a:t>
            </a:r>
            <a:r>
              <a:rPr lang="en-US" altLang="ja-JP" sz="2200" kern="0" dirty="0">
                <a:latin typeface="Arial" pitchFamily="34" charset="0"/>
                <a:ea typeface="ＭＳ Ｐゴシック" pitchFamily="50" charset="-128"/>
                <a:cs typeface="Arial" pitchFamily="34" charset="0"/>
                <a:sym typeface="Wingdings"/>
              </a:rPr>
              <a:t>year (at Equator) with one satellite, 73 </a:t>
            </a:r>
            <a:r>
              <a:rPr lang="en-US" altLang="ja-JP" sz="2200" kern="0" dirty="0" smtClean="0">
                <a:latin typeface="Arial" pitchFamily="34" charset="0"/>
                <a:ea typeface="ＭＳ Ｐゴシック" pitchFamily="50" charset="-128"/>
                <a:cs typeface="Arial" pitchFamily="34" charset="0"/>
                <a:sym typeface="Wingdings"/>
              </a:rPr>
              <a:t>scenes/</a:t>
            </a:r>
            <a:r>
              <a:rPr lang="en-US" altLang="ja-JP" sz="2200" kern="0" dirty="0">
                <a:latin typeface="Arial" pitchFamily="34" charset="0"/>
                <a:ea typeface="ＭＳ Ｐゴシック" pitchFamily="50" charset="-128"/>
                <a:cs typeface="Arial" pitchFamily="34" charset="0"/>
                <a:sym typeface="Wingdings"/>
              </a:rPr>
              <a:t>year with 2 </a:t>
            </a:r>
            <a:r>
              <a:rPr lang="en-US" altLang="ja-JP" sz="2200" kern="0" dirty="0" smtClean="0">
                <a:latin typeface="Arial" pitchFamily="34" charset="0"/>
                <a:ea typeface="ＭＳ Ｐゴシック" pitchFamily="50" charset="-128"/>
                <a:cs typeface="Arial" pitchFamily="34" charset="0"/>
                <a:sym typeface="Wingdings"/>
              </a:rPr>
              <a:t>satellites (!!!)</a:t>
            </a:r>
            <a:endParaRPr lang="en-US" altLang="ja-JP" sz="2200" kern="0" dirty="0">
              <a:latin typeface="Arial" pitchFamily="34" charset="0"/>
              <a:ea typeface="ＭＳ Ｐゴシック" pitchFamily="50" charset="-128"/>
              <a:cs typeface="Arial" pitchFamily="34" charset="0"/>
              <a:sym typeface="Wingdings"/>
            </a:endParaRPr>
          </a:p>
          <a:p>
            <a:pPr marL="342900" lvl="1" indent="-342900" defTabSz="914400">
              <a:lnSpc>
                <a:spcPct val="90000"/>
              </a:lnSpc>
              <a:spcBef>
                <a:spcPct val="20000"/>
              </a:spcBef>
              <a:buFont typeface="Arial"/>
              <a:buChar char="•"/>
              <a:defRPr/>
            </a:pPr>
            <a:endParaRPr lang="en-US" altLang="ja-JP" sz="2200" kern="0" dirty="0">
              <a:latin typeface="Arial" pitchFamily="34" charset="0"/>
              <a:ea typeface="ＭＳ Ｐゴシック" pitchFamily="50" charset="-128"/>
              <a:cs typeface="Arial" pitchFamily="34" charset="0"/>
            </a:endParaRPr>
          </a:p>
        </p:txBody>
      </p:sp>
      <p:sp>
        <p:nvSpPr>
          <p:cNvPr id="6" name="Title 1"/>
          <p:cNvSpPr txBox="1">
            <a:spLocks/>
          </p:cNvSpPr>
          <p:nvPr/>
        </p:nvSpPr>
        <p:spPr bwMode="auto">
          <a:xfrm>
            <a:off x="1379539" y="212030"/>
            <a:ext cx="5859461"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rPr>
              <a:t>Sentinel-2</a:t>
            </a:r>
          </a:p>
        </p:txBody>
      </p:sp>
    </p:spTree>
    <p:extLst>
      <p:ext uri="{BB962C8B-B14F-4D97-AF65-F5344CB8AC3E}">
        <p14:creationId xmlns:p14="http://schemas.microsoft.com/office/powerpoint/2010/main" val="50186734"/>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11</a:t>
            </a:fld>
            <a:endParaRPr lang="en-US" smtClean="0"/>
          </a:p>
        </p:txBody>
      </p:sp>
      <p:sp>
        <p:nvSpPr>
          <p:cNvPr id="5" name="Rectangle 3"/>
          <p:cNvSpPr txBox="1">
            <a:spLocks noChangeArrowheads="1"/>
          </p:cNvSpPr>
          <p:nvPr/>
        </p:nvSpPr>
        <p:spPr>
          <a:xfrm>
            <a:off x="431800" y="1728058"/>
            <a:ext cx="8652933" cy="4588075"/>
          </a:xfrm>
          <a:prstGeom prst="rect">
            <a:avLst/>
          </a:prstGeom>
        </p:spPr>
        <p:txBody>
          <a:bodyPr/>
          <a:lstStyle/>
          <a:p>
            <a:pPr marL="0" lvl="1" defTabSz="914400">
              <a:lnSpc>
                <a:spcPct val="90000"/>
              </a:lnSpc>
              <a:spcBef>
                <a:spcPct val="20000"/>
              </a:spcBef>
              <a:defRPr/>
            </a:pPr>
            <a:r>
              <a:rPr lang="en-US" altLang="ja-JP" sz="2400" b="1" kern="0" dirty="0" smtClean="0">
                <a:latin typeface="Arial" pitchFamily="34" charset="0"/>
                <a:ea typeface="ＭＳ Ｐゴシック" pitchFamily="50" charset="-128"/>
                <a:cs typeface="Arial" pitchFamily="34" charset="0"/>
              </a:rPr>
              <a:t>Key point</a:t>
            </a:r>
            <a:endParaRPr lang="en-US" altLang="ja-JP" sz="1000" b="1" kern="0" dirty="0" smtClean="0">
              <a:latin typeface="Arial" pitchFamily="34" charset="0"/>
              <a:ea typeface="ＭＳ Ｐゴシック" pitchFamily="50" charset="-128"/>
              <a:cs typeface="Arial" pitchFamily="34" charset="0"/>
            </a:endParaRPr>
          </a:p>
          <a:p>
            <a:pPr marL="0" lvl="1" defTabSz="914400">
              <a:lnSpc>
                <a:spcPct val="90000"/>
              </a:lnSpc>
              <a:spcBef>
                <a:spcPct val="20000"/>
              </a:spcBef>
              <a:defRPr/>
            </a:pPr>
            <a:endParaRPr lang="en-US" altLang="ja-JP" sz="1000" b="1" kern="0" dirty="0">
              <a:latin typeface="Arial" pitchFamily="34" charset="0"/>
              <a:ea typeface="ＭＳ Ｐゴシック" pitchFamily="50" charset="-128"/>
              <a:cs typeface="Arial" pitchFamily="34" charset="0"/>
            </a:endParaRPr>
          </a:p>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Every pass acquisitions over all land </a:t>
            </a:r>
            <a:r>
              <a:rPr lang="en-US" altLang="ja-JP" sz="2200" kern="0" dirty="0">
                <a:latin typeface="Arial" pitchFamily="34" charset="0"/>
                <a:ea typeface="ＭＳ Ｐゴシック" pitchFamily="50" charset="-128"/>
                <a:cs typeface="Arial" pitchFamily="34" charset="0"/>
              </a:rPr>
              <a:t>masses (sensor always on) when </a:t>
            </a:r>
            <a:r>
              <a:rPr lang="en-US" altLang="ja-JP" sz="2200" kern="0" dirty="0" smtClean="0">
                <a:latin typeface="Arial" pitchFamily="34" charset="0"/>
                <a:ea typeface="ＭＳ Ｐゴシック" pitchFamily="50" charset="-128"/>
                <a:cs typeface="Arial" pitchFamily="34" charset="0"/>
              </a:rPr>
              <a:t>in full operation</a:t>
            </a:r>
          </a:p>
          <a:p>
            <a:pPr marL="342900" lvl="1" indent="-342900" defTabSz="914400">
              <a:lnSpc>
                <a:spcPct val="90000"/>
              </a:lnSpc>
              <a:spcBef>
                <a:spcPct val="20000"/>
              </a:spcBef>
              <a:buFont typeface="Arial"/>
              <a:buChar char="•"/>
              <a:defRPr/>
            </a:pPr>
            <a:endParaRPr lang="en-US" altLang="ja-JP" sz="2200" kern="0" dirty="0" smtClean="0">
              <a:latin typeface="Arial" pitchFamily="34" charset="0"/>
              <a:ea typeface="ＭＳ Ｐゴシック" pitchFamily="50" charset="-128"/>
              <a:cs typeface="Arial" pitchFamily="34" charset="0"/>
              <a:sym typeface="Wingdings"/>
            </a:endParaRPr>
          </a:p>
          <a:p>
            <a:pPr marL="0" lvl="1" defTabSz="914400">
              <a:lnSpc>
                <a:spcPct val="90000"/>
              </a:lnSpc>
              <a:spcBef>
                <a:spcPct val="20000"/>
              </a:spcBef>
              <a:defRPr/>
            </a:pPr>
            <a:r>
              <a:rPr lang="en-US" altLang="ja-JP" sz="2400" b="1" kern="0" dirty="0">
                <a:latin typeface="Arial" pitchFamily="34" charset="0"/>
                <a:ea typeface="ＭＳ Ｐゴシック" pitchFamily="50" charset="-128"/>
                <a:cs typeface="Arial" pitchFamily="34" charset="0"/>
              </a:rPr>
              <a:t>Suggested actions for gap </a:t>
            </a:r>
            <a:r>
              <a:rPr lang="en-US" altLang="ja-JP" sz="2400" b="1" kern="0" dirty="0" smtClean="0">
                <a:latin typeface="Arial" pitchFamily="34" charset="0"/>
                <a:ea typeface="ＭＳ Ｐゴシック" pitchFamily="50" charset="-128"/>
                <a:cs typeface="Arial" pitchFamily="34" charset="0"/>
              </a:rPr>
              <a:t>mitigation</a:t>
            </a:r>
            <a:endParaRPr lang="en-US" altLang="ja-JP" sz="2200" kern="0" dirty="0" smtClean="0">
              <a:latin typeface="Arial" pitchFamily="34" charset="0"/>
              <a:ea typeface="ＭＳ Ｐゴシック" pitchFamily="50" charset="-128"/>
              <a:cs typeface="Arial" pitchFamily="34" charset="0"/>
              <a:sym typeface="Wingdings"/>
            </a:endParaRPr>
          </a:p>
          <a:p>
            <a:pPr marL="342900" lvl="1" indent="-342900" defTabSz="914400">
              <a:lnSpc>
                <a:spcPct val="90000"/>
              </a:lnSpc>
              <a:spcBef>
                <a:spcPct val="20000"/>
              </a:spcBef>
              <a:buFont typeface="Arial"/>
              <a:buChar char="•"/>
              <a:defRPr/>
            </a:pPr>
            <a:r>
              <a:rPr lang="en-US" altLang="ja-JP" sz="2200" kern="0" dirty="0" smtClean="0">
                <a:solidFill>
                  <a:srgbClr val="FF0000"/>
                </a:solidFill>
                <a:latin typeface="Arial" pitchFamily="34" charset="0"/>
                <a:ea typeface="ＭＳ Ｐゴシック" pitchFamily="50" charset="-128"/>
                <a:cs typeface="Arial" pitchFamily="34" charset="0"/>
              </a:rPr>
              <a:t>Clarification from ESA – above interpretation correct?</a:t>
            </a:r>
          </a:p>
          <a:p>
            <a:pPr marL="800100" lvl="2" indent="-342900" defTabSz="914400">
              <a:lnSpc>
                <a:spcPct val="90000"/>
              </a:lnSpc>
              <a:spcBef>
                <a:spcPct val="20000"/>
              </a:spcBef>
              <a:buFont typeface="Arial"/>
              <a:buChar char="•"/>
              <a:defRPr/>
            </a:pPr>
            <a:r>
              <a:rPr lang="en-US" altLang="ja-JP" sz="2200" kern="0" dirty="0" smtClean="0">
                <a:solidFill>
                  <a:srgbClr val="FF0000"/>
                </a:solidFill>
                <a:latin typeface="Arial" pitchFamily="34" charset="0"/>
                <a:ea typeface="ＭＳ Ｐゴシック" pitchFamily="50" charset="-128"/>
                <a:cs typeface="Arial" pitchFamily="34" charset="0"/>
              </a:rPr>
              <a:t>If no – please indicated expected number of annual observations per region</a:t>
            </a:r>
          </a:p>
          <a:p>
            <a:pPr marL="800100" lvl="2" indent="-342900" defTabSz="914400">
              <a:lnSpc>
                <a:spcPct val="90000"/>
              </a:lnSpc>
              <a:spcBef>
                <a:spcPct val="20000"/>
              </a:spcBef>
              <a:buFont typeface="Arial"/>
              <a:buChar char="•"/>
              <a:defRPr/>
            </a:pPr>
            <a:r>
              <a:rPr lang="en-US" altLang="ja-JP" sz="2200" kern="0" dirty="0" smtClean="0">
                <a:solidFill>
                  <a:srgbClr val="FF0000"/>
                </a:solidFill>
                <a:latin typeface="Arial" pitchFamily="34" charset="0"/>
                <a:ea typeface="ＭＳ Ｐゴシック" pitchFamily="50" charset="-128"/>
                <a:cs typeface="Arial" pitchFamily="34" charset="0"/>
              </a:rPr>
              <a:t>If yes – No mitigation plan suggested (cannot improve anything perfect!</a:t>
            </a:r>
            <a:r>
              <a:rPr lang="en-US" altLang="ja-JP" sz="2200" kern="0" dirty="0" smtClean="0">
                <a:solidFill>
                  <a:srgbClr val="FF0000"/>
                </a:solidFill>
                <a:latin typeface="Arial" pitchFamily="34" charset="0"/>
                <a:ea typeface="ＭＳ Ｐゴシック" pitchFamily="50" charset="-128"/>
                <a:cs typeface="Arial" pitchFamily="34" charset="0"/>
              </a:rPr>
              <a:t>)</a:t>
            </a:r>
          </a:p>
          <a:p>
            <a:pPr marL="800100" lvl="2" indent="-342900" defTabSz="914400">
              <a:lnSpc>
                <a:spcPct val="90000"/>
              </a:lnSpc>
              <a:spcBef>
                <a:spcPct val="20000"/>
              </a:spcBef>
              <a:buFont typeface="Arial"/>
              <a:buChar char="•"/>
              <a:defRPr/>
            </a:pPr>
            <a:r>
              <a:rPr lang="en-US" altLang="ja-JP" sz="2200" kern="0" dirty="0" smtClean="0">
                <a:solidFill>
                  <a:schemeClr val="bg2"/>
                </a:solidFill>
                <a:latin typeface="Arial" pitchFamily="34" charset="0"/>
                <a:ea typeface="ＭＳ Ｐゴシック" pitchFamily="50" charset="-128"/>
                <a:cs typeface="Arial" pitchFamily="34" charset="0"/>
              </a:rPr>
              <a:t>During ramp up phase, focus on GFOI ROI</a:t>
            </a:r>
            <a:endParaRPr lang="en-US" altLang="ja-JP" sz="2200" kern="0" dirty="0">
              <a:solidFill>
                <a:schemeClr val="bg2"/>
              </a:solidFill>
              <a:latin typeface="Arial" pitchFamily="34" charset="0"/>
              <a:ea typeface="ＭＳ Ｐゴシック" pitchFamily="50" charset="-128"/>
              <a:cs typeface="Arial" pitchFamily="34" charset="0"/>
            </a:endParaRPr>
          </a:p>
        </p:txBody>
      </p:sp>
      <p:sp>
        <p:nvSpPr>
          <p:cNvPr id="7" name="Title 1"/>
          <p:cNvSpPr txBox="1">
            <a:spLocks/>
          </p:cNvSpPr>
          <p:nvPr/>
        </p:nvSpPr>
        <p:spPr bwMode="auto">
          <a:xfrm>
            <a:off x="1379539" y="212030"/>
            <a:ext cx="5859461"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rPr>
              <a:t>Sentinel-2</a:t>
            </a:r>
          </a:p>
        </p:txBody>
      </p:sp>
    </p:spTree>
    <p:extLst>
      <p:ext uri="{BB962C8B-B14F-4D97-AF65-F5344CB8AC3E}">
        <p14:creationId xmlns:p14="http://schemas.microsoft.com/office/powerpoint/2010/main" val="361960702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12</a:t>
            </a:fld>
            <a:endParaRPr lang="en-US" smtClean="0"/>
          </a:p>
        </p:txBody>
      </p:sp>
      <p:sp>
        <p:nvSpPr>
          <p:cNvPr id="5" name="Rectangle 3"/>
          <p:cNvSpPr txBox="1">
            <a:spLocks noChangeArrowheads="1"/>
          </p:cNvSpPr>
          <p:nvPr/>
        </p:nvSpPr>
        <p:spPr>
          <a:xfrm>
            <a:off x="211668" y="1993501"/>
            <a:ext cx="8652933" cy="4588075"/>
          </a:xfrm>
          <a:prstGeom prst="rect">
            <a:avLst/>
          </a:prstGeom>
        </p:spPr>
        <p:txBody>
          <a:bodyPr/>
          <a:lstStyle/>
          <a:p>
            <a:pPr marL="0" lvl="1" defTabSz="914400">
              <a:spcBef>
                <a:spcPct val="20000"/>
              </a:spcBef>
              <a:defRPr/>
            </a:pPr>
            <a:r>
              <a:rPr lang="en-US" altLang="ja-JP" sz="2400" b="1" kern="0" dirty="0" smtClean="0">
                <a:latin typeface="Arial" pitchFamily="34" charset="0"/>
                <a:ea typeface="ＭＳ Ｐゴシック" pitchFamily="50" charset="-128"/>
                <a:cs typeface="Arial" pitchFamily="34" charset="0"/>
              </a:rPr>
              <a:t>BAU</a:t>
            </a:r>
            <a:endParaRPr lang="en-US" altLang="ja-JP" sz="1000" b="1" kern="0" dirty="0" smtClean="0">
              <a:latin typeface="Arial" pitchFamily="34" charset="0"/>
              <a:ea typeface="ＭＳ Ｐゴシック" pitchFamily="50" charset="-128"/>
              <a:cs typeface="Arial" pitchFamily="34" charset="0"/>
            </a:endParaRPr>
          </a:p>
          <a:p>
            <a:pPr marL="0" lvl="1" defTabSz="914400">
              <a:spcBef>
                <a:spcPct val="20000"/>
              </a:spcBef>
              <a:defRPr/>
            </a:pPr>
            <a:r>
              <a:rPr lang="en-US" altLang="ja-JP" sz="1000" b="1" kern="0" dirty="0" smtClean="0">
                <a:latin typeface="Arial" pitchFamily="34" charset="0"/>
                <a:ea typeface="ＭＳ Ｐゴシック" pitchFamily="50" charset="-128"/>
                <a:cs typeface="Arial" pitchFamily="34" charset="0"/>
              </a:rPr>
              <a:t> </a:t>
            </a:r>
          </a:p>
          <a:p>
            <a:pPr marL="342900" lvl="1" indent="-342900" defTabSz="914400">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Plans and capacity </a:t>
            </a:r>
            <a:r>
              <a:rPr lang="en-US" altLang="ja-JP" sz="2200" kern="0" dirty="0">
                <a:latin typeface="Arial" pitchFamily="34" charset="0"/>
                <a:ea typeface="ＭＳ Ｐゴシック" pitchFamily="50" charset="-128"/>
                <a:cs typeface="Arial" pitchFamily="34" charset="0"/>
              </a:rPr>
              <a:t>of Amazonia-1 still TBC. </a:t>
            </a:r>
            <a:endParaRPr lang="en-US" altLang="ja-JP" sz="2200" kern="0" dirty="0" smtClean="0">
              <a:latin typeface="Arial" pitchFamily="34" charset="0"/>
              <a:ea typeface="ＭＳ Ｐゴシック" pitchFamily="50" charset="-128"/>
              <a:cs typeface="Arial" pitchFamily="34" charset="0"/>
            </a:endParaRPr>
          </a:p>
          <a:p>
            <a:pPr marL="342900" lvl="1" indent="-342900" defTabSz="914400">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Anticipated </a:t>
            </a:r>
            <a:r>
              <a:rPr lang="en-US" altLang="ja-JP" sz="2200" kern="0" dirty="0">
                <a:latin typeface="Arial" pitchFamily="34" charset="0"/>
                <a:ea typeface="ＭＳ Ｐゴシック" pitchFamily="50" charset="-128"/>
                <a:cs typeface="Arial" pitchFamily="34" charset="0"/>
              </a:rPr>
              <a:t>main operations within the Cuiaba GS mask. </a:t>
            </a:r>
          </a:p>
          <a:p>
            <a:pPr marL="342900" lvl="1" indent="-342900" defTabSz="914400">
              <a:spcBef>
                <a:spcPct val="20000"/>
              </a:spcBef>
              <a:buFont typeface="Arial"/>
              <a:buChar char="•"/>
              <a:defRPr/>
            </a:pPr>
            <a:r>
              <a:rPr lang="en-US" altLang="ja-JP" sz="2200" kern="0" dirty="0">
                <a:latin typeface="Arial" pitchFamily="34" charset="0"/>
                <a:ea typeface="ＭＳ Ｐゴシック" pitchFamily="50" charset="-128"/>
                <a:cs typeface="Arial" pitchFamily="34" charset="0"/>
              </a:rPr>
              <a:t>Good potential to support Category C2 product (near-real time forest change indicators) within mask area</a:t>
            </a:r>
            <a:r>
              <a:rPr lang="en-US" altLang="ja-JP" sz="2200" kern="0" dirty="0" smtClean="0">
                <a:latin typeface="Arial" pitchFamily="34" charset="0"/>
                <a:ea typeface="ＭＳ Ｐゴシック" pitchFamily="50" charset="-128"/>
                <a:cs typeface="Arial" pitchFamily="34" charset="0"/>
              </a:rPr>
              <a:t>.</a:t>
            </a:r>
          </a:p>
          <a:p>
            <a:pPr marL="342900" lvl="1" indent="-342900" defTabSz="914400">
              <a:spcBef>
                <a:spcPct val="20000"/>
              </a:spcBef>
              <a:buFont typeface="Arial"/>
              <a:buChar char="•"/>
              <a:defRPr/>
            </a:pPr>
            <a:endParaRPr lang="en-US" altLang="ja-JP" sz="2200" kern="0" dirty="0">
              <a:latin typeface="Arial" pitchFamily="34" charset="0"/>
              <a:ea typeface="ＭＳ Ｐゴシック" pitchFamily="50" charset="-128"/>
              <a:cs typeface="Arial" pitchFamily="34" charset="0"/>
            </a:endParaRPr>
          </a:p>
          <a:p>
            <a:pPr marL="0" lvl="1" defTabSz="914400">
              <a:spcBef>
                <a:spcPct val="20000"/>
              </a:spcBef>
              <a:defRPr/>
            </a:pPr>
            <a:r>
              <a:rPr lang="en-US" altLang="ja-JP" sz="2000" b="1" kern="0" dirty="0">
                <a:latin typeface="Arial" pitchFamily="34" charset="0"/>
                <a:ea typeface="ＭＳ Ｐゴシック" pitchFamily="50" charset="-128"/>
                <a:cs typeface="Arial" pitchFamily="34" charset="0"/>
              </a:rPr>
              <a:t>Suggested actions for gap mitigation</a:t>
            </a:r>
            <a:endParaRPr lang="en-US" altLang="ja-JP" sz="900" b="1" kern="0" dirty="0">
              <a:latin typeface="Arial" pitchFamily="34" charset="0"/>
              <a:ea typeface="ＭＳ Ｐゴシック" pitchFamily="50" charset="-128"/>
              <a:cs typeface="Arial" pitchFamily="34" charset="0"/>
            </a:endParaRPr>
          </a:p>
          <a:p>
            <a:pPr marL="0" lvl="1" defTabSz="914400">
              <a:spcBef>
                <a:spcPct val="20000"/>
              </a:spcBef>
              <a:defRPr/>
            </a:pPr>
            <a:r>
              <a:rPr lang="en-US" altLang="ja-JP" sz="900" b="1" kern="0" dirty="0">
                <a:latin typeface="Arial" pitchFamily="34" charset="0"/>
                <a:ea typeface="ＭＳ Ｐゴシック" pitchFamily="50" charset="-128"/>
                <a:cs typeface="Arial" pitchFamily="34" charset="0"/>
              </a:rPr>
              <a:t> </a:t>
            </a:r>
          </a:p>
          <a:p>
            <a:pPr marL="342900" lvl="1" indent="-342900" defTabSz="914400">
              <a:spcBef>
                <a:spcPct val="20000"/>
              </a:spcBef>
              <a:buFont typeface="Arial"/>
              <a:buChar char="•"/>
              <a:defRPr/>
            </a:pPr>
            <a:r>
              <a:rPr lang="en-US" altLang="ja-JP" sz="2000" kern="0" dirty="0" smtClean="0">
                <a:solidFill>
                  <a:srgbClr val="FF0000"/>
                </a:solidFill>
                <a:latin typeface="Arial" pitchFamily="34" charset="0"/>
                <a:ea typeface="ＭＳ Ｐゴシック" pitchFamily="50" charset="-128"/>
                <a:cs typeface="Arial" pitchFamily="34" charset="0"/>
              </a:rPr>
              <a:t>INPE to clarify plans </a:t>
            </a:r>
            <a:r>
              <a:rPr lang="en-US" altLang="ja-JP" sz="2000" kern="0" dirty="0">
                <a:solidFill>
                  <a:srgbClr val="FF0000"/>
                </a:solidFill>
                <a:latin typeface="Arial" pitchFamily="34" charset="0"/>
                <a:ea typeface="ＭＳ Ｐゴシック" pitchFamily="50" charset="-128"/>
                <a:cs typeface="Arial" pitchFamily="34" charset="0"/>
              </a:rPr>
              <a:t>and </a:t>
            </a:r>
            <a:r>
              <a:rPr lang="en-US" altLang="ja-JP" sz="2000" kern="0" dirty="0" err="1" smtClean="0">
                <a:solidFill>
                  <a:srgbClr val="FF0000"/>
                </a:solidFill>
                <a:latin typeface="Arial" pitchFamily="34" charset="0"/>
                <a:ea typeface="ＭＳ Ｐゴシック" pitchFamily="50" charset="-128"/>
                <a:cs typeface="Arial" pitchFamily="34" charset="0"/>
              </a:rPr>
              <a:t>capacityfor</a:t>
            </a:r>
            <a:r>
              <a:rPr lang="en-US" altLang="ja-JP" sz="2000" kern="0" dirty="0" smtClean="0">
                <a:solidFill>
                  <a:srgbClr val="FF0000"/>
                </a:solidFill>
                <a:latin typeface="Arial" pitchFamily="34" charset="0"/>
                <a:ea typeface="ＭＳ Ｐゴシック" pitchFamily="50" charset="-128"/>
                <a:cs typeface="Arial" pitchFamily="34" charset="0"/>
              </a:rPr>
              <a:t> use </a:t>
            </a:r>
            <a:r>
              <a:rPr lang="en-US" altLang="ja-JP" sz="2000" kern="0" dirty="0">
                <a:solidFill>
                  <a:srgbClr val="FF0000"/>
                </a:solidFill>
                <a:latin typeface="Arial" pitchFamily="34" charset="0"/>
                <a:ea typeface="ＭＳ Ｐゴシック" pitchFamily="50" charset="-128"/>
                <a:cs typeface="Arial" pitchFamily="34" charset="0"/>
              </a:rPr>
              <a:t>of Amazonia-1 </a:t>
            </a:r>
            <a:r>
              <a:rPr lang="en-US" altLang="ja-JP" sz="2000" kern="0" dirty="0" smtClean="0">
                <a:solidFill>
                  <a:srgbClr val="FF0000"/>
                </a:solidFill>
                <a:latin typeface="Arial" pitchFamily="34" charset="0"/>
                <a:ea typeface="ＭＳ Ｐゴシック" pitchFamily="50" charset="-128"/>
                <a:cs typeface="Arial" pitchFamily="34" charset="0"/>
              </a:rPr>
              <a:t>(1) within Cuiaba GS mask, (2) outside ditto.</a:t>
            </a:r>
            <a:endParaRPr lang="en-US" altLang="ja-JP" sz="2000" kern="0" dirty="0">
              <a:solidFill>
                <a:srgbClr val="FF0000"/>
              </a:solidFill>
              <a:latin typeface="Arial" pitchFamily="34" charset="0"/>
              <a:ea typeface="ＭＳ Ｐゴシック" pitchFamily="50" charset="-128"/>
              <a:cs typeface="Arial" pitchFamily="34" charset="0"/>
            </a:endParaRPr>
          </a:p>
          <a:p>
            <a:pPr marL="342900" lvl="1" indent="-342900" defTabSz="914400">
              <a:spcBef>
                <a:spcPct val="20000"/>
              </a:spcBef>
              <a:buFont typeface="Arial"/>
              <a:buChar char="•"/>
              <a:defRPr/>
            </a:pPr>
            <a:endParaRPr lang="en-US" altLang="ja-JP" sz="2200" kern="0" dirty="0">
              <a:latin typeface="Arial" pitchFamily="34" charset="0"/>
              <a:ea typeface="ＭＳ Ｐゴシック" pitchFamily="50" charset="-128"/>
              <a:cs typeface="Arial" pitchFamily="34" charset="0"/>
            </a:endParaRPr>
          </a:p>
          <a:p>
            <a:pPr marL="342900" lvl="1" indent="-342900" defTabSz="914400">
              <a:spcBef>
                <a:spcPct val="20000"/>
              </a:spcBef>
              <a:buFont typeface="Arial"/>
              <a:buChar char="•"/>
              <a:defRPr/>
            </a:pPr>
            <a:endParaRPr lang="en-US" altLang="ja-JP" sz="2200" kern="0" dirty="0">
              <a:latin typeface="Arial" pitchFamily="34" charset="0"/>
              <a:ea typeface="ＭＳ Ｐゴシック" pitchFamily="50" charset="-128"/>
              <a:cs typeface="Arial" pitchFamily="34" charset="0"/>
            </a:endParaRPr>
          </a:p>
        </p:txBody>
      </p:sp>
      <p:sp>
        <p:nvSpPr>
          <p:cNvPr id="6" name="Title 1"/>
          <p:cNvSpPr txBox="1">
            <a:spLocks/>
          </p:cNvSpPr>
          <p:nvPr/>
        </p:nvSpPr>
        <p:spPr bwMode="auto">
          <a:xfrm>
            <a:off x="1379539" y="212030"/>
            <a:ext cx="5859461"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rPr>
              <a:t>Amazonia-1</a:t>
            </a:r>
          </a:p>
        </p:txBody>
      </p:sp>
    </p:spTree>
    <p:extLst>
      <p:ext uri="{BB962C8B-B14F-4D97-AF65-F5344CB8AC3E}">
        <p14:creationId xmlns:p14="http://schemas.microsoft.com/office/powerpoint/2010/main" val="206340715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13</a:t>
            </a:fld>
            <a:endParaRPr lang="en-US" smtClean="0"/>
          </a:p>
        </p:txBody>
      </p:sp>
      <p:sp>
        <p:nvSpPr>
          <p:cNvPr id="5" name="Rectangle 3"/>
          <p:cNvSpPr txBox="1">
            <a:spLocks noChangeArrowheads="1"/>
          </p:cNvSpPr>
          <p:nvPr/>
        </p:nvSpPr>
        <p:spPr>
          <a:xfrm>
            <a:off x="431800" y="1728058"/>
            <a:ext cx="8652933" cy="4588075"/>
          </a:xfrm>
          <a:prstGeom prst="rect">
            <a:avLst/>
          </a:prstGeom>
        </p:spPr>
        <p:txBody>
          <a:bodyPr/>
          <a:lstStyle/>
          <a:p>
            <a:pPr marL="0" lvl="1" defTabSz="914400">
              <a:lnSpc>
                <a:spcPct val="90000"/>
              </a:lnSpc>
              <a:spcBef>
                <a:spcPct val="20000"/>
              </a:spcBef>
              <a:defRPr/>
            </a:pPr>
            <a:r>
              <a:rPr lang="en-US" altLang="ja-JP" sz="2400" b="1" kern="0" dirty="0" smtClean="0">
                <a:latin typeface="Arial" pitchFamily="34" charset="0"/>
                <a:ea typeface="ＭＳ Ｐゴシック" pitchFamily="50" charset="-128"/>
                <a:cs typeface="Arial" pitchFamily="34" charset="0"/>
              </a:rPr>
              <a:t>BAU</a:t>
            </a:r>
            <a:endParaRPr lang="en-US" altLang="ja-JP" sz="1000" b="1" kern="0" dirty="0" smtClean="0">
              <a:latin typeface="Arial" pitchFamily="34" charset="0"/>
              <a:ea typeface="ＭＳ Ｐゴシック" pitchFamily="50" charset="-128"/>
              <a:cs typeface="Arial" pitchFamily="34" charset="0"/>
            </a:endParaRPr>
          </a:p>
          <a:p>
            <a:pPr marL="0" lvl="1" defTabSz="914400">
              <a:lnSpc>
                <a:spcPct val="90000"/>
              </a:lnSpc>
              <a:spcBef>
                <a:spcPct val="20000"/>
              </a:spcBef>
              <a:defRPr/>
            </a:pPr>
            <a:endParaRPr lang="en-US" altLang="ja-JP" sz="1000" b="1" kern="0" dirty="0">
              <a:latin typeface="Arial" pitchFamily="34" charset="0"/>
              <a:ea typeface="ＭＳ Ｐゴシック" pitchFamily="50" charset="-128"/>
              <a:cs typeface="Arial" pitchFamily="34" charset="0"/>
            </a:endParaRPr>
          </a:p>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Will use same core GS as Sentinel 2. Once </a:t>
            </a:r>
            <a:r>
              <a:rPr lang="en-US" altLang="ja-JP" sz="2200" kern="0" dirty="0">
                <a:latin typeface="Arial" pitchFamily="34" charset="0"/>
                <a:ea typeface="ＭＳ Ｐゴシック" pitchFamily="50" charset="-128"/>
                <a:cs typeface="Arial" pitchFamily="34" charset="0"/>
              </a:rPr>
              <a:t>the full operational setup is </a:t>
            </a:r>
            <a:r>
              <a:rPr lang="en-US" altLang="ja-JP" sz="2200" kern="0" dirty="0" smtClean="0">
                <a:latin typeface="Arial" pitchFamily="34" charset="0"/>
                <a:ea typeface="ＭＳ Ｐゴシック" pitchFamily="50" charset="-128"/>
                <a:cs typeface="Arial" pitchFamily="34" charset="0"/>
              </a:rPr>
              <a:t>reached (</a:t>
            </a:r>
            <a:r>
              <a:rPr lang="en-US" altLang="ja-JP" sz="2200" kern="0" dirty="0" smtClean="0">
                <a:solidFill>
                  <a:srgbClr val="FF0000"/>
                </a:solidFill>
                <a:latin typeface="Arial" pitchFamily="34" charset="0"/>
                <a:ea typeface="ＭＳ Ｐゴシック" pitchFamily="50" charset="-128"/>
                <a:cs typeface="Arial" pitchFamily="34" charset="0"/>
              </a:rPr>
              <a:t>when? S1:2015 vs. S2: early/mid 2016</a:t>
            </a:r>
            <a:r>
              <a:rPr lang="en-US" altLang="ja-JP" sz="2200" kern="0" dirty="0" smtClean="0">
                <a:latin typeface="Arial" pitchFamily="34" charset="0"/>
                <a:ea typeface="ＭＳ Ｐゴシック" pitchFamily="50" charset="-128"/>
                <a:cs typeface="Arial" pitchFamily="34" charset="0"/>
              </a:rPr>
              <a:t>), </a:t>
            </a:r>
            <a:r>
              <a:rPr lang="en-US" altLang="ja-JP" sz="2200" kern="0" dirty="0">
                <a:latin typeface="Arial" pitchFamily="34" charset="0"/>
                <a:ea typeface="ＭＳ Ｐゴシック" pitchFamily="50" charset="-128"/>
                <a:cs typeface="Arial" pitchFamily="34" charset="0"/>
              </a:rPr>
              <a:t>Sentinel-1A and -1B is tentatively planned to systematically cover all land masses in Interferometric Wide-Swath (IWS) </a:t>
            </a:r>
            <a:r>
              <a:rPr lang="en-US" altLang="ja-JP" sz="2200" kern="0" dirty="0" smtClean="0">
                <a:latin typeface="Arial" pitchFamily="34" charset="0"/>
                <a:ea typeface="ＭＳ Ｐゴシック" pitchFamily="50" charset="-128"/>
                <a:cs typeface="Arial" pitchFamily="34" charset="0"/>
              </a:rPr>
              <a:t>mode</a:t>
            </a:r>
            <a:r>
              <a:rPr lang="en-US" altLang="ja-JP" sz="2200" kern="0" dirty="0">
                <a:latin typeface="Arial" pitchFamily="34" charset="0"/>
                <a:ea typeface="ＭＳ Ｐゴシック" pitchFamily="50" charset="-128"/>
                <a:cs typeface="Arial" pitchFamily="34" charset="0"/>
              </a:rPr>
              <a:t>. </a:t>
            </a:r>
            <a:endParaRPr lang="en-US" altLang="ja-JP" sz="2200" kern="0" dirty="0" smtClean="0">
              <a:latin typeface="Arial" pitchFamily="34" charset="0"/>
              <a:ea typeface="ＭＳ Ｐゴシック" pitchFamily="50" charset="-128"/>
              <a:cs typeface="Arial" pitchFamily="34" charset="0"/>
            </a:endParaRPr>
          </a:p>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3-4 global w2w coverages/year.</a:t>
            </a:r>
          </a:p>
          <a:p>
            <a:pPr marL="342900" lvl="1" indent="-342900" defTabSz="914400">
              <a:lnSpc>
                <a:spcPct val="90000"/>
              </a:lnSpc>
              <a:spcBef>
                <a:spcPct val="20000"/>
              </a:spcBef>
              <a:buFont typeface="Arial"/>
              <a:buChar char="•"/>
              <a:defRPr/>
            </a:pPr>
            <a:r>
              <a:rPr lang="en-US" altLang="ja-JP" sz="2200" kern="0" dirty="0" err="1" smtClean="0">
                <a:latin typeface="Arial" pitchFamily="34" charset="0"/>
                <a:ea typeface="ＭＳ Ｐゴシック" pitchFamily="50" charset="-128"/>
                <a:cs typeface="Arial" pitchFamily="34" charset="0"/>
              </a:rPr>
              <a:t>Polarisation</a:t>
            </a:r>
            <a:r>
              <a:rPr lang="en-US" altLang="ja-JP" sz="2200" kern="0" dirty="0" smtClean="0">
                <a:latin typeface="Arial" pitchFamily="34" charset="0"/>
                <a:ea typeface="ＭＳ Ｐゴシック" pitchFamily="50" charset="-128"/>
                <a:cs typeface="Arial" pitchFamily="34" charset="0"/>
              </a:rPr>
              <a:t> </a:t>
            </a:r>
            <a:r>
              <a:rPr lang="en-US" altLang="ja-JP" sz="2200" kern="0" dirty="0">
                <a:latin typeface="Arial" pitchFamily="34" charset="0"/>
                <a:ea typeface="ＭＳ Ｐゴシック" pitchFamily="50" charset="-128"/>
                <a:cs typeface="Arial" pitchFamily="34" charset="0"/>
              </a:rPr>
              <a:t>mode (single vs. dual </a:t>
            </a:r>
            <a:r>
              <a:rPr lang="en-US" altLang="ja-JP" sz="2200" kern="0" dirty="0" err="1">
                <a:latin typeface="Arial" pitchFamily="34" charset="0"/>
                <a:ea typeface="ＭＳ Ｐゴシック" pitchFamily="50" charset="-128"/>
                <a:cs typeface="Arial" pitchFamily="34" charset="0"/>
              </a:rPr>
              <a:t>polarisation</a:t>
            </a:r>
            <a:r>
              <a:rPr lang="en-US" altLang="ja-JP" sz="2200" kern="0" dirty="0">
                <a:latin typeface="Arial" pitchFamily="34" charset="0"/>
                <a:ea typeface="ＭＳ Ｐゴシック" pitchFamily="50" charset="-128"/>
                <a:cs typeface="Arial" pitchFamily="34" charset="0"/>
              </a:rPr>
              <a:t>) </a:t>
            </a:r>
            <a:r>
              <a:rPr lang="en-US" altLang="ja-JP" sz="2200" kern="0" dirty="0" smtClean="0">
                <a:latin typeface="Arial" pitchFamily="34" charset="0"/>
                <a:ea typeface="ＭＳ Ｐゴシック" pitchFamily="50" charset="-128"/>
                <a:cs typeface="Arial" pitchFamily="34" charset="0"/>
              </a:rPr>
              <a:t>TBC</a:t>
            </a:r>
          </a:p>
          <a:p>
            <a:pPr marL="342900" lvl="1" indent="-342900" defTabSz="914400">
              <a:lnSpc>
                <a:spcPct val="90000"/>
              </a:lnSpc>
              <a:spcBef>
                <a:spcPct val="20000"/>
              </a:spcBef>
              <a:buFont typeface="Arial"/>
              <a:buChar char="•"/>
              <a:defRPr/>
            </a:pPr>
            <a:endParaRPr lang="en-US" altLang="ja-JP" sz="2200" kern="0" dirty="0">
              <a:latin typeface="Arial" pitchFamily="34" charset="0"/>
              <a:ea typeface="ＭＳ Ｐゴシック" pitchFamily="50" charset="-128"/>
              <a:cs typeface="Arial" pitchFamily="34" charset="0"/>
            </a:endParaRPr>
          </a:p>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Potential for Category </a:t>
            </a:r>
            <a:r>
              <a:rPr lang="en-US" altLang="ja-JP" sz="2200" kern="0" dirty="0">
                <a:latin typeface="Arial" pitchFamily="34" charset="0"/>
                <a:ea typeface="ＭＳ Ｐゴシック" pitchFamily="50" charset="-128"/>
                <a:cs typeface="Arial" pitchFamily="34" charset="0"/>
              </a:rPr>
              <a:t>B3 (forest change) and possibly C1 (Degradation) </a:t>
            </a:r>
            <a:r>
              <a:rPr lang="en-US" altLang="ja-JP" sz="2200" kern="0" dirty="0" smtClean="0">
                <a:latin typeface="Arial" pitchFamily="34" charset="0"/>
                <a:ea typeface="ＭＳ Ｐゴシック" pitchFamily="50" charset="-128"/>
                <a:cs typeface="Arial" pitchFamily="34" charset="0"/>
              </a:rPr>
              <a:t>products. </a:t>
            </a:r>
            <a:r>
              <a:rPr lang="en-US" altLang="ja-JP" sz="2200" kern="0" dirty="0">
                <a:latin typeface="Arial" pitchFamily="34" charset="0"/>
                <a:ea typeface="ＭＳ Ｐゴシック" pitchFamily="50" charset="-128"/>
                <a:cs typeface="Arial" pitchFamily="34" charset="0"/>
              </a:rPr>
              <a:t>Requires dense time series observations and dual polarization, which Sentinel-1A and -1B could provide</a:t>
            </a:r>
            <a:r>
              <a:rPr lang="en-US" altLang="ja-JP" sz="2200" kern="0" dirty="0" smtClean="0">
                <a:latin typeface="Arial" pitchFamily="34" charset="0"/>
                <a:ea typeface="ＭＳ Ｐゴシック" pitchFamily="50" charset="-128"/>
                <a:cs typeface="Arial" pitchFamily="34" charset="0"/>
              </a:rPr>
              <a:t>.</a:t>
            </a:r>
          </a:p>
          <a:p>
            <a:pPr marL="342900" lvl="1" indent="-342900" defTabSz="914400">
              <a:lnSpc>
                <a:spcPct val="90000"/>
              </a:lnSpc>
              <a:spcBef>
                <a:spcPct val="20000"/>
              </a:spcBef>
              <a:buFont typeface="Arial"/>
              <a:buChar char="•"/>
              <a:defRPr/>
            </a:pPr>
            <a:r>
              <a:rPr lang="en-US" altLang="ja-JP" sz="2200" kern="0" dirty="0">
                <a:latin typeface="Arial" pitchFamily="34" charset="0"/>
                <a:ea typeface="ＭＳ Ｐゴシック" pitchFamily="50" charset="-128"/>
                <a:cs typeface="Arial" pitchFamily="34" charset="0"/>
              </a:rPr>
              <a:t>I</a:t>
            </a:r>
            <a:r>
              <a:rPr lang="en-US" altLang="ja-JP" sz="2200" kern="0" dirty="0" smtClean="0">
                <a:latin typeface="Arial" pitchFamily="34" charset="0"/>
                <a:ea typeface="ＭＳ Ｐゴシック" pitchFamily="50" charset="-128"/>
                <a:cs typeface="Arial" pitchFamily="34" charset="0"/>
              </a:rPr>
              <a:t>n </a:t>
            </a:r>
            <a:r>
              <a:rPr lang="en-US" altLang="ja-JP" sz="2200" kern="0" dirty="0">
                <a:latin typeface="Arial" pitchFamily="34" charset="0"/>
                <a:ea typeface="ＭＳ Ｐゴシック" pitchFamily="50" charset="-128"/>
                <a:cs typeface="Arial" pitchFamily="34" charset="0"/>
              </a:rPr>
              <a:t>supplement to optical and/or L-band </a:t>
            </a:r>
            <a:r>
              <a:rPr lang="en-US" altLang="ja-JP" sz="2200" kern="0" dirty="0" smtClean="0">
                <a:latin typeface="Arial" pitchFamily="34" charset="0"/>
                <a:ea typeface="ＭＳ Ｐゴシック" pitchFamily="50" charset="-128"/>
                <a:cs typeface="Arial" pitchFamily="34" charset="0"/>
              </a:rPr>
              <a:t>SAR, provides additional info to Cat B1 (Forest Types)</a:t>
            </a:r>
            <a:endParaRPr lang="en-US" altLang="ja-JP" sz="2200" kern="0" dirty="0">
              <a:latin typeface="Arial" pitchFamily="34" charset="0"/>
              <a:ea typeface="ＭＳ Ｐゴシック" pitchFamily="50" charset="-128"/>
              <a:cs typeface="Arial" pitchFamily="34" charset="0"/>
            </a:endParaRPr>
          </a:p>
        </p:txBody>
      </p:sp>
      <p:sp>
        <p:nvSpPr>
          <p:cNvPr id="7" name="Title 1"/>
          <p:cNvSpPr txBox="1">
            <a:spLocks/>
          </p:cNvSpPr>
          <p:nvPr/>
        </p:nvSpPr>
        <p:spPr bwMode="auto">
          <a:xfrm>
            <a:off x="1379539" y="212030"/>
            <a:ext cx="5859461"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rPr>
              <a:t>Sentinel-1</a:t>
            </a:r>
          </a:p>
        </p:txBody>
      </p:sp>
    </p:spTree>
    <p:extLst>
      <p:ext uri="{BB962C8B-B14F-4D97-AF65-F5344CB8AC3E}">
        <p14:creationId xmlns:p14="http://schemas.microsoft.com/office/powerpoint/2010/main" val="101564125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14</a:t>
            </a:fld>
            <a:endParaRPr lang="en-US" smtClean="0"/>
          </a:p>
        </p:txBody>
      </p:sp>
      <p:sp>
        <p:nvSpPr>
          <p:cNvPr id="5" name="Rectangle 3"/>
          <p:cNvSpPr txBox="1">
            <a:spLocks noChangeArrowheads="1"/>
          </p:cNvSpPr>
          <p:nvPr/>
        </p:nvSpPr>
        <p:spPr>
          <a:xfrm>
            <a:off x="381001" y="1440195"/>
            <a:ext cx="8652933" cy="4588075"/>
          </a:xfrm>
          <a:prstGeom prst="rect">
            <a:avLst/>
          </a:prstGeom>
        </p:spPr>
        <p:txBody>
          <a:bodyPr/>
          <a:lstStyle/>
          <a:p>
            <a:pPr marL="0" lvl="1" defTabSz="914400">
              <a:spcBef>
                <a:spcPct val="20000"/>
              </a:spcBef>
              <a:defRPr/>
            </a:pPr>
            <a:r>
              <a:rPr lang="en-US" altLang="ja-JP" sz="2400" b="1" kern="0" dirty="0">
                <a:latin typeface="Arial" pitchFamily="34" charset="0"/>
                <a:ea typeface="ＭＳ Ｐゴシック" pitchFamily="50" charset="-128"/>
                <a:cs typeface="Arial" pitchFamily="34" charset="0"/>
              </a:rPr>
              <a:t>Suggested actions for gap </a:t>
            </a:r>
            <a:r>
              <a:rPr lang="en-US" altLang="ja-JP" sz="2400" b="1" kern="0" dirty="0" smtClean="0">
                <a:latin typeface="Arial" pitchFamily="34" charset="0"/>
                <a:ea typeface="ＭＳ Ｐゴシック" pitchFamily="50" charset="-128"/>
                <a:cs typeface="Arial" pitchFamily="34" charset="0"/>
              </a:rPr>
              <a:t>mitigation</a:t>
            </a:r>
            <a:endParaRPr lang="en-US" altLang="ja-JP" sz="1000" b="1" kern="0" dirty="0" smtClean="0">
              <a:latin typeface="Arial" pitchFamily="34" charset="0"/>
              <a:ea typeface="ＭＳ Ｐゴシック" pitchFamily="50" charset="-128"/>
              <a:cs typeface="Arial" pitchFamily="34" charset="0"/>
            </a:endParaRPr>
          </a:p>
          <a:p>
            <a:pPr marL="342900" lvl="1" indent="-342900" defTabSz="914400">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FMS to clarify when Sentinel </a:t>
            </a:r>
            <a:r>
              <a:rPr lang="en-US" altLang="ja-JP" sz="2200" kern="0" dirty="0" smtClean="0">
                <a:solidFill>
                  <a:srgbClr val="FF0000"/>
                </a:solidFill>
                <a:latin typeface="Arial" pitchFamily="34" charset="0"/>
                <a:ea typeface="ＭＳ Ｐゴシック" pitchFamily="50" charset="-128"/>
                <a:cs typeface="Arial" pitchFamily="34" charset="0"/>
              </a:rPr>
              <a:t>primary “core” </a:t>
            </a:r>
            <a:r>
              <a:rPr lang="en-US" altLang="ja-JP" sz="2200" kern="0" dirty="0" smtClean="0">
                <a:latin typeface="Arial" pitchFamily="34" charset="0"/>
                <a:ea typeface="ＭＳ Ｐゴシック" pitchFamily="50" charset="-128"/>
                <a:cs typeface="Arial" pitchFamily="34" charset="0"/>
              </a:rPr>
              <a:t>GS </a:t>
            </a:r>
            <a:r>
              <a:rPr lang="en-US" altLang="ja-JP" sz="2200" kern="0" dirty="0" smtClean="0">
                <a:latin typeface="Arial" pitchFamily="34" charset="0"/>
                <a:ea typeface="ＭＳ Ｐゴシック" pitchFamily="50" charset="-128"/>
                <a:cs typeface="Arial" pitchFamily="34" charset="0"/>
              </a:rPr>
              <a:t>are expected to be fully operational (resolve current S1/S2 information discrepancy).</a:t>
            </a:r>
            <a:endParaRPr lang="en-US" altLang="ja-JP" sz="1000" kern="0" dirty="0" smtClean="0">
              <a:latin typeface="Arial" pitchFamily="34" charset="0"/>
              <a:ea typeface="ＭＳ Ｐゴシック" pitchFamily="50" charset="-128"/>
              <a:cs typeface="Arial" pitchFamily="34" charset="0"/>
            </a:endParaRPr>
          </a:p>
          <a:p>
            <a:pPr marL="342900" lvl="1" indent="-342900" defTabSz="914400">
              <a:spcBef>
                <a:spcPct val="20000"/>
              </a:spcBef>
              <a:buFont typeface="Arial"/>
              <a:buChar char="•"/>
              <a:defRPr/>
            </a:pPr>
            <a:endParaRPr lang="en-US" altLang="ja-JP" sz="1000" kern="0" dirty="0">
              <a:latin typeface="Arial" pitchFamily="34" charset="0"/>
              <a:ea typeface="ＭＳ Ｐゴシック" pitchFamily="50" charset="-128"/>
              <a:cs typeface="Arial" pitchFamily="34" charset="0"/>
            </a:endParaRPr>
          </a:p>
          <a:p>
            <a:pPr marL="0" lvl="1" defTabSz="914400">
              <a:spcBef>
                <a:spcPct val="20000"/>
              </a:spcBef>
              <a:defRPr/>
            </a:pPr>
            <a:r>
              <a:rPr lang="en-US" altLang="ja-JP" sz="2400" b="1" kern="0" dirty="0">
                <a:latin typeface="Arial" pitchFamily="34" charset="0"/>
                <a:ea typeface="ＭＳ Ｐゴシック" pitchFamily="50" charset="-128"/>
                <a:cs typeface="Arial" pitchFamily="34" charset="0"/>
              </a:rPr>
              <a:t>Suggested actions for gap </a:t>
            </a:r>
            <a:r>
              <a:rPr lang="en-US" altLang="ja-JP" sz="2400" b="1" kern="0" dirty="0" smtClean="0">
                <a:latin typeface="Arial" pitchFamily="34" charset="0"/>
                <a:ea typeface="ＭＳ Ｐゴシック" pitchFamily="50" charset="-128"/>
                <a:cs typeface="Arial" pitchFamily="34" charset="0"/>
              </a:rPr>
              <a:t>mitigation</a:t>
            </a:r>
            <a:endParaRPr lang="en-US" altLang="ja-JP" sz="900" b="1" kern="0" dirty="0">
              <a:latin typeface="Arial" pitchFamily="34" charset="0"/>
              <a:ea typeface="ＭＳ Ｐゴシック" pitchFamily="50" charset="-128"/>
              <a:cs typeface="Arial" pitchFamily="34" charset="0"/>
            </a:endParaRPr>
          </a:p>
          <a:p>
            <a:pPr marL="342900" lvl="1" indent="-342900" defTabSz="914400">
              <a:spcBef>
                <a:spcPct val="20000"/>
              </a:spcBef>
              <a:buFont typeface="Arial"/>
              <a:buChar char="•"/>
              <a:defRPr/>
            </a:pPr>
            <a:r>
              <a:rPr lang="en-US" altLang="ja-JP" sz="2200" kern="0" dirty="0" smtClean="0">
                <a:solidFill>
                  <a:srgbClr val="FF0000"/>
                </a:solidFill>
                <a:latin typeface="Arial" pitchFamily="34" charset="0"/>
                <a:ea typeface="ＭＳ Ｐゴシック" pitchFamily="50" charset="-128"/>
                <a:cs typeface="Arial" pitchFamily="34" charset="0"/>
              </a:rPr>
              <a:t>During </a:t>
            </a:r>
            <a:r>
              <a:rPr lang="en-US" altLang="ja-JP" sz="2200" kern="0" dirty="0" smtClean="0">
                <a:solidFill>
                  <a:srgbClr val="FF0000"/>
                </a:solidFill>
                <a:latin typeface="Arial" pitchFamily="34" charset="0"/>
                <a:ea typeface="ＭＳ Ｐゴシック" pitchFamily="50" charset="-128"/>
                <a:cs typeface="Arial" pitchFamily="34" charset="0"/>
              </a:rPr>
              <a:t>ramp-up phase, </a:t>
            </a:r>
            <a:r>
              <a:rPr lang="en-US" altLang="ja-JP" sz="2200" kern="0" dirty="0" smtClean="0">
                <a:solidFill>
                  <a:srgbClr val="FF0000"/>
                </a:solidFill>
                <a:latin typeface="Arial" pitchFamily="34" charset="0"/>
                <a:ea typeface="ＭＳ Ｐゴシック" pitchFamily="50" charset="-128"/>
                <a:cs typeface="Arial" pitchFamily="34" charset="0"/>
              </a:rPr>
              <a:t>and in case of resource constraints, focus “global coverage attempt” </a:t>
            </a:r>
            <a:r>
              <a:rPr lang="en-US" altLang="ja-JP" sz="2200" kern="0" dirty="0" smtClean="0">
                <a:solidFill>
                  <a:srgbClr val="FF0000"/>
                </a:solidFill>
                <a:latin typeface="Arial" pitchFamily="34" charset="0"/>
                <a:ea typeface="ＭＳ Ｐゴシック" pitchFamily="50" charset="-128"/>
                <a:cs typeface="Arial" pitchFamily="34" charset="0"/>
              </a:rPr>
              <a:t>to </a:t>
            </a:r>
            <a:r>
              <a:rPr lang="en-US" altLang="ja-JP" sz="2200" kern="0" dirty="0" smtClean="0">
                <a:solidFill>
                  <a:srgbClr val="FF0000"/>
                </a:solidFill>
                <a:latin typeface="Arial" pitchFamily="34" charset="0"/>
                <a:ea typeface="ＭＳ Ｐゴシック" pitchFamily="50" charset="-128"/>
                <a:cs typeface="Arial" pitchFamily="34" charset="0"/>
              </a:rPr>
              <a:t>include GFOI </a:t>
            </a:r>
            <a:r>
              <a:rPr lang="en-US" altLang="ja-JP" sz="2200" kern="0" dirty="0" smtClean="0">
                <a:solidFill>
                  <a:srgbClr val="FF0000"/>
                </a:solidFill>
                <a:latin typeface="Arial" pitchFamily="34" charset="0"/>
                <a:ea typeface="ＭＳ Ｐゴシック" pitchFamily="50" charset="-128"/>
                <a:cs typeface="Arial" pitchFamily="34" charset="0"/>
              </a:rPr>
              <a:t>key </a:t>
            </a:r>
            <a:r>
              <a:rPr lang="en-US" altLang="ja-JP" sz="2200" kern="0" dirty="0" smtClean="0">
                <a:solidFill>
                  <a:srgbClr val="FF0000"/>
                </a:solidFill>
                <a:latin typeface="Arial" pitchFamily="34" charset="0"/>
                <a:ea typeface="ＭＳ Ｐゴシック" pitchFamily="50" charset="-128"/>
                <a:cs typeface="Arial" pitchFamily="34" charset="0"/>
              </a:rPr>
              <a:t>countries, alt. reduce temporal repeat from 3-4 to 1-2 (TBC)</a:t>
            </a:r>
            <a:endParaRPr lang="en-US" altLang="ja-JP" sz="2200" kern="0" dirty="0" smtClean="0">
              <a:solidFill>
                <a:srgbClr val="FF0000"/>
              </a:solidFill>
              <a:latin typeface="Arial" pitchFamily="34" charset="0"/>
              <a:ea typeface="ＭＳ Ｐゴシック" pitchFamily="50" charset="-128"/>
              <a:cs typeface="Arial" pitchFamily="34" charset="0"/>
            </a:endParaRPr>
          </a:p>
          <a:p>
            <a:pPr marL="342900" lvl="1" indent="-342900" defTabSz="914400">
              <a:spcBef>
                <a:spcPct val="20000"/>
              </a:spcBef>
              <a:buFont typeface="Arial"/>
              <a:buChar char="•"/>
              <a:defRPr/>
            </a:pPr>
            <a:r>
              <a:rPr lang="en-US" altLang="ja-JP" sz="2200" kern="0" dirty="0" smtClean="0">
                <a:solidFill>
                  <a:srgbClr val="FF0000"/>
                </a:solidFill>
                <a:latin typeface="Arial" pitchFamily="34" charset="0"/>
                <a:ea typeface="ＭＳ Ｐゴシック" pitchFamily="50" charset="-128"/>
                <a:cs typeface="Arial" pitchFamily="34" charset="0"/>
              </a:rPr>
              <a:t>ESA to consider importance of IWS mode with </a:t>
            </a:r>
            <a:r>
              <a:rPr lang="en-US" altLang="ja-JP" sz="2200" u="sng" kern="0" dirty="0" smtClean="0">
                <a:solidFill>
                  <a:srgbClr val="FF0000"/>
                </a:solidFill>
                <a:latin typeface="Arial" pitchFamily="34" charset="0"/>
                <a:ea typeface="ＭＳ Ｐゴシック" pitchFamily="50" charset="-128"/>
                <a:cs typeface="Arial" pitchFamily="34" charset="0"/>
              </a:rPr>
              <a:t>dual-</a:t>
            </a:r>
            <a:r>
              <a:rPr lang="en-US" altLang="ja-JP" sz="2200" u="sng" kern="0" dirty="0" err="1" smtClean="0">
                <a:solidFill>
                  <a:srgbClr val="FF0000"/>
                </a:solidFill>
                <a:latin typeface="Arial" pitchFamily="34" charset="0"/>
                <a:ea typeface="ＭＳ Ｐゴシック" pitchFamily="50" charset="-128"/>
                <a:cs typeface="Arial" pitchFamily="34" charset="0"/>
              </a:rPr>
              <a:t>polarisation</a:t>
            </a:r>
            <a:r>
              <a:rPr lang="en-US" altLang="ja-JP" sz="2200" u="sng" kern="0" dirty="0" smtClean="0">
                <a:solidFill>
                  <a:srgbClr val="FF0000"/>
                </a:solidFill>
                <a:latin typeface="Arial" pitchFamily="34" charset="0"/>
                <a:ea typeface="ＭＳ Ｐゴシック" pitchFamily="50" charset="-128"/>
                <a:cs typeface="Arial" pitchFamily="34" charset="0"/>
              </a:rPr>
              <a:t> </a:t>
            </a:r>
            <a:r>
              <a:rPr lang="en-US" altLang="ja-JP" sz="2200" kern="0" dirty="0" smtClean="0">
                <a:solidFill>
                  <a:srgbClr val="FF0000"/>
                </a:solidFill>
                <a:latin typeface="Arial" pitchFamily="34" charset="0"/>
                <a:ea typeface="ＭＳ Ｐゴシック" pitchFamily="50" charset="-128"/>
                <a:cs typeface="Arial" pitchFamily="34" charset="0"/>
              </a:rPr>
              <a:t>as default when over global forested regions</a:t>
            </a:r>
          </a:p>
          <a:p>
            <a:pPr marL="342900" lvl="1" indent="-342900" defTabSz="914400">
              <a:spcBef>
                <a:spcPct val="20000"/>
              </a:spcBef>
              <a:buFont typeface="Arial"/>
              <a:buChar char="•"/>
              <a:defRPr/>
            </a:pPr>
            <a:r>
              <a:rPr lang="en-US" altLang="ja-JP" sz="2200" kern="0" dirty="0" smtClean="0">
                <a:solidFill>
                  <a:srgbClr val="FF0000"/>
                </a:solidFill>
                <a:latin typeface="Arial" pitchFamily="34" charset="0"/>
                <a:ea typeface="ＭＳ Ｐゴシック" pitchFamily="50" charset="-128"/>
                <a:cs typeface="Arial" pitchFamily="34" charset="0"/>
              </a:rPr>
              <a:t>ESA to assess feasibility of (</a:t>
            </a:r>
            <a:r>
              <a:rPr lang="en-US" altLang="ja-JP" sz="2200" kern="0" dirty="0" err="1" smtClean="0">
                <a:solidFill>
                  <a:srgbClr val="FF0000"/>
                </a:solidFill>
                <a:latin typeface="Arial" pitchFamily="34" charset="0"/>
                <a:ea typeface="ＭＳ Ｐゴシック" pitchFamily="50" charset="-128"/>
                <a:cs typeface="Arial" pitchFamily="34" charset="0"/>
              </a:rPr>
              <a:t>approx</a:t>
            </a:r>
            <a:r>
              <a:rPr lang="en-US" altLang="ja-JP" sz="2200" kern="0" dirty="0" smtClean="0">
                <a:solidFill>
                  <a:srgbClr val="FF0000"/>
                </a:solidFill>
                <a:latin typeface="Arial" pitchFamily="34" charset="0"/>
                <a:ea typeface="ＭＳ Ｐゴシック" pitchFamily="50" charset="-128"/>
                <a:cs typeface="Arial" pitchFamily="34" charset="0"/>
              </a:rPr>
              <a:t>) monthly observations over deforestation/degradation hot spot regions within GFOI ROI </a:t>
            </a:r>
            <a:r>
              <a:rPr lang="en-US" altLang="ja-JP" sz="2200" kern="0" dirty="0" smtClean="0">
                <a:solidFill>
                  <a:srgbClr val="FF0000"/>
                </a:solidFill>
                <a:latin typeface="Arial" pitchFamily="34" charset="0"/>
                <a:ea typeface="ＭＳ Ｐゴシック" pitchFamily="50" charset="-128"/>
                <a:cs typeface="Arial" pitchFamily="34" charset="0"/>
              </a:rPr>
              <a:t>(during simulations, add a few representative dummy regions. as </a:t>
            </a:r>
            <a:r>
              <a:rPr lang="en-US" altLang="ja-JP" sz="2200" kern="0" dirty="0" smtClean="0">
                <a:solidFill>
                  <a:srgbClr val="FF0000"/>
                </a:solidFill>
                <a:latin typeface="Arial" pitchFamily="34" charset="0"/>
                <a:ea typeface="ＭＳ Ｐゴシック" pitchFamily="50" charset="-128"/>
                <a:cs typeface="Arial" pitchFamily="34" charset="0"/>
              </a:rPr>
              <a:t>part of Level-2 strategy, jointly developed with GFOI country)</a:t>
            </a:r>
            <a:endParaRPr lang="en-US" altLang="ja-JP" sz="2200" kern="0" dirty="0">
              <a:solidFill>
                <a:srgbClr val="FF0000"/>
              </a:solidFill>
              <a:latin typeface="Arial" pitchFamily="34" charset="0"/>
              <a:ea typeface="ＭＳ Ｐゴシック" pitchFamily="50" charset="-128"/>
              <a:cs typeface="Arial" pitchFamily="34" charset="0"/>
            </a:endParaRPr>
          </a:p>
        </p:txBody>
      </p:sp>
      <p:sp>
        <p:nvSpPr>
          <p:cNvPr id="6" name="Title 1"/>
          <p:cNvSpPr txBox="1">
            <a:spLocks/>
          </p:cNvSpPr>
          <p:nvPr/>
        </p:nvSpPr>
        <p:spPr bwMode="auto">
          <a:xfrm>
            <a:off x="1379539" y="212030"/>
            <a:ext cx="5859461"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rPr>
              <a:t>Sentinel-1</a:t>
            </a:r>
          </a:p>
        </p:txBody>
      </p:sp>
    </p:spTree>
    <p:extLst>
      <p:ext uri="{BB962C8B-B14F-4D97-AF65-F5344CB8AC3E}">
        <p14:creationId xmlns:p14="http://schemas.microsoft.com/office/powerpoint/2010/main" val="379083271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15</a:t>
            </a:fld>
            <a:endParaRPr lang="en-US" smtClean="0"/>
          </a:p>
        </p:txBody>
      </p:sp>
      <p:sp>
        <p:nvSpPr>
          <p:cNvPr id="5" name="Rectangle 3"/>
          <p:cNvSpPr txBox="1">
            <a:spLocks noChangeArrowheads="1"/>
          </p:cNvSpPr>
          <p:nvPr/>
        </p:nvSpPr>
        <p:spPr>
          <a:xfrm>
            <a:off x="431800" y="1728058"/>
            <a:ext cx="8652933" cy="4588075"/>
          </a:xfrm>
          <a:prstGeom prst="rect">
            <a:avLst/>
          </a:prstGeom>
        </p:spPr>
        <p:txBody>
          <a:bodyPr/>
          <a:lstStyle/>
          <a:p>
            <a:pPr marL="0" lvl="1" defTabSz="914400">
              <a:lnSpc>
                <a:spcPct val="90000"/>
              </a:lnSpc>
              <a:spcBef>
                <a:spcPct val="20000"/>
              </a:spcBef>
              <a:defRPr/>
            </a:pPr>
            <a:r>
              <a:rPr lang="en-US" altLang="ja-JP" sz="2400" b="1" kern="0" dirty="0" smtClean="0">
                <a:latin typeface="Arial" pitchFamily="34" charset="0"/>
                <a:ea typeface="ＭＳ Ｐゴシック" pitchFamily="50" charset="-128"/>
                <a:cs typeface="Arial" pitchFamily="34" charset="0"/>
              </a:rPr>
              <a:t>BAU</a:t>
            </a:r>
            <a:endParaRPr lang="en-US" altLang="ja-JP" sz="1000" b="1" kern="0" dirty="0" smtClean="0">
              <a:latin typeface="Arial" pitchFamily="34" charset="0"/>
              <a:ea typeface="ＭＳ Ｐゴシック" pitchFamily="50" charset="-128"/>
              <a:cs typeface="Arial" pitchFamily="34" charset="0"/>
            </a:endParaRPr>
          </a:p>
          <a:p>
            <a:pPr marL="0" lvl="1" defTabSz="914400">
              <a:lnSpc>
                <a:spcPct val="90000"/>
              </a:lnSpc>
              <a:spcBef>
                <a:spcPct val="20000"/>
              </a:spcBef>
              <a:defRPr/>
            </a:pPr>
            <a:endParaRPr lang="en-US" altLang="ja-JP" sz="1000" b="1" kern="0" dirty="0">
              <a:latin typeface="Arial" pitchFamily="34" charset="0"/>
              <a:ea typeface="ＭＳ Ｐゴシック" pitchFamily="50" charset="-128"/>
              <a:cs typeface="Arial" pitchFamily="34" charset="0"/>
            </a:endParaRPr>
          </a:p>
          <a:p>
            <a:pPr marL="342900" lvl="1" indent="-342900" defTabSz="914400">
              <a:lnSpc>
                <a:spcPct val="90000"/>
              </a:lnSpc>
              <a:spcBef>
                <a:spcPct val="20000"/>
              </a:spcBef>
              <a:buFont typeface="Arial"/>
              <a:buChar char="•"/>
              <a:defRPr/>
            </a:pPr>
            <a:r>
              <a:rPr lang="en-US" altLang="ja-JP" sz="2200" kern="0" dirty="0">
                <a:latin typeface="Arial" pitchFamily="34" charset="0"/>
                <a:ea typeface="ＭＳ Ｐゴシック" pitchFamily="50" charset="-128"/>
                <a:cs typeface="Arial" pitchFamily="34" charset="0"/>
              </a:rPr>
              <a:t>The first priority for SAOCOM is acquisitions over Argentina</a:t>
            </a:r>
            <a:r>
              <a:rPr lang="en-US" altLang="ja-JP" sz="2200" kern="0" dirty="0" smtClean="0">
                <a:latin typeface="Arial" pitchFamily="34" charset="0"/>
                <a:ea typeface="ＭＳ Ｐゴシック" pitchFamily="50" charset="-128"/>
                <a:cs typeface="Arial" pitchFamily="34" charset="0"/>
              </a:rPr>
              <a:t>.</a:t>
            </a:r>
          </a:p>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 </a:t>
            </a:r>
            <a:r>
              <a:rPr lang="en-US" altLang="ja-JP" sz="2200" kern="0" dirty="0">
                <a:latin typeface="Arial" pitchFamily="34" charset="0"/>
                <a:ea typeface="ＭＳ Ｐゴシック" pitchFamily="50" charset="-128"/>
                <a:cs typeface="Arial" pitchFamily="34" charset="0"/>
              </a:rPr>
              <a:t>A Global Background Mission is under development for the remaining capacity with focus on pan-tropical coverage in dual-</a:t>
            </a:r>
            <a:r>
              <a:rPr lang="en-US" altLang="ja-JP" sz="2200" kern="0" dirty="0" err="1">
                <a:latin typeface="Arial" pitchFamily="34" charset="0"/>
                <a:ea typeface="ＭＳ Ｐゴシック" pitchFamily="50" charset="-128"/>
                <a:cs typeface="Arial" pitchFamily="34" charset="0"/>
              </a:rPr>
              <a:t>polarisation</a:t>
            </a:r>
            <a:r>
              <a:rPr lang="en-US" altLang="ja-JP" sz="2200" kern="0" dirty="0">
                <a:latin typeface="Arial" pitchFamily="34" charset="0"/>
                <a:ea typeface="ＭＳ Ｐゴシック" pitchFamily="50" charset="-128"/>
                <a:cs typeface="Arial" pitchFamily="34" charset="0"/>
              </a:rPr>
              <a:t> mode 2 times/year</a:t>
            </a:r>
            <a:r>
              <a:rPr lang="en-US" altLang="ja-JP" sz="2200" kern="0" dirty="0" smtClean="0">
                <a:latin typeface="Arial" pitchFamily="34" charset="0"/>
                <a:ea typeface="ＭＳ Ｐゴシック" pitchFamily="50" charset="-128"/>
                <a:cs typeface="Arial" pitchFamily="34" charset="0"/>
              </a:rPr>
              <a:t>.</a:t>
            </a:r>
          </a:p>
          <a:p>
            <a:pPr marL="0" lvl="1" defTabSz="914400">
              <a:lnSpc>
                <a:spcPct val="90000"/>
              </a:lnSpc>
              <a:spcBef>
                <a:spcPct val="20000"/>
              </a:spcBef>
              <a:defRPr/>
            </a:pPr>
            <a:endParaRPr lang="en-US" altLang="ja-JP" sz="2200" kern="0" dirty="0" smtClean="0">
              <a:latin typeface="Arial" pitchFamily="34" charset="0"/>
              <a:ea typeface="ＭＳ Ｐゴシック" pitchFamily="50" charset="-128"/>
              <a:cs typeface="Arial" pitchFamily="34" charset="0"/>
            </a:endParaRPr>
          </a:p>
          <a:p>
            <a:pPr marL="0" lvl="1" defTabSz="914400">
              <a:lnSpc>
                <a:spcPct val="90000"/>
              </a:lnSpc>
              <a:spcBef>
                <a:spcPct val="20000"/>
              </a:spcBef>
              <a:defRPr/>
            </a:pPr>
            <a:r>
              <a:rPr lang="en-US" altLang="ja-JP" sz="2200" kern="0" dirty="0" smtClean="0">
                <a:latin typeface="Arial" pitchFamily="34" charset="0"/>
                <a:ea typeface="ＭＳ Ｐゴシック" pitchFamily="50" charset="-128"/>
                <a:cs typeface="Arial" pitchFamily="34" charset="0"/>
              </a:rPr>
              <a:t>Key </a:t>
            </a:r>
            <a:r>
              <a:rPr lang="en-US" altLang="ja-JP" sz="2200" kern="0" dirty="0">
                <a:latin typeface="Arial" pitchFamily="34" charset="0"/>
                <a:ea typeface="ＭＳ Ｐゴシック" pitchFamily="50" charset="-128"/>
                <a:cs typeface="Arial" pitchFamily="34" charset="0"/>
              </a:rPr>
              <a:t>points:</a:t>
            </a:r>
          </a:p>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Important L-band core mission coverage</a:t>
            </a:r>
          </a:p>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Potential </a:t>
            </a:r>
            <a:r>
              <a:rPr lang="en-US" altLang="ja-JP" sz="2200" kern="0" dirty="0">
                <a:latin typeface="Arial" pitchFamily="34" charset="0"/>
                <a:ea typeface="ＭＳ Ｐゴシック" pitchFamily="50" charset="-128"/>
                <a:cs typeface="Arial" pitchFamily="34" charset="0"/>
              </a:rPr>
              <a:t>to support Category A, B and D products. </a:t>
            </a:r>
          </a:p>
        </p:txBody>
      </p:sp>
      <p:sp>
        <p:nvSpPr>
          <p:cNvPr id="7" name="Title 1"/>
          <p:cNvSpPr txBox="1">
            <a:spLocks/>
          </p:cNvSpPr>
          <p:nvPr/>
        </p:nvSpPr>
        <p:spPr bwMode="auto">
          <a:xfrm>
            <a:off x="1379539" y="212030"/>
            <a:ext cx="5859461"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rPr>
              <a:t>SAOCOM-1A</a:t>
            </a:r>
          </a:p>
        </p:txBody>
      </p:sp>
    </p:spTree>
    <p:extLst>
      <p:ext uri="{BB962C8B-B14F-4D97-AF65-F5344CB8AC3E}">
        <p14:creationId xmlns:p14="http://schemas.microsoft.com/office/powerpoint/2010/main" val="84047416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16</a:t>
            </a:fld>
            <a:endParaRPr lang="en-US" smtClean="0"/>
          </a:p>
        </p:txBody>
      </p:sp>
      <p:sp>
        <p:nvSpPr>
          <p:cNvPr id="5" name="Rectangle 3"/>
          <p:cNvSpPr txBox="1">
            <a:spLocks noChangeArrowheads="1"/>
          </p:cNvSpPr>
          <p:nvPr/>
        </p:nvSpPr>
        <p:spPr>
          <a:xfrm>
            <a:off x="381001" y="1541793"/>
            <a:ext cx="8652933" cy="4588075"/>
          </a:xfrm>
          <a:prstGeom prst="rect">
            <a:avLst/>
          </a:prstGeom>
        </p:spPr>
        <p:txBody>
          <a:bodyPr/>
          <a:lstStyle/>
          <a:p>
            <a:pPr marL="0" lvl="1" defTabSz="914400">
              <a:spcBef>
                <a:spcPct val="20000"/>
              </a:spcBef>
              <a:defRPr/>
            </a:pPr>
            <a:r>
              <a:rPr lang="en-US" altLang="ja-JP" sz="2400" b="1" kern="0" dirty="0">
                <a:latin typeface="Arial" pitchFamily="34" charset="0"/>
                <a:ea typeface="ＭＳ Ｐゴシック" pitchFamily="50" charset="-128"/>
                <a:cs typeface="Arial" pitchFamily="34" charset="0"/>
              </a:rPr>
              <a:t>Suggested actions for gap </a:t>
            </a:r>
            <a:r>
              <a:rPr lang="en-US" altLang="ja-JP" sz="2400" b="1" kern="0" dirty="0" smtClean="0">
                <a:latin typeface="Arial" pitchFamily="34" charset="0"/>
                <a:ea typeface="ＭＳ Ｐゴシック" pitchFamily="50" charset="-128"/>
                <a:cs typeface="Arial" pitchFamily="34" charset="0"/>
              </a:rPr>
              <a:t>mitigation</a:t>
            </a:r>
            <a:endParaRPr lang="en-US" altLang="ja-JP" sz="1000" b="1" kern="0" dirty="0" smtClean="0">
              <a:latin typeface="Arial" pitchFamily="34" charset="0"/>
              <a:ea typeface="ＭＳ Ｐゴシック" pitchFamily="50" charset="-128"/>
              <a:cs typeface="Arial" pitchFamily="34" charset="0"/>
            </a:endParaRPr>
          </a:p>
          <a:p>
            <a:pPr marL="0" lvl="1" defTabSz="914400">
              <a:spcBef>
                <a:spcPct val="20000"/>
              </a:spcBef>
              <a:defRPr/>
            </a:pPr>
            <a:r>
              <a:rPr lang="en-US" altLang="ja-JP" sz="1000" b="1" kern="0" dirty="0" smtClean="0">
                <a:latin typeface="Arial" pitchFamily="34" charset="0"/>
                <a:ea typeface="ＭＳ Ｐゴシック" pitchFamily="50" charset="-128"/>
                <a:cs typeface="Arial" pitchFamily="34" charset="0"/>
              </a:rPr>
              <a:t> </a:t>
            </a:r>
          </a:p>
          <a:p>
            <a:pPr marL="342900" lvl="1" indent="-342900" defTabSz="914400">
              <a:spcBef>
                <a:spcPct val="20000"/>
              </a:spcBef>
              <a:buFont typeface="Arial"/>
              <a:buChar char="•"/>
              <a:defRPr/>
            </a:pPr>
            <a:r>
              <a:rPr lang="en-US" altLang="ja-JP" sz="2200" kern="0" dirty="0" smtClean="0">
                <a:solidFill>
                  <a:srgbClr val="FF0000"/>
                </a:solidFill>
                <a:latin typeface="Arial" pitchFamily="34" charset="0"/>
                <a:ea typeface="ＭＳ Ｐゴシック" pitchFamily="50" charset="-128"/>
                <a:cs typeface="Arial" pitchFamily="34" charset="0"/>
              </a:rPr>
              <a:t>In case of duty cycle resource scarcity, focus Global </a:t>
            </a:r>
            <a:r>
              <a:rPr lang="en-US" altLang="ja-JP" sz="2200" kern="0" dirty="0">
                <a:solidFill>
                  <a:srgbClr val="FF0000"/>
                </a:solidFill>
                <a:latin typeface="Arial" pitchFamily="34" charset="0"/>
                <a:ea typeface="ＭＳ Ｐゴシック" pitchFamily="50" charset="-128"/>
                <a:cs typeface="Arial" pitchFamily="34" charset="0"/>
              </a:rPr>
              <a:t>B</a:t>
            </a:r>
            <a:r>
              <a:rPr lang="en-US" altLang="ja-JP" sz="2200" kern="0" dirty="0" smtClean="0">
                <a:solidFill>
                  <a:srgbClr val="FF0000"/>
                </a:solidFill>
                <a:latin typeface="Arial" pitchFamily="34" charset="0"/>
                <a:ea typeface="ＭＳ Ｐゴシック" pitchFamily="50" charset="-128"/>
                <a:cs typeface="Arial" pitchFamily="34" charset="0"/>
              </a:rPr>
              <a:t>ackground Mission (GBM) acquisitions (annual dual-season </a:t>
            </a:r>
            <a:r>
              <a:rPr lang="en-US" altLang="ja-JP" sz="2200" kern="0" dirty="0" err="1" smtClean="0">
                <a:solidFill>
                  <a:srgbClr val="FF0000"/>
                </a:solidFill>
                <a:latin typeface="Arial" pitchFamily="34" charset="0"/>
                <a:ea typeface="ＭＳ Ｐゴシック" pitchFamily="50" charset="-128"/>
                <a:cs typeface="Arial" pitchFamily="34" charset="0"/>
              </a:rPr>
              <a:t>pantropical</a:t>
            </a:r>
            <a:r>
              <a:rPr lang="en-US" altLang="ja-JP" sz="2200" kern="0" dirty="0" smtClean="0">
                <a:solidFill>
                  <a:srgbClr val="FF0000"/>
                </a:solidFill>
                <a:latin typeface="Arial" pitchFamily="34" charset="0"/>
                <a:ea typeface="ＭＳ Ｐゴシック" pitchFamily="50" charset="-128"/>
                <a:cs typeface="Arial" pitchFamily="34" charset="0"/>
              </a:rPr>
              <a:t> coverage) to GFOI country </a:t>
            </a:r>
            <a:r>
              <a:rPr lang="en-US" altLang="ja-JP" sz="2200" kern="0" dirty="0" smtClean="0">
                <a:solidFill>
                  <a:srgbClr val="FF0000"/>
                </a:solidFill>
                <a:latin typeface="Arial" pitchFamily="34" charset="0"/>
                <a:ea typeface="ＭＳ Ｐゴシック" pitchFamily="50" charset="-128"/>
                <a:cs typeface="Arial" pitchFamily="34" charset="0"/>
              </a:rPr>
              <a:t>regions, in particular to areas with persistent cloud cover.</a:t>
            </a:r>
            <a:endParaRPr lang="en-US" altLang="ja-JP" sz="2200" kern="0" dirty="0" smtClean="0">
              <a:solidFill>
                <a:srgbClr val="FF0000"/>
              </a:solidFill>
              <a:latin typeface="Arial" pitchFamily="34" charset="0"/>
              <a:ea typeface="ＭＳ Ｐゴシック" pitchFamily="50" charset="-128"/>
              <a:cs typeface="Arial" pitchFamily="34" charset="0"/>
            </a:endParaRPr>
          </a:p>
          <a:p>
            <a:pPr marL="342900" lvl="1" indent="-342900" defTabSz="914400">
              <a:spcBef>
                <a:spcPct val="20000"/>
              </a:spcBef>
              <a:buFont typeface="Arial"/>
              <a:buChar char="•"/>
              <a:defRPr/>
            </a:pPr>
            <a:r>
              <a:rPr lang="en-US" altLang="ja-JP" sz="2200" kern="0" dirty="0" smtClean="0">
                <a:solidFill>
                  <a:srgbClr val="FF0000"/>
                </a:solidFill>
                <a:latin typeface="Arial" pitchFamily="34" charset="0"/>
                <a:ea typeface="ＭＳ Ｐゴシック" pitchFamily="50" charset="-128"/>
                <a:cs typeface="Arial" pitchFamily="34" charset="0"/>
              </a:rPr>
              <a:t>Consider feasibility to use beam mode with shallow off-nadir angle for </a:t>
            </a:r>
            <a:r>
              <a:rPr lang="en-US" altLang="ja-JP" sz="2200" kern="0" dirty="0" smtClean="0">
                <a:solidFill>
                  <a:srgbClr val="FF0000"/>
                </a:solidFill>
                <a:latin typeface="Arial" pitchFamily="34" charset="0"/>
                <a:ea typeface="ＭＳ Ｐゴシック" pitchFamily="50" charset="-128"/>
                <a:cs typeface="Arial" pitchFamily="34" charset="0"/>
              </a:rPr>
              <a:t>GBM</a:t>
            </a:r>
          </a:p>
          <a:p>
            <a:pPr marL="342900" lvl="1" indent="-342900" defTabSz="914400">
              <a:spcBef>
                <a:spcPct val="20000"/>
              </a:spcBef>
              <a:buFont typeface="Arial"/>
              <a:buChar char="•"/>
              <a:defRPr/>
            </a:pPr>
            <a:r>
              <a:rPr lang="en-US" altLang="ja-JP" sz="2200" kern="0" dirty="0" smtClean="0">
                <a:solidFill>
                  <a:srgbClr val="FF0000"/>
                </a:solidFill>
                <a:latin typeface="Arial" pitchFamily="34" charset="0"/>
                <a:ea typeface="ＭＳ Ｐゴシック" pitchFamily="50" charset="-128"/>
                <a:cs typeface="Arial" pitchFamily="34" charset="0"/>
              </a:rPr>
              <a:t>CONAE and NRS to assess feasibility to use Svalbard GS for downlink of SAOCOM-1A/B data</a:t>
            </a:r>
            <a:endParaRPr lang="en-US" altLang="ja-JP" sz="2200" kern="0" dirty="0">
              <a:solidFill>
                <a:srgbClr val="FF0000"/>
              </a:solidFill>
              <a:latin typeface="Arial" pitchFamily="34" charset="0"/>
              <a:ea typeface="ＭＳ Ｐゴシック" pitchFamily="50" charset="-128"/>
              <a:cs typeface="Arial" pitchFamily="34" charset="0"/>
            </a:endParaRPr>
          </a:p>
        </p:txBody>
      </p:sp>
      <p:sp>
        <p:nvSpPr>
          <p:cNvPr id="6" name="Title 1"/>
          <p:cNvSpPr txBox="1">
            <a:spLocks/>
          </p:cNvSpPr>
          <p:nvPr/>
        </p:nvSpPr>
        <p:spPr bwMode="auto">
          <a:xfrm>
            <a:off x="1379539" y="212030"/>
            <a:ext cx="5859461"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rPr>
              <a:t>SAOCOM-1A</a:t>
            </a:r>
          </a:p>
        </p:txBody>
      </p:sp>
    </p:spTree>
    <p:extLst>
      <p:ext uri="{BB962C8B-B14F-4D97-AF65-F5344CB8AC3E}">
        <p14:creationId xmlns:p14="http://schemas.microsoft.com/office/powerpoint/2010/main" val="400156821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17</a:t>
            </a:fld>
            <a:endParaRPr lang="en-US" smtClean="0"/>
          </a:p>
        </p:txBody>
      </p:sp>
      <p:sp>
        <p:nvSpPr>
          <p:cNvPr id="5" name="Rectangle 3"/>
          <p:cNvSpPr txBox="1">
            <a:spLocks noChangeArrowheads="1"/>
          </p:cNvSpPr>
          <p:nvPr/>
        </p:nvSpPr>
        <p:spPr>
          <a:xfrm>
            <a:off x="431800" y="1728058"/>
            <a:ext cx="8652933" cy="4588075"/>
          </a:xfrm>
          <a:prstGeom prst="rect">
            <a:avLst/>
          </a:prstGeom>
        </p:spPr>
        <p:txBody>
          <a:bodyPr/>
          <a:lstStyle/>
          <a:p>
            <a:pPr marL="0" lvl="1" defTabSz="914400">
              <a:lnSpc>
                <a:spcPct val="90000"/>
              </a:lnSpc>
              <a:spcBef>
                <a:spcPct val="20000"/>
              </a:spcBef>
              <a:defRPr/>
            </a:pPr>
            <a:r>
              <a:rPr lang="en-US" altLang="ja-JP" sz="2400" b="1" kern="0" dirty="0" smtClean="0">
                <a:latin typeface="Arial" pitchFamily="34" charset="0"/>
                <a:ea typeface="ＭＳ Ｐゴシック" pitchFamily="50" charset="-128"/>
                <a:cs typeface="Arial" pitchFamily="34" charset="0"/>
              </a:rPr>
              <a:t>BAU</a:t>
            </a:r>
            <a:endParaRPr lang="en-US" altLang="ja-JP" sz="1000" b="1" kern="0" dirty="0" smtClean="0">
              <a:latin typeface="Arial" pitchFamily="34" charset="0"/>
              <a:ea typeface="ＭＳ Ｐゴシック" pitchFamily="50" charset="-128"/>
              <a:cs typeface="Arial" pitchFamily="34" charset="0"/>
            </a:endParaRPr>
          </a:p>
          <a:p>
            <a:pPr marL="0" lvl="1" defTabSz="914400">
              <a:lnSpc>
                <a:spcPct val="90000"/>
              </a:lnSpc>
              <a:spcBef>
                <a:spcPct val="20000"/>
              </a:spcBef>
              <a:defRPr/>
            </a:pPr>
            <a:endParaRPr lang="en-US" altLang="ja-JP" sz="1000" b="1" kern="0" dirty="0">
              <a:latin typeface="Arial" pitchFamily="34" charset="0"/>
              <a:ea typeface="ＭＳ Ｐゴシック" pitchFamily="50" charset="-128"/>
              <a:cs typeface="Arial" pitchFamily="34" charset="0"/>
            </a:endParaRPr>
          </a:p>
          <a:p>
            <a:pPr marL="342900" lvl="1" indent="-342900" defTabSz="914400">
              <a:lnSpc>
                <a:spcPct val="90000"/>
              </a:lnSpc>
              <a:spcBef>
                <a:spcPct val="20000"/>
              </a:spcBef>
              <a:buFont typeface="Arial"/>
              <a:buChar char="•"/>
              <a:defRPr/>
            </a:pPr>
            <a:r>
              <a:rPr lang="en-US" altLang="ja-JP" sz="2200" kern="0" dirty="0">
                <a:latin typeface="Arial" pitchFamily="34" charset="0"/>
                <a:ea typeface="ＭＳ Ｐゴシック" pitchFamily="50" charset="-128"/>
                <a:cs typeface="Arial" pitchFamily="34" charset="0"/>
              </a:rPr>
              <a:t>RCM will feature largely preprogrammed acquisitions to meet clearly defined user needs. </a:t>
            </a:r>
            <a:r>
              <a:rPr lang="en-US" altLang="ja-JP" sz="2200" kern="0" dirty="0" smtClean="0">
                <a:latin typeface="Arial" pitchFamily="34" charset="0"/>
                <a:ea typeface="ＭＳ Ｐゴシック" pitchFamily="50" charset="-128"/>
                <a:cs typeface="Arial" pitchFamily="34" charset="0"/>
              </a:rPr>
              <a:t>CSA is </a:t>
            </a:r>
            <a:r>
              <a:rPr lang="en-US" altLang="ja-JP" sz="2200" kern="0" dirty="0">
                <a:latin typeface="Arial" pitchFamily="34" charset="0"/>
                <a:ea typeface="ＭＳ Ｐゴシック" pitchFamily="50" charset="-128"/>
                <a:cs typeface="Arial" pitchFamily="34" charset="0"/>
              </a:rPr>
              <a:t>currently conducting capacity assessment for domestic use and excess capacity. Prelaunch requests from the SDCG in support of GFOI may be possible to integrate with the concept of operations currently under development.</a:t>
            </a:r>
          </a:p>
          <a:p>
            <a:pPr marL="342900" lvl="1" indent="-342900" defTabSz="914400">
              <a:lnSpc>
                <a:spcPct val="90000"/>
              </a:lnSpc>
              <a:spcBef>
                <a:spcPct val="20000"/>
              </a:spcBef>
              <a:buFont typeface="Arial"/>
              <a:buChar char="•"/>
              <a:defRPr/>
            </a:pPr>
            <a:endParaRPr lang="en-US" altLang="ja-JP" sz="2200" kern="0" dirty="0" smtClean="0">
              <a:latin typeface="Arial" pitchFamily="34" charset="0"/>
              <a:ea typeface="ＭＳ Ｐゴシック" pitchFamily="50" charset="-128"/>
              <a:cs typeface="Arial" pitchFamily="34" charset="0"/>
            </a:endParaRPr>
          </a:p>
        </p:txBody>
      </p:sp>
      <p:sp>
        <p:nvSpPr>
          <p:cNvPr id="7" name="Title 1"/>
          <p:cNvSpPr txBox="1">
            <a:spLocks/>
          </p:cNvSpPr>
          <p:nvPr/>
        </p:nvSpPr>
        <p:spPr bwMode="auto">
          <a:xfrm>
            <a:off x="1379539" y="212030"/>
            <a:ext cx="6223528"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err="1" smtClean="0">
                <a:ln>
                  <a:noFill/>
                </a:ln>
                <a:solidFill>
                  <a:schemeClr val="bg1"/>
                </a:solidFill>
                <a:effectLst/>
                <a:uLnTx/>
                <a:uFillTx/>
                <a:latin typeface="Tahoma" pitchFamily="-106" charset="0"/>
                <a:ea typeface="ＭＳ Ｐゴシック" pitchFamily="-106" charset="-128"/>
                <a:cs typeface="Tahoma" pitchFamily="-106" charset="0"/>
              </a:rPr>
              <a:t>Radarsat</a:t>
            </a:r>
            <a:r>
              <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rPr>
              <a:t> </a:t>
            </a:r>
            <a:r>
              <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rPr>
              <a:t>Constellation Mission</a:t>
            </a:r>
            <a:endPar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endParaRPr>
          </a:p>
        </p:txBody>
      </p:sp>
    </p:spTree>
    <p:extLst>
      <p:ext uri="{BB962C8B-B14F-4D97-AF65-F5344CB8AC3E}">
        <p14:creationId xmlns:p14="http://schemas.microsoft.com/office/powerpoint/2010/main" val="111839622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18</a:t>
            </a:fld>
            <a:endParaRPr lang="en-US" smtClean="0"/>
          </a:p>
        </p:txBody>
      </p:sp>
      <p:sp>
        <p:nvSpPr>
          <p:cNvPr id="5" name="Rectangle 3"/>
          <p:cNvSpPr txBox="1">
            <a:spLocks noChangeArrowheads="1"/>
          </p:cNvSpPr>
          <p:nvPr/>
        </p:nvSpPr>
        <p:spPr>
          <a:xfrm>
            <a:off x="355601" y="1440193"/>
            <a:ext cx="8652933" cy="4588075"/>
          </a:xfrm>
          <a:prstGeom prst="rect">
            <a:avLst/>
          </a:prstGeom>
        </p:spPr>
        <p:txBody>
          <a:bodyPr/>
          <a:lstStyle/>
          <a:p>
            <a:pPr marL="0" lvl="1" defTabSz="914400">
              <a:lnSpc>
                <a:spcPct val="90000"/>
              </a:lnSpc>
              <a:spcBef>
                <a:spcPct val="20000"/>
              </a:spcBef>
              <a:defRPr/>
            </a:pPr>
            <a:r>
              <a:rPr lang="en-US" altLang="ja-JP" sz="2400" b="1" kern="0" dirty="0">
                <a:latin typeface="Arial" pitchFamily="34" charset="0"/>
                <a:ea typeface="ＭＳ Ｐゴシック" pitchFamily="50" charset="-128"/>
                <a:cs typeface="Arial" pitchFamily="34" charset="0"/>
              </a:rPr>
              <a:t>Suggested actions for gap </a:t>
            </a:r>
            <a:r>
              <a:rPr lang="en-US" altLang="ja-JP" sz="2400" b="1" kern="0" dirty="0" smtClean="0">
                <a:latin typeface="Arial" pitchFamily="34" charset="0"/>
                <a:ea typeface="ＭＳ Ｐゴシック" pitchFamily="50" charset="-128"/>
                <a:cs typeface="Arial" pitchFamily="34" charset="0"/>
              </a:rPr>
              <a:t>mitigation</a:t>
            </a:r>
            <a:endParaRPr lang="en-US" altLang="ja-JP" sz="1000" b="1" kern="0" dirty="0" smtClean="0">
              <a:latin typeface="Arial" pitchFamily="34" charset="0"/>
              <a:ea typeface="ＭＳ Ｐゴシック" pitchFamily="50" charset="-128"/>
              <a:cs typeface="Arial" pitchFamily="34" charset="0"/>
            </a:endParaRPr>
          </a:p>
          <a:p>
            <a:pPr marL="0" lvl="1" defTabSz="914400">
              <a:lnSpc>
                <a:spcPct val="90000"/>
              </a:lnSpc>
              <a:spcBef>
                <a:spcPct val="20000"/>
              </a:spcBef>
              <a:defRPr/>
            </a:pPr>
            <a:r>
              <a:rPr lang="en-US" altLang="ja-JP" sz="1000" b="1" kern="0" dirty="0" smtClean="0">
                <a:latin typeface="Arial" pitchFamily="34" charset="0"/>
                <a:ea typeface="ＭＳ Ｐゴシック" pitchFamily="50" charset="-128"/>
                <a:cs typeface="Arial" pitchFamily="34" charset="0"/>
              </a:rPr>
              <a:t> </a:t>
            </a:r>
          </a:p>
          <a:p>
            <a:pPr marL="342900" lvl="1" indent="-342900" defTabSz="914400">
              <a:lnSpc>
                <a:spcPct val="90000"/>
              </a:lnSpc>
              <a:spcBef>
                <a:spcPct val="20000"/>
              </a:spcBef>
              <a:buFont typeface="Arial"/>
              <a:buChar char="•"/>
              <a:defRPr/>
            </a:pPr>
            <a:r>
              <a:rPr lang="en-US" altLang="ja-JP" sz="2200" kern="0" dirty="0" smtClean="0">
                <a:solidFill>
                  <a:srgbClr val="FF0000"/>
                </a:solidFill>
                <a:latin typeface="Arial" pitchFamily="34" charset="0"/>
                <a:ea typeface="ＭＳ Ｐゴシック" pitchFamily="50" charset="-128"/>
                <a:cs typeface="Arial" pitchFamily="34" charset="0"/>
              </a:rPr>
              <a:t>Action on SDCG to provide CSA with basic observation requirements for initial simulations</a:t>
            </a:r>
          </a:p>
          <a:p>
            <a:pPr marL="800100" lvl="2" indent="-342900" defTabSz="914400">
              <a:lnSpc>
                <a:spcPct val="90000"/>
              </a:lnSpc>
              <a:spcBef>
                <a:spcPct val="20000"/>
              </a:spcBef>
              <a:buFont typeface="Arial"/>
              <a:buChar char="•"/>
              <a:defRPr/>
            </a:pPr>
            <a:r>
              <a:rPr lang="en-US" altLang="ja-JP" sz="2200" kern="0" dirty="0" smtClean="0">
                <a:solidFill>
                  <a:srgbClr val="FF0000"/>
                </a:solidFill>
                <a:latin typeface="Arial" pitchFamily="34" charset="0"/>
                <a:ea typeface="ＭＳ Ｐゴシック" pitchFamily="50" charset="-128"/>
                <a:cs typeface="Arial" pitchFamily="34" charset="0"/>
              </a:rPr>
              <a:t>Geographical focus: GFOI ROI</a:t>
            </a:r>
          </a:p>
          <a:p>
            <a:pPr marL="800100" lvl="2" indent="-342900" defTabSz="914400">
              <a:lnSpc>
                <a:spcPct val="90000"/>
              </a:lnSpc>
              <a:spcBef>
                <a:spcPct val="20000"/>
              </a:spcBef>
              <a:buFont typeface="Arial"/>
              <a:buChar char="•"/>
              <a:defRPr/>
            </a:pPr>
            <a:r>
              <a:rPr lang="en-US" altLang="ja-JP" sz="2200" kern="0" dirty="0" smtClean="0">
                <a:solidFill>
                  <a:srgbClr val="FF0000"/>
                </a:solidFill>
                <a:latin typeface="Arial" pitchFamily="34" charset="0"/>
                <a:ea typeface="ＭＳ Ｐゴシック" pitchFamily="50" charset="-128"/>
                <a:cs typeface="Arial" pitchFamily="34" charset="0"/>
              </a:rPr>
              <a:t>Observation mode: </a:t>
            </a:r>
          </a:p>
          <a:p>
            <a:pPr marL="1257300" lvl="3" indent="-342900" defTabSz="914400">
              <a:lnSpc>
                <a:spcPct val="90000"/>
              </a:lnSpc>
              <a:spcBef>
                <a:spcPct val="20000"/>
              </a:spcBef>
              <a:buFont typeface="Arial"/>
              <a:buChar char="•"/>
              <a:defRPr/>
            </a:pPr>
            <a:r>
              <a:rPr lang="en-US" altLang="ja-JP" sz="2200" kern="0" dirty="0" smtClean="0">
                <a:solidFill>
                  <a:srgbClr val="FF0000"/>
                </a:solidFill>
                <a:latin typeface="Arial" pitchFamily="34" charset="0"/>
                <a:ea typeface="ＭＳ Ｐゴシック" pitchFamily="50" charset="-128"/>
                <a:cs typeface="Arial" pitchFamily="34" charset="0"/>
              </a:rPr>
              <a:t>At least dual-</a:t>
            </a:r>
            <a:r>
              <a:rPr lang="en-US" altLang="ja-JP" sz="2200" kern="0" dirty="0" err="1" smtClean="0">
                <a:solidFill>
                  <a:srgbClr val="FF0000"/>
                </a:solidFill>
                <a:latin typeface="Arial" pitchFamily="34" charset="0"/>
                <a:ea typeface="ＭＳ Ｐゴシック" pitchFamily="50" charset="-128"/>
                <a:cs typeface="Arial" pitchFamily="34" charset="0"/>
              </a:rPr>
              <a:t>polarisation</a:t>
            </a:r>
            <a:r>
              <a:rPr lang="en-US" altLang="ja-JP" sz="2200" kern="0" dirty="0" smtClean="0">
                <a:solidFill>
                  <a:srgbClr val="FF0000"/>
                </a:solidFill>
                <a:latin typeface="Arial" pitchFamily="34" charset="0"/>
                <a:ea typeface="ＭＳ Ｐゴシック" pitchFamily="50" charset="-128"/>
                <a:cs typeface="Arial" pitchFamily="34" charset="0"/>
              </a:rPr>
              <a:t> (key </a:t>
            </a:r>
            <a:r>
              <a:rPr lang="en-US" altLang="ja-JP" sz="2200" kern="0" dirty="0" err="1" smtClean="0">
                <a:solidFill>
                  <a:srgbClr val="FF0000"/>
                </a:solidFill>
                <a:latin typeface="Arial" pitchFamily="34" charset="0"/>
                <a:ea typeface="ＭＳ Ｐゴシック" pitchFamily="50" charset="-128"/>
                <a:cs typeface="Arial" pitchFamily="34" charset="0"/>
              </a:rPr>
              <a:t>req</a:t>
            </a:r>
            <a:r>
              <a:rPr lang="en-US" altLang="ja-JP" sz="2200" kern="0" dirty="0" smtClean="0">
                <a:solidFill>
                  <a:srgbClr val="FF0000"/>
                </a:solidFill>
                <a:latin typeface="Arial" pitchFamily="34" charset="0"/>
                <a:ea typeface="ＭＳ Ｐゴシック" pitchFamily="50" charset="-128"/>
                <a:cs typeface="Arial" pitchFamily="34" charset="0"/>
              </a:rPr>
              <a:t>)</a:t>
            </a:r>
          </a:p>
          <a:p>
            <a:pPr marL="1257300" lvl="3" indent="-342900" defTabSz="914400">
              <a:lnSpc>
                <a:spcPct val="90000"/>
              </a:lnSpc>
              <a:spcBef>
                <a:spcPct val="20000"/>
              </a:spcBef>
              <a:buFont typeface="Arial"/>
              <a:buChar char="•"/>
              <a:defRPr/>
            </a:pPr>
            <a:r>
              <a:rPr lang="en-US" altLang="ja-JP" sz="2200" kern="0" dirty="0" smtClean="0">
                <a:solidFill>
                  <a:srgbClr val="FF0000"/>
                </a:solidFill>
                <a:latin typeface="Arial" pitchFamily="34" charset="0"/>
                <a:ea typeface="ＭＳ Ｐゴシック" pitchFamily="50" charset="-128"/>
                <a:cs typeface="Arial" pitchFamily="34" charset="0"/>
              </a:rPr>
              <a:t>Shallow off-nadir viewing preferred (conf. R-2 WB3)</a:t>
            </a:r>
          </a:p>
          <a:p>
            <a:pPr marL="1257300" lvl="3" indent="-342900" defTabSz="914400">
              <a:lnSpc>
                <a:spcPct val="90000"/>
              </a:lnSpc>
              <a:spcBef>
                <a:spcPct val="20000"/>
              </a:spcBef>
              <a:buFont typeface="Arial"/>
              <a:buChar char="•"/>
              <a:defRPr/>
            </a:pPr>
            <a:r>
              <a:rPr lang="en-US" altLang="ja-JP" sz="2200" kern="0" dirty="0" smtClean="0">
                <a:solidFill>
                  <a:srgbClr val="FF0000"/>
                </a:solidFill>
                <a:latin typeface="Arial" pitchFamily="34" charset="0"/>
                <a:ea typeface="ＭＳ Ｐゴシック" pitchFamily="50" charset="-128"/>
                <a:cs typeface="Arial" pitchFamily="34" charset="0"/>
              </a:rPr>
              <a:t>Spatial resolution (GSD): </a:t>
            </a:r>
            <a:r>
              <a:rPr lang="en-US" altLang="ja-JP" sz="2200" kern="0" dirty="0" smtClean="0">
                <a:solidFill>
                  <a:srgbClr val="FF0000"/>
                </a:solidFill>
                <a:latin typeface="Arial" pitchFamily="34" charset="0"/>
                <a:ea typeface="ＭＳ Ｐゴシック" pitchFamily="50" charset="-128"/>
                <a:cs typeface="Arial" pitchFamily="34" charset="0"/>
              </a:rPr>
              <a:t>25</a:t>
            </a:r>
            <a:r>
              <a:rPr lang="en-US" altLang="ja-JP" sz="2200" kern="0" dirty="0" smtClean="0">
                <a:solidFill>
                  <a:srgbClr val="FF0000"/>
                </a:solidFill>
                <a:latin typeface="Arial" pitchFamily="34" charset="0"/>
                <a:ea typeface="ＭＳ Ｐゴシック" pitchFamily="50" charset="-128"/>
                <a:cs typeface="Arial" pitchFamily="34" charset="0"/>
              </a:rPr>
              <a:t>m, or better</a:t>
            </a:r>
          </a:p>
          <a:p>
            <a:pPr marL="1257300" lvl="3" indent="-342900" defTabSz="914400">
              <a:lnSpc>
                <a:spcPct val="90000"/>
              </a:lnSpc>
              <a:spcBef>
                <a:spcPct val="20000"/>
              </a:spcBef>
              <a:buFont typeface="Arial"/>
              <a:buChar char="•"/>
              <a:defRPr/>
            </a:pPr>
            <a:r>
              <a:rPr lang="en-US" altLang="ja-JP" sz="2200" kern="0" dirty="0" smtClean="0">
                <a:solidFill>
                  <a:srgbClr val="FF0000"/>
                </a:solidFill>
                <a:latin typeface="Arial" pitchFamily="34" charset="0"/>
                <a:ea typeface="ＭＳ Ｐゴシック" pitchFamily="50" charset="-128"/>
                <a:cs typeface="Arial" pitchFamily="34" charset="0"/>
              </a:rPr>
              <a:t>Wide Swath</a:t>
            </a:r>
            <a:endParaRPr lang="en-US" altLang="ja-JP" sz="2200" kern="0" dirty="0" smtClean="0">
              <a:solidFill>
                <a:srgbClr val="FF0000"/>
              </a:solidFill>
              <a:latin typeface="Arial" pitchFamily="34" charset="0"/>
              <a:ea typeface="ＭＳ Ｐゴシック" pitchFamily="50" charset="-128"/>
              <a:cs typeface="Arial" pitchFamily="34" charset="0"/>
            </a:endParaRPr>
          </a:p>
          <a:p>
            <a:pPr marL="800100" lvl="2" indent="-342900" defTabSz="914400">
              <a:lnSpc>
                <a:spcPct val="90000"/>
              </a:lnSpc>
              <a:spcBef>
                <a:spcPct val="20000"/>
              </a:spcBef>
              <a:buFont typeface="Arial"/>
              <a:buChar char="•"/>
              <a:defRPr/>
            </a:pPr>
            <a:r>
              <a:rPr lang="en-US" altLang="ja-JP" sz="2200" kern="0" dirty="0" smtClean="0">
                <a:solidFill>
                  <a:srgbClr val="FF0000"/>
                </a:solidFill>
                <a:latin typeface="Arial" pitchFamily="34" charset="0"/>
                <a:ea typeface="ＭＳ Ｐゴシック" pitchFamily="50" charset="-128"/>
                <a:cs typeface="Arial" pitchFamily="34" charset="0"/>
              </a:rPr>
              <a:t>Temporal repeat: 2 </a:t>
            </a:r>
            <a:r>
              <a:rPr lang="en-US" altLang="ja-JP" sz="2200" kern="0" dirty="0" err="1" smtClean="0">
                <a:solidFill>
                  <a:srgbClr val="FF0000"/>
                </a:solidFill>
                <a:latin typeface="Arial" pitchFamily="34" charset="0"/>
                <a:ea typeface="ＭＳ Ｐゴシック" pitchFamily="50" charset="-128"/>
                <a:cs typeface="Arial" pitchFamily="34" charset="0"/>
              </a:rPr>
              <a:t>obs</a:t>
            </a:r>
            <a:r>
              <a:rPr lang="en-US" altLang="ja-JP" sz="2200" kern="0" dirty="0" smtClean="0">
                <a:solidFill>
                  <a:srgbClr val="FF0000"/>
                </a:solidFill>
                <a:latin typeface="Arial" pitchFamily="34" charset="0"/>
                <a:ea typeface="ＭＳ Ｐゴシック" pitchFamily="50" charset="-128"/>
                <a:cs typeface="Arial" pitchFamily="34" charset="0"/>
              </a:rPr>
              <a:t>/year (dual-season) or </a:t>
            </a:r>
            <a:r>
              <a:rPr lang="en-US" altLang="ja-JP" sz="2200" kern="0" dirty="0" smtClean="0">
                <a:solidFill>
                  <a:srgbClr val="FF0000"/>
                </a:solidFill>
                <a:latin typeface="Arial" pitchFamily="34" charset="0"/>
                <a:ea typeface="ＭＳ Ｐゴシック" pitchFamily="50" charset="-128"/>
                <a:cs typeface="Arial" pitchFamily="34" charset="0"/>
              </a:rPr>
              <a:t>better</a:t>
            </a:r>
            <a:endParaRPr lang="en-US" altLang="ja-JP" sz="2200" kern="0" dirty="0" smtClean="0">
              <a:solidFill>
                <a:srgbClr val="FF0000"/>
              </a:solidFill>
              <a:latin typeface="Arial" pitchFamily="34" charset="0"/>
              <a:ea typeface="ＭＳ Ｐゴシック" pitchFamily="50" charset="-128"/>
              <a:cs typeface="Arial" pitchFamily="34" charset="0"/>
            </a:endParaRPr>
          </a:p>
          <a:p>
            <a:pPr marL="342900" lvl="1" indent="-342900" defTabSz="914400">
              <a:spcBef>
                <a:spcPct val="20000"/>
              </a:spcBef>
              <a:buFont typeface="Arial"/>
              <a:buChar char="•"/>
              <a:defRPr/>
            </a:pPr>
            <a:r>
              <a:rPr lang="en-US" altLang="ja-JP" sz="2200" kern="0" dirty="0" smtClean="0">
                <a:solidFill>
                  <a:srgbClr val="FF0000"/>
                </a:solidFill>
                <a:latin typeface="Arial" pitchFamily="34" charset="0"/>
                <a:ea typeface="ＭＳ Ｐゴシック" pitchFamily="50" charset="-128"/>
                <a:cs typeface="Arial" pitchFamily="34" charset="0"/>
              </a:rPr>
              <a:t>Request CSA to </a:t>
            </a:r>
            <a:r>
              <a:rPr lang="en-US" altLang="ja-JP" sz="2200" kern="0" dirty="0">
                <a:solidFill>
                  <a:srgbClr val="FF0000"/>
                </a:solidFill>
                <a:latin typeface="Arial" pitchFamily="34" charset="0"/>
                <a:ea typeface="ＭＳ Ｐゴシック" pitchFamily="50" charset="-128"/>
                <a:cs typeface="Arial" pitchFamily="34" charset="0"/>
              </a:rPr>
              <a:t>assess feasibility of </a:t>
            </a:r>
            <a:r>
              <a:rPr lang="en-US" altLang="ja-JP" sz="2200" kern="0" dirty="0" smtClean="0">
                <a:solidFill>
                  <a:srgbClr val="FF0000"/>
                </a:solidFill>
                <a:latin typeface="Arial" pitchFamily="34" charset="0"/>
                <a:ea typeface="ＭＳ Ｐゴシック" pitchFamily="50" charset="-128"/>
                <a:cs typeface="Arial" pitchFamily="34" charset="0"/>
              </a:rPr>
              <a:t>every 12-day cycle observations </a:t>
            </a:r>
            <a:r>
              <a:rPr lang="en-US" altLang="ja-JP" sz="2200" kern="0" dirty="0">
                <a:solidFill>
                  <a:srgbClr val="FF0000"/>
                </a:solidFill>
                <a:latin typeface="Arial" pitchFamily="34" charset="0"/>
                <a:ea typeface="ＭＳ Ｐゴシック" pitchFamily="50" charset="-128"/>
                <a:cs typeface="Arial" pitchFamily="34" charset="0"/>
              </a:rPr>
              <a:t>over deforestation/degradation hot spot regions within GFOI ROI (during simulations, add a few representative dummy regions. as part of Level-2 strategy, jointly developed with GFOI country)</a:t>
            </a:r>
          </a:p>
          <a:p>
            <a:pPr marL="800100" lvl="2" indent="-342900" defTabSz="914400">
              <a:lnSpc>
                <a:spcPct val="90000"/>
              </a:lnSpc>
              <a:spcBef>
                <a:spcPct val="20000"/>
              </a:spcBef>
              <a:buFont typeface="Arial"/>
              <a:buChar char="•"/>
              <a:defRPr/>
            </a:pPr>
            <a:endParaRPr lang="en-US" altLang="ja-JP" sz="2200" kern="0" dirty="0">
              <a:latin typeface="Arial" pitchFamily="34" charset="0"/>
              <a:ea typeface="ＭＳ Ｐゴシック" pitchFamily="50" charset="-128"/>
              <a:cs typeface="Arial" pitchFamily="34" charset="0"/>
            </a:endParaRPr>
          </a:p>
        </p:txBody>
      </p:sp>
      <p:sp>
        <p:nvSpPr>
          <p:cNvPr id="7" name="Title 1"/>
          <p:cNvSpPr txBox="1">
            <a:spLocks/>
          </p:cNvSpPr>
          <p:nvPr/>
        </p:nvSpPr>
        <p:spPr bwMode="auto">
          <a:xfrm>
            <a:off x="1379539" y="212030"/>
            <a:ext cx="6223528"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err="1" smtClean="0">
                <a:ln>
                  <a:noFill/>
                </a:ln>
                <a:solidFill>
                  <a:schemeClr val="bg1"/>
                </a:solidFill>
                <a:effectLst/>
                <a:uLnTx/>
                <a:uFillTx/>
                <a:latin typeface="Tahoma" pitchFamily="-106" charset="0"/>
                <a:ea typeface="ＭＳ Ｐゴシック" pitchFamily="-106" charset="-128"/>
                <a:cs typeface="Tahoma" pitchFamily="-106" charset="0"/>
              </a:rPr>
              <a:t>Radarsat</a:t>
            </a:r>
            <a:r>
              <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rPr>
              <a:t> Continuity Mission</a:t>
            </a:r>
          </a:p>
        </p:txBody>
      </p:sp>
    </p:spTree>
    <p:extLst>
      <p:ext uri="{BB962C8B-B14F-4D97-AF65-F5344CB8AC3E}">
        <p14:creationId xmlns:p14="http://schemas.microsoft.com/office/powerpoint/2010/main" val="328434580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19</a:t>
            </a:fld>
            <a:endParaRPr lang="en-US" smtClean="0"/>
          </a:p>
        </p:txBody>
      </p:sp>
      <p:sp>
        <p:nvSpPr>
          <p:cNvPr id="7" name="Title 1"/>
          <p:cNvSpPr txBox="1">
            <a:spLocks/>
          </p:cNvSpPr>
          <p:nvPr/>
        </p:nvSpPr>
        <p:spPr bwMode="auto">
          <a:xfrm>
            <a:off x="1379539" y="212030"/>
            <a:ext cx="6866994"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rPr>
              <a:t>BAU plans</a:t>
            </a:r>
            <a:r>
              <a:rPr kumimoji="0" lang="en-US" sz="3200" b="1" i="0" u="none" strike="noStrike" kern="0" cap="none" spc="0" normalizeH="0" noProof="0" dirty="0" smtClean="0">
                <a:ln>
                  <a:noFill/>
                </a:ln>
                <a:solidFill>
                  <a:schemeClr val="bg1"/>
                </a:solidFill>
                <a:effectLst/>
                <a:uLnTx/>
                <a:uFillTx/>
                <a:latin typeface="Tahoma" pitchFamily="-106" charset="0"/>
                <a:ea typeface="ＭＳ Ｐゴシック" pitchFamily="-106" charset="-128"/>
                <a:cs typeface="Tahoma" pitchFamily="-106" charset="0"/>
              </a:rPr>
              <a:t> and Mitigation props</a:t>
            </a:r>
            <a:endPar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endParaRPr>
          </a:p>
        </p:txBody>
      </p:sp>
      <p:sp>
        <p:nvSpPr>
          <p:cNvPr id="6" name="Title 1"/>
          <p:cNvSpPr txBox="1">
            <a:spLocks/>
          </p:cNvSpPr>
          <p:nvPr/>
        </p:nvSpPr>
        <p:spPr bwMode="auto">
          <a:xfrm>
            <a:off x="1650472" y="3530964"/>
            <a:ext cx="5859461"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90"/>
                </a:solidFill>
                <a:effectLst/>
                <a:uLnTx/>
                <a:uFillTx/>
                <a:latin typeface="Tahoma" pitchFamily="-106" charset="0"/>
                <a:ea typeface="ＭＳ Ｐゴシック" pitchFamily="-106" charset="-128"/>
                <a:cs typeface="Tahoma" pitchFamily="-106" charset="0"/>
              </a:rPr>
              <a:t>Other Data Streams of Interest</a:t>
            </a:r>
          </a:p>
        </p:txBody>
      </p:sp>
    </p:spTree>
    <p:extLst>
      <p:ext uri="{BB962C8B-B14F-4D97-AF65-F5344CB8AC3E}">
        <p14:creationId xmlns:p14="http://schemas.microsoft.com/office/powerpoint/2010/main" val="713461284"/>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2</a:t>
            </a:fld>
            <a:endParaRPr lang="en-US" smtClean="0"/>
          </a:p>
        </p:txBody>
      </p:sp>
      <p:sp>
        <p:nvSpPr>
          <p:cNvPr id="7" name="Title 1"/>
          <p:cNvSpPr txBox="1">
            <a:spLocks/>
          </p:cNvSpPr>
          <p:nvPr/>
        </p:nvSpPr>
        <p:spPr bwMode="auto">
          <a:xfrm>
            <a:off x="1379539" y="212030"/>
            <a:ext cx="6866994"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rPr>
              <a:t>BAU plans</a:t>
            </a:r>
            <a:r>
              <a:rPr kumimoji="0" lang="en-US" sz="3200" b="1" i="0" u="none" strike="noStrike" kern="0" cap="none" spc="0" normalizeH="0" noProof="0" dirty="0" smtClean="0">
                <a:ln>
                  <a:noFill/>
                </a:ln>
                <a:solidFill>
                  <a:schemeClr val="bg1"/>
                </a:solidFill>
                <a:effectLst/>
                <a:uLnTx/>
                <a:uFillTx/>
                <a:latin typeface="Tahoma" pitchFamily="-106" charset="0"/>
                <a:ea typeface="ＭＳ Ｐゴシック" pitchFamily="-106" charset="-128"/>
                <a:cs typeface="Tahoma" pitchFamily="-106" charset="0"/>
              </a:rPr>
              <a:t> and Mitigation props</a:t>
            </a:r>
            <a:endPar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endParaRPr>
          </a:p>
        </p:txBody>
      </p:sp>
      <p:sp>
        <p:nvSpPr>
          <p:cNvPr id="6" name="Title 1"/>
          <p:cNvSpPr txBox="1">
            <a:spLocks/>
          </p:cNvSpPr>
          <p:nvPr/>
        </p:nvSpPr>
        <p:spPr bwMode="auto">
          <a:xfrm>
            <a:off x="1650472" y="3530964"/>
            <a:ext cx="5859461"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90"/>
                </a:solidFill>
                <a:effectLst/>
                <a:uLnTx/>
                <a:uFillTx/>
                <a:latin typeface="Tahoma" pitchFamily="-106" charset="0"/>
                <a:ea typeface="ＭＳ Ｐゴシック" pitchFamily="-106" charset="-128"/>
                <a:cs typeface="Tahoma" pitchFamily="-106" charset="0"/>
              </a:rPr>
              <a:t>Core missions</a:t>
            </a:r>
          </a:p>
        </p:txBody>
      </p:sp>
    </p:spTree>
    <p:extLst>
      <p:ext uri="{BB962C8B-B14F-4D97-AF65-F5344CB8AC3E}">
        <p14:creationId xmlns:p14="http://schemas.microsoft.com/office/powerpoint/2010/main" val="214662320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20</a:t>
            </a:fld>
            <a:endParaRPr lang="en-US" smtClean="0"/>
          </a:p>
        </p:txBody>
      </p:sp>
      <p:sp>
        <p:nvSpPr>
          <p:cNvPr id="5" name="Rectangle 3"/>
          <p:cNvSpPr txBox="1">
            <a:spLocks noChangeArrowheads="1"/>
          </p:cNvSpPr>
          <p:nvPr/>
        </p:nvSpPr>
        <p:spPr>
          <a:xfrm>
            <a:off x="431800" y="1728058"/>
            <a:ext cx="8652933" cy="4588075"/>
          </a:xfrm>
          <a:prstGeom prst="rect">
            <a:avLst/>
          </a:prstGeom>
        </p:spPr>
        <p:txBody>
          <a:bodyPr/>
          <a:lstStyle/>
          <a:p>
            <a:pPr marL="0" lvl="1" defTabSz="914400">
              <a:lnSpc>
                <a:spcPct val="90000"/>
              </a:lnSpc>
              <a:spcBef>
                <a:spcPct val="20000"/>
              </a:spcBef>
              <a:defRPr/>
            </a:pPr>
            <a:r>
              <a:rPr lang="en-US" altLang="ja-JP" sz="2400" b="1" kern="0" dirty="0" smtClean="0">
                <a:latin typeface="Arial" pitchFamily="34" charset="0"/>
                <a:ea typeface="ＭＳ Ｐゴシック" pitchFamily="50" charset="-128"/>
                <a:cs typeface="Arial" pitchFamily="34" charset="0"/>
              </a:rPr>
              <a:t>BAU</a:t>
            </a:r>
            <a:endParaRPr lang="en-US" altLang="ja-JP" sz="1000" b="1" kern="0" dirty="0" smtClean="0">
              <a:latin typeface="Arial" pitchFamily="34" charset="0"/>
              <a:ea typeface="ＭＳ Ｐゴシック" pitchFamily="50" charset="-128"/>
              <a:cs typeface="Arial" pitchFamily="34" charset="0"/>
            </a:endParaRPr>
          </a:p>
          <a:p>
            <a:pPr marL="0" lvl="1" defTabSz="914400">
              <a:lnSpc>
                <a:spcPct val="90000"/>
              </a:lnSpc>
              <a:spcBef>
                <a:spcPct val="20000"/>
              </a:spcBef>
              <a:defRPr/>
            </a:pPr>
            <a:endParaRPr lang="en-US" altLang="ja-JP" sz="1000" b="1" kern="0" dirty="0">
              <a:latin typeface="Arial" pitchFamily="34" charset="0"/>
              <a:ea typeface="ＭＳ Ｐゴシック" pitchFamily="50" charset="-128"/>
              <a:cs typeface="Arial" pitchFamily="34" charset="0"/>
            </a:endParaRPr>
          </a:p>
          <a:p>
            <a:pPr marL="342900" lvl="1" indent="-342900" defTabSz="914400">
              <a:lnSpc>
                <a:spcPct val="90000"/>
              </a:lnSpc>
              <a:spcBef>
                <a:spcPct val="20000"/>
              </a:spcBef>
              <a:buFont typeface="Arial"/>
              <a:buChar char="•"/>
              <a:defRPr/>
            </a:pPr>
            <a:r>
              <a:rPr lang="en-US" altLang="ja-JP" sz="2200" kern="0" dirty="0">
                <a:latin typeface="Arial" pitchFamily="34" charset="0"/>
                <a:ea typeface="ＭＳ Ｐゴシック" pitchFamily="50" charset="-128"/>
                <a:cs typeface="Arial" pitchFamily="34" charset="0"/>
              </a:rPr>
              <a:t>Systematic observation plan for annual coverage of the Congo Basin  and Madagascar during the period </a:t>
            </a:r>
            <a:r>
              <a:rPr lang="en-US" altLang="ja-JP" sz="2200" kern="0" dirty="0" smtClean="0">
                <a:latin typeface="Arial" pitchFamily="34" charset="0"/>
                <a:ea typeface="ＭＳ Ｐゴシック" pitchFamily="50" charset="-128"/>
                <a:cs typeface="Arial" pitchFamily="34" charset="0"/>
              </a:rPr>
              <a:t>2010-2014. </a:t>
            </a:r>
            <a:endParaRPr lang="en-US" altLang="ja-JP" sz="2200" kern="0" dirty="0">
              <a:latin typeface="Arial" pitchFamily="34" charset="0"/>
              <a:ea typeface="ＭＳ Ｐゴシック" pitchFamily="50" charset="-128"/>
              <a:cs typeface="Arial" pitchFamily="34" charset="0"/>
            </a:endParaRPr>
          </a:p>
          <a:p>
            <a:pPr marL="342900" lvl="1" indent="-342900" defTabSz="914400">
              <a:lnSpc>
                <a:spcPct val="90000"/>
              </a:lnSpc>
              <a:spcBef>
                <a:spcPct val="20000"/>
              </a:spcBef>
              <a:buFont typeface="Arial"/>
              <a:buChar char="•"/>
              <a:defRPr/>
            </a:pPr>
            <a:r>
              <a:rPr lang="en-US" altLang="ja-JP" sz="2200" kern="0" dirty="0">
                <a:latin typeface="Arial" pitchFamily="34" charset="0"/>
                <a:ea typeface="ＭＳ Ｐゴシック" pitchFamily="50" charset="-128"/>
                <a:cs typeface="Arial" pitchFamily="34" charset="0"/>
              </a:rPr>
              <a:t>Key points:</a:t>
            </a:r>
          </a:p>
          <a:p>
            <a:pPr marL="342900" lvl="1" indent="-342900" defTabSz="914400">
              <a:lnSpc>
                <a:spcPct val="90000"/>
              </a:lnSpc>
              <a:spcBef>
                <a:spcPct val="20000"/>
              </a:spcBef>
              <a:buFont typeface="Arial"/>
              <a:buChar char="•"/>
              <a:defRPr/>
            </a:pPr>
            <a:r>
              <a:rPr lang="en-US" altLang="ja-JP" sz="2200" kern="0" dirty="0">
                <a:latin typeface="Arial" pitchFamily="34" charset="0"/>
                <a:ea typeface="ＭＳ Ｐゴシック" pitchFamily="50" charset="-128"/>
                <a:cs typeface="Arial" pitchFamily="34" charset="0"/>
              </a:rPr>
              <a:t>•	Regional, selected area, wall-to-wall acquisition plan for </a:t>
            </a:r>
            <a:r>
              <a:rPr lang="en-US" altLang="ja-JP" sz="2200" kern="0" dirty="0" smtClean="0">
                <a:latin typeface="Arial" pitchFamily="34" charset="0"/>
                <a:ea typeface="ＭＳ Ｐゴシック" pitchFamily="50" charset="-128"/>
                <a:cs typeface="Arial" pitchFamily="34" charset="0"/>
              </a:rPr>
              <a:t>2010-2014. </a:t>
            </a:r>
            <a:endParaRPr lang="en-US" altLang="ja-JP" sz="2200" kern="0" dirty="0">
              <a:latin typeface="Arial" pitchFamily="34" charset="0"/>
              <a:ea typeface="ＭＳ Ｐゴシック" pitchFamily="50" charset="-128"/>
              <a:cs typeface="Arial" pitchFamily="34" charset="0"/>
            </a:endParaRPr>
          </a:p>
          <a:p>
            <a:pPr marL="342900" lvl="1" indent="-342900" defTabSz="914400">
              <a:lnSpc>
                <a:spcPct val="90000"/>
              </a:lnSpc>
              <a:spcBef>
                <a:spcPct val="20000"/>
              </a:spcBef>
              <a:buFont typeface="Arial"/>
              <a:buChar char="•"/>
              <a:defRPr/>
            </a:pPr>
            <a:r>
              <a:rPr lang="en-US" altLang="ja-JP" sz="2200" kern="0" dirty="0">
                <a:latin typeface="Arial" pitchFamily="34" charset="0"/>
                <a:ea typeface="ＭＳ Ｐゴシック" pitchFamily="50" charset="-128"/>
                <a:cs typeface="Arial" pitchFamily="34" charset="0"/>
              </a:rPr>
              <a:t>•	These regional data are provided free of charge for REDD+ purposes (special user agreement required).</a:t>
            </a:r>
          </a:p>
          <a:p>
            <a:pPr marL="342900" lvl="1" indent="-342900" defTabSz="914400">
              <a:lnSpc>
                <a:spcPct val="90000"/>
              </a:lnSpc>
              <a:spcBef>
                <a:spcPct val="20000"/>
              </a:spcBef>
              <a:buFont typeface="Arial"/>
              <a:buChar char="•"/>
              <a:defRPr/>
            </a:pPr>
            <a:r>
              <a:rPr lang="en-US" altLang="ja-JP" sz="2200" kern="0" dirty="0">
                <a:latin typeface="Arial" pitchFamily="34" charset="0"/>
                <a:ea typeface="ＭＳ Ｐゴシック" pitchFamily="50" charset="-128"/>
                <a:cs typeface="Arial" pitchFamily="34" charset="0"/>
              </a:rPr>
              <a:t>•	Potential to support Category A and B products over Congo Basin and Madagascar</a:t>
            </a:r>
            <a:r>
              <a:rPr lang="en-US" altLang="ja-JP" sz="2200" kern="0" dirty="0" smtClean="0">
                <a:latin typeface="Arial" pitchFamily="34" charset="0"/>
                <a:ea typeface="ＭＳ Ｐゴシック" pitchFamily="50" charset="-128"/>
                <a:cs typeface="Arial" pitchFamily="34" charset="0"/>
              </a:rPr>
              <a:t>.</a:t>
            </a:r>
          </a:p>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SPOT 4 to be </a:t>
            </a:r>
            <a:r>
              <a:rPr lang="en-US" altLang="ja-JP" sz="2200" kern="0" dirty="0" smtClean="0">
                <a:latin typeface="Arial" pitchFamily="34" charset="0"/>
                <a:ea typeface="ＭＳ Ｐゴシック" pitchFamily="50" charset="-128"/>
                <a:cs typeface="Arial" pitchFamily="34" charset="0"/>
              </a:rPr>
              <a:t>decommissioned June 2013</a:t>
            </a:r>
            <a:endParaRPr lang="en-US" altLang="ja-JP" sz="2200" kern="0" dirty="0" smtClean="0">
              <a:latin typeface="Arial" pitchFamily="34" charset="0"/>
              <a:ea typeface="ＭＳ Ｐゴシック" pitchFamily="50" charset="-128"/>
              <a:cs typeface="Arial" pitchFamily="34" charset="0"/>
            </a:endParaRPr>
          </a:p>
          <a:p>
            <a:pPr marL="342900" lvl="1" indent="-342900" defTabSz="914400">
              <a:lnSpc>
                <a:spcPct val="90000"/>
              </a:lnSpc>
              <a:spcBef>
                <a:spcPct val="20000"/>
              </a:spcBef>
              <a:buFont typeface="Arial"/>
              <a:buChar char="•"/>
              <a:defRPr/>
            </a:pPr>
            <a:r>
              <a:rPr lang="en-US" altLang="ja-JP" sz="2200" kern="0" dirty="0">
                <a:latin typeface="Arial" pitchFamily="34" charset="0"/>
                <a:ea typeface="ＭＳ Ｐゴシック" pitchFamily="50" charset="-128"/>
                <a:cs typeface="Arial" pitchFamily="34" charset="0"/>
              </a:rPr>
              <a:t>SPOT </a:t>
            </a:r>
            <a:r>
              <a:rPr lang="en-US" altLang="ja-JP" sz="2200" kern="0" dirty="0" smtClean="0">
                <a:latin typeface="Arial" pitchFamily="34" charset="0"/>
                <a:ea typeface="ＭＳ Ｐゴシック" pitchFamily="50" charset="-128"/>
                <a:cs typeface="Arial" pitchFamily="34" charset="0"/>
              </a:rPr>
              <a:t>5 </a:t>
            </a:r>
            <a:r>
              <a:rPr lang="en-US" altLang="ja-JP" sz="2200" kern="0" dirty="0">
                <a:latin typeface="Arial" pitchFamily="34" charset="0"/>
                <a:ea typeface="ＭＳ Ｐゴシック" pitchFamily="50" charset="-128"/>
                <a:cs typeface="Arial" pitchFamily="34" charset="0"/>
              </a:rPr>
              <a:t>to be </a:t>
            </a:r>
            <a:r>
              <a:rPr lang="en-US" altLang="ja-JP" sz="2200" kern="0" dirty="0" smtClean="0">
                <a:latin typeface="Arial" pitchFamily="34" charset="0"/>
                <a:ea typeface="ＭＳ Ｐゴシック" pitchFamily="50" charset="-128"/>
                <a:cs typeface="Arial" pitchFamily="34" charset="0"/>
              </a:rPr>
              <a:t>decommissioned June 2014 </a:t>
            </a:r>
            <a:r>
              <a:rPr lang="en-US" altLang="ja-JP" sz="2200" kern="0" dirty="0" smtClean="0">
                <a:latin typeface="Arial" pitchFamily="34" charset="0"/>
                <a:ea typeface="ＭＳ Ｐゴシック" pitchFamily="50" charset="-128"/>
                <a:cs typeface="Arial" pitchFamily="34" charset="0"/>
              </a:rPr>
              <a:t>(TBC)</a:t>
            </a:r>
            <a:endParaRPr lang="en-US" altLang="ja-JP" sz="2200" kern="0" dirty="0">
              <a:latin typeface="Arial" pitchFamily="34" charset="0"/>
              <a:ea typeface="ＭＳ Ｐゴシック" pitchFamily="50" charset="-128"/>
              <a:cs typeface="Arial" pitchFamily="34" charset="0"/>
            </a:endParaRPr>
          </a:p>
          <a:p>
            <a:pPr marL="342900" lvl="1" indent="-342900" defTabSz="914400">
              <a:lnSpc>
                <a:spcPct val="90000"/>
              </a:lnSpc>
              <a:spcBef>
                <a:spcPct val="20000"/>
              </a:spcBef>
              <a:buFont typeface="Arial"/>
              <a:buChar char="•"/>
              <a:defRPr/>
            </a:pPr>
            <a:endParaRPr lang="en-US" altLang="ja-JP" sz="2200" kern="0" dirty="0">
              <a:latin typeface="Arial" pitchFamily="34" charset="0"/>
              <a:ea typeface="ＭＳ Ｐゴシック" pitchFamily="50" charset="-128"/>
              <a:cs typeface="Arial" pitchFamily="34" charset="0"/>
            </a:endParaRPr>
          </a:p>
          <a:p>
            <a:pPr marL="342900" lvl="1" indent="-342900" defTabSz="914400">
              <a:lnSpc>
                <a:spcPct val="90000"/>
              </a:lnSpc>
              <a:spcBef>
                <a:spcPct val="20000"/>
              </a:spcBef>
              <a:buFont typeface="Arial"/>
              <a:buChar char="•"/>
              <a:defRPr/>
            </a:pPr>
            <a:endParaRPr lang="en-US" altLang="ja-JP" sz="2200" kern="0" dirty="0">
              <a:latin typeface="Arial" pitchFamily="34" charset="0"/>
              <a:ea typeface="ＭＳ Ｐゴシック" pitchFamily="50" charset="-128"/>
              <a:cs typeface="Arial" pitchFamily="34" charset="0"/>
            </a:endParaRPr>
          </a:p>
        </p:txBody>
      </p:sp>
      <p:sp>
        <p:nvSpPr>
          <p:cNvPr id="7" name="Title 1"/>
          <p:cNvSpPr txBox="1">
            <a:spLocks/>
          </p:cNvSpPr>
          <p:nvPr/>
        </p:nvSpPr>
        <p:spPr bwMode="auto">
          <a:xfrm>
            <a:off x="1379539" y="212030"/>
            <a:ext cx="6223528"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rPr>
              <a:t>SPOT 4/5</a:t>
            </a:r>
          </a:p>
        </p:txBody>
      </p:sp>
    </p:spTree>
    <p:extLst>
      <p:ext uri="{BB962C8B-B14F-4D97-AF65-F5344CB8AC3E}">
        <p14:creationId xmlns:p14="http://schemas.microsoft.com/office/powerpoint/2010/main" val="5777576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21</a:t>
            </a:fld>
            <a:endParaRPr lang="en-US" smtClean="0"/>
          </a:p>
        </p:txBody>
      </p:sp>
      <p:sp>
        <p:nvSpPr>
          <p:cNvPr id="5" name="Rectangle 3"/>
          <p:cNvSpPr txBox="1">
            <a:spLocks noChangeArrowheads="1"/>
          </p:cNvSpPr>
          <p:nvPr/>
        </p:nvSpPr>
        <p:spPr>
          <a:xfrm>
            <a:off x="381001" y="1541793"/>
            <a:ext cx="8652933" cy="4588075"/>
          </a:xfrm>
          <a:prstGeom prst="rect">
            <a:avLst/>
          </a:prstGeom>
        </p:spPr>
        <p:txBody>
          <a:bodyPr/>
          <a:lstStyle/>
          <a:p>
            <a:pPr marL="0" lvl="1" defTabSz="914400">
              <a:spcBef>
                <a:spcPct val="20000"/>
              </a:spcBef>
              <a:defRPr/>
            </a:pPr>
            <a:r>
              <a:rPr lang="en-US" altLang="ja-JP" sz="2400" b="1" kern="0" dirty="0">
                <a:latin typeface="Arial" pitchFamily="34" charset="0"/>
                <a:ea typeface="ＭＳ Ｐゴシック" pitchFamily="50" charset="-128"/>
                <a:cs typeface="Arial" pitchFamily="34" charset="0"/>
              </a:rPr>
              <a:t>Suggested actions for gap </a:t>
            </a:r>
            <a:r>
              <a:rPr lang="en-US" altLang="ja-JP" sz="2400" b="1" kern="0" dirty="0" smtClean="0">
                <a:latin typeface="Arial" pitchFamily="34" charset="0"/>
                <a:ea typeface="ＭＳ Ｐゴシック" pitchFamily="50" charset="-128"/>
                <a:cs typeface="Arial" pitchFamily="34" charset="0"/>
              </a:rPr>
              <a:t>mitigation</a:t>
            </a:r>
            <a:endParaRPr lang="en-US" altLang="ja-JP" sz="1000" b="1" kern="0" dirty="0" smtClean="0">
              <a:latin typeface="Arial" pitchFamily="34" charset="0"/>
              <a:ea typeface="ＭＳ Ｐゴシック" pitchFamily="50" charset="-128"/>
              <a:cs typeface="Arial" pitchFamily="34" charset="0"/>
            </a:endParaRPr>
          </a:p>
          <a:p>
            <a:pPr marL="0" lvl="1" defTabSz="914400">
              <a:spcBef>
                <a:spcPct val="20000"/>
              </a:spcBef>
              <a:defRPr/>
            </a:pPr>
            <a:r>
              <a:rPr lang="en-US" altLang="ja-JP" sz="1000" b="1" kern="0" dirty="0" smtClean="0">
                <a:latin typeface="Arial" pitchFamily="34" charset="0"/>
                <a:ea typeface="ＭＳ Ｐゴシック" pitchFamily="50" charset="-128"/>
                <a:cs typeface="Arial" pitchFamily="34" charset="0"/>
              </a:rPr>
              <a:t> </a:t>
            </a:r>
          </a:p>
          <a:p>
            <a:pPr marL="342900" lvl="1" indent="-342900" defTabSz="914400">
              <a:spcBef>
                <a:spcPct val="20000"/>
              </a:spcBef>
              <a:buFont typeface="Arial"/>
              <a:buChar char="•"/>
              <a:defRPr/>
            </a:pPr>
            <a:r>
              <a:rPr lang="en-US" altLang="ja-JP" sz="2200" kern="0" dirty="0" smtClean="0">
                <a:solidFill>
                  <a:srgbClr val="FF0000"/>
                </a:solidFill>
                <a:latin typeface="Arial" pitchFamily="34" charset="0"/>
                <a:ea typeface="ＭＳ Ｐゴシック" pitchFamily="50" charset="-128"/>
                <a:cs typeface="Arial" pitchFamily="34" charset="0"/>
              </a:rPr>
              <a:t>Continue efforts </a:t>
            </a:r>
            <a:r>
              <a:rPr lang="en-US" altLang="ja-JP" sz="2200" kern="0" dirty="0" smtClean="0">
                <a:solidFill>
                  <a:srgbClr val="FF0000"/>
                </a:solidFill>
                <a:latin typeface="Arial" pitchFamily="34" charset="0"/>
                <a:ea typeface="ＭＳ Ｐゴシック" pitchFamily="50" charset="-128"/>
                <a:cs typeface="Arial" pitchFamily="34" charset="0"/>
              </a:rPr>
              <a:t>for acquisitions over cloudy areas in Congo </a:t>
            </a:r>
            <a:r>
              <a:rPr lang="en-US" altLang="ja-JP" sz="2200" kern="0" dirty="0">
                <a:solidFill>
                  <a:srgbClr val="FF0000"/>
                </a:solidFill>
                <a:latin typeface="Arial" pitchFamily="34" charset="0"/>
                <a:ea typeface="ＭＳ Ｐゴシック" pitchFamily="50" charset="-128"/>
                <a:cs typeface="Arial" pitchFamily="34" charset="0"/>
              </a:rPr>
              <a:t>Basin Initiative countries and </a:t>
            </a:r>
            <a:r>
              <a:rPr lang="en-US" altLang="ja-JP" sz="2200" kern="0" dirty="0" smtClean="0">
                <a:solidFill>
                  <a:srgbClr val="FF0000"/>
                </a:solidFill>
                <a:latin typeface="Arial" pitchFamily="34" charset="0"/>
                <a:ea typeface="ＭＳ Ｐゴシック" pitchFamily="50" charset="-128"/>
                <a:cs typeface="Arial" pitchFamily="34" charset="0"/>
              </a:rPr>
              <a:t>Madagascar</a:t>
            </a:r>
            <a:endParaRPr lang="en-US" altLang="ja-JP" sz="2200" kern="0" dirty="0" smtClean="0">
              <a:solidFill>
                <a:srgbClr val="FF0000"/>
              </a:solidFill>
              <a:latin typeface="Arial" pitchFamily="34" charset="0"/>
              <a:ea typeface="ＭＳ Ｐゴシック" pitchFamily="50" charset="-128"/>
              <a:cs typeface="Arial" pitchFamily="34" charset="0"/>
            </a:endParaRPr>
          </a:p>
          <a:p>
            <a:pPr marL="342900" lvl="1" indent="-342900" defTabSz="914400">
              <a:spcBef>
                <a:spcPct val="20000"/>
              </a:spcBef>
              <a:buFont typeface="Arial"/>
              <a:buChar char="•"/>
              <a:defRPr/>
            </a:pPr>
            <a:r>
              <a:rPr lang="en-US" altLang="ja-JP" sz="2200" kern="0" dirty="0" smtClean="0">
                <a:solidFill>
                  <a:srgbClr val="FF0000"/>
                </a:solidFill>
                <a:latin typeface="Arial" pitchFamily="34" charset="0"/>
                <a:ea typeface="ＭＳ Ｐゴシック" pitchFamily="50" charset="-128"/>
                <a:cs typeface="Arial" pitchFamily="34" charset="0"/>
              </a:rPr>
              <a:t>CNES, DLR and KSAT are encouraged to coordinate SPOT and RapidEye data acquisition planning over the Congo Basin and Madagascar</a:t>
            </a:r>
            <a:endParaRPr lang="en-US" altLang="ja-JP" sz="2200" kern="0" dirty="0">
              <a:latin typeface="Arial" pitchFamily="34" charset="0"/>
              <a:ea typeface="ＭＳ Ｐゴシック" pitchFamily="50" charset="-128"/>
              <a:cs typeface="Arial" pitchFamily="34" charset="0"/>
            </a:endParaRPr>
          </a:p>
        </p:txBody>
      </p:sp>
      <p:sp>
        <p:nvSpPr>
          <p:cNvPr id="6" name="Title 1"/>
          <p:cNvSpPr txBox="1">
            <a:spLocks/>
          </p:cNvSpPr>
          <p:nvPr/>
        </p:nvSpPr>
        <p:spPr bwMode="auto">
          <a:xfrm>
            <a:off x="1379539" y="212030"/>
            <a:ext cx="6223528"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rPr>
              <a:t>SPOT 4/5</a:t>
            </a:r>
          </a:p>
        </p:txBody>
      </p:sp>
    </p:spTree>
    <p:extLst>
      <p:ext uri="{BB962C8B-B14F-4D97-AF65-F5344CB8AC3E}">
        <p14:creationId xmlns:p14="http://schemas.microsoft.com/office/powerpoint/2010/main" val="209268974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22</a:t>
            </a:fld>
            <a:endParaRPr lang="en-US" smtClean="0"/>
          </a:p>
        </p:txBody>
      </p:sp>
      <p:sp>
        <p:nvSpPr>
          <p:cNvPr id="5" name="Rectangle 3"/>
          <p:cNvSpPr txBox="1">
            <a:spLocks noChangeArrowheads="1"/>
          </p:cNvSpPr>
          <p:nvPr/>
        </p:nvSpPr>
        <p:spPr>
          <a:xfrm>
            <a:off x="431800" y="1728058"/>
            <a:ext cx="8652933" cy="4588075"/>
          </a:xfrm>
          <a:prstGeom prst="rect">
            <a:avLst/>
          </a:prstGeom>
        </p:spPr>
        <p:txBody>
          <a:bodyPr/>
          <a:lstStyle/>
          <a:p>
            <a:pPr marL="0" lvl="1" defTabSz="914400">
              <a:lnSpc>
                <a:spcPct val="90000"/>
              </a:lnSpc>
              <a:spcBef>
                <a:spcPct val="20000"/>
              </a:spcBef>
              <a:defRPr/>
            </a:pPr>
            <a:r>
              <a:rPr lang="en-US" altLang="ja-JP" sz="2400" b="1" kern="0" dirty="0" smtClean="0">
                <a:latin typeface="Arial" pitchFamily="34" charset="0"/>
                <a:ea typeface="ＭＳ Ｐゴシック" pitchFamily="50" charset="-128"/>
                <a:cs typeface="Arial" pitchFamily="34" charset="0"/>
              </a:rPr>
              <a:t>BAU</a:t>
            </a:r>
            <a:endParaRPr lang="en-US" altLang="ja-JP" sz="1000" b="1" kern="0" dirty="0" smtClean="0">
              <a:latin typeface="Arial" pitchFamily="34" charset="0"/>
              <a:ea typeface="ＭＳ Ｐゴシック" pitchFamily="50" charset="-128"/>
              <a:cs typeface="Arial" pitchFamily="34" charset="0"/>
            </a:endParaRPr>
          </a:p>
          <a:p>
            <a:pPr marL="0" lvl="1" defTabSz="914400">
              <a:lnSpc>
                <a:spcPct val="90000"/>
              </a:lnSpc>
              <a:spcBef>
                <a:spcPct val="20000"/>
              </a:spcBef>
              <a:defRPr/>
            </a:pPr>
            <a:endParaRPr lang="en-US" altLang="ja-JP" sz="1000" b="1" kern="0" dirty="0">
              <a:latin typeface="Arial" pitchFamily="34" charset="0"/>
              <a:ea typeface="ＭＳ Ｐゴシック" pitchFamily="50" charset="-128"/>
              <a:cs typeface="Arial" pitchFamily="34" charset="0"/>
            </a:endParaRPr>
          </a:p>
          <a:p>
            <a:pPr marL="342900" lvl="1" indent="-342900" defTabSz="914400">
              <a:lnSpc>
                <a:spcPct val="90000"/>
              </a:lnSpc>
              <a:spcBef>
                <a:spcPct val="20000"/>
              </a:spcBef>
              <a:buFont typeface="Arial"/>
              <a:buChar char="•"/>
              <a:defRPr/>
            </a:pPr>
            <a:r>
              <a:rPr lang="en-US" altLang="ja-JP" sz="2200" kern="0" dirty="0">
                <a:latin typeface="Arial" pitchFamily="34" charset="0"/>
                <a:ea typeface="ＭＳ Ｐゴシック" pitchFamily="50" charset="-128"/>
                <a:cs typeface="Arial" pitchFamily="34" charset="0"/>
              </a:rPr>
              <a:t>Annual global observation plan implemented for the RapidEye system. The five -satellite systems facilitates frequent observations and reduction of the impact of cloud cover. Observations within the range of +/- 20 degrees viewing angle. Details of the RapidEye acquisition plan (temporal repeat, regional focus areas) TBC</a:t>
            </a:r>
            <a:r>
              <a:rPr lang="en-US" altLang="ja-JP" sz="2200" kern="0" dirty="0" smtClean="0">
                <a:latin typeface="Arial" pitchFamily="34" charset="0"/>
                <a:ea typeface="ＭＳ Ｐゴシック" pitchFamily="50" charset="-128"/>
                <a:cs typeface="Arial" pitchFamily="34" charset="0"/>
              </a:rPr>
              <a:t>. Forested areas a priority in acquisition planning.</a:t>
            </a:r>
            <a:endParaRPr lang="en-US" altLang="ja-JP" sz="2200" kern="0" dirty="0" smtClean="0">
              <a:latin typeface="Arial" pitchFamily="34" charset="0"/>
              <a:ea typeface="ＭＳ Ｐゴシック" pitchFamily="50" charset="-128"/>
              <a:cs typeface="Arial" pitchFamily="34" charset="0"/>
            </a:endParaRPr>
          </a:p>
          <a:p>
            <a:pPr marL="342900" lvl="1" indent="-342900" defTabSz="914400">
              <a:lnSpc>
                <a:spcPct val="90000"/>
              </a:lnSpc>
              <a:spcBef>
                <a:spcPct val="20000"/>
              </a:spcBef>
              <a:buFont typeface="Arial"/>
              <a:buChar char="•"/>
              <a:defRPr/>
            </a:pPr>
            <a:endParaRPr lang="en-US" altLang="ja-JP" sz="2200" kern="0" dirty="0">
              <a:latin typeface="Arial" pitchFamily="34" charset="0"/>
              <a:ea typeface="ＭＳ Ｐゴシック" pitchFamily="50" charset="-128"/>
              <a:cs typeface="Arial" pitchFamily="34" charset="0"/>
            </a:endParaRPr>
          </a:p>
          <a:p>
            <a:pPr marL="0" lvl="1" defTabSz="914400">
              <a:lnSpc>
                <a:spcPct val="90000"/>
              </a:lnSpc>
              <a:spcBef>
                <a:spcPct val="20000"/>
              </a:spcBef>
              <a:defRPr/>
            </a:pPr>
            <a:r>
              <a:rPr lang="en-US" altLang="ja-JP" sz="2200" b="1" kern="0" dirty="0">
                <a:latin typeface="Arial" pitchFamily="34" charset="0"/>
                <a:ea typeface="ＭＳ Ｐゴシック" pitchFamily="50" charset="-128"/>
                <a:cs typeface="Arial" pitchFamily="34" charset="0"/>
              </a:rPr>
              <a:t>Key points:</a:t>
            </a:r>
          </a:p>
          <a:p>
            <a:pPr marL="0" lvl="1" defTabSz="914400">
              <a:lnSpc>
                <a:spcPct val="90000"/>
              </a:lnSpc>
              <a:spcBef>
                <a:spcPct val="20000"/>
              </a:spcBef>
              <a:defRPr/>
            </a:pPr>
            <a:r>
              <a:rPr lang="en-US" altLang="ja-JP" sz="2200" kern="0" dirty="0">
                <a:latin typeface="Arial" pitchFamily="34" charset="0"/>
                <a:ea typeface="ＭＳ Ｐゴシック" pitchFamily="50" charset="-128"/>
                <a:cs typeface="Arial" pitchFamily="34" charset="0"/>
              </a:rPr>
              <a:t>•	Five-satellite system observations improves chances for cloud-free acquisitions.</a:t>
            </a:r>
          </a:p>
          <a:p>
            <a:pPr marL="0" lvl="1" defTabSz="914400">
              <a:lnSpc>
                <a:spcPct val="90000"/>
              </a:lnSpc>
              <a:spcBef>
                <a:spcPct val="20000"/>
              </a:spcBef>
              <a:defRPr/>
            </a:pPr>
            <a:r>
              <a:rPr lang="en-US" altLang="ja-JP" sz="2200" kern="0" dirty="0">
                <a:latin typeface="Arial" pitchFamily="34" charset="0"/>
                <a:ea typeface="ＭＳ Ｐゴシック" pitchFamily="50" charset="-128"/>
                <a:cs typeface="Arial" pitchFamily="34" charset="0"/>
              </a:rPr>
              <a:t>•	Data available on commercial basis.</a:t>
            </a:r>
          </a:p>
          <a:p>
            <a:pPr marL="0" lvl="1" defTabSz="914400">
              <a:lnSpc>
                <a:spcPct val="90000"/>
              </a:lnSpc>
              <a:spcBef>
                <a:spcPct val="20000"/>
              </a:spcBef>
              <a:defRPr/>
            </a:pPr>
            <a:r>
              <a:rPr lang="en-US" altLang="ja-JP" sz="2200" kern="0" dirty="0">
                <a:latin typeface="Arial" pitchFamily="34" charset="0"/>
                <a:ea typeface="ＭＳ Ｐゴシック" pitchFamily="50" charset="-128"/>
                <a:cs typeface="Arial" pitchFamily="34" charset="0"/>
              </a:rPr>
              <a:t>•	Potential to support Category A, B and C products. </a:t>
            </a:r>
          </a:p>
        </p:txBody>
      </p:sp>
      <p:sp>
        <p:nvSpPr>
          <p:cNvPr id="7" name="Title 1"/>
          <p:cNvSpPr txBox="1">
            <a:spLocks/>
          </p:cNvSpPr>
          <p:nvPr/>
        </p:nvSpPr>
        <p:spPr bwMode="auto">
          <a:xfrm>
            <a:off x="1379539" y="212030"/>
            <a:ext cx="6223528"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rPr>
              <a:t>RapidEye</a:t>
            </a:r>
          </a:p>
        </p:txBody>
      </p:sp>
    </p:spTree>
    <p:extLst>
      <p:ext uri="{BB962C8B-B14F-4D97-AF65-F5344CB8AC3E}">
        <p14:creationId xmlns:p14="http://schemas.microsoft.com/office/powerpoint/2010/main" val="155358924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23</a:t>
            </a:fld>
            <a:endParaRPr lang="en-US" smtClean="0"/>
          </a:p>
        </p:txBody>
      </p:sp>
      <p:sp>
        <p:nvSpPr>
          <p:cNvPr id="5" name="Rectangle 3"/>
          <p:cNvSpPr txBox="1">
            <a:spLocks noChangeArrowheads="1"/>
          </p:cNvSpPr>
          <p:nvPr/>
        </p:nvSpPr>
        <p:spPr>
          <a:xfrm>
            <a:off x="381001" y="1541793"/>
            <a:ext cx="8652933" cy="4588075"/>
          </a:xfrm>
          <a:prstGeom prst="rect">
            <a:avLst/>
          </a:prstGeom>
        </p:spPr>
        <p:txBody>
          <a:bodyPr/>
          <a:lstStyle/>
          <a:p>
            <a:pPr marL="0" lvl="1" defTabSz="914400">
              <a:spcBef>
                <a:spcPct val="20000"/>
              </a:spcBef>
              <a:defRPr/>
            </a:pPr>
            <a:r>
              <a:rPr lang="en-US" altLang="ja-JP" sz="2400" b="1" kern="0" dirty="0">
                <a:latin typeface="Arial" pitchFamily="34" charset="0"/>
                <a:ea typeface="ＭＳ Ｐゴシック" pitchFamily="50" charset="-128"/>
                <a:cs typeface="Arial" pitchFamily="34" charset="0"/>
              </a:rPr>
              <a:t>Suggested actions for gap </a:t>
            </a:r>
            <a:r>
              <a:rPr lang="en-US" altLang="ja-JP" sz="2400" b="1" kern="0" dirty="0" smtClean="0">
                <a:latin typeface="Arial" pitchFamily="34" charset="0"/>
                <a:ea typeface="ＭＳ Ｐゴシック" pitchFamily="50" charset="-128"/>
                <a:cs typeface="Arial" pitchFamily="34" charset="0"/>
              </a:rPr>
              <a:t>mitigation</a:t>
            </a:r>
            <a:endParaRPr lang="en-US" altLang="ja-JP" sz="1000" b="1" kern="0" dirty="0" smtClean="0">
              <a:latin typeface="Arial" pitchFamily="34" charset="0"/>
              <a:ea typeface="ＭＳ Ｐゴシック" pitchFamily="50" charset="-128"/>
              <a:cs typeface="Arial" pitchFamily="34" charset="0"/>
            </a:endParaRPr>
          </a:p>
          <a:p>
            <a:pPr marL="0" lvl="1" defTabSz="914400">
              <a:spcBef>
                <a:spcPct val="20000"/>
              </a:spcBef>
              <a:defRPr/>
            </a:pPr>
            <a:r>
              <a:rPr lang="en-US" altLang="ja-JP" sz="1000" b="1" kern="0" dirty="0" smtClean="0">
                <a:latin typeface="Arial" pitchFamily="34" charset="0"/>
                <a:ea typeface="ＭＳ Ｐゴシック" pitchFamily="50" charset="-128"/>
                <a:cs typeface="Arial" pitchFamily="34" charset="0"/>
              </a:rPr>
              <a:t> </a:t>
            </a:r>
          </a:p>
          <a:p>
            <a:pPr marL="342900" lvl="1" indent="-342900" defTabSz="914400">
              <a:spcBef>
                <a:spcPct val="20000"/>
              </a:spcBef>
              <a:buFont typeface="Arial"/>
              <a:buChar char="•"/>
              <a:defRPr/>
            </a:pPr>
            <a:r>
              <a:rPr lang="en-US" altLang="ja-JP" sz="2200" kern="0" dirty="0" smtClean="0">
                <a:solidFill>
                  <a:srgbClr val="FF0000"/>
                </a:solidFill>
                <a:latin typeface="Arial" pitchFamily="34" charset="0"/>
                <a:ea typeface="ＭＳ Ｐゴシック" pitchFamily="50" charset="-128"/>
                <a:cs typeface="Arial" pitchFamily="34" charset="0"/>
              </a:rPr>
              <a:t>RapidEye are encouraged to consider the outcome of the SDCG gap analysis in their acquisition planning</a:t>
            </a:r>
            <a:endParaRPr lang="en-US" altLang="ja-JP" sz="2200" kern="0" dirty="0" smtClean="0">
              <a:solidFill>
                <a:srgbClr val="FF0000"/>
              </a:solidFill>
              <a:latin typeface="Arial" pitchFamily="34" charset="0"/>
              <a:ea typeface="ＭＳ Ｐゴシック" pitchFamily="50" charset="-128"/>
              <a:cs typeface="Arial" pitchFamily="34" charset="0"/>
            </a:endParaRPr>
          </a:p>
          <a:p>
            <a:pPr marL="342900" lvl="1" indent="-342900" defTabSz="914400">
              <a:spcBef>
                <a:spcPct val="20000"/>
              </a:spcBef>
              <a:buFont typeface="Arial"/>
              <a:buChar char="•"/>
              <a:defRPr/>
            </a:pPr>
            <a:r>
              <a:rPr lang="en-US" altLang="ja-JP" sz="2200" kern="0" dirty="0">
                <a:solidFill>
                  <a:srgbClr val="FF0000"/>
                </a:solidFill>
                <a:latin typeface="Arial" pitchFamily="34" charset="0"/>
                <a:ea typeface="ＭＳ Ｐゴシック" pitchFamily="50" charset="-128"/>
                <a:cs typeface="Arial" pitchFamily="34" charset="0"/>
              </a:rPr>
              <a:t>RapidEye are encouraged to </a:t>
            </a:r>
            <a:r>
              <a:rPr lang="en-US" altLang="ja-JP" sz="2200" kern="0" dirty="0" smtClean="0">
                <a:solidFill>
                  <a:srgbClr val="FF0000"/>
                </a:solidFill>
                <a:latin typeface="Arial" pitchFamily="34" charset="0"/>
                <a:ea typeface="ＭＳ Ｐゴシック" pitchFamily="50" charset="-128"/>
                <a:cs typeface="Arial" pitchFamily="34" charset="0"/>
              </a:rPr>
              <a:t>continue provision </a:t>
            </a:r>
            <a:r>
              <a:rPr lang="en-US" altLang="ja-JP" sz="2200" kern="0" dirty="0" smtClean="0">
                <a:solidFill>
                  <a:srgbClr val="FF0000"/>
                </a:solidFill>
                <a:latin typeface="Arial" pitchFamily="34" charset="0"/>
                <a:ea typeface="ＭＳ Ｐゴシック" pitchFamily="50" charset="-128"/>
                <a:cs typeface="Arial" pitchFamily="34" charset="0"/>
              </a:rPr>
              <a:t>of data </a:t>
            </a:r>
            <a:r>
              <a:rPr lang="en-US" altLang="ja-JP" sz="2200" kern="0" dirty="0" smtClean="0">
                <a:solidFill>
                  <a:srgbClr val="FF0000"/>
                </a:solidFill>
                <a:latin typeface="Arial" pitchFamily="34" charset="0"/>
                <a:ea typeface="ＭＳ Ｐゴシック" pitchFamily="50" charset="-128"/>
                <a:cs typeface="Arial" pitchFamily="34" charset="0"/>
              </a:rPr>
              <a:t>for GFOI </a:t>
            </a:r>
            <a:r>
              <a:rPr lang="en-US" altLang="ja-JP" sz="2200" kern="0" dirty="0" smtClean="0">
                <a:solidFill>
                  <a:srgbClr val="FF0000"/>
                </a:solidFill>
                <a:latin typeface="Arial" pitchFamily="34" charset="0"/>
                <a:ea typeface="ＭＳ Ｐゴシック" pitchFamily="50" charset="-128"/>
                <a:cs typeface="Arial" pitchFamily="34" charset="0"/>
              </a:rPr>
              <a:t>R&amp;</a:t>
            </a:r>
            <a:r>
              <a:rPr lang="en-US" altLang="ja-JP" sz="2200" kern="0" dirty="0" smtClean="0">
                <a:solidFill>
                  <a:srgbClr val="FF0000"/>
                </a:solidFill>
                <a:latin typeface="Arial" pitchFamily="34" charset="0"/>
                <a:ea typeface="ＭＳ Ｐゴシック" pitchFamily="50" charset="-128"/>
                <a:cs typeface="Arial" pitchFamily="34" charset="0"/>
              </a:rPr>
              <a:t>D activities</a:t>
            </a:r>
          </a:p>
          <a:p>
            <a:pPr marL="342900" lvl="1" indent="-342900" defTabSz="914400">
              <a:spcBef>
                <a:spcPct val="20000"/>
              </a:spcBef>
              <a:buFont typeface="Arial"/>
              <a:buChar char="•"/>
              <a:defRPr/>
            </a:pPr>
            <a:r>
              <a:rPr lang="en-US" altLang="ja-JP" sz="2200" kern="0" dirty="0">
                <a:solidFill>
                  <a:srgbClr val="FF0000"/>
                </a:solidFill>
                <a:latin typeface="Arial" pitchFamily="34" charset="0"/>
                <a:ea typeface="ＭＳ Ｐゴシック" pitchFamily="50" charset="-128"/>
                <a:cs typeface="Arial" pitchFamily="34" charset="0"/>
              </a:rPr>
              <a:t>CNES, DLR and KSAT are encouraged to coordinate SPOT and RapidEye data acquisition planning over the Congo Basin and Madagascar</a:t>
            </a:r>
            <a:endParaRPr lang="en-US" altLang="ja-JP" sz="2200" kern="0" dirty="0">
              <a:latin typeface="Arial" pitchFamily="34" charset="0"/>
              <a:ea typeface="ＭＳ Ｐゴシック" pitchFamily="50" charset="-128"/>
              <a:cs typeface="Arial" pitchFamily="34" charset="0"/>
            </a:endParaRPr>
          </a:p>
          <a:p>
            <a:pPr marL="342900" lvl="1" indent="-342900" defTabSz="914400">
              <a:spcBef>
                <a:spcPct val="20000"/>
              </a:spcBef>
              <a:buFont typeface="Arial"/>
              <a:buChar char="•"/>
              <a:defRPr/>
            </a:pPr>
            <a:endParaRPr lang="en-US" altLang="ja-JP" sz="2200" kern="0" dirty="0">
              <a:latin typeface="Arial" pitchFamily="34" charset="0"/>
              <a:ea typeface="ＭＳ Ｐゴシック" pitchFamily="50" charset="-128"/>
              <a:cs typeface="Arial" pitchFamily="34" charset="0"/>
            </a:endParaRPr>
          </a:p>
        </p:txBody>
      </p:sp>
      <p:sp>
        <p:nvSpPr>
          <p:cNvPr id="7" name="Title 1"/>
          <p:cNvSpPr txBox="1">
            <a:spLocks/>
          </p:cNvSpPr>
          <p:nvPr/>
        </p:nvSpPr>
        <p:spPr bwMode="auto">
          <a:xfrm>
            <a:off x="1379539" y="212030"/>
            <a:ext cx="6223528"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rPr>
              <a:t>RapidEye</a:t>
            </a:r>
          </a:p>
        </p:txBody>
      </p:sp>
    </p:spTree>
    <p:extLst>
      <p:ext uri="{BB962C8B-B14F-4D97-AF65-F5344CB8AC3E}">
        <p14:creationId xmlns:p14="http://schemas.microsoft.com/office/powerpoint/2010/main" val="35052560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24</a:t>
            </a:fld>
            <a:endParaRPr lang="en-US" smtClean="0"/>
          </a:p>
        </p:txBody>
      </p:sp>
      <p:sp>
        <p:nvSpPr>
          <p:cNvPr id="5" name="Rectangle 3"/>
          <p:cNvSpPr txBox="1">
            <a:spLocks noChangeArrowheads="1"/>
          </p:cNvSpPr>
          <p:nvPr/>
        </p:nvSpPr>
        <p:spPr>
          <a:xfrm>
            <a:off x="431800" y="1728058"/>
            <a:ext cx="8652933" cy="4588075"/>
          </a:xfrm>
          <a:prstGeom prst="rect">
            <a:avLst/>
          </a:prstGeom>
        </p:spPr>
        <p:txBody>
          <a:bodyPr/>
          <a:lstStyle/>
          <a:p>
            <a:pPr marL="0" lvl="1" defTabSz="914400">
              <a:lnSpc>
                <a:spcPct val="90000"/>
              </a:lnSpc>
              <a:spcBef>
                <a:spcPct val="20000"/>
              </a:spcBef>
              <a:defRPr/>
            </a:pPr>
            <a:r>
              <a:rPr lang="en-US" altLang="ja-JP" sz="2400" b="1" kern="0" dirty="0" smtClean="0">
                <a:latin typeface="Arial" pitchFamily="34" charset="0"/>
                <a:ea typeface="ＭＳ Ｐゴシック" pitchFamily="50" charset="-128"/>
                <a:cs typeface="Arial" pitchFamily="34" charset="0"/>
              </a:rPr>
              <a:t>BAU</a:t>
            </a:r>
            <a:endParaRPr lang="en-US" altLang="ja-JP" sz="1000" b="1" kern="0" dirty="0" smtClean="0">
              <a:latin typeface="Arial" pitchFamily="34" charset="0"/>
              <a:ea typeface="ＭＳ Ｐゴシック" pitchFamily="50" charset="-128"/>
              <a:cs typeface="Arial" pitchFamily="34" charset="0"/>
            </a:endParaRPr>
          </a:p>
          <a:p>
            <a:pPr marL="0" lvl="1" defTabSz="914400">
              <a:lnSpc>
                <a:spcPct val="90000"/>
              </a:lnSpc>
              <a:spcBef>
                <a:spcPct val="20000"/>
              </a:spcBef>
              <a:defRPr/>
            </a:pPr>
            <a:endParaRPr lang="en-US" altLang="ja-JP" sz="1000" b="1" kern="0" dirty="0">
              <a:latin typeface="Arial" pitchFamily="34" charset="0"/>
              <a:ea typeface="ＭＳ Ｐゴシック" pitchFamily="50" charset="-128"/>
              <a:cs typeface="Arial" pitchFamily="34" charset="0"/>
            </a:endParaRPr>
          </a:p>
          <a:p>
            <a:pPr marL="342900" lvl="1" indent="-342900" defTabSz="914400">
              <a:lnSpc>
                <a:spcPct val="90000"/>
              </a:lnSpc>
              <a:spcBef>
                <a:spcPct val="20000"/>
              </a:spcBef>
              <a:buFont typeface="Arial"/>
              <a:buChar char="•"/>
              <a:defRPr/>
            </a:pPr>
            <a:r>
              <a:rPr lang="en-US" altLang="ja-JP" sz="2200" kern="0" dirty="0">
                <a:latin typeface="Arial" pitchFamily="34" charset="0"/>
                <a:ea typeface="ＭＳ Ｐゴシック" pitchFamily="50" charset="-128"/>
                <a:cs typeface="Arial" pitchFamily="34" charset="0"/>
              </a:rPr>
              <a:t>Wall-to-wall acquisitions continue to be undertaken over selected GEO FCT National Demonstrator countries (Mexico/partial, Colombia, Peru, Guyana, and Indonesia/partial) during 2012 and the data are provided for free (CSA special terms of use for GEO FCT)</a:t>
            </a:r>
            <a:r>
              <a:rPr lang="en-US" altLang="ja-JP" sz="2200" kern="0" dirty="0" smtClean="0">
                <a:latin typeface="Arial" pitchFamily="34" charset="0"/>
                <a:ea typeface="ＭＳ Ｐゴシック" pitchFamily="50" charset="-128"/>
                <a:cs typeface="Arial" pitchFamily="34" charset="0"/>
              </a:rPr>
              <a:t>..</a:t>
            </a:r>
            <a:endParaRPr lang="en-US" altLang="ja-JP" sz="2200" kern="0" dirty="0">
              <a:latin typeface="Arial" pitchFamily="34" charset="0"/>
              <a:ea typeface="ＭＳ Ｐゴシック" pitchFamily="50" charset="-128"/>
              <a:cs typeface="Arial" pitchFamily="34" charset="0"/>
            </a:endParaRPr>
          </a:p>
          <a:p>
            <a:pPr marL="342900" lvl="1" indent="-342900" defTabSz="914400">
              <a:lnSpc>
                <a:spcPct val="90000"/>
              </a:lnSpc>
              <a:spcBef>
                <a:spcPct val="20000"/>
              </a:spcBef>
              <a:buFont typeface="Arial"/>
              <a:buChar char="•"/>
              <a:defRPr/>
            </a:pPr>
            <a:r>
              <a:rPr lang="en-US" altLang="ja-JP" sz="2200" kern="0" dirty="0">
                <a:latin typeface="Arial" pitchFamily="34" charset="0"/>
                <a:ea typeface="ＭＳ Ｐゴシック" pitchFamily="50" charset="-128"/>
                <a:cs typeface="Arial" pitchFamily="34" charset="0"/>
              </a:rPr>
              <a:t>Key points:</a:t>
            </a:r>
          </a:p>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Data </a:t>
            </a:r>
            <a:r>
              <a:rPr lang="en-US" altLang="ja-JP" sz="2200" kern="0" dirty="0">
                <a:latin typeface="Arial" pitchFamily="34" charset="0"/>
                <a:ea typeface="ＭＳ Ｐゴシック" pitchFamily="50" charset="-128"/>
                <a:cs typeface="Arial" pitchFamily="34" charset="0"/>
              </a:rPr>
              <a:t>over FCT ND countries provided for free under special </a:t>
            </a:r>
            <a:r>
              <a:rPr lang="en-US" altLang="ja-JP" sz="2200" kern="0" dirty="0" smtClean="0">
                <a:latin typeface="Arial" pitchFamily="34" charset="0"/>
                <a:ea typeface="ＭＳ Ｐゴシック" pitchFamily="50" charset="-128"/>
                <a:cs typeface="Arial" pitchFamily="34" charset="0"/>
              </a:rPr>
              <a:t>terms until 2012. </a:t>
            </a:r>
            <a:endParaRPr lang="en-US" altLang="ja-JP" sz="2200" kern="0" dirty="0">
              <a:latin typeface="Arial" pitchFamily="34" charset="0"/>
              <a:ea typeface="ＭＳ Ｐゴシック" pitchFamily="50" charset="-128"/>
              <a:cs typeface="Arial" pitchFamily="34" charset="0"/>
            </a:endParaRPr>
          </a:p>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Data </a:t>
            </a:r>
            <a:r>
              <a:rPr lang="en-US" altLang="ja-JP" sz="2200" kern="0" dirty="0">
                <a:latin typeface="Arial" pitchFamily="34" charset="0"/>
                <a:ea typeface="ＭＳ Ｐゴシック" pitchFamily="50" charset="-128"/>
                <a:cs typeface="Arial" pitchFamily="34" charset="0"/>
              </a:rPr>
              <a:t>over other areas available on commercial basis</a:t>
            </a:r>
            <a:r>
              <a:rPr lang="en-US" altLang="ja-JP" sz="2200" kern="0" dirty="0" smtClean="0">
                <a:latin typeface="Arial" pitchFamily="34" charset="0"/>
                <a:ea typeface="ＭＳ Ｐゴシック" pitchFamily="50" charset="-128"/>
                <a:cs typeface="Arial" pitchFamily="34" charset="0"/>
              </a:rPr>
              <a:t>.</a:t>
            </a:r>
          </a:p>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Potential to support Category B and C products. </a:t>
            </a:r>
            <a:endParaRPr lang="en-US" altLang="ja-JP" sz="2200" kern="0" dirty="0">
              <a:latin typeface="Arial" pitchFamily="34" charset="0"/>
              <a:ea typeface="ＭＳ Ｐゴシック" pitchFamily="50" charset="-128"/>
              <a:cs typeface="Arial" pitchFamily="34" charset="0"/>
            </a:endParaRPr>
          </a:p>
        </p:txBody>
      </p:sp>
      <p:sp>
        <p:nvSpPr>
          <p:cNvPr id="7" name="Title 1"/>
          <p:cNvSpPr txBox="1">
            <a:spLocks/>
          </p:cNvSpPr>
          <p:nvPr/>
        </p:nvSpPr>
        <p:spPr bwMode="auto">
          <a:xfrm>
            <a:off x="1379539" y="212030"/>
            <a:ext cx="6223528"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rPr>
              <a:t>Radarsat-2</a:t>
            </a:r>
          </a:p>
        </p:txBody>
      </p:sp>
    </p:spTree>
    <p:extLst>
      <p:ext uri="{BB962C8B-B14F-4D97-AF65-F5344CB8AC3E}">
        <p14:creationId xmlns:p14="http://schemas.microsoft.com/office/powerpoint/2010/main" val="3231011240"/>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25</a:t>
            </a:fld>
            <a:endParaRPr lang="en-US" smtClean="0"/>
          </a:p>
        </p:txBody>
      </p:sp>
      <p:sp>
        <p:nvSpPr>
          <p:cNvPr id="5" name="Rectangle 3"/>
          <p:cNvSpPr txBox="1">
            <a:spLocks noChangeArrowheads="1"/>
          </p:cNvSpPr>
          <p:nvPr/>
        </p:nvSpPr>
        <p:spPr>
          <a:xfrm>
            <a:off x="381001" y="1541793"/>
            <a:ext cx="8652933" cy="4588075"/>
          </a:xfrm>
          <a:prstGeom prst="rect">
            <a:avLst/>
          </a:prstGeom>
        </p:spPr>
        <p:txBody>
          <a:bodyPr/>
          <a:lstStyle/>
          <a:p>
            <a:pPr marL="0" lvl="1" defTabSz="914400">
              <a:spcBef>
                <a:spcPct val="20000"/>
              </a:spcBef>
              <a:defRPr/>
            </a:pPr>
            <a:r>
              <a:rPr lang="en-US" altLang="ja-JP" sz="2400" b="1" kern="0" dirty="0">
                <a:latin typeface="Arial" pitchFamily="34" charset="0"/>
                <a:ea typeface="ＭＳ Ｐゴシック" pitchFamily="50" charset="-128"/>
                <a:cs typeface="Arial" pitchFamily="34" charset="0"/>
              </a:rPr>
              <a:t>Suggested actions for gap </a:t>
            </a:r>
            <a:r>
              <a:rPr lang="en-US" altLang="ja-JP" sz="2400" b="1" kern="0" dirty="0" smtClean="0">
                <a:latin typeface="Arial" pitchFamily="34" charset="0"/>
                <a:ea typeface="ＭＳ Ｐゴシック" pitchFamily="50" charset="-128"/>
                <a:cs typeface="Arial" pitchFamily="34" charset="0"/>
              </a:rPr>
              <a:t>mitigation</a:t>
            </a:r>
            <a:endParaRPr lang="en-US" altLang="ja-JP" sz="1000" b="1" kern="0" dirty="0" smtClean="0">
              <a:latin typeface="Arial" pitchFamily="34" charset="0"/>
              <a:ea typeface="ＭＳ Ｐゴシック" pitchFamily="50" charset="-128"/>
              <a:cs typeface="Arial" pitchFamily="34" charset="0"/>
            </a:endParaRPr>
          </a:p>
          <a:p>
            <a:pPr marL="0" lvl="1" defTabSz="914400">
              <a:spcBef>
                <a:spcPct val="20000"/>
              </a:spcBef>
              <a:defRPr/>
            </a:pPr>
            <a:r>
              <a:rPr lang="en-US" altLang="ja-JP" sz="1000" b="1" kern="0" dirty="0" smtClean="0">
                <a:latin typeface="Arial" pitchFamily="34" charset="0"/>
                <a:ea typeface="ＭＳ Ｐゴシック" pitchFamily="50" charset="-128"/>
                <a:cs typeface="Arial" pitchFamily="34" charset="0"/>
              </a:rPr>
              <a:t> </a:t>
            </a:r>
          </a:p>
          <a:p>
            <a:pPr marL="342900" lvl="1" indent="-342900" defTabSz="914400">
              <a:spcBef>
                <a:spcPct val="20000"/>
              </a:spcBef>
              <a:buFont typeface="Arial"/>
              <a:buChar char="•"/>
              <a:defRPr/>
            </a:pPr>
            <a:r>
              <a:rPr lang="en-US" altLang="ja-JP" sz="2200" kern="0" dirty="0">
                <a:solidFill>
                  <a:srgbClr val="FF0000"/>
                </a:solidFill>
                <a:latin typeface="Arial" pitchFamily="34" charset="0"/>
                <a:ea typeface="ＭＳ Ｐゴシック" pitchFamily="50" charset="-128"/>
                <a:cs typeface="Arial" pitchFamily="34" charset="0"/>
              </a:rPr>
              <a:t>CSA/MDA </a:t>
            </a:r>
            <a:r>
              <a:rPr lang="en-US" altLang="ja-JP" sz="2200" kern="0" dirty="0" smtClean="0">
                <a:solidFill>
                  <a:srgbClr val="FF0000"/>
                </a:solidFill>
                <a:latin typeface="Arial" pitchFamily="34" charset="0"/>
                <a:ea typeface="ＭＳ Ｐゴシック" pitchFamily="50" charset="-128"/>
                <a:cs typeface="Arial" pitchFamily="34" charset="0"/>
              </a:rPr>
              <a:t>are </a:t>
            </a:r>
            <a:r>
              <a:rPr lang="en-US" altLang="ja-JP" sz="2200" kern="0" dirty="0">
                <a:solidFill>
                  <a:srgbClr val="FF0000"/>
                </a:solidFill>
                <a:latin typeface="Arial" pitchFamily="34" charset="0"/>
                <a:ea typeface="ＭＳ Ｐゴシック" pitchFamily="50" charset="-128"/>
                <a:cs typeface="Arial" pitchFamily="34" charset="0"/>
              </a:rPr>
              <a:t>encouraged to consider the outcome of the SDCG gap analysis in their acquisition planning</a:t>
            </a:r>
          </a:p>
          <a:p>
            <a:pPr marL="342900" lvl="1" indent="-342900" defTabSz="914400">
              <a:spcBef>
                <a:spcPct val="20000"/>
              </a:spcBef>
              <a:buFont typeface="Arial"/>
              <a:buChar char="•"/>
              <a:defRPr/>
            </a:pPr>
            <a:r>
              <a:rPr lang="en-US" altLang="ja-JP" sz="2200" kern="0" dirty="0" smtClean="0">
                <a:solidFill>
                  <a:srgbClr val="FF0000"/>
                </a:solidFill>
                <a:latin typeface="Arial" pitchFamily="34" charset="0"/>
                <a:ea typeface="ＭＳ Ｐゴシック" pitchFamily="50" charset="-128"/>
                <a:cs typeface="Arial" pitchFamily="34" charset="0"/>
              </a:rPr>
              <a:t>CSA/MDA are </a:t>
            </a:r>
            <a:r>
              <a:rPr lang="en-US" altLang="ja-JP" sz="2200" kern="0" dirty="0">
                <a:solidFill>
                  <a:srgbClr val="FF0000"/>
                </a:solidFill>
                <a:latin typeface="Arial" pitchFamily="34" charset="0"/>
                <a:ea typeface="ＭＳ Ｐゴシック" pitchFamily="50" charset="-128"/>
                <a:cs typeface="Arial" pitchFamily="34" charset="0"/>
              </a:rPr>
              <a:t>encouraged to continue provision of data for GFOI R&amp;D </a:t>
            </a:r>
            <a:r>
              <a:rPr lang="en-US" altLang="ja-JP" sz="2200" kern="0" dirty="0" smtClean="0">
                <a:solidFill>
                  <a:srgbClr val="FF0000"/>
                </a:solidFill>
                <a:latin typeface="Arial" pitchFamily="34" charset="0"/>
                <a:ea typeface="ＭＳ Ｐゴシック" pitchFamily="50" charset="-128"/>
                <a:cs typeface="Arial" pitchFamily="34" charset="0"/>
              </a:rPr>
              <a:t>activities</a:t>
            </a:r>
          </a:p>
          <a:p>
            <a:pPr marL="342900" lvl="1" indent="-342900" defTabSz="914400">
              <a:spcBef>
                <a:spcPct val="20000"/>
              </a:spcBef>
              <a:buFont typeface="Arial"/>
              <a:buChar char="•"/>
              <a:defRPr/>
            </a:pPr>
            <a:r>
              <a:rPr lang="en-US" altLang="ja-JP" sz="2200" kern="0" dirty="0" smtClean="0">
                <a:solidFill>
                  <a:srgbClr val="FF0000"/>
                </a:solidFill>
                <a:latin typeface="Arial" pitchFamily="34" charset="0"/>
                <a:ea typeface="ＭＳ Ｐゴシック" pitchFamily="50" charset="-128"/>
                <a:cs typeface="Arial" pitchFamily="34" charset="0"/>
              </a:rPr>
              <a:t>To ensure access of Radarsat-2 critical data sets within the operational implementation process of GFOI it is recommended that the SDCG (via KSAT) initiate discussions with CSA and MDA within the context of the discussion framework to access key commercial data sets to meet the GFOI objectives.</a:t>
            </a:r>
          </a:p>
          <a:p>
            <a:pPr marL="342900" lvl="1" indent="-342900" defTabSz="914400">
              <a:spcBef>
                <a:spcPct val="20000"/>
              </a:spcBef>
              <a:buFont typeface="Arial"/>
              <a:buChar char="•"/>
              <a:defRPr/>
            </a:pPr>
            <a:endParaRPr lang="en-US" altLang="ja-JP" sz="2200" kern="0" dirty="0">
              <a:solidFill>
                <a:srgbClr val="FF0000"/>
              </a:solidFill>
              <a:latin typeface="Arial" pitchFamily="34" charset="0"/>
              <a:ea typeface="ＭＳ Ｐゴシック" pitchFamily="50" charset="-128"/>
              <a:cs typeface="Arial" pitchFamily="34" charset="0"/>
            </a:endParaRPr>
          </a:p>
        </p:txBody>
      </p:sp>
      <p:sp>
        <p:nvSpPr>
          <p:cNvPr id="6" name="Title 1"/>
          <p:cNvSpPr txBox="1">
            <a:spLocks/>
          </p:cNvSpPr>
          <p:nvPr/>
        </p:nvSpPr>
        <p:spPr bwMode="auto">
          <a:xfrm>
            <a:off x="1379539" y="212030"/>
            <a:ext cx="6223528"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rPr>
              <a:t>Radarsat-2</a:t>
            </a:r>
          </a:p>
        </p:txBody>
      </p:sp>
    </p:spTree>
    <p:extLst>
      <p:ext uri="{BB962C8B-B14F-4D97-AF65-F5344CB8AC3E}">
        <p14:creationId xmlns:p14="http://schemas.microsoft.com/office/powerpoint/2010/main" val="1932691800"/>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26</a:t>
            </a:fld>
            <a:endParaRPr lang="en-US" smtClean="0"/>
          </a:p>
        </p:txBody>
      </p:sp>
      <p:sp>
        <p:nvSpPr>
          <p:cNvPr id="5" name="Rectangle 3"/>
          <p:cNvSpPr txBox="1">
            <a:spLocks noChangeArrowheads="1"/>
          </p:cNvSpPr>
          <p:nvPr/>
        </p:nvSpPr>
        <p:spPr>
          <a:xfrm>
            <a:off x="313267" y="1728058"/>
            <a:ext cx="8652933" cy="4588075"/>
          </a:xfrm>
          <a:prstGeom prst="rect">
            <a:avLst/>
          </a:prstGeom>
        </p:spPr>
        <p:txBody>
          <a:bodyPr/>
          <a:lstStyle/>
          <a:p>
            <a:pPr marL="0" lvl="1" defTabSz="914400">
              <a:lnSpc>
                <a:spcPct val="90000"/>
              </a:lnSpc>
              <a:spcBef>
                <a:spcPct val="20000"/>
              </a:spcBef>
              <a:defRPr/>
            </a:pPr>
            <a:r>
              <a:rPr lang="en-US" altLang="ja-JP" sz="2400" b="1" kern="0" dirty="0" smtClean="0">
                <a:latin typeface="Arial" pitchFamily="34" charset="0"/>
                <a:ea typeface="ＭＳ Ｐゴシック" pitchFamily="50" charset="-128"/>
                <a:cs typeface="Arial" pitchFamily="34" charset="0"/>
              </a:rPr>
              <a:t>BAU</a:t>
            </a:r>
          </a:p>
          <a:p>
            <a:pPr marL="0" lvl="1" defTabSz="914400">
              <a:lnSpc>
                <a:spcPct val="90000"/>
              </a:lnSpc>
              <a:spcBef>
                <a:spcPct val="20000"/>
              </a:spcBef>
              <a:defRPr/>
            </a:pPr>
            <a:endParaRPr lang="en-US" altLang="ja-JP" sz="1000" b="1" kern="0" dirty="0">
              <a:latin typeface="Arial" pitchFamily="34" charset="0"/>
              <a:ea typeface="ＭＳ Ｐゴシック" pitchFamily="50" charset="-128"/>
              <a:cs typeface="Arial" pitchFamily="34" charset="0"/>
            </a:endParaRPr>
          </a:p>
          <a:p>
            <a:pPr marL="342900" lvl="1" indent="-342900" defTabSz="914400">
              <a:lnSpc>
                <a:spcPct val="90000"/>
              </a:lnSpc>
              <a:spcBef>
                <a:spcPct val="20000"/>
              </a:spcBef>
              <a:buFont typeface="Arial"/>
              <a:buChar char="•"/>
              <a:defRPr/>
            </a:pPr>
            <a:r>
              <a:rPr lang="en-US" altLang="ja-JP" sz="2200" kern="0" dirty="0">
                <a:latin typeface="Arial" pitchFamily="34" charset="0"/>
                <a:ea typeface="ＭＳ Ｐゴシック" pitchFamily="50" charset="-128"/>
                <a:cs typeface="Arial" pitchFamily="34" charset="0"/>
              </a:rPr>
              <a:t>The acquisition plan for the TerraSAR-X/</a:t>
            </a:r>
            <a:r>
              <a:rPr lang="en-US" altLang="ja-JP" sz="2200" kern="0" dirty="0" err="1">
                <a:latin typeface="Arial" pitchFamily="34" charset="0"/>
                <a:ea typeface="ＭＳ Ｐゴシック" pitchFamily="50" charset="-128"/>
                <a:cs typeface="Arial" pitchFamily="34" charset="0"/>
              </a:rPr>
              <a:t>TanDEM</a:t>
            </a:r>
            <a:r>
              <a:rPr lang="en-US" altLang="ja-JP" sz="2200" kern="0" dirty="0">
                <a:latin typeface="Arial" pitchFamily="34" charset="0"/>
                <a:ea typeface="ＭＳ Ｐゴシック" pitchFamily="50" charset="-128"/>
                <a:cs typeface="Arial" pitchFamily="34" charset="0"/>
              </a:rPr>
              <a:t>-X, dual satellite system is designed for collection of two global </a:t>
            </a:r>
            <a:r>
              <a:rPr lang="en-US" altLang="ja-JP" sz="2200" kern="0" dirty="0" smtClean="0">
                <a:latin typeface="Arial" pitchFamily="34" charset="0"/>
                <a:ea typeface="ＭＳ Ｐゴシック" pitchFamily="50" charset="-128"/>
                <a:cs typeface="Arial" pitchFamily="34" charset="0"/>
              </a:rPr>
              <a:t>single-pol coverages </a:t>
            </a:r>
            <a:r>
              <a:rPr lang="en-US" altLang="ja-JP" sz="2200" kern="0" dirty="0">
                <a:latin typeface="Arial" pitchFamily="34" charset="0"/>
                <a:ea typeface="ＭＳ Ｐゴシック" pitchFamily="50" charset="-128"/>
                <a:cs typeface="Arial" pitchFamily="34" charset="0"/>
              </a:rPr>
              <a:t>of X-band SAR data at </a:t>
            </a:r>
            <a:r>
              <a:rPr lang="en-US" altLang="ja-JP" sz="2200" kern="0" dirty="0" smtClean="0">
                <a:latin typeface="Arial" pitchFamily="34" charset="0"/>
                <a:ea typeface="ＭＳ Ｐゴシック" pitchFamily="50" charset="-128"/>
                <a:cs typeface="Arial" pitchFamily="34" charset="0"/>
              </a:rPr>
              <a:t>12m resolution </a:t>
            </a:r>
            <a:r>
              <a:rPr lang="en-US" altLang="ja-JP" sz="2200" kern="0" dirty="0">
                <a:latin typeface="Arial" pitchFamily="34" charset="0"/>
                <a:ea typeface="ＭＳ Ｐゴシック" pitchFamily="50" charset="-128"/>
                <a:cs typeface="Arial" pitchFamily="34" charset="0"/>
              </a:rPr>
              <a:t>within the 2011-2013 time period for the generation of a global Digital Elevation Model. </a:t>
            </a:r>
            <a:endParaRPr lang="en-US" altLang="ja-JP" sz="2200" kern="0" dirty="0" smtClean="0">
              <a:latin typeface="Arial" pitchFamily="34" charset="0"/>
              <a:ea typeface="ＭＳ Ｐゴシック" pitchFamily="50" charset="-128"/>
              <a:cs typeface="Arial" pitchFamily="34" charset="0"/>
            </a:endParaRPr>
          </a:p>
          <a:p>
            <a:pPr marL="342900" lvl="1" indent="-342900" defTabSz="914400">
              <a:lnSpc>
                <a:spcPct val="90000"/>
              </a:lnSpc>
              <a:spcBef>
                <a:spcPct val="20000"/>
              </a:spcBef>
              <a:buFont typeface="Arial"/>
              <a:buChar char="•"/>
              <a:defRPr/>
            </a:pPr>
            <a:endParaRPr lang="en-US" altLang="ja-JP" sz="2200" kern="0" dirty="0" smtClean="0">
              <a:latin typeface="Arial" pitchFamily="34" charset="0"/>
              <a:ea typeface="ＭＳ Ｐゴシック" pitchFamily="50" charset="-128"/>
              <a:cs typeface="Arial" pitchFamily="34" charset="0"/>
            </a:endParaRPr>
          </a:p>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The </a:t>
            </a:r>
            <a:r>
              <a:rPr lang="en-US" altLang="ja-JP" sz="2200" kern="0" dirty="0" smtClean="0">
                <a:latin typeface="Arial" pitchFamily="34" charset="0"/>
                <a:ea typeface="ＭＳ Ｐゴシック" pitchFamily="50" charset="-128"/>
                <a:cs typeface="Arial" pitchFamily="34" charset="0"/>
              </a:rPr>
              <a:t>X</a:t>
            </a:r>
            <a:r>
              <a:rPr lang="en-US" altLang="ja-JP" sz="2200" kern="0" dirty="0">
                <a:latin typeface="Arial" pitchFamily="34" charset="0"/>
                <a:ea typeface="ＭＳ Ｐゴシック" pitchFamily="50" charset="-128"/>
                <a:cs typeface="Arial" pitchFamily="34" charset="0"/>
              </a:rPr>
              <a:t>-band </a:t>
            </a:r>
            <a:r>
              <a:rPr lang="en-US" altLang="ja-JP" sz="2200" kern="0" dirty="0" smtClean="0">
                <a:latin typeface="Arial" pitchFamily="34" charset="0"/>
                <a:ea typeface="ＭＳ Ｐゴシック" pitchFamily="50" charset="-128"/>
                <a:cs typeface="Arial" pitchFamily="34" charset="0"/>
              </a:rPr>
              <a:t>intensity data (and other derivatives) that were used </a:t>
            </a:r>
            <a:r>
              <a:rPr lang="en-US" altLang="ja-JP" sz="2200" kern="0" dirty="0">
                <a:latin typeface="Arial" pitchFamily="34" charset="0"/>
                <a:ea typeface="ＭＳ Ｐゴシック" pitchFamily="50" charset="-128"/>
                <a:cs typeface="Arial" pitchFamily="34" charset="0"/>
              </a:rPr>
              <a:t>as base for the DEM generation is </a:t>
            </a:r>
            <a:r>
              <a:rPr lang="en-US" altLang="ja-JP" sz="2200" kern="0" dirty="0" smtClean="0">
                <a:latin typeface="Arial" pitchFamily="34" charset="0"/>
                <a:ea typeface="ＭＳ Ｐゴシック" pitchFamily="50" charset="-128"/>
                <a:cs typeface="Arial" pitchFamily="34" charset="0"/>
              </a:rPr>
              <a:t>available on a commercial basis</a:t>
            </a:r>
            <a:r>
              <a:rPr lang="en-US" altLang="ja-JP" sz="2200" kern="0" dirty="0" smtClean="0">
                <a:latin typeface="Arial" pitchFamily="34" charset="0"/>
                <a:ea typeface="ＭＳ Ｐゴシック" pitchFamily="50" charset="-128"/>
                <a:cs typeface="Arial" pitchFamily="34" charset="0"/>
              </a:rPr>
              <a:t>.</a:t>
            </a:r>
            <a:endParaRPr lang="en-US" altLang="ja-JP" sz="2200" kern="0" dirty="0" smtClean="0">
              <a:latin typeface="Arial" pitchFamily="34" charset="0"/>
              <a:ea typeface="ＭＳ Ｐゴシック" pitchFamily="50" charset="-128"/>
              <a:cs typeface="Arial" pitchFamily="34" charset="0"/>
            </a:endParaRPr>
          </a:p>
          <a:p>
            <a:pPr marL="342900" lvl="1" indent="-342900" defTabSz="914400">
              <a:lnSpc>
                <a:spcPct val="90000"/>
              </a:lnSpc>
              <a:spcBef>
                <a:spcPct val="20000"/>
              </a:spcBef>
              <a:buFont typeface="Arial"/>
              <a:buChar char="•"/>
              <a:defRPr/>
            </a:pPr>
            <a:endParaRPr lang="en-US" altLang="ja-JP" sz="2200" kern="0" dirty="0">
              <a:latin typeface="Arial" pitchFamily="34" charset="0"/>
              <a:ea typeface="ＭＳ Ｐゴシック" pitchFamily="50" charset="-128"/>
              <a:cs typeface="Arial" pitchFamily="34" charset="0"/>
            </a:endParaRPr>
          </a:p>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Continuity </a:t>
            </a:r>
            <a:r>
              <a:rPr lang="en-US" altLang="ja-JP" sz="2200" kern="0" dirty="0">
                <a:latin typeface="Arial" pitchFamily="34" charset="0"/>
                <a:ea typeface="ＭＳ Ｐゴシック" pitchFamily="50" charset="-128"/>
                <a:cs typeface="Arial" pitchFamily="34" charset="0"/>
              </a:rPr>
              <a:t>of global acquisitions beyond 2013 unknown at this time.</a:t>
            </a:r>
          </a:p>
          <a:p>
            <a:pPr marL="342900" lvl="1" indent="-342900" defTabSz="914400">
              <a:lnSpc>
                <a:spcPct val="90000"/>
              </a:lnSpc>
              <a:spcBef>
                <a:spcPct val="20000"/>
              </a:spcBef>
              <a:buFont typeface="Arial"/>
              <a:buChar char="•"/>
              <a:defRPr/>
            </a:pPr>
            <a:endParaRPr lang="en-US" altLang="ja-JP" sz="2200" kern="0" dirty="0">
              <a:latin typeface="Arial" pitchFamily="34" charset="0"/>
              <a:ea typeface="ＭＳ Ｐゴシック" pitchFamily="50" charset="-128"/>
              <a:cs typeface="Arial" pitchFamily="34" charset="0"/>
            </a:endParaRPr>
          </a:p>
        </p:txBody>
      </p:sp>
      <p:sp>
        <p:nvSpPr>
          <p:cNvPr id="7" name="Title 1"/>
          <p:cNvSpPr txBox="1">
            <a:spLocks/>
          </p:cNvSpPr>
          <p:nvPr/>
        </p:nvSpPr>
        <p:spPr bwMode="auto">
          <a:xfrm>
            <a:off x="1379539" y="212030"/>
            <a:ext cx="6223528"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rPr>
              <a:t>TerraSAR-X/</a:t>
            </a:r>
            <a:r>
              <a:rPr kumimoji="0" lang="en-US" sz="3200" b="1" i="0" u="none" strike="noStrike" kern="0" cap="none" spc="0" normalizeH="0" baseline="0" noProof="0" dirty="0" err="1" smtClean="0">
                <a:ln>
                  <a:noFill/>
                </a:ln>
                <a:solidFill>
                  <a:schemeClr val="bg1"/>
                </a:solidFill>
                <a:effectLst/>
                <a:uLnTx/>
                <a:uFillTx/>
                <a:latin typeface="Tahoma" pitchFamily="-106" charset="0"/>
                <a:ea typeface="ＭＳ Ｐゴシック" pitchFamily="-106" charset="-128"/>
                <a:cs typeface="Tahoma" pitchFamily="-106" charset="0"/>
              </a:rPr>
              <a:t>TanDEM</a:t>
            </a:r>
            <a:r>
              <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rPr>
              <a:t>-X</a:t>
            </a:r>
          </a:p>
        </p:txBody>
      </p:sp>
    </p:spTree>
    <p:extLst>
      <p:ext uri="{BB962C8B-B14F-4D97-AF65-F5344CB8AC3E}">
        <p14:creationId xmlns:p14="http://schemas.microsoft.com/office/powerpoint/2010/main" val="369978460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27</a:t>
            </a:fld>
            <a:endParaRPr lang="en-US" smtClean="0"/>
          </a:p>
        </p:txBody>
      </p:sp>
      <p:sp>
        <p:nvSpPr>
          <p:cNvPr id="5" name="Rectangle 3"/>
          <p:cNvSpPr txBox="1">
            <a:spLocks noChangeArrowheads="1"/>
          </p:cNvSpPr>
          <p:nvPr/>
        </p:nvSpPr>
        <p:spPr>
          <a:xfrm>
            <a:off x="381001" y="1541793"/>
            <a:ext cx="8652933" cy="4588075"/>
          </a:xfrm>
          <a:prstGeom prst="rect">
            <a:avLst/>
          </a:prstGeom>
        </p:spPr>
        <p:txBody>
          <a:bodyPr/>
          <a:lstStyle/>
          <a:p>
            <a:pPr marL="0" lvl="1" defTabSz="914400">
              <a:spcBef>
                <a:spcPct val="20000"/>
              </a:spcBef>
              <a:defRPr/>
            </a:pPr>
            <a:r>
              <a:rPr lang="en-US" altLang="ja-JP" sz="2400" b="1" kern="0" dirty="0">
                <a:latin typeface="Arial" pitchFamily="34" charset="0"/>
                <a:ea typeface="ＭＳ Ｐゴシック" pitchFamily="50" charset="-128"/>
                <a:cs typeface="Arial" pitchFamily="34" charset="0"/>
              </a:rPr>
              <a:t>Suggested actions for gap </a:t>
            </a:r>
            <a:r>
              <a:rPr lang="en-US" altLang="ja-JP" sz="2400" b="1" kern="0" dirty="0" smtClean="0">
                <a:latin typeface="Arial" pitchFamily="34" charset="0"/>
                <a:ea typeface="ＭＳ Ｐゴシック" pitchFamily="50" charset="-128"/>
                <a:cs typeface="Arial" pitchFamily="34" charset="0"/>
              </a:rPr>
              <a:t>mitigation</a:t>
            </a:r>
            <a:endParaRPr lang="en-US" altLang="ja-JP" sz="1000" b="1" kern="0" dirty="0" smtClean="0">
              <a:latin typeface="Arial" pitchFamily="34" charset="0"/>
              <a:ea typeface="ＭＳ Ｐゴシック" pitchFamily="50" charset="-128"/>
              <a:cs typeface="Arial" pitchFamily="34" charset="0"/>
            </a:endParaRPr>
          </a:p>
          <a:p>
            <a:pPr marL="0" lvl="1" defTabSz="914400">
              <a:spcBef>
                <a:spcPct val="20000"/>
              </a:spcBef>
              <a:defRPr/>
            </a:pPr>
            <a:r>
              <a:rPr lang="en-US" altLang="ja-JP" sz="1000" b="1" kern="0" dirty="0" smtClean="0">
                <a:latin typeface="Arial" pitchFamily="34" charset="0"/>
                <a:ea typeface="ＭＳ Ｐゴシック" pitchFamily="50" charset="-128"/>
                <a:cs typeface="Arial" pitchFamily="34" charset="0"/>
              </a:rPr>
              <a:t> </a:t>
            </a:r>
          </a:p>
          <a:p>
            <a:pPr marL="342900" lvl="1" indent="-342900" defTabSz="914400">
              <a:spcBef>
                <a:spcPct val="20000"/>
              </a:spcBef>
              <a:buFont typeface="Arial"/>
              <a:buChar char="•"/>
              <a:defRPr/>
            </a:pPr>
            <a:r>
              <a:rPr lang="en-US" altLang="ja-JP" sz="2200" kern="0" dirty="0" smtClean="0">
                <a:solidFill>
                  <a:srgbClr val="FF0000"/>
                </a:solidFill>
                <a:latin typeface="Arial" pitchFamily="34" charset="0"/>
                <a:ea typeface="ＭＳ Ｐゴシック" pitchFamily="50" charset="-128"/>
                <a:cs typeface="Arial" pitchFamily="34" charset="0"/>
              </a:rPr>
              <a:t>DLR to c</a:t>
            </a:r>
            <a:r>
              <a:rPr lang="en-US" altLang="ja-JP" sz="2200" kern="0" dirty="0" smtClean="0">
                <a:solidFill>
                  <a:srgbClr val="FF0000"/>
                </a:solidFill>
                <a:latin typeface="Arial" pitchFamily="34" charset="0"/>
                <a:ea typeface="ＭＳ Ｐゴシック" pitchFamily="50" charset="-128"/>
                <a:cs typeface="Arial" pitchFamily="34" charset="0"/>
              </a:rPr>
              <a:t>larify </a:t>
            </a:r>
            <a:r>
              <a:rPr lang="en-US" altLang="ja-JP" sz="2200" kern="0" dirty="0" smtClean="0">
                <a:solidFill>
                  <a:srgbClr val="FF0000"/>
                </a:solidFill>
                <a:latin typeface="Arial" pitchFamily="34" charset="0"/>
                <a:ea typeface="ＭＳ Ｐゴシック" pitchFamily="50" charset="-128"/>
                <a:cs typeface="Arial" pitchFamily="34" charset="0"/>
              </a:rPr>
              <a:t>plans for </a:t>
            </a:r>
            <a:r>
              <a:rPr lang="en-US" altLang="ja-JP" sz="2200" kern="0" dirty="0" smtClean="0">
                <a:solidFill>
                  <a:srgbClr val="FF0000"/>
                </a:solidFill>
                <a:latin typeface="Arial" pitchFamily="34" charset="0"/>
                <a:ea typeface="ＭＳ Ｐゴシック" pitchFamily="50" charset="-128"/>
                <a:cs typeface="Arial" pitchFamily="34" charset="0"/>
              </a:rPr>
              <a:t>TSX 2013</a:t>
            </a:r>
            <a:r>
              <a:rPr lang="en-US" altLang="ja-JP" sz="2200" kern="0" dirty="0" smtClean="0">
                <a:solidFill>
                  <a:srgbClr val="FF0000"/>
                </a:solidFill>
                <a:latin typeface="Arial" pitchFamily="34" charset="0"/>
                <a:ea typeface="ＭＳ Ｐゴシック" pitchFamily="50" charset="-128"/>
                <a:cs typeface="Arial" pitchFamily="34" charset="0"/>
              </a:rPr>
              <a:t>+</a:t>
            </a:r>
          </a:p>
          <a:p>
            <a:pPr marL="342900" lvl="1" indent="-342900" defTabSz="914400">
              <a:spcBef>
                <a:spcPct val="20000"/>
              </a:spcBef>
              <a:buFont typeface="Arial"/>
              <a:buChar char="•"/>
              <a:defRPr/>
            </a:pPr>
            <a:r>
              <a:rPr lang="en-US" altLang="ja-JP" sz="2200" kern="0" dirty="0" smtClean="0">
                <a:solidFill>
                  <a:srgbClr val="FF0000"/>
                </a:solidFill>
                <a:latin typeface="Arial" pitchFamily="34" charset="0"/>
                <a:ea typeface="ＭＳ Ｐゴシック" pitchFamily="50" charset="-128"/>
                <a:cs typeface="Arial" pitchFamily="34" charset="0"/>
              </a:rPr>
              <a:t>DLR is encouraged to better link existing work with X-</a:t>
            </a:r>
            <a:r>
              <a:rPr lang="en-US" altLang="ja-JP" sz="2200" kern="0" dirty="0" smtClean="0">
                <a:solidFill>
                  <a:srgbClr val="FF0000"/>
                </a:solidFill>
                <a:latin typeface="Arial" pitchFamily="34" charset="0"/>
                <a:ea typeface="ＭＳ Ｐゴシック" pitchFamily="50" charset="-128"/>
                <a:cs typeface="Arial" pitchFamily="34" charset="0"/>
              </a:rPr>
              <a:t>band SAR on forestry with GFOI R&amp;D activities</a:t>
            </a:r>
          </a:p>
          <a:p>
            <a:pPr marL="342900" lvl="1" indent="-342900" defTabSz="914400">
              <a:spcBef>
                <a:spcPct val="20000"/>
              </a:spcBef>
              <a:buFont typeface="Arial"/>
              <a:buChar char="•"/>
              <a:defRPr/>
            </a:pPr>
            <a:r>
              <a:rPr lang="en-US" altLang="ja-JP" sz="2200" kern="0" dirty="0" smtClean="0">
                <a:solidFill>
                  <a:srgbClr val="FF0000"/>
                </a:solidFill>
                <a:latin typeface="Arial" pitchFamily="34" charset="0"/>
                <a:ea typeface="ＭＳ Ｐゴシック" pitchFamily="50" charset="-128"/>
                <a:cs typeface="Arial" pitchFamily="34" charset="0"/>
              </a:rPr>
              <a:t>Continued </a:t>
            </a:r>
            <a:r>
              <a:rPr lang="en-US" altLang="ja-JP" sz="2200" kern="0" dirty="0" smtClean="0">
                <a:solidFill>
                  <a:srgbClr val="FF0000"/>
                </a:solidFill>
                <a:latin typeface="Arial" pitchFamily="34" charset="0"/>
                <a:ea typeface="ＭＳ Ｐゴシック" pitchFamily="50" charset="-128"/>
                <a:cs typeface="Arial" pitchFamily="34" charset="0"/>
              </a:rPr>
              <a:t>provision of data for GFOI R&amp;D to improve understanding of potential of X-band SAR</a:t>
            </a:r>
          </a:p>
          <a:p>
            <a:pPr marL="342900" lvl="1" indent="-342900" defTabSz="914400">
              <a:spcBef>
                <a:spcPct val="20000"/>
              </a:spcBef>
              <a:buFont typeface="Arial"/>
              <a:buChar char="•"/>
              <a:defRPr/>
            </a:pPr>
            <a:r>
              <a:rPr lang="en-US" altLang="ja-JP" sz="2200" kern="0" dirty="0" smtClean="0">
                <a:solidFill>
                  <a:srgbClr val="FF0000"/>
                </a:solidFill>
                <a:latin typeface="Arial" pitchFamily="34" charset="0"/>
                <a:ea typeface="ＭＳ Ｐゴシック" pitchFamily="50" charset="-128"/>
                <a:cs typeface="Arial" pitchFamily="34" charset="0"/>
              </a:rPr>
              <a:t>DLR is encouraged to consider repeat </a:t>
            </a:r>
            <a:r>
              <a:rPr lang="en-US" altLang="ja-JP" sz="2200" kern="0" dirty="0" smtClean="0">
                <a:solidFill>
                  <a:srgbClr val="FF0000"/>
                </a:solidFill>
                <a:latin typeface="Arial" pitchFamily="34" charset="0"/>
                <a:ea typeface="ＭＳ Ｐゴシック" pitchFamily="50" charset="-128"/>
                <a:cs typeface="Arial" pitchFamily="34" charset="0"/>
              </a:rPr>
              <a:t>observations over FCT National Demonstrator Validations Sites to assess new 200km mode</a:t>
            </a:r>
            <a:endParaRPr lang="en-US" altLang="ja-JP" sz="2200" kern="0" dirty="0">
              <a:latin typeface="Arial" pitchFamily="34" charset="0"/>
              <a:ea typeface="ＭＳ Ｐゴシック" pitchFamily="50" charset="-128"/>
              <a:cs typeface="Arial" pitchFamily="34" charset="0"/>
            </a:endParaRPr>
          </a:p>
        </p:txBody>
      </p:sp>
      <p:sp>
        <p:nvSpPr>
          <p:cNvPr id="6" name="Title 1"/>
          <p:cNvSpPr txBox="1">
            <a:spLocks/>
          </p:cNvSpPr>
          <p:nvPr/>
        </p:nvSpPr>
        <p:spPr bwMode="auto">
          <a:xfrm>
            <a:off x="1379539" y="212030"/>
            <a:ext cx="6223528"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defTabSz="914400">
              <a:defRPr/>
            </a:pPr>
            <a:r>
              <a:rPr lang="en-US" sz="3200" b="1" kern="0" dirty="0">
                <a:solidFill>
                  <a:schemeClr val="bg1"/>
                </a:solidFill>
                <a:latin typeface="Tahoma" pitchFamily="-106" charset="0"/>
                <a:cs typeface="Tahoma" pitchFamily="-106" charset="0"/>
              </a:rPr>
              <a:t>TerraSAR-X/</a:t>
            </a:r>
            <a:r>
              <a:rPr lang="en-US" sz="3200" b="1" kern="0" dirty="0" err="1">
                <a:solidFill>
                  <a:schemeClr val="bg1"/>
                </a:solidFill>
                <a:latin typeface="Tahoma" pitchFamily="-106" charset="0"/>
                <a:cs typeface="Tahoma" pitchFamily="-106" charset="0"/>
              </a:rPr>
              <a:t>TanDEM</a:t>
            </a:r>
            <a:r>
              <a:rPr lang="en-US" sz="3200" b="1" kern="0" dirty="0">
                <a:solidFill>
                  <a:schemeClr val="bg1"/>
                </a:solidFill>
                <a:latin typeface="Tahoma" pitchFamily="-106" charset="0"/>
                <a:cs typeface="Tahoma" pitchFamily="-106" charset="0"/>
              </a:rPr>
              <a:t>-X</a:t>
            </a:r>
          </a:p>
        </p:txBody>
      </p:sp>
    </p:spTree>
    <p:extLst>
      <p:ext uri="{BB962C8B-B14F-4D97-AF65-F5344CB8AC3E}">
        <p14:creationId xmlns:p14="http://schemas.microsoft.com/office/powerpoint/2010/main" val="286274682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28</a:t>
            </a:fld>
            <a:endParaRPr lang="en-US" smtClean="0"/>
          </a:p>
        </p:txBody>
      </p:sp>
      <p:sp>
        <p:nvSpPr>
          <p:cNvPr id="5" name="Rectangle 3"/>
          <p:cNvSpPr txBox="1">
            <a:spLocks noChangeArrowheads="1"/>
          </p:cNvSpPr>
          <p:nvPr/>
        </p:nvSpPr>
        <p:spPr>
          <a:xfrm>
            <a:off x="431800" y="1728058"/>
            <a:ext cx="8652933" cy="4588075"/>
          </a:xfrm>
          <a:prstGeom prst="rect">
            <a:avLst/>
          </a:prstGeom>
        </p:spPr>
        <p:txBody>
          <a:bodyPr/>
          <a:lstStyle/>
          <a:p>
            <a:pPr marL="0" lvl="1" defTabSz="914400">
              <a:lnSpc>
                <a:spcPct val="90000"/>
              </a:lnSpc>
              <a:spcBef>
                <a:spcPct val="20000"/>
              </a:spcBef>
              <a:defRPr/>
            </a:pPr>
            <a:r>
              <a:rPr lang="en-US" altLang="ja-JP" sz="2400" b="1" kern="0" dirty="0">
                <a:latin typeface="Arial" pitchFamily="34" charset="0"/>
                <a:ea typeface="ＭＳ Ｐゴシック" pitchFamily="50" charset="-128"/>
                <a:cs typeface="Arial" pitchFamily="34" charset="0"/>
              </a:rPr>
              <a:t>BAU</a:t>
            </a:r>
          </a:p>
          <a:p>
            <a:pPr marL="0" lvl="1" defTabSz="914400">
              <a:lnSpc>
                <a:spcPct val="90000"/>
              </a:lnSpc>
              <a:spcBef>
                <a:spcPct val="20000"/>
              </a:spcBef>
              <a:defRPr/>
            </a:pPr>
            <a:endParaRPr lang="en-US" altLang="ja-JP" sz="1000" b="1" kern="0" dirty="0">
              <a:latin typeface="Arial" pitchFamily="34" charset="0"/>
              <a:ea typeface="ＭＳ Ｐゴシック" pitchFamily="50" charset="-128"/>
              <a:cs typeface="Arial" pitchFamily="34" charset="0"/>
            </a:endParaRPr>
          </a:p>
          <a:p>
            <a:pPr marL="342900" lvl="1" indent="-342900" defTabSz="914400">
              <a:lnSpc>
                <a:spcPct val="90000"/>
              </a:lnSpc>
              <a:spcBef>
                <a:spcPct val="20000"/>
              </a:spcBef>
              <a:buFont typeface="Arial"/>
              <a:buChar char="•"/>
              <a:defRPr/>
            </a:pPr>
            <a:r>
              <a:rPr lang="en-US" altLang="ja-JP" sz="2200" kern="0" dirty="0">
                <a:latin typeface="Arial" pitchFamily="34" charset="0"/>
                <a:ea typeface="ＭＳ Ｐゴシック" pitchFamily="50" charset="-128"/>
                <a:cs typeface="Arial" pitchFamily="34" charset="0"/>
              </a:rPr>
              <a:t>Global acquisition strategy is under development for ALOS-2 SAR to assure continuity with ALOS-1 PALSAR global acquisitions. </a:t>
            </a:r>
            <a:endParaRPr lang="en-US" altLang="ja-JP" sz="2200" kern="0" dirty="0" smtClean="0">
              <a:latin typeface="Arial" pitchFamily="34" charset="0"/>
              <a:ea typeface="ＭＳ Ｐゴシック" pitchFamily="50" charset="-128"/>
              <a:cs typeface="Arial" pitchFamily="34" charset="0"/>
            </a:endParaRPr>
          </a:p>
          <a:p>
            <a:pPr marL="342900" lvl="1" indent="-342900" defTabSz="914400">
              <a:lnSpc>
                <a:spcPct val="90000"/>
              </a:lnSpc>
              <a:spcBef>
                <a:spcPct val="20000"/>
              </a:spcBef>
              <a:buFont typeface="Arial"/>
              <a:buChar char="•"/>
              <a:defRPr/>
            </a:pPr>
            <a:endParaRPr lang="en-US" altLang="ja-JP" sz="2200" kern="0" dirty="0" smtClean="0">
              <a:latin typeface="Arial" pitchFamily="34" charset="0"/>
              <a:ea typeface="ＭＳ Ｐゴシック" pitchFamily="50" charset="-128"/>
              <a:cs typeface="Arial" pitchFamily="34" charset="0"/>
            </a:endParaRPr>
          </a:p>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Forest </a:t>
            </a:r>
            <a:r>
              <a:rPr lang="en-US" altLang="ja-JP" sz="2200" kern="0" dirty="0">
                <a:latin typeface="Arial" pitchFamily="34" charset="0"/>
                <a:ea typeface="ＭＳ Ｐゴシック" pitchFamily="50" charset="-128"/>
                <a:cs typeface="Arial" pitchFamily="34" charset="0"/>
              </a:rPr>
              <a:t>monitoring </a:t>
            </a:r>
            <a:r>
              <a:rPr lang="en-US" altLang="ja-JP" sz="2200" kern="0" dirty="0" smtClean="0">
                <a:latin typeface="Arial" pitchFamily="34" charset="0"/>
                <a:ea typeface="ＭＳ Ｐゴシック" pitchFamily="50" charset="-128"/>
                <a:cs typeface="Arial" pitchFamily="34" charset="0"/>
              </a:rPr>
              <a:t>defined </a:t>
            </a:r>
            <a:r>
              <a:rPr lang="en-US" altLang="ja-JP" sz="2200" kern="0" dirty="0">
                <a:latin typeface="Arial" pitchFamily="34" charset="0"/>
                <a:ea typeface="ＭＳ Ｐゴシック" pitchFamily="50" charset="-128"/>
                <a:cs typeface="Arial" pitchFamily="34" charset="0"/>
              </a:rPr>
              <a:t>as </a:t>
            </a:r>
            <a:r>
              <a:rPr lang="en-US" altLang="ja-JP" sz="2200" kern="0" dirty="0" smtClean="0">
                <a:latin typeface="Arial" pitchFamily="34" charset="0"/>
                <a:ea typeface="ＭＳ Ｐゴシック" pitchFamily="50" charset="-128"/>
                <a:cs typeface="Arial" pitchFamily="34" charset="0"/>
              </a:rPr>
              <a:t>one of key objectives for ALOS-2</a:t>
            </a:r>
          </a:p>
          <a:p>
            <a:pPr marL="342900" lvl="1" indent="-342900" defTabSz="914400">
              <a:lnSpc>
                <a:spcPct val="90000"/>
              </a:lnSpc>
              <a:spcBef>
                <a:spcPct val="20000"/>
              </a:spcBef>
              <a:buFont typeface="Arial"/>
              <a:buChar char="•"/>
              <a:defRPr/>
            </a:pPr>
            <a:endParaRPr lang="en-US" altLang="ja-JP" sz="2200" kern="0" dirty="0" smtClean="0">
              <a:latin typeface="Arial" pitchFamily="34" charset="0"/>
              <a:ea typeface="ＭＳ Ｐゴシック" pitchFamily="50" charset="-128"/>
              <a:cs typeface="Arial" pitchFamily="34" charset="0"/>
            </a:endParaRPr>
          </a:p>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Acquisition plan compliant with GFOI information requirements</a:t>
            </a:r>
          </a:p>
          <a:p>
            <a:pPr marL="342900" lvl="1" indent="-342900" defTabSz="914400">
              <a:lnSpc>
                <a:spcPct val="90000"/>
              </a:lnSpc>
              <a:spcBef>
                <a:spcPct val="20000"/>
              </a:spcBef>
              <a:buFont typeface="Arial"/>
              <a:buChar char="•"/>
              <a:defRPr/>
            </a:pPr>
            <a:endParaRPr lang="en-US" altLang="ja-JP" sz="2200" kern="0" dirty="0" smtClean="0">
              <a:latin typeface="Arial" pitchFamily="34" charset="0"/>
              <a:ea typeface="ＭＳ Ｐゴシック" pitchFamily="50" charset="-128"/>
              <a:cs typeface="Arial" pitchFamily="34" charset="0"/>
            </a:endParaRPr>
          </a:p>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 The data </a:t>
            </a:r>
            <a:r>
              <a:rPr lang="en-US" altLang="ja-JP" sz="2200" kern="0" dirty="0">
                <a:latin typeface="Arial" pitchFamily="34" charset="0"/>
                <a:ea typeface="ＭＳ Ｐゴシック" pitchFamily="50" charset="-128"/>
                <a:cs typeface="Arial" pitchFamily="34" charset="0"/>
              </a:rPr>
              <a:t>policy for ALOS-2 is yet to be decided</a:t>
            </a:r>
            <a:r>
              <a:rPr lang="en-US" altLang="ja-JP" sz="2200" kern="0" dirty="0" smtClean="0">
                <a:latin typeface="Arial" pitchFamily="34" charset="0"/>
                <a:ea typeface="ＭＳ Ｐゴシック" pitchFamily="50" charset="-128"/>
                <a:cs typeface="Arial" pitchFamily="34" charset="0"/>
              </a:rPr>
              <a:t>.</a:t>
            </a:r>
          </a:p>
          <a:p>
            <a:pPr marL="342900" lvl="1" indent="-342900" defTabSz="914400">
              <a:lnSpc>
                <a:spcPct val="90000"/>
              </a:lnSpc>
              <a:spcBef>
                <a:spcPct val="20000"/>
              </a:spcBef>
              <a:buFont typeface="Arial"/>
              <a:buChar char="•"/>
              <a:defRPr/>
            </a:pPr>
            <a:endParaRPr lang="en-US" altLang="ja-JP" sz="2200" kern="0" dirty="0">
              <a:latin typeface="Arial" pitchFamily="34" charset="0"/>
              <a:ea typeface="ＭＳ Ｐゴシック" pitchFamily="50" charset="-128"/>
              <a:cs typeface="Arial" pitchFamily="34" charset="0"/>
            </a:endParaRPr>
          </a:p>
          <a:p>
            <a:pPr marL="0" lvl="1" defTabSz="914400">
              <a:lnSpc>
                <a:spcPct val="90000"/>
              </a:lnSpc>
              <a:spcBef>
                <a:spcPct val="20000"/>
              </a:spcBef>
              <a:defRPr/>
            </a:pPr>
            <a:r>
              <a:rPr lang="en-US" altLang="ja-JP" sz="2200" kern="0" dirty="0" smtClean="0">
                <a:latin typeface="Arial" pitchFamily="34" charset="0"/>
                <a:ea typeface="ＭＳ Ｐゴシック" pitchFamily="50" charset="-128"/>
                <a:cs typeface="Arial" pitchFamily="34" charset="0"/>
              </a:rPr>
              <a:t>•</a:t>
            </a:r>
            <a:r>
              <a:rPr lang="en-US" altLang="ja-JP" sz="2200" kern="0" dirty="0">
                <a:latin typeface="Arial" pitchFamily="34" charset="0"/>
                <a:ea typeface="ＭＳ Ｐゴシック" pitchFamily="50" charset="-128"/>
                <a:cs typeface="Arial" pitchFamily="34" charset="0"/>
              </a:rPr>
              <a:t> </a:t>
            </a:r>
            <a:r>
              <a:rPr lang="en-US" altLang="ja-JP" sz="2200" kern="0" dirty="0" smtClean="0">
                <a:latin typeface="Arial" pitchFamily="34" charset="0"/>
                <a:ea typeface="ＭＳ Ｐゴシック" pitchFamily="50" charset="-128"/>
                <a:cs typeface="Arial" pitchFamily="34" charset="0"/>
              </a:rPr>
              <a:t>    Potential </a:t>
            </a:r>
            <a:r>
              <a:rPr lang="en-US" altLang="ja-JP" sz="2200" kern="0" dirty="0">
                <a:latin typeface="Arial" pitchFamily="34" charset="0"/>
                <a:ea typeface="ＭＳ Ｐゴシック" pitchFamily="50" charset="-128"/>
                <a:cs typeface="Arial" pitchFamily="34" charset="0"/>
              </a:rPr>
              <a:t>to support Category A, </a:t>
            </a:r>
            <a:r>
              <a:rPr lang="en-US" altLang="ja-JP" sz="2200" kern="0" dirty="0" smtClean="0">
                <a:latin typeface="Arial" pitchFamily="34" charset="0"/>
                <a:ea typeface="ＭＳ Ｐゴシック" pitchFamily="50" charset="-128"/>
                <a:cs typeface="Arial" pitchFamily="34" charset="0"/>
              </a:rPr>
              <a:t>B, C </a:t>
            </a:r>
            <a:r>
              <a:rPr lang="en-US" altLang="ja-JP" sz="2200" kern="0" dirty="0">
                <a:latin typeface="Arial" pitchFamily="34" charset="0"/>
                <a:ea typeface="ＭＳ Ｐゴシック" pitchFamily="50" charset="-128"/>
                <a:cs typeface="Arial" pitchFamily="34" charset="0"/>
              </a:rPr>
              <a:t>and D products. </a:t>
            </a:r>
          </a:p>
        </p:txBody>
      </p:sp>
      <p:sp>
        <p:nvSpPr>
          <p:cNvPr id="7" name="Title 1"/>
          <p:cNvSpPr txBox="1">
            <a:spLocks/>
          </p:cNvSpPr>
          <p:nvPr/>
        </p:nvSpPr>
        <p:spPr bwMode="auto">
          <a:xfrm>
            <a:off x="1379539" y="212030"/>
            <a:ext cx="6223528"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rPr>
              <a:t>ALOS-2</a:t>
            </a:r>
          </a:p>
        </p:txBody>
      </p:sp>
    </p:spTree>
    <p:extLst>
      <p:ext uri="{BB962C8B-B14F-4D97-AF65-F5344CB8AC3E}">
        <p14:creationId xmlns:p14="http://schemas.microsoft.com/office/powerpoint/2010/main" val="1398063308"/>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29</a:t>
            </a:fld>
            <a:endParaRPr lang="en-US" smtClean="0"/>
          </a:p>
        </p:txBody>
      </p:sp>
      <p:sp>
        <p:nvSpPr>
          <p:cNvPr id="5" name="Rectangle 3"/>
          <p:cNvSpPr txBox="1">
            <a:spLocks noChangeArrowheads="1"/>
          </p:cNvSpPr>
          <p:nvPr/>
        </p:nvSpPr>
        <p:spPr>
          <a:xfrm>
            <a:off x="381001" y="1541793"/>
            <a:ext cx="8652933" cy="4588075"/>
          </a:xfrm>
          <a:prstGeom prst="rect">
            <a:avLst/>
          </a:prstGeom>
        </p:spPr>
        <p:txBody>
          <a:bodyPr/>
          <a:lstStyle/>
          <a:p>
            <a:pPr marL="0" lvl="1" defTabSz="914400">
              <a:spcBef>
                <a:spcPct val="20000"/>
              </a:spcBef>
              <a:defRPr/>
            </a:pPr>
            <a:r>
              <a:rPr lang="en-US" altLang="ja-JP" sz="2400" b="1" kern="0" dirty="0">
                <a:latin typeface="Arial" pitchFamily="34" charset="0"/>
                <a:ea typeface="ＭＳ Ｐゴシック" pitchFamily="50" charset="-128"/>
                <a:cs typeface="Arial" pitchFamily="34" charset="0"/>
              </a:rPr>
              <a:t>Suggested actions for gap </a:t>
            </a:r>
            <a:r>
              <a:rPr lang="en-US" altLang="ja-JP" sz="2400" b="1" kern="0" dirty="0" smtClean="0">
                <a:latin typeface="Arial" pitchFamily="34" charset="0"/>
                <a:ea typeface="ＭＳ Ｐゴシック" pitchFamily="50" charset="-128"/>
                <a:cs typeface="Arial" pitchFamily="34" charset="0"/>
              </a:rPr>
              <a:t>mitigation</a:t>
            </a:r>
            <a:endParaRPr lang="en-US" altLang="ja-JP" sz="1000" b="1" kern="0" dirty="0" smtClean="0">
              <a:latin typeface="Arial" pitchFamily="34" charset="0"/>
              <a:ea typeface="ＭＳ Ｐゴシック" pitchFamily="50" charset="-128"/>
              <a:cs typeface="Arial" pitchFamily="34" charset="0"/>
            </a:endParaRPr>
          </a:p>
          <a:p>
            <a:pPr marL="0" lvl="1" defTabSz="914400">
              <a:spcBef>
                <a:spcPct val="20000"/>
              </a:spcBef>
              <a:defRPr/>
            </a:pPr>
            <a:r>
              <a:rPr lang="en-US" altLang="ja-JP" sz="1000" b="1" kern="0" dirty="0" smtClean="0">
                <a:latin typeface="Arial" pitchFamily="34" charset="0"/>
                <a:ea typeface="ＭＳ Ｐゴシック" pitchFamily="50" charset="-128"/>
                <a:cs typeface="Arial" pitchFamily="34" charset="0"/>
              </a:rPr>
              <a:t> </a:t>
            </a:r>
          </a:p>
          <a:p>
            <a:pPr marL="342900" lvl="1" indent="-342900" defTabSz="914400">
              <a:spcBef>
                <a:spcPct val="20000"/>
              </a:spcBef>
              <a:buFont typeface="Arial"/>
              <a:buChar char="•"/>
              <a:defRPr/>
            </a:pPr>
            <a:r>
              <a:rPr lang="en-US" altLang="ja-JP" sz="2200" kern="0" dirty="0" smtClean="0">
                <a:solidFill>
                  <a:srgbClr val="FF0000"/>
                </a:solidFill>
                <a:latin typeface="Arial" pitchFamily="34" charset="0"/>
                <a:ea typeface="ＭＳ Ｐゴシック" pitchFamily="50" charset="-128"/>
                <a:cs typeface="Arial" pitchFamily="34" charset="0"/>
              </a:rPr>
              <a:t>No technical suggestions.  ALOS</a:t>
            </a:r>
            <a:r>
              <a:rPr lang="en-US" altLang="ja-JP" sz="2200" kern="0" dirty="0" smtClean="0">
                <a:solidFill>
                  <a:srgbClr val="FF0000"/>
                </a:solidFill>
                <a:latin typeface="Arial" pitchFamily="34" charset="0"/>
                <a:ea typeface="ＭＳ Ｐゴシック" pitchFamily="50" charset="-128"/>
                <a:cs typeface="Arial" pitchFamily="34" charset="0"/>
              </a:rPr>
              <a:t>-2 strategy compliant with GFOI </a:t>
            </a:r>
            <a:r>
              <a:rPr lang="en-US" altLang="ja-JP" sz="2200" kern="0" dirty="0" smtClean="0">
                <a:solidFill>
                  <a:srgbClr val="FF0000"/>
                </a:solidFill>
                <a:latin typeface="Arial" pitchFamily="34" charset="0"/>
                <a:ea typeface="ＭＳ Ｐゴシック" pitchFamily="50" charset="-128"/>
                <a:cs typeface="Arial" pitchFamily="34" charset="0"/>
              </a:rPr>
              <a:t>priorities.</a:t>
            </a:r>
          </a:p>
          <a:p>
            <a:pPr marL="342900" lvl="1" indent="-342900" defTabSz="914400">
              <a:spcBef>
                <a:spcPct val="20000"/>
              </a:spcBef>
              <a:buFont typeface="Arial"/>
              <a:buChar char="•"/>
              <a:defRPr/>
            </a:pPr>
            <a:r>
              <a:rPr lang="en-US" altLang="ja-JP" sz="2200" kern="0" dirty="0" smtClean="0">
                <a:solidFill>
                  <a:srgbClr val="FF0000"/>
                </a:solidFill>
                <a:latin typeface="Arial" pitchFamily="34" charset="0"/>
                <a:ea typeface="ＭＳ Ｐゴシック" pitchFamily="50" charset="-128"/>
                <a:cs typeface="Arial" pitchFamily="34" charset="0"/>
              </a:rPr>
              <a:t>Inclusion of ALOS-2 as a core mission would be of significant benefit for the Global Baseline Strategy.</a:t>
            </a:r>
            <a:endParaRPr lang="en-US" altLang="ja-JP" sz="2200" kern="0" dirty="0">
              <a:latin typeface="Arial" pitchFamily="34" charset="0"/>
              <a:ea typeface="ＭＳ Ｐゴシック" pitchFamily="50" charset="-128"/>
              <a:cs typeface="Arial" pitchFamily="34" charset="0"/>
            </a:endParaRPr>
          </a:p>
        </p:txBody>
      </p:sp>
      <p:sp>
        <p:nvSpPr>
          <p:cNvPr id="6" name="Title 1"/>
          <p:cNvSpPr txBox="1">
            <a:spLocks/>
          </p:cNvSpPr>
          <p:nvPr/>
        </p:nvSpPr>
        <p:spPr bwMode="auto">
          <a:xfrm>
            <a:off x="1379539" y="212030"/>
            <a:ext cx="6223528"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b="1" kern="0" dirty="0" smtClean="0">
                <a:solidFill>
                  <a:schemeClr val="bg1"/>
                </a:solidFill>
                <a:latin typeface="Tahoma" pitchFamily="-106" charset="0"/>
                <a:cs typeface="Tahoma" pitchFamily="-106" charset="0"/>
              </a:rPr>
              <a:t>ALOS</a:t>
            </a:r>
            <a:r>
              <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rPr>
              <a:t>-2</a:t>
            </a:r>
          </a:p>
        </p:txBody>
      </p:sp>
    </p:spTree>
    <p:extLst>
      <p:ext uri="{BB962C8B-B14F-4D97-AF65-F5344CB8AC3E}">
        <p14:creationId xmlns:p14="http://schemas.microsoft.com/office/powerpoint/2010/main" val="401908808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3</a:t>
            </a:fld>
            <a:endParaRPr lang="en-US" smtClean="0"/>
          </a:p>
        </p:txBody>
      </p:sp>
      <p:sp>
        <p:nvSpPr>
          <p:cNvPr id="5" name="Rectangle 3"/>
          <p:cNvSpPr txBox="1">
            <a:spLocks noChangeArrowheads="1"/>
          </p:cNvSpPr>
          <p:nvPr/>
        </p:nvSpPr>
        <p:spPr>
          <a:xfrm>
            <a:off x="431800" y="1728058"/>
            <a:ext cx="8652933" cy="4588075"/>
          </a:xfrm>
          <a:prstGeom prst="rect">
            <a:avLst/>
          </a:prstGeom>
        </p:spPr>
        <p:txBody>
          <a:bodyPr/>
          <a:lstStyle/>
          <a:p>
            <a:pPr marL="0" lvl="1" defTabSz="914400">
              <a:lnSpc>
                <a:spcPct val="90000"/>
              </a:lnSpc>
              <a:spcBef>
                <a:spcPct val="20000"/>
              </a:spcBef>
              <a:defRPr/>
            </a:pPr>
            <a:r>
              <a:rPr lang="en-US" altLang="ja-JP" sz="2400" b="1" kern="0" dirty="0" smtClean="0">
                <a:latin typeface="Arial" pitchFamily="34" charset="0"/>
                <a:ea typeface="ＭＳ Ｐゴシック" pitchFamily="50" charset="-128"/>
                <a:cs typeface="Arial" pitchFamily="34" charset="0"/>
              </a:rPr>
              <a:t>BAU plan</a:t>
            </a:r>
            <a:endParaRPr lang="en-US" altLang="ja-JP" sz="1000" b="1" kern="0" dirty="0" smtClean="0">
              <a:latin typeface="Arial" pitchFamily="34" charset="0"/>
              <a:ea typeface="ＭＳ Ｐゴシック" pitchFamily="50" charset="-128"/>
              <a:cs typeface="Arial" pitchFamily="34" charset="0"/>
            </a:endParaRPr>
          </a:p>
          <a:p>
            <a:pPr marL="0" lvl="1" defTabSz="914400">
              <a:lnSpc>
                <a:spcPct val="90000"/>
              </a:lnSpc>
              <a:spcBef>
                <a:spcPct val="20000"/>
              </a:spcBef>
              <a:defRPr/>
            </a:pPr>
            <a:endParaRPr lang="en-US" altLang="ja-JP" sz="1000" b="1" kern="0" dirty="0">
              <a:latin typeface="Arial" pitchFamily="34" charset="0"/>
              <a:ea typeface="ＭＳ Ｐゴシック" pitchFamily="50" charset="-128"/>
              <a:cs typeface="Arial" pitchFamily="34" charset="0"/>
            </a:endParaRPr>
          </a:p>
          <a:p>
            <a:pPr marL="285750" lvl="1" indent="-285750" defTabSz="914400">
              <a:lnSpc>
                <a:spcPct val="90000"/>
              </a:lnSpc>
              <a:spcBef>
                <a:spcPct val="20000"/>
              </a:spcBef>
              <a:buFont typeface="Arial"/>
              <a:buChar char="•"/>
              <a:defRPr/>
            </a:pPr>
            <a:r>
              <a:rPr lang="en-US" altLang="ja-JP" sz="2200" kern="0" dirty="0">
                <a:latin typeface="Arial" pitchFamily="34" charset="0"/>
                <a:ea typeface="ＭＳ Ｐゴシック" pitchFamily="50" charset="-128"/>
                <a:cs typeface="Arial" pitchFamily="34" charset="0"/>
              </a:rPr>
              <a:t>For Landsat 7, at least 4 scenes are planned for every ground locale every year for the vast majority of land areas of the world. Smaller Caribbean and Pacific islands have recently been added to the plan. If cloud cover prevents a previous acquisition from being successfully acquired, a higher priority weighting is assigned for that area for the next acquisition opportunity. If too long a time passes between successful acquisitions, a specific acquisition request may be established.</a:t>
            </a:r>
          </a:p>
          <a:p>
            <a:pPr marL="285750" lvl="1" indent="-285750" defTabSz="914400">
              <a:lnSpc>
                <a:spcPct val="90000"/>
              </a:lnSpc>
              <a:spcBef>
                <a:spcPct val="20000"/>
              </a:spcBef>
              <a:buFont typeface="Arial"/>
              <a:buChar char="•"/>
              <a:defRPr/>
            </a:pPr>
            <a:r>
              <a:rPr lang="en-US" altLang="ja-JP" sz="2200" kern="0" dirty="0">
                <a:latin typeface="Arial" pitchFamily="34" charset="0"/>
                <a:ea typeface="ＭＳ Ｐゴシック" pitchFamily="50" charset="-128"/>
                <a:cs typeface="Arial" pitchFamily="34" charset="0"/>
              </a:rPr>
              <a:t>With the successful launch of LDCM, it is anticipated that most land areas of the world will have at least 8 scenes acquired annually.  This will be accomplished by LDCM taking the previous Landsat 5 orbit, which provides an eight-day revisit cycle.</a:t>
            </a:r>
          </a:p>
        </p:txBody>
      </p:sp>
      <p:sp>
        <p:nvSpPr>
          <p:cNvPr id="6" name="Title 1"/>
          <p:cNvSpPr txBox="1">
            <a:spLocks/>
          </p:cNvSpPr>
          <p:nvPr/>
        </p:nvSpPr>
        <p:spPr bwMode="auto">
          <a:xfrm>
            <a:off x="1379539" y="212030"/>
            <a:ext cx="5859461"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rPr>
              <a:t>Landsat 7 &amp; LDCM</a:t>
            </a:r>
          </a:p>
        </p:txBody>
      </p:sp>
    </p:spTree>
    <p:extLst>
      <p:ext uri="{BB962C8B-B14F-4D97-AF65-F5344CB8AC3E}">
        <p14:creationId xmlns:p14="http://schemas.microsoft.com/office/powerpoint/2010/main" val="3607835160"/>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4</a:t>
            </a:fld>
            <a:endParaRPr lang="en-US" smtClean="0"/>
          </a:p>
        </p:txBody>
      </p:sp>
      <p:sp>
        <p:nvSpPr>
          <p:cNvPr id="5" name="Rectangle 3"/>
          <p:cNvSpPr txBox="1">
            <a:spLocks noChangeArrowheads="1"/>
          </p:cNvSpPr>
          <p:nvPr/>
        </p:nvSpPr>
        <p:spPr>
          <a:xfrm>
            <a:off x="381001" y="1541793"/>
            <a:ext cx="8652933" cy="4588075"/>
          </a:xfrm>
          <a:prstGeom prst="rect">
            <a:avLst/>
          </a:prstGeom>
        </p:spPr>
        <p:txBody>
          <a:bodyPr/>
          <a:lstStyle/>
          <a:p>
            <a:pPr marL="0" lvl="1" defTabSz="914400">
              <a:spcBef>
                <a:spcPct val="20000"/>
              </a:spcBef>
              <a:defRPr/>
            </a:pPr>
            <a:r>
              <a:rPr lang="en-US" altLang="ja-JP" sz="2400" b="1" kern="0" dirty="0" smtClean="0">
                <a:latin typeface="Arial" pitchFamily="34" charset="0"/>
                <a:ea typeface="ＭＳ Ｐゴシック" pitchFamily="50" charset="-128"/>
                <a:cs typeface="Arial" pitchFamily="34" charset="0"/>
              </a:rPr>
              <a:t>Key Points</a:t>
            </a:r>
            <a:endParaRPr lang="en-US" altLang="ja-JP" sz="1000" b="1" kern="0" dirty="0" smtClean="0">
              <a:latin typeface="Arial" pitchFamily="34" charset="0"/>
              <a:ea typeface="ＭＳ Ｐゴシック" pitchFamily="50" charset="-128"/>
              <a:cs typeface="Arial" pitchFamily="34" charset="0"/>
            </a:endParaRPr>
          </a:p>
          <a:p>
            <a:pPr marL="0" lvl="1" defTabSz="914400">
              <a:spcBef>
                <a:spcPct val="20000"/>
              </a:spcBef>
              <a:defRPr/>
            </a:pPr>
            <a:endParaRPr lang="en-US" altLang="ja-JP" sz="1000" b="1" kern="0" dirty="0">
              <a:latin typeface="Arial" pitchFamily="34" charset="0"/>
              <a:ea typeface="ＭＳ Ｐゴシック" pitchFamily="50" charset="-128"/>
              <a:cs typeface="Arial" pitchFamily="34" charset="0"/>
            </a:endParaRPr>
          </a:p>
          <a:p>
            <a:pPr marL="0" lvl="1" defTabSz="914400">
              <a:spcBef>
                <a:spcPct val="20000"/>
              </a:spcBef>
              <a:defRPr/>
            </a:pPr>
            <a:r>
              <a:rPr lang="en-US" altLang="ja-JP" sz="2200" kern="0" dirty="0" smtClean="0">
                <a:latin typeface="Arial" pitchFamily="34" charset="0"/>
                <a:ea typeface="ＭＳ Ｐゴシック" pitchFamily="50" charset="-128"/>
                <a:cs typeface="Arial" pitchFamily="34" charset="0"/>
              </a:rPr>
              <a:t>•</a:t>
            </a:r>
            <a:r>
              <a:rPr lang="en-US" altLang="ja-JP" sz="2200" kern="0" dirty="0">
                <a:latin typeface="Arial" pitchFamily="34" charset="0"/>
                <a:ea typeface="ＭＳ Ｐゴシック" pitchFamily="50" charset="-128"/>
                <a:cs typeface="Arial" pitchFamily="34" charset="0"/>
              </a:rPr>
              <a:t>	</a:t>
            </a:r>
            <a:r>
              <a:rPr lang="en-US" altLang="ja-JP" sz="2200" kern="0" dirty="0" smtClean="0">
                <a:latin typeface="Arial" pitchFamily="34" charset="0"/>
                <a:ea typeface="ＭＳ Ｐゴシック" pitchFamily="50" charset="-128"/>
                <a:cs typeface="Arial" pitchFamily="34" charset="0"/>
              </a:rPr>
              <a:t>Key sensors for Category </a:t>
            </a:r>
            <a:r>
              <a:rPr lang="en-US" altLang="ja-JP" sz="2200" kern="0" dirty="0">
                <a:latin typeface="Arial" pitchFamily="34" charset="0"/>
                <a:ea typeface="ＭＳ Ｐゴシック" pitchFamily="50" charset="-128"/>
                <a:cs typeface="Arial" pitchFamily="34" charset="0"/>
              </a:rPr>
              <a:t>A and </a:t>
            </a:r>
            <a:r>
              <a:rPr lang="en-US" altLang="ja-JP" sz="2200" kern="0" dirty="0" smtClean="0">
                <a:latin typeface="Arial" pitchFamily="34" charset="0"/>
                <a:ea typeface="ＭＳ Ｐゴシック" pitchFamily="50" charset="-128"/>
                <a:cs typeface="Arial" pitchFamily="34" charset="0"/>
              </a:rPr>
              <a:t>B</a:t>
            </a:r>
            <a:endParaRPr lang="en-US" altLang="ja-JP" sz="2200" kern="0" dirty="0">
              <a:latin typeface="Arial" pitchFamily="34" charset="0"/>
              <a:ea typeface="ＭＳ Ｐゴシック" pitchFamily="50" charset="-128"/>
              <a:cs typeface="Arial" pitchFamily="34" charset="0"/>
            </a:endParaRPr>
          </a:p>
          <a:p>
            <a:pPr marL="0" lvl="1" defTabSz="914400">
              <a:spcBef>
                <a:spcPct val="20000"/>
              </a:spcBef>
              <a:defRPr/>
            </a:pPr>
            <a:r>
              <a:rPr lang="en-US" altLang="ja-JP" sz="2200" kern="0" dirty="0" smtClean="0">
                <a:latin typeface="Arial" pitchFamily="34" charset="0"/>
                <a:ea typeface="ＭＳ Ｐゴシック" pitchFamily="50" charset="-128"/>
                <a:cs typeface="Arial" pitchFamily="34" charset="0"/>
              </a:rPr>
              <a:t>Near</a:t>
            </a:r>
            <a:r>
              <a:rPr lang="en-US" altLang="ja-JP" sz="2200" kern="0" dirty="0">
                <a:latin typeface="Arial" pitchFamily="34" charset="0"/>
                <a:ea typeface="ＭＳ Ｐゴシック" pitchFamily="50" charset="-128"/>
                <a:cs typeface="Arial" pitchFamily="34" charset="0"/>
              </a:rPr>
              <a:t>-global land coverage </a:t>
            </a:r>
            <a:r>
              <a:rPr lang="en-US" altLang="ja-JP" sz="2200" kern="0" dirty="0" smtClean="0">
                <a:latin typeface="Arial" pitchFamily="34" charset="0"/>
                <a:ea typeface="ＭＳ Ｐゴシック" pitchFamily="50" charset="-128"/>
                <a:cs typeface="Arial" pitchFamily="34" charset="0"/>
              </a:rPr>
              <a:t>planned:</a:t>
            </a:r>
            <a:endParaRPr lang="en-US" altLang="ja-JP" sz="2200" kern="0" dirty="0">
              <a:latin typeface="Arial" pitchFamily="34" charset="0"/>
              <a:ea typeface="ＭＳ Ｐゴシック" pitchFamily="50" charset="-128"/>
              <a:cs typeface="Arial" pitchFamily="34" charset="0"/>
            </a:endParaRPr>
          </a:p>
          <a:p>
            <a:pPr marL="0" lvl="1" defTabSz="914400">
              <a:spcBef>
                <a:spcPct val="20000"/>
              </a:spcBef>
              <a:defRPr/>
            </a:pPr>
            <a:r>
              <a:rPr lang="en-US" altLang="ja-JP" sz="2200" kern="0" dirty="0">
                <a:latin typeface="Arial" pitchFamily="34" charset="0"/>
                <a:ea typeface="ＭＳ Ｐゴシック" pitchFamily="50" charset="-128"/>
                <a:cs typeface="Arial" pitchFamily="34" charset="0"/>
              </a:rPr>
              <a:t>•	4 observations/year with L-7 </a:t>
            </a:r>
            <a:r>
              <a:rPr lang="en-US" altLang="ja-JP" sz="2200" kern="0" dirty="0" smtClean="0">
                <a:latin typeface="Arial" pitchFamily="34" charset="0"/>
                <a:ea typeface="ＭＳ Ｐゴシック" pitchFamily="50" charset="-128"/>
                <a:cs typeface="Arial" pitchFamily="34" charset="0"/>
              </a:rPr>
              <a:t> - probably </a:t>
            </a:r>
            <a:r>
              <a:rPr lang="en-US" altLang="ja-JP" sz="2200" kern="0" dirty="0">
                <a:latin typeface="Arial" pitchFamily="34" charset="0"/>
                <a:ea typeface="ＭＳ Ｐゴシック" pitchFamily="50" charset="-128"/>
                <a:cs typeface="Arial" pitchFamily="34" charset="0"/>
              </a:rPr>
              <a:t>insufficient due to </a:t>
            </a:r>
            <a:r>
              <a:rPr lang="en-US" altLang="ja-JP" sz="2200" kern="0" dirty="0" smtClean="0">
                <a:latin typeface="Arial" pitchFamily="34" charset="0"/>
                <a:ea typeface="ＭＳ Ｐゴシック" pitchFamily="50" charset="-128"/>
                <a:cs typeface="Arial" pitchFamily="34" charset="0"/>
              </a:rPr>
              <a:t>	</a:t>
            </a:r>
            <a:r>
              <a:rPr lang="en-US" altLang="ja-JP" sz="2200" kern="0" dirty="0" err="1" smtClean="0">
                <a:latin typeface="Arial" pitchFamily="34" charset="0"/>
                <a:ea typeface="ＭＳ Ｐゴシック" pitchFamily="50" charset="-128"/>
                <a:cs typeface="Arial" pitchFamily="34" charset="0"/>
              </a:rPr>
              <a:t>scanline</a:t>
            </a:r>
            <a:r>
              <a:rPr lang="en-US" altLang="ja-JP" sz="2200" kern="0" dirty="0" smtClean="0">
                <a:latin typeface="Arial" pitchFamily="34" charset="0"/>
                <a:ea typeface="ＭＳ Ｐゴシック" pitchFamily="50" charset="-128"/>
                <a:cs typeface="Arial" pitchFamily="34" charset="0"/>
              </a:rPr>
              <a:t> </a:t>
            </a:r>
            <a:r>
              <a:rPr lang="en-US" altLang="ja-JP" sz="2200" kern="0" dirty="0">
                <a:latin typeface="Arial" pitchFamily="34" charset="0"/>
                <a:ea typeface="ＭＳ Ｐゴシック" pitchFamily="50" charset="-128"/>
                <a:cs typeface="Arial" pitchFamily="34" charset="0"/>
              </a:rPr>
              <a:t>error (at least 2 observations required for gap-free </a:t>
            </a:r>
            <a:r>
              <a:rPr lang="en-US" altLang="ja-JP" sz="2200" kern="0" dirty="0" smtClean="0">
                <a:latin typeface="Arial" pitchFamily="34" charset="0"/>
                <a:ea typeface="ＭＳ Ｐゴシック" pitchFamily="50" charset="-128"/>
                <a:cs typeface="Arial" pitchFamily="34" charset="0"/>
              </a:rPr>
              <a:t>	coverage</a:t>
            </a:r>
            <a:r>
              <a:rPr lang="en-US" altLang="ja-JP" sz="2200" kern="0" dirty="0">
                <a:latin typeface="Arial" pitchFamily="34" charset="0"/>
                <a:ea typeface="ＭＳ Ｐゴシック" pitchFamily="50" charset="-128"/>
                <a:cs typeface="Arial" pitchFamily="34" charset="0"/>
              </a:rPr>
              <a:t>) and cloud cover.</a:t>
            </a:r>
          </a:p>
          <a:p>
            <a:pPr marL="0" lvl="1" defTabSz="914400">
              <a:spcBef>
                <a:spcPct val="20000"/>
              </a:spcBef>
              <a:defRPr/>
            </a:pPr>
            <a:r>
              <a:rPr lang="en-US" altLang="ja-JP" sz="2200" kern="0" dirty="0">
                <a:latin typeface="Arial" pitchFamily="34" charset="0"/>
                <a:ea typeface="ＭＳ Ｐゴシック" pitchFamily="50" charset="-128"/>
                <a:cs typeface="Arial" pitchFamily="34" charset="0"/>
              </a:rPr>
              <a:t>•	</a:t>
            </a:r>
            <a:r>
              <a:rPr lang="en-US" altLang="ja-JP" sz="2200" kern="0" dirty="0" smtClean="0">
                <a:latin typeface="Arial" pitchFamily="34" charset="0"/>
                <a:ea typeface="ＭＳ Ｐゴシック" pitchFamily="50" charset="-128"/>
                <a:cs typeface="Arial" pitchFamily="34" charset="0"/>
              </a:rPr>
              <a:t>Improvement </a:t>
            </a:r>
            <a:r>
              <a:rPr lang="en-US" altLang="ja-JP" sz="2200" kern="0" dirty="0">
                <a:latin typeface="Arial" pitchFamily="34" charset="0"/>
                <a:ea typeface="ＭＳ Ｐゴシック" pitchFamily="50" charset="-128"/>
                <a:cs typeface="Arial" pitchFamily="34" charset="0"/>
              </a:rPr>
              <a:t>with launch of </a:t>
            </a:r>
            <a:r>
              <a:rPr lang="en-US" altLang="ja-JP" sz="2200" kern="0" dirty="0" smtClean="0">
                <a:latin typeface="Arial" pitchFamily="34" charset="0"/>
                <a:ea typeface="ＭＳ Ｐゴシック" pitchFamily="50" charset="-128"/>
                <a:cs typeface="Arial" pitchFamily="34" charset="0"/>
              </a:rPr>
              <a:t>LDCM </a:t>
            </a:r>
            <a:r>
              <a:rPr lang="en-US" altLang="ja-JP" sz="2200" kern="0" dirty="0" smtClean="0">
                <a:latin typeface="Arial" pitchFamily="34" charset="0"/>
                <a:ea typeface="ＭＳ Ｐゴシック" pitchFamily="50" charset="-128"/>
                <a:cs typeface="Arial" pitchFamily="34" charset="0"/>
                <a:sym typeface="Wingdings"/>
              </a:rPr>
              <a:t></a:t>
            </a:r>
            <a:r>
              <a:rPr lang="en-US" altLang="ja-JP" sz="2200" kern="0" dirty="0" smtClean="0">
                <a:latin typeface="Arial" pitchFamily="34" charset="0"/>
                <a:ea typeface="ＭＳ Ｐゴシック" pitchFamily="50" charset="-128"/>
                <a:cs typeface="Arial" pitchFamily="34" charset="0"/>
              </a:rPr>
              <a:t> 8 </a:t>
            </a:r>
            <a:r>
              <a:rPr lang="en-US" altLang="ja-JP" sz="2200" kern="0" dirty="0" err="1" smtClean="0">
                <a:latin typeface="Arial" pitchFamily="34" charset="0"/>
                <a:ea typeface="ＭＳ Ｐゴシック" pitchFamily="50" charset="-128"/>
                <a:cs typeface="Arial" pitchFamily="34" charset="0"/>
              </a:rPr>
              <a:t>obs</a:t>
            </a:r>
            <a:r>
              <a:rPr lang="en-US" altLang="ja-JP" sz="2200" kern="0" dirty="0" smtClean="0">
                <a:latin typeface="Arial" pitchFamily="34" charset="0"/>
                <a:ea typeface="ＭＳ Ｐゴシック" pitchFamily="50" charset="-128"/>
                <a:cs typeface="Arial" pitchFamily="34" charset="0"/>
              </a:rPr>
              <a:t>/year.  </a:t>
            </a:r>
            <a:endParaRPr lang="en-US" altLang="ja-JP" sz="2200" kern="0" dirty="0">
              <a:latin typeface="Arial" pitchFamily="34" charset="0"/>
              <a:ea typeface="ＭＳ Ｐゴシック" pitchFamily="50" charset="-128"/>
              <a:cs typeface="Arial" pitchFamily="34" charset="0"/>
            </a:endParaRPr>
          </a:p>
          <a:p>
            <a:pPr marL="0" lvl="1" defTabSz="914400">
              <a:spcBef>
                <a:spcPct val="20000"/>
              </a:spcBef>
              <a:defRPr/>
            </a:pPr>
            <a:r>
              <a:rPr lang="en-US" altLang="ja-JP" sz="2200" kern="0" dirty="0">
                <a:latin typeface="Arial" pitchFamily="34" charset="0"/>
                <a:ea typeface="ＭＳ Ｐゴシック" pitchFamily="50" charset="-128"/>
                <a:cs typeface="Arial" pitchFamily="34" charset="0"/>
              </a:rPr>
              <a:t>•	</a:t>
            </a:r>
            <a:r>
              <a:rPr lang="en-US" altLang="ja-JP" sz="2200" kern="0" dirty="0" smtClean="0">
                <a:latin typeface="Arial" pitchFamily="34" charset="0"/>
                <a:ea typeface="ＭＳ Ｐゴシック" pitchFamily="50" charset="-128"/>
                <a:cs typeface="Arial" pitchFamily="34" charset="0"/>
              </a:rPr>
              <a:t>Every pass observations </a:t>
            </a:r>
            <a:r>
              <a:rPr lang="en-US" altLang="ja-JP" sz="2200" kern="0" dirty="0">
                <a:latin typeface="Arial" pitchFamily="34" charset="0"/>
                <a:ea typeface="ＭＳ Ｐゴシック" pitchFamily="50" charset="-128"/>
                <a:cs typeface="Arial" pitchFamily="34" charset="0"/>
              </a:rPr>
              <a:t>in South America </a:t>
            </a:r>
            <a:r>
              <a:rPr lang="en-US" altLang="ja-JP" sz="2200" kern="0" dirty="0" smtClean="0">
                <a:latin typeface="Arial" pitchFamily="34" charset="0"/>
                <a:ea typeface="ＭＳ Ｐゴシック" pitchFamily="50" charset="-128"/>
                <a:cs typeface="Arial" pitchFamily="34" charset="0"/>
              </a:rPr>
              <a:t>within </a:t>
            </a:r>
            <a:r>
              <a:rPr lang="en-US" altLang="ja-JP" sz="2200" kern="0" dirty="0">
                <a:latin typeface="Arial" pitchFamily="34" charset="0"/>
                <a:ea typeface="ＭＳ Ｐゴシック" pitchFamily="50" charset="-128"/>
                <a:cs typeface="Arial" pitchFamily="34" charset="0"/>
              </a:rPr>
              <a:t>INPE </a:t>
            </a:r>
            <a:r>
              <a:rPr lang="en-US" altLang="ja-JP" sz="2200" kern="0" dirty="0" smtClean="0">
                <a:latin typeface="Arial" pitchFamily="34" charset="0"/>
                <a:ea typeface="ＭＳ Ｐゴシック" pitchFamily="50" charset="-128"/>
                <a:cs typeface="Arial" pitchFamily="34" charset="0"/>
              </a:rPr>
              <a:t>	Ground </a:t>
            </a:r>
            <a:r>
              <a:rPr lang="en-US" altLang="ja-JP" sz="2200" kern="0" dirty="0">
                <a:latin typeface="Arial" pitchFamily="34" charset="0"/>
                <a:ea typeface="ＭＳ Ｐゴシック" pitchFamily="50" charset="-128"/>
                <a:cs typeface="Arial" pitchFamily="34" charset="0"/>
              </a:rPr>
              <a:t>Station (GS) </a:t>
            </a:r>
            <a:r>
              <a:rPr lang="en-US" altLang="ja-JP" sz="2200" kern="0" dirty="0" smtClean="0">
                <a:latin typeface="Arial" pitchFamily="34" charset="0"/>
                <a:ea typeface="ＭＳ Ｐゴシック" pitchFamily="50" charset="-128"/>
                <a:cs typeface="Arial" pitchFamily="34" charset="0"/>
              </a:rPr>
              <a:t>mask.</a:t>
            </a:r>
          </a:p>
          <a:p>
            <a:pPr marL="342900" lvl="1" indent="-342900" defTabSz="914400">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       Potential for increased observation frequency over other    	regions with GS</a:t>
            </a:r>
            <a:endParaRPr lang="en-US" altLang="ja-JP" sz="2200" kern="0" dirty="0">
              <a:latin typeface="Arial" pitchFamily="34" charset="0"/>
              <a:ea typeface="ＭＳ Ｐゴシック" pitchFamily="50" charset="-128"/>
              <a:cs typeface="Arial" pitchFamily="34" charset="0"/>
            </a:endParaRPr>
          </a:p>
          <a:p>
            <a:pPr marL="0" lvl="1" defTabSz="914400">
              <a:spcBef>
                <a:spcPct val="20000"/>
              </a:spcBef>
              <a:defRPr/>
            </a:pPr>
            <a:r>
              <a:rPr lang="en-US" altLang="ja-JP" sz="2200" kern="0" dirty="0">
                <a:latin typeface="Arial" pitchFamily="34" charset="0"/>
                <a:ea typeface="ＭＳ Ｐゴシック" pitchFamily="50" charset="-128"/>
                <a:cs typeface="Arial" pitchFamily="34" charset="0"/>
              </a:rPr>
              <a:t>•	</a:t>
            </a:r>
            <a:r>
              <a:rPr lang="en-US" altLang="ja-JP" sz="2200" kern="0" dirty="0" smtClean="0">
                <a:latin typeface="Arial" pitchFamily="34" charset="0"/>
                <a:ea typeface="ＭＳ Ｐゴシック" pitchFamily="50" charset="-128"/>
                <a:cs typeface="Arial" pitchFamily="34" charset="0"/>
              </a:rPr>
              <a:t>Cloud </a:t>
            </a:r>
            <a:r>
              <a:rPr lang="en-US" altLang="ja-JP" sz="2200" kern="0" dirty="0">
                <a:latin typeface="Arial" pitchFamily="34" charset="0"/>
                <a:ea typeface="ＭＳ Ｐゴシック" pitchFamily="50" charset="-128"/>
                <a:cs typeface="Arial" pitchFamily="34" charset="0"/>
              </a:rPr>
              <a:t>predictions avoid acquisitions of “relatively” </a:t>
            </a:r>
            <a:r>
              <a:rPr lang="en-US" altLang="ja-JP" sz="2200" kern="0" dirty="0" smtClean="0">
                <a:latin typeface="Arial" pitchFamily="34" charset="0"/>
                <a:ea typeface="ＭＳ Ｐゴシック" pitchFamily="50" charset="-128"/>
                <a:cs typeface="Arial" pitchFamily="34" charset="0"/>
              </a:rPr>
              <a:t>	cloudy 		data</a:t>
            </a:r>
            <a:endParaRPr lang="en-US" altLang="ja-JP" sz="2200" kern="0" dirty="0">
              <a:latin typeface="Arial" pitchFamily="34" charset="0"/>
              <a:ea typeface="ＭＳ Ｐゴシック" pitchFamily="50" charset="-128"/>
              <a:cs typeface="Arial" pitchFamily="34" charset="0"/>
            </a:endParaRPr>
          </a:p>
          <a:p>
            <a:pPr marL="0" lvl="1" defTabSz="914400">
              <a:spcBef>
                <a:spcPct val="20000"/>
              </a:spcBef>
              <a:defRPr/>
            </a:pPr>
            <a:endParaRPr lang="en-US" altLang="ja-JP" sz="2200" kern="0" dirty="0">
              <a:latin typeface="Arial" pitchFamily="34" charset="0"/>
              <a:ea typeface="ＭＳ Ｐゴシック" pitchFamily="50" charset="-128"/>
              <a:cs typeface="Arial" pitchFamily="34" charset="0"/>
            </a:endParaRPr>
          </a:p>
        </p:txBody>
      </p:sp>
      <p:sp>
        <p:nvSpPr>
          <p:cNvPr id="7" name="Title 1"/>
          <p:cNvSpPr txBox="1">
            <a:spLocks/>
          </p:cNvSpPr>
          <p:nvPr/>
        </p:nvSpPr>
        <p:spPr bwMode="auto">
          <a:xfrm>
            <a:off x="1379539" y="212030"/>
            <a:ext cx="5859461"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rPr>
              <a:t>Landsat 7 &amp; LDCM</a:t>
            </a:r>
          </a:p>
        </p:txBody>
      </p:sp>
    </p:spTree>
    <p:extLst>
      <p:ext uri="{BB962C8B-B14F-4D97-AF65-F5344CB8AC3E}">
        <p14:creationId xmlns:p14="http://schemas.microsoft.com/office/powerpoint/2010/main" val="352950405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5</a:t>
            </a:fld>
            <a:endParaRPr lang="en-US" smtClean="0"/>
          </a:p>
        </p:txBody>
      </p:sp>
      <p:sp>
        <p:nvSpPr>
          <p:cNvPr id="5" name="Rectangle 3"/>
          <p:cNvSpPr txBox="1">
            <a:spLocks noChangeArrowheads="1"/>
          </p:cNvSpPr>
          <p:nvPr/>
        </p:nvSpPr>
        <p:spPr>
          <a:xfrm>
            <a:off x="381001" y="1541793"/>
            <a:ext cx="8652933" cy="4588075"/>
          </a:xfrm>
          <a:prstGeom prst="rect">
            <a:avLst/>
          </a:prstGeom>
        </p:spPr>
        <p:txBody>
          <a:bodyPr/>
          <a:lstStyle/>
          <a:p>
            <a:pPr marL="0" lvl="1" defTabSz="914400">
              <a:spcBef>
                <a:spcPct val="20000"/>
              </a:spcBef>
              <a:defRPr/>
            </a:pPr>
            <a:r>
              <a:rPr lang="en-US" altLang="ja-JP" sz="2400" b="1" kern="0" dirty="0">
                <a:latin typeface="Arial" pitchFamily="34" charset="0"/>
                <a:ea typeface="ＭＳ Ｐゴシック" pitchFamily="50" charset="-128"/>
                <a:cs typeface="Arial" pitchFamily="34" charset="0"/>
              </a:rPr>
              <a:t>Suggested actions for gap </a:t>
            </a:r>
            <a:r>
              <a:rPr lang="en-US" altLang="ja-JP" sz="2400" b="1" kern="0" dirty="0" smtClean="0">
                <a:latin typeface="Arial" pitchFamily="34" charset="0"/>
                <a:ea typeface="ＭＳ Ｐゴシック" pitchFamily="50" charset="-128"/>
                <a:cs typeface="Arial" pitchFamily="34" charset="0"/>
              </a:rPr>
              <a:t>mitigation</a:t>
            </a:r>
            <a:endParaRPr lang="en-US" altLang="ja-JP" sz="1000" b="1" kern="0" dirty="0" smtClean="0">
              <a:latin typeface="Arial" pitchFamily="34" charset="0"/>
              <a:ea typeface="ＭＳ Ｐゴシック" pitchFamily="50" charset="-128"/>
              <a:cs typeface="Arial" pitchFamily="34" charset="0"/>
            </a:endParaRPr>
          </a:p>
          <a:p>
            <a:pPr marL="0" lvl="1" defTabSz="914400">
              <a:spcBef>
                <a:spcPct val="20000"/>
              </a:spcBef>
              <a:defRPr/>
            </a:pPr>
            <a:r>
              <a:rPr lang="en-US" altLang="ja-JP" sz="1000" b="1" kern="0" dirty="0" smtClean="0">
                <a:latin typeface="Arial" pitchFamily="34" charset="0"/>
                <a:ea typeface="ＭＳ Ｐゴシック" pitchFamily="50" charset="-128"/>
                <a:cs typeface="Arial" pitchFamily="34" charset="0"/>
              </a:rPr>
              <a:t> </a:t>
            </a:r>
          </a:p>
          <a:p>
            <a:pPr marL="342900" lvl="1" indent="-342900" defTabSz="914400">
              <a:spcBef>
                <a:spcPct val="20000"/>
              </a:spcBef>
              <a:buFont typeface="Arial"/>
              <a:buChar char="•"/>
              <a:defRPr/>
            </a:pPr>
            <a:r>
              <a:rPr lang="en-US" altLang="ja-JP" sz="2200" kern="0" dirty="0">
                <a:solidFill>
                  <a:srgbClr val="FF0000"/>
                </a:solidFill>
                <a:latin typeface="Arial" pitchFamily="34" charset="0"/>
                <a:ea typeface="ＭＳ Ｐゴシック" pitchFamily="50" charset="-128"/>
                <a:cs typeface="Arial" pitchFamily="34" charset="0"/>
              </a:rPr>
              <a:t>Cloud predictions to avoid acquisitions of “relatively cloudy data” likely to amplify gaps in regions with severe cloud cover</a:t>
            </a:r>
          </a:p>
          <a:p>
            <a:pPr marL="342900" lvl="1" indent="-342900" defTabSz="914400">
              <a:spcBef>
                <a:spcPct val="20000"/>
              </a:spcBef>
              <a:buFont typeface="Arial"/>
              <a:buChar char="•"/>
              <a:defRPr/>
            </a:pPr>
            <a:r>
              <a:rPr lang="en-US" altLang="ja-JP" sz="2200" kern="0" dirty="0">
                <a:solidFill>
                  <a:srgbClr val="FF0000"/>
                </a:solidFill>
                <a:latin typeface="Arial" pitchFamily="34" charset="0"/>
                <a:ea typeface="ＭＳ Ｐゴシック" pitchFamily="50" charset="-128"/>
                <a:cs typeface="Arial" pitchFamily="34" charset="0"/>
                <a:sym typeface="Wingdings"/>
              </a:rPr>
              <a:t> Action on USGS to assess impact of relaxing the cloud threshold in LTAP (noting that pixel mining techniques present new situation where all data can be used)</a:t>
            </a:r>
          </a:p>
          <a:p>
            <a:pPr marL="342900" lvl="1" indent="-342900" defTabSz="914400">
              <a:spcBef>
                <a:spcPct val="20000"/>
              </a:spcBef>
              <a:buFont typeface="Arial"/>
              <a:buChar char="•"/>
              <a:defRPr/>
            </a:pPr>
            <a:endParaRPr lang="en-US" altLang="ja-JP" sz="2200" kern="0" dirty="0">
              <a:solidFill>
                <a:srgbClr val="FF0000"/>
              </a:solidFill>
              <a:latin typeface="Arial" pitchFamily="34" charset="0"/>
              <a:ea typeface="ＭＳ Ｐゴシック" pitchFamily="50" charset="-128"/>
              <a:cs typeface="Arial" pitchFamily="34" charset="0"/>
              <a:sym typeface="Wingdings"/>
            </a:endParaRPr>
          </a:p>
        </p:txBody>
      </p:sp>
      <p:sp>
        <p:nvSpPr>
          <p:cNvPr id="7" name="Title 1"/>
          <p:cNvSpPr txBox="1">
            <a:spLocks/>
          </p:cNvSpPr>
          <p:nvPr/>
        </p:nvSpPr>
        <p:spPr bwMode="auto">
          <a:xfrm>
            <a:off x="1379539" y="212030"/>
            <a:ext cx="5859461"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rPr>
              <a:t>Landsat 7 &amp; LDCM</a:t>
            </a:r>
          </a:p>
        </p:txBody>
      </p:sp>
    </p:spTree>
    <p:extLst>
      <p:ext uri="{BB962C8B-B14F-4D97-AF65-F5344CB8AC3E}">
        <p14:creationId xmlns:p14="http://schemas.microsoft.com/office/powerpoint/2010/main" val="219965830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6</a:t>
            </a:fld>
            <a:endParaRPr lang="en-US" smtClean="0"/>
          </a:p>
        </p:txBody>
      </p:sp>
      <p:sp>
        <p:nvSpPr>
          <p:cNvPr id="5" name="Rectangle 3"/>
          <p:cNvSpPr txBox="1">
            <a:spLocks noChangeArrowheads="1"/>
          </p:cNvSpPr>
          <p:nvPr/>
        </p:nvSpPr>
        <p:spPr>
          <a:xfrm>
            <a:off x="431800" y="1728058"/>
            <a:ext cx="8652933" cy="4588075"/>
          </a:xfrm>
          <a:prstGeom prst="rect">
            <a:avLst/>
          </a:prstGeom>
        </p:spPr>
        <p:txBody>
          <a:bodyPr/>
          <a:lstStyle/>
          <a:p>
            <a:pPr marL="0" lvl="1" defTabSz="914400">
              <a:lnSpc>
                <a:spcPct val="90000"/>
              </a:lnSpc>
              <a:spcBef>
                <a:spcPct val="20000"/>
              </a:spcBef>
              <a:defRPr/>
            </a:pPr>
            <a:r>
              <a:rPr lang="en-US" altLang="ja-JP" sz="2200" b="1" kern="0" dirty="0" smtClean="0">
                <a:latin typeface="Arial" pitchFamily="34" charset="0"/>
                <a:ea typeface="ＭＳ Ｐゴシック" pitchFamily="50" charset="-128"/>
                <a:cs typeface="Arial" pitchFamily="34" charset="0"/>
              </a:rPr>
              <a:t>BAU plans</a:t>
            </a:r>
            <a:endParaRPr lang="en-US" altLang="ja-JP" sz="1000" b="1" kern="0" dirty="0" smtClean="0">
              <a:latin typeface="Arial" pitchFamily="34" charset="0"/>
              <a:ea typeface="ＭＳ Ｐゴシック" pitchFamily="50" charset="-128"/>
              <a:cs typeface="Arial" pitchFamily="34" charset="0"/>
            </a:endParaRPr>
          </a:p>
          <a:p>
            <a:pPr marL="0" lvl="1" defTabSz="914400">
              <a:lnSpc>
                <a:spcPct val="90000"/>
              </a:lnSpc>
              <a:spcBef>
                <a:spcPct val="20000"/>
              </a:spcBef>
              <a:defRPr/>
            </a:pPr>
            <a:endParaRPr lang="en-US" altLang="ja-JP" sz="1000" b="1" kern="0" dirty="0">
              <a:latin typeface="Arial" pitchFamily="34" charset="0"/>
              <a:ea typeface="ＭＳ Ｐゴシック" pitchFamily="50" charset="-128"/>
              <a:cs typeface="Arial" pitchFamily="34" charset="0"/>
            </a:endParaRPr>
          </a:p>
          <a:p>
            <a:pPr marL="342900" lvl="1" indent="-342900" defTabSz="914400">
              <a:lnSpc>
                <a:spcPct val="90000"/>
              </a:lnSpc>
              <a:spcBef>
                <a:spcPct val="20000"/>
              </a:spcBef>
              <a:buFont typeface="Arial"/>
              <a:buChar char="•"/>
              <a:defRPr/>
            </a:pPr>
            <a:r>
              <a:rPr lang="en-US" altLang="ja-JP" sz="2200" kern="0" dirty="0">
                <a:latin typeface="Arial" pitchFamily="34" charset="0"/>
                <a:ea typeface="ＭＳ Ｐゴシック" pitchFamily="50" charset="-128"/>
                <a:cs typeface="Arial" pitchFamily="34" charset="0"/>
              </a:rPr>
              <a:t>Brazil and China will always be first priority. Everything captured in the masks of the INPE (Cuiaba ) and the CRESDA (</a:t>
            </a:r>
            <a:r>
              <a:rPr lang="en-US" altLang="ja-JP" sz="2200" kern="0" dirty="0" err="1">
                <a:latin typeface="Arial" pitchFamily="34" charset="0"/>
                <a:ea typeface="ＭＳ Ｐゴシック" pitchFamily="50" charset="-128"/>
                <a:cs typeface="Arial" pitchFamily="34" charset="0"/>
              </a:rPr>
              <a:t>Miyun</a:t>
            </a:r>
            <a:r>
              <a:rPr lang="en-US" altLang="ja-JP" sz="2200" kern="0" dirty="0">
                <a:latin typeface="Arial" pitchFamily="34" charset="0"/>
                <a:ea typeface="ＭＳ Ｐゴシック" pitchFamily="50" charset="-128"/>
                <a:cs typeface="Arial" pitchFamily="34" charset="0"/>
              </a:rPr>
              <a:t>, </a:t>
            </a:r>
            <a:r>
              <a:rPr lang="en-US" altLang="ja-JP" sz="2200" kern="0" dirty="0" err="1">
                <a:latin typeface="Arial" pitchFamily="34" charset="0"/>
                <a:ea typeface="ＭＳ Ｐゴシック" pitchFamily="50" charset="-128"/>
                <a:cs typeface="Arial" pitchFamily="34" charset="0"/>
              </a:rPr>
              <a:t>Sanya</a:t>
            </a:r>
            <a:r>
              <a:rPr lang="en-US" altLang="ja-JP" sz="2200" kern="0" dirty="0">
                <a:latin typeface="Arial" pitchFamily="34" charset="0"/>
                <a:ea typeface="ＭＳ Ｐゴシック" pitchFamily="50" charset="-128"/>
                <a:cs typeface="Arial" pitchFamily="34" charset="0"/>
              </a:rPr>
              <a:t> and </a:t>
            </a:r>
            <a:r>
              <a:rPr lang="en-US" altLang="ja-JP" sz="2200" kern="0" dirty="0" err="1">
                <a:latin typeface="Arial" pitchFamily="34" charset="0"/>
                <a:ea typeface="ＭＳ Ｐゴシック" pitchFamily="50" charset="-128"/>
                <a:cs typeface="Arial" pitchFamily="34" charset="0"/>
              </a:rPr>
              <a:t>Kashi</a:t>
            </a:r>
            <a:r>
              <a:rPr lang="en-US" altLang="ja-JP" sz="2200" kern="0" dirty="0">
                <a:latin typeface="Arial" pitchFamily="34" charset="0"/>
                <a:ea typeface="ＭＳ Ｐゴシック" pitchFamily="50" charset="-128"/>
                <a:cs typeface="Arial" pitchFamily="34" charset="0"/>
              </a:rPr>
              <a:t> ) ground </a:t>
            </a:r>
            <a:r>
              <a:rPr lang="en-US" altLang="ja-JP" sz="2200" kern="0" dirty="0" smtClean="0">
                <a:latin typeface="Arial" pitchFamily="34" charset="0"/>
                <a:ea typeface="ＭＳ Ｐゴシック" pitchFamily="50" charset="-128"/>
                <a:cs typeface="Arial" pitchFamily="34" charset="0"/>
              </a:rPr>
              <a:t>stations </a:t>
            </a:r>
            <a:r>
              <a:rPr lang="en-US" altLang="ja-JP" sz="2200" kern="0" dirty="0">
                <a:latin typeface="Arial" pitchFamily="34" charset="0"/>
                <a:ea typeface="ＭＳ Ｐゴシック" pitchFamily="50" charset="-128"/>
                <a:cs typeface="Arial" pitchFamily="34" charset="0"/>
              </a:rPr>
              <a:t>will be processed and made available in the INPE and CRESDA </a:t>
            </a:r>
            <a:r>
              <a:rPr lang="en-US" altLang="ja-JP" sz="2200" kern="0" dirty="0" err="1">
                <a:latin typeface="Arial" pitchFamily="34" charset="0"/>
                <a:ea typeface="ＭＳ Ｐゴシック" pitchFamily="50" charset="-128"/>
                <a:cs typeface="Arial" pitchFamily="34" charset="0"/>
              </a:rPr>
              <a:t>cataloges</a:t>
            </a:r>
            <a:r>
              <a:rPr lang="en-US" altLang="ja-JP" sz="2200" kern="0" dirty="0">
                <a:latin typeface="Arial" pitchFamily="34" charset="0"/>
                <a:ea typeface="ＭＳ Ｐゴシック" pitchFamily="50" charset="-128"/>
                <a:cs typeface="Arial" pitchFamily="34" charset="0"/>
              </a:rPr>
              <a:t>. </a:t>
            </a:r>
          </a:p>
          <a:p>
            <a:pPr marL="342900" lvl="1" indent="-342900" defTabSz="914400">
              <a:lnSpc>
                <a:spcPct val="90000"/>
              </a:lnSpc>
              <a:spcBef>
                <a:spcPct val="20000"/>
              </a:spcBef>
              <a:buFont typeface="Arial"/>
              <a:buChar char="•"/>
              <a:defRPr/>
            </a:pPr>
            <a:r>
              <a:rPr lang="en-US" altLang="ja-JP" sz="2200" kern="0" dirty="0">
                <a:latin typeface="Arial" pitchFamily="34" charset="0"/>
                <a:ea typeface="ＭＳ Ｐゴシック" pitchFamily="50" charset="-128"/>
                <a:cs typeface="Arial" pitchFamily="34" charset="0"/>
              </a:rPr>
              <a:t>CBERS for Africa is an ongoing initiative and acquisitions over existing CBERS ground stations in Africa are planned to continue.  The stations in Africa will need to be upgraded in order to receive CBERS-3 data.</a:t>
            </a:r>
          </a:p>
          <a:p>
            <a:pPr marL="342900" lvl="1" indent="-342900" defTabSz="914400">
              <a:lnSpc>
                <a:spcPct val="90000"/>
              </a:lnSpc>
              <a:spcBef>
                <a:spcPct val="20000"/>
              </a:spcBef>
              <a:buFont typeface="Arial"/>
              <a:buChar char="•"/>
              <a:defRPr/>
            </a:pPr>
            <a:r>
              <a:rPr lang="en-US" altLang="ja-JP" sz="2200" kern="0" dirty="0">
                <a:latin typeface="Arial" pitchFamily="34" charset="0"/>
                <a:ea typeface="ＭＳ Ｐゴシック" pitchFamily="50" charset="-128"/>
                <a:cs typeface="Arial" pitchFamily="34" charset="0"/>
              </a:rPr>
              <a:t>All four instruments on CBERS-3 (</a:t>
            </a:r>
            <a:r>
              <a:rPr lang="en-US" altLang="ja-JP" sz="2200" kern="0" dirty="0" err="1">
                <a:latin typeface="Arial" pitchFamily="34" charset="0"/>
                <a:ea typeface="ＭＳ Ｐゴシック" pitchFamily="50" charset="-128"/>
                <a:cs typeface="Arial" pitchFamily="34" charset="0"/>
              </a:rPr>
              <a:t>MUXCam</a:t>
            </a:r>
            <a:r>
              <a:rPr lang="en-US" altLang="ja-JP" sz="2200" kern="0" dirty="0">
                <a:latin typeface="Arial" pitchFamily="34" charset="0"/>
                <a:ea typeface="ＭＳ Ｐゴシック" pitchFamily="50" charset="-128"/>
                <a:cs typeface="Arial" pitchFamily="34" charset="0"/>
              </a:rPr>
              <a:t>, </a:t>
            </a:r>
            <a:r>
              <a:rPr lang="en-US" altLang="ja-JP" sz="2200" kern="0" dirty="0" err="1">
                <a:latin typeface="Arial" pitchFamily="34" charset="0"/>
                <a:ea typeface="ＭＳ Ｐゴシック" pitchFamily="50" charset="-128"/>
                <a:cs typeface="Arial" pitchFamily="34" charset="0"/>
              </a:rPr>
              <a:t>PanMUX</a:t>
            </a:r>
            <a:r>
              <a:rPr lang="en-US" altLang="ja-JP" sz="2200" kern="0" dirty="0">
                <a:latin typeface="Arial" pitchFamily="34" charset="0"/>
                <a:ea typeface="ＭＳ Ｐゴシック" pitchFamily="50" charset="-128"/>
                <a:cs typeface="Arial" pitchFamily="34" charset="0"/>
              </a:rPr>
              <a:t>, IRS, WFI-2) can be acquired and </a:t>
            </a:r>
            <a:r>
              <a:rPr lang="en-US" altLang="ja-JP" sz="2200" kern="0" dirty="0" err="1">
                <a:latin typeface="Arial" pitchFamily="34" charset="0"/>
                <a:ea typeface="ＭＳ Ｐゴシック" pitchFamily="50" charset="-128"/>
                <a:cs typeface="Arial" pitchFamily="34" charset="0"/>
              </a:rPr>
              <a:t>downlinkled</a:t>
            </a:r>
            <a:r>
              <a:rPr lang="en-US" altLang="ja-JP" sz="2200" kern="0" dirty="0">
                <a:latin typeface="Arial" pitchFamily="34" charset="0"/>
                <a:ea typeface="ＭＳ Ｐゴシック" pitchFamily="50" charset="-128"/>
                <a:cs typeface="Arial" pitchFamily="34" charset="0"/>
              </a:rPr>
              <a:t> simultaneously. Use of the CBERS-3 OBR (on board data recorder) is also planned to provide acquisitions whenever possible and needed. </a:t>
            </a:r>
            <a:endParaRPr lang="en-US" altLang="ja-JP" sz="2200" kern="0" dirty="0" smtClean="0">
              <a:latin typeface="Arial" pitchFamily="34" charset="0"/>
              <a:ea typeface="ＭＳ Ｐゴシック" pitchFamily="50" charset="-128"/>
              <a:cs typeface="Arial" pitchFamily="34" charset="0"/>
            </a:endParaRPr>
          </a:p>
          <a:p>
            <a:pPr marL="342900" lvl="1" indent="-342900" defTabSz="914400">
              <a:lnSpc>
                <a:spcPct val="90000"/>
              </a:lnSpc>
              <a:spcBef>
                <a:spcPct val="20000"/>
              </a:spcBef>
              <a:buFont typeface="Arial"/>
              <a:buChar char="•"/>
              <a:defRPr/>
            </a:pPr>
            <a:r>
              <a:rPr lang="en-US" altLang="ja-JP" sz="2200" kern="0" dirty="0" smtClean="0">
                <a:latin typeface="Arial" pitchFamily="34" charset="0"/>
                <a:ea typeface="ＭＳ Ｐゴシック" pitchFamily="50" charset="-128"/>
                <a:cs typeface="Arial" pitchFamily="34" charset="0"/>
              </a:rPr>
              <a:t>Duty cycle: 15 min/orbit</a:t>
            </a:r>
            <a:endParaRPr lang="en-US" altLang="ja-JP" sz="2200" kern="0" dirty="0">
              <a:latin typeface="Arial" pitchFamily="34" charset="0"/>
              <a:ea typeface="ＭＳ Ｐゴシック" pitchFamily="50" charset="-128"/>
              <a:cs typeface="Arial" pitchFamily="34" charset="0"/>
            </a:endParaRPr>
          </a:p>
        </p:txBody>
      </p:sp>
      <p:sp>
        <p:nvSpPr>
          <p:cNvPr id="6" name="Title 1"/>
          <p:cNvSpPr txBox="1">
            <a:spLocks/>
          </p:cNvSpPr>
          <p:nvPr/>
        </p:nvSpPr>
        <p:spPr bwMode="auto">
          <a:xfrm>
            <a:off x="1379539" y="212030"/>
            <a:ext cx="5859461"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rPr>
              <a:t>CBERS-3</a:t>
            </a:r>
          </a:p>
        </p:txBody>
      </p:sp>
    </p:spTree>
    <p:extLst>
      <p:ext uri="{BB962C8B-B14F-4D97-AF65-F5344CB8AC3E}">
        <p14:creationId xmlns:p14="http://schemas.microsoft.com/office/powerpoint/2010/main" val="2797744184"/>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7</a:t>
            </a:fld>
            <a:endParaRPr lang="en-US" smtClean="0"/>
          </a:p>
        </p:txBody>
      </p:sp>
      <p:sp>
        <p:nvSpPr>
          <p:cNvPr id="5" name="Rectangle 3"/>
          <p:cNvSpPr txBox="1">
            <a:spLocks noChangeArrowheads="1"/>
          </p:cNvSpPr>
          <p:nvPr/>
        </p:nvSpPr>
        <p:spPr>
          <a:xfrm>
            <a:off x="431800" y="1728058"/>
            <a:ext cx="8652933" cy="4588075"/>
          </a:xfrm>
          <a:prstGeom prst="rect">
            <a:avLst/>
          </a:prstGeom>
        </p:spPr>
        <p:txBody>
          <a:bodyPr/>
          <a:lstStyle/>
          <a:p>
            <a:pPr marL="0" lvl="1" defTabSz="914400">
              <a:lnSpc>
                <a:spcPct val="90000"/>
              </a:lnSpc>
              <a:spcBef>
                <a:spcPct val="20000"/>
              </a:spcBef>
              <a:defRPr/>
            </a:pPr>
            <a:r>
              <a:rPr lang="en-US" altLang="ja-JP" sz="2200" b="1" kern="0" dirty="0" smtClean="0">
                <a:latin typeface="Arial" pitchFamily="34" charset="0"/>
                <a:ea typeface="ＭＳ Ｐゴシック" pitchFamily="50" charset="-128"/>
                <a:cs typeface="Arial" pitchFamily="34" charset="0"/>
              </a:rPr>
              <a:t>CBERS-3 ground stations</a:t>
            </a:r>
            <a:endParaRPr lang="en-US" altLang="ja-JP" sz="2200" b="1" kern="0" dirty="0">
              <a:latin typeface="Arial" pitchFamily="34" charset="0"/>
              <a:ea typeface="ＭＳ Ｐゴシック" pitchFamily="50" charset="-128"/>
              <a:cs typeface="Arial" pitchFamily="34" charset="0"/>
            </a:endParaRPr>
          </a:p>
        </p:txBody>
      </p:sp>
      <p:pic>
        <p:nvPicPr>
          <p:cNvPr id="7" name="Picture 6" descr="覆盖范围"/>
          <p:cNvPicPr/>
          <p:nvPr/>
        </p:nvPicPr>
        <p:blipFill>
          <a:blip r:embed="rId3"/>
          <a:srcRect/>
          <a:stretch>
            <a:fillRect/>
          </a:stretch>
        </p:blipFill>
        <p:spPr bwMode="auto">
          <a:xfrm>
            <a:off x="431800" y="2582334"/>
            <a:ext cx="5149903" cy="3462866"/>
          </a:xfrm>
          <a:prstGeom prst="rect">
            <a:avLst/>
          </a:prstGeom>
          <a:noFill/>
          <a:ln w="9525">
            <a:noFill/>
            <a:miter lim="800000"/>
            <a:headEnd/>
            <a:tailEnd/>
          </a:ln>
        </p:spPr>
      </p:pic>
      <p:pic>
        <p:nvPicPr>
          <p:cNvPr id="8" name="Picture 7" descr="Cuiaba.gif"/>
          <p:cNvPicPr/>
          <p:nvPr/>
        </p:nvPicPr>
        <p:blipFill>
          <a:blip r:embed="rId4"/>
          <a:stretch>
            <a:fillRect/>
          </a:stretch>
        </p:blipFill>
        <p:spPr>
          <a:xfrm>
            <a:off x="5931641" y="2697794"/>
            <a:ext cx="2614718" cy="3330473"/>
          </a:xfrm>
          <a:prstGeom prst="rect">
            <a:avLst/>
          </a:prstGeom>
          <a:ln>
            <a:solidFill>
              <a:schemeClr val="tx1"/>
            </a:solidFill>
          </a:ln>
        </p:spPr>
      </p:pic>
      <p:sp>
        <p:nvSpPr>
          <p:cNvPr id="9" name="Title 1"/>
          <p:cNvSpPr txBox="1">
            <a:spLocks/>
          </p:cNvSpPr>
          <p:nvPr/>
        </p:nvSpPr>
        <p:spPr bwMode="auto">
          <a:xfrm>
            <a:off x="1379539" y="212030"/>
            <a:ext cx="5859461"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rPr>
              <a:t>CBERS-3</a:t>
            </a:r>
          </a:p>
        </p:txBody>
      </p:sp>
    </p:spTree>
    <p:extLst>
      <p:ext uri="{BB962C8B-B14F-4D97-AF65-F5344CB8AC3E}">
        <p14:creationId xmlns:p14="http://schemas.microsoft.com/office/powerpoint/2010/main" val="192823546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8</a:t>
            </a:fld>
            <a:endParaRPr lang="en-US" smtClean="0"/>
          </a:p>
        </p:txBody>
      </p:sp>
      <p:sp>
        <p:nvSpPr>
          <p:cNvPr id="5" name="Rectangle 3"/>
          <p:cNvSpPr txBox="1">
            <a:spLocks noChangeArrowheads="1"/>
          </p:cNvSpPr>
          <p:nvPr/>
        </p:nvSpPr>
        <p:spPr>
          <a:xfrm>
            <a:off x="431800" y="1728058"/>
            <a:ext cx="8652933" cy="4588075"/>
          </a:xfrm>
          <a:prstGeom prst="rect">
            <a:avLst/>
          </a:prstGeom>
        </p:spPr>
        <p:txBody>
          <a:bodyPr/>
          <a:lstStyle/>
          <a:p>
            <a:pPr marL="0" lvl="1" defTabSz="914400">
              <a:lnSpc>
                <a:spcPct val="90000"/>
              </a:lnSpc>
              <a:spcBef>
                <a:spcPct val="20000"/>
              </a:spcBef>
              <a:defRPr/>
            </a:pPr>
            <a:r>
              <a:rPr lang="en-US" altLang="ja-JP" sz="2400" b="1" kern="0" dirty="0" smtClean="0">
                <a:latin typeface="Arial" pitchFamily="34" charset="0"/>
                <a:ea typeface="ＭＳ Ｐゴシック" pitchFamily="50" charset="-128"/>
                <a:cs typeface="Arial" pitchFamily="34" charset="0"/>
              </a:rPr>
              <a:t>Key points</a:t>
            </a:r>
            <a:endParaRPr lang="en-US" altLang="ja-JP" sz="1000" b="1" kern="0" dirty="0" smtClean="0">
              <a:latin typeface="Arial" pitchFamily="34" charset="0"/>
              <a:ea typeface="ＭＳ Ｐゴシック" pitchFamily="50" charset="-128"/>
              <a:cs typeface="Arial" pitchFamily="34" charset="0"/>
            </a:endParaRPr>
          </a:p>
          <a:p>
            <a:pPr marL="0" lvl="1" defTabSz="914400">
              <a:lnSpc>
                <a:spcPct val="90000"/>
              </a:lnSpc>
              <a:spcBef>
                <a:spcPct val="20000"/>
              </a:spcBef>
              <a:defRPr/>
            </a:pPr>
            <a:endParaRPr lang="en-US" altLang="ja-JP" sz="1000" b="1" kern="0" dirty="0">
              <a:latin typeface="Arial" pitchFamily="34" charset="0"/>
              <a:ea typeface="ＭＳ Ｐゴシック" pitchFamily="50" charset="-128"/>
              <a:cs typeface="Arial" pitchFamily="34" charset="0"/>
            </a:endParaRPr>
          </a:p>
          <a:p>
            <a:pPr marL="0" lvl="1" defTabSz="914400">
              <a:lnSpc>
                <a:spcPct val="90000"/>
              </a:lnSpc>
              <a:spcBef>
                <a:spcPct val="20000"/>
              </a:spcBef>
              <a:defRPr/>
            </a:pPr>
            <a:r>
              <a:rPr lang="en-US" altLang="ja-JP" sz="2200" kern="0" dirty="0">
                <a:latin typeface="Arial" pitchFamily="34" charset="0"/>
                <a:ea typeface="ＭＳ Ｐゴシック" pitchFamily="50" charset="-128"/>
                <a:cs typeface="Arial" pitchFamily="34" charset="0"/>
              </a:rPr>
              <a:t>•	High temporal frequency coverage over areas within GS masks.</a:t>
            </a:r>
          </a:p>
          <a:p>
            <a:pPr marL="0" lvl="1" defTabSz="914400">
              <a:lnSpc>
                <a:spcPct val="90000"/>
              </a:lnSpc>
              <a:spcBef>
                <a:spcPct val="20000"/>
              </a:spcBef>
              <a:defRPr/>
            </a:pPr>
            <a:r>
              <a:rPr lang="en-US" altLang="ja-JP" sz="2200" kern="0" dirty="0">
                <a:latin typeface="Arial" pitchFamily="34" charset="0"/>
                <a:ea typeface="ＭＳ Ｐゴシック" pitchFamily="50" charset="-128"/>
                <a:cs typeface="Arial" pitchFamily="34" charset="0"/>
              </a:rPr>
              <a:t>•	Good potential to support Category A and B products with CBERS-3 (IRS sensor includes SWIR bands</a:t>
            </a:r>
            <a:r>
              <a:rPr lang="en-US" altLang="ja-JP" sz="2200" kern="0" dirty="0" smtClean="0">
                <a:latin typeface="Arial" pitchFamily="34" charset="0"/>
                <a:ea typeface="ＭＳ Ｐゴシック" pitchFamily="50" charset="-128"/>
                <a:cs typeface="Arial" pitchFamily="34" charset="0"/>
              </a:rPr>
              <a:t>)</a:t>
            </a:r>
          </a:p>
          <a:p>
            <a:pPr marL="0" lvl="1" defTabSz="914400">
              <a:lnSpc>
                <a:spcPct val="90000"/>
              </a:lnSpc>
              <a:spcBef>
                <a:spcPct val="20000"/>
              </a:spcBef>
              <a:defRPr/>
            </a:pPr>
            <a:r>
              <a:rPr lang="en-US" altLang="ja-JP" sz="2200" kern="0" dirty="0">
                <a:latin typeface="Arial" pitchFamily="34" charset="0"/>
                <a:ea typeface="ＭＳ Ｐゴシック" pitchFamily="50" charset="-128"/>
                <a:cs typeface="Arial" pitchFamily="34" charset="0"/>
              </a:rPr>
              <a:t>•	Remaining gaps: (1) northern fringe of South America (N Venezuela, N Colombia, </a:t>
            </a:r>
            <a:r>
              <a:rPr lang="en-US" altLang="ja-JP" sz="2200" kern="0" dirty="0" smtClean="0">
                <a:latin typeface="Arial" pitchFamily="34" charset="0"/>
                <a:ea typeface="ＭＳ Ｐゴシック" pitchFamily="50" charset="-128"/>
                <a:cs typeface="Arial" pitchFamily="34" charset="0"/>
              </a:rPr>
              <a:t>Ecuador</a:t>
            </a:r>
            <a:r>
              <a:rPr lang="en-US" altLang="ja-JP" sz="2200" kern="0" dirty="0">
                <a:latin typeface="Arial" pitchFamily="34" charset="0"/>
                <a:ea typeface="ＭＳ Ｐゴシック" pitchFamily="50" charset="-128"/>
                <a:cs typeface="Arial" pitchFamily="34" charset="0"/>
              </a:rPr>
              <a:t>, (2) Central America, (3) southern SE-Asia (S&amp;W Indonesia, Sri Lanka, PNG, Pacific islands) and (4) Africa (planned coverage needs to be confirmed).</a:t>
            </a:r>
          </a:p>
          <a:p>
            <a:pPr marL="0" lvl="1" defTabSz="914400">
              <a:lnSpc>
                <a:spcPct val="90000"/>
              </a:lnSpc>
              <a:spcBef>
                <a:spcPct val="20000"/>
              </a:spcBef>
              <a:defRPr/>
            </a:pPr>
            <a:r>
              <a:rPr lang="en-US" altLang="ja-JP" sz="2200" kern="0" dirty="0">
                <a:latin typeface="Arial" pitchFamily="34" charset="0"/>
                <a:ea typeface="ＭＳ Ｐゴシック" pitchFamily="50" charset="-128"/>
                <a:cs typeface="Arial" pitchFamily="34" charset="0"/>
              </a:rPr>
              <a:t>•	Good potential to support Category C2 product (near-real time forest change indicators) within GS masks with the WFI-2 instrument.</a:t>
            </a:r>
          </a:p>
          <a:p>
            <a:pPr marL="0" lvl="1" defTabSz="914400">
              <a:lnSpc>
                <a:spcPct val="90000"/>
              </a:lnSpc>
              <a:spcBef>
                <a:spcPct val="20000"/>
              </a:spcBef>
              <a:defRPr/>
            </a:pPr>
            <a:endParaRPr lang="en-US" altLang="ja-JP" sz="2200" kern="0" dirty="0">
              <a:latin typeface="Arial" pitchFamily="34" charset="0"/>
              <a:ea typeface="ＭＳ Ｐゴシック" pitchFamily="50" charset="-128"/>
              <a:cs typeface="Arial" pitchFamily="34" charset="0"/>
            </a:endParaRPr>
          </a:p>
        </p:txBody>
      </p:sp>
      <p:sp>
        <p:nvSpPr>
          <p:cNvPr id="7" name="Title 1"/>
          <p:cNvSpPr txBox="1">
            <a:spLocks/>
          </p:cNvSpPr>
          <p:nvPr/>
        </p:nvSpPr>
        <p:spPr bwMode="auto">
          <a:xfrm>
            <a:off x="1379539" y="212030"/>
            <a:ext cx="5859461"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rPr>
              <a:t>CBERS-3</a:t>
            </a:r>
          </a:p>
        </p:txBody>
      </p:sp>
    </p:spTree>
    <p:extLst>
      <p:ext uri="{BB962C8B-B14F-4D97-AF65-F5344CB8AC3E}">
        <p14:creationId xmlns:p14="http://schemas.microsoft.com/office/powerpoint/2010/main" val="184811476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9</a:t>
            </a:fld>
            <a:endParaRPr lang="en-US" smtClean="0"/>
          </a:p>
        </p:txBody>
      </p:sp>
      <p:sp>
        <p:nvSpPr>
          <p:cNvPr id="5" name="Rectangle 3"/>
          <p:cNvSpPr txBox="1">
            <a:spLocks noChangeArrowheads="1"/>
          </p:cNvSpPr>
          <p:nvPr/>
        </p:nvSpPr>
        <p:spPr>
          <a:xfrm>
            <a:off x="381001" y="1541793"/>
            <a:ext cx="8652933" cy="5005057"/>
          </a:xfrm>
          <a:prstGeom prst="rect">
            <a:avLst/>
          </a:prstGeom>
        </p:spPr>
        <p:txBody>
          <a:bodyPr/>
          <a:lstStyle/>
          <a:p>
            <a:pPr marL="0" lvl="1" defTabSz="914400">
              <a:spcBef>
                <a:spcPct val="20000"/>
              </a:spcBef>
              <a:defRPr/>
            </a:pPr>
            <a:r>
              <a:rPr lang="en-US" altLang="ja-JP" sz="2400" b="1" kern="0" dirty="0">
                <a:latin typeface="Arial" pitchFamily="34" charset="0"/>
                <a:ea typeface="ＭＳ Ｐゴシック" pitchFamily="50" charset="-128"/>
                <a:cs typeface="Arial" pitchFamily="34" charset="0"/>
              </a:rPr>
              <a:t>Suggested actions for gap </a:t>
            </a:r>
            <a:r>
              <a:rPr lang="en-US" altLang="ja-JP" sz="2400" b="1" kern="0" dirty="0" smtClean="0">
                <a:latin typeface="Arial" pitchFamily="34" charset="0"/>
                <a:ea typeface="ＭＳ Ｐゴシック" pitchFamily="50" charset="-128"/>
                <a:cs typeface="Arial" pitchFamily="34" charset="0"/>
              </a:rPr>
              <a:t>mitigation</a:t>
            </a:r>
            <a:endParaRPr lang="en-US" altLang="ja-JP" sz="1000" b="1" kern="0" dirty="0" smtClean="0">
              <a:latin typeface="Arial" pitchFamily="34" charset="0"/>
              <a:ea typeface="ＭＳ Ｐゴシック" pitchFamily="50" charset="-128"/>
              <a:cs typeface="Arial" pitchFamily="34" charset="0"/>
            </a:endParaRPr>
          </a:p>
          <a:p>
            <a:pPr marL="0" lvl="1" defTabSz="914400">
              <a:spcBef>
                <a:spcPct val="20000"/>
              </a:spcBef>
              <a:defRPr/>
            </a:pPr>
            <a:r>
              <a:rPr lang="en-US" altLang="ja-JP" sz="1000" b="1" kern="0" dirty="0" smtClean="0">
                <a:latin typeface="Arial" pitchFamily="34" charset="0"/>
                <a:ea typeface="ＭＳ Ｐゴシック" pitchFamily="50" charset="-128"/>
                <a:cs typeface="Arial" pitchFamily="34" charset="0"/>
              </a:rPr>
              <a:t> </a:t>
            </a:r>
          </a:p>
          <a:p>
            <a:pPr marL="342900" lvl="1" indent="-342900" defTabSz="914400">
              <a:spcBef>
                <a:spcPct val="20000"/>
              </a:spcBef>
              <a:buFont typeface="Arial"/>
              <a:buChar char="•"/>
              <a:defRPr/>
            </a:pPr>
            <a:r>
              <a:rPr lang="en-US" altLang="ja-JP" sz="2200" kern="0" dirty="0" smtClean="0">
                <a:solidFill>
                  <a:srgbClr val="FF0000"/>
                </a:solidFill>
                <a:latin typeface="Arial" pitchFamily="34" charset="0"/>
                <a:ea typeface="ＭＳ Ｐゴシック" pitchFamily="50" charset="-128"/>
                <a:cs typeface="Arial" pitchFamily="34" charset="0"/>
              </a:rPr>
              <a:t>INPE and CRESDA to assess feasibility to, within 15 min duty cycle, use the OBR to cover key regions immediately outside the national GS: </a:t>
            </a:r>
          </a:p>
          <a:p>
            <a:pPr lvl="2" indent="-457200" defTabSz="914400">
              <a:spcBef>
                <a:spcPct val="20000"/>
              </a:spcBef>
              <a:buFont typeface="+mj-lt"/>
              <a:buAutoNum type="arabicPeriod"/>
              <a:defRPr/>
            </a:pPr>
            <a:r>
              <a:rPr lang="en-US" altLang="ja-JP" sz="2200" kern="0" dirty="0" smtClean="0">
                <a:solidFill>
                  <a:srgbClr val="FF0000"/>
                </a:solidFill>
                <a:latin typeface="Arial" pitchFamily="34" charset="0"/>
                <a:ea typeface="ＭＳ Ｐゴシック" pitchFamily="50" charset="-128"/>
                <a:cs typeface="Arial" pitchFamily="34" charset="0"/>
              </a:rPr>
              <a:t>South </a:t>
            </a:r>
            <a:r>
              <a:rPr lang="en-US" altLang="ja-JP" sz="2200" kern="0" dirty="0">
                <a:solidFill>
                  <a:srgbClr val="FF0000"/>
                </a:solidFill>
                <a:latin typeface="Arial" pitchFamily="34" charset="0"/>
                <a:ea typeface="ＭＳ Ｐゴシック" pitchFamily="50" charset="-128"/>
                <a:cs typeface="Arial" pitchFamily="34" charset="0"/>
              </a:rPr>
              <a:t>America (N Venezuela, N Colombia, Ecuador, </a:t>
            </a:r>
            <a:r>
              <a:rPr lang="en-US" altLang="ja-JP" sz="2200" kern="0" dirty="0" smtClean="0">
                <a:solidFill>
                  <a:srgbClr val="FF0000"/>
                </a:solidFill>
                <a:latin typeface="Arial" pitchFamily="34" charset="0"/>
                <a:ea typeface="ＭＳ Ｐゴシック" pitchFamily="50" charset="-128"/>
                <a:cs typeface="Arial" pitchFamily="34" charset="0"/>
              </a:rPr>
              <a:t>forested areas in S Argentina and S Chile)</a:t>
            </a:r>
            <a:endParaRPr lang="en-US" altLang="ja-JP" sz="2200" kern="0" dirty="0" smtClean="0">
              <a:solidFill>
                <a:srgbClr val="FF0000"/>
              </a:solidFill>
              <a:latin typeface="Arial" pitchFamily="34" charset="0"/>
              <a:ea typeface="ＭＳ Ｐゴシック" pitchFamily="50" charset="-128"/>
              <a:cs typeface="Arial" pitchFamily="34" charset="0"/>
            </a:endParaRPr>
          </a:p>
          <a:p>
            <a:pPr lvl="2" indent="-457200" defTabSz="914400">
              <a:spcBef>
                <a:spcPct val="20000"/>
              </a:spcBef>
              <a:buFont typeface="+mj-lt"/>
              <a:buAutoNum type="arabicPeriod"/>
              <a:defRPr/>
            </a:pPr>
            <a:r>
              <a:rPr lang="en-US" altLang="ja-JP" sz="2200" kern="0" dirty="0" smtClean="0">
                <a:solidFill>
                  <a:srgbClr val="FF0000"/>
                </a:solidFill>
                <a:latin typeface="Arial" pitchFamily="34" charset="0"/>
                <a:ea typeface="ＭＳ Ｐゴシック" pitchFamily="50" charset="-128"/>
                <a:cs typeface="Arial" pitchFamily="34" charset="0"/>
              </a:rPr>
              <a:t>Central </a:t>
            </a:r>
            <a:r>
              <a:rPr lang="en-US" altLang="ja-JP" sz="2200" kern="0" dirty="0">
                <a:solidFill>
                  <a:srgbClr val="FF0000"/>
                </a:solidFill>
                <a:latin typeface="Arial" pitchFamily="34" charset="0"/>
                <a:ea typeface="ＭＳ Ｐゴシック" pitchFamily="50" charset="-128"/>
                <a:cs typeface="Arial" pitchFamily="34" charset="0"/>
              </a:rPr>
              <a:t>America, </a:t>
            </a:r>
            <a:endParaRPr lang="en-US" altLang="ja-JP" sz="2200" kern="0" dirty="0" smtClean="0">
              <a:solidFill>
                <a:srgbClr val="FF0000"/>
              </a:solidFill>
              <a:latin typeface="Arial" pitchFamily="34" charset="0"/>
              <a:ea typeface="ＭＳ Ｐゴシック" pitchFamily="50" charset="-128"/>
              <a:cs typeface="Arial" pitchFamily="34" charset="0"/>
            </a:endParaRPr>
          </a:p>
          <a:p>
            <a:pPr lvl="2" indent="-457200" defTabSz="914400">
              <a:spcBef>
                <a:spcPct val="20000"/>
              </a:spcBef>
              <a:buFont typeface="+mj-lt"/>
              <a:buAutoNum type="arabicPeriod"/>
              <a:defRPr/>
            </a:pPr>
            <a:r>
              <a:rPr lang="en-US" altLang="ja-JP" sz="2200" kern="0" dirty="0" smtClean="0">
                <a:solidFill>
                  <a:srgbClr val="FF0000"/>
                </a:solidFill>
                <a:latin typeface="Arial" pitchFamily="34" charset="0"/>
                <a:ea typeface="ＭＳ Ｐゴシック" pitchFamily="50" charset="-128"/>
                <a:cs typeface="Arial" pitchFamily="34" charset="0"/>
              </a:rPr>
              <a:t>southern </a:t>
            </a:r>
            <a:r>
              <a:rPr lang="en-US" altLang="ja-JP" sz="2200" kern="0" dirty="0">
                <a:solidFill>
                  <a:srgbClr val="FF0000"/>
                </a:solidFill>
                <a:latin typeface="Arial" pitchFamily="34" charset="0"/>
                <a:ea typeface="ＭＳ Ｐゴシック" pitchFamily="50" charset="-128"/>
                <a:cs typeface="Arial" pitchFamily="34" charset="0"/>
              </a:rPr>
              <a:t>SE-Asia (S&amp;W Indonesia, Sri Lanka, PNG, Pacific islands</a:t>
            </a:r>
            <a:r>
              <a:rPr lang="en-US" altLang="ja-JP" sz="2200" kern="0" dirty="0" smtClean="0">
                <a:solidFill>
                  <a:srgbClr val="FF0000"/>
                </a:solidFill>
                <a:latin typeface="Arial" pitchFamily="34" charset="0"/>
                <a:ea typeface="ＭＳ Ｐゴシック" pitchFamily="50" charset="-128"/>
                <a:cs typeface="Arial" pitchFamily="34" charset="0"/>
              </a:rPr>
              <a:t>)</a:t>
            </a:r>
          </a:p>
          <a:p>
            <a:pPr marL="342900" lvl="1" indent="-342900" defTabSz="914400">
              <a:spcBef>
                <a:spcPct val="20000"/>
              </a:spcBef>
              <a:buFont typeface="Arial"/>
              <a:buChar char="•"/>
              <a:defRPr/>
            </a:pPr>
            <a:r>
              <a:rPr lang="en-US" altLang="ja-JP" sz="2200" kern="0" dirty="0" smtClean="0">
                <a:solidFill>
                  <a:srgbClr val="FF0000"/>
                </a:solidFill>
                <a:latin typeface="Arial" pitchFamily="34" charset="0"/>
                <a:ea typeface="ＭＳ Ｐゴシック" pitchFamily="50" charset="-128"/>
                <a:cs typeface="Arial" pitchFamily="34" charset="0"/>
              </a:rPr>
              <a:t>In case of Svalbard GS utility, develop plan for high temporal frequency coverage over key GFOI RIO in Africa</a:t>
            </a:r>
          </a:p>
          <a:p>
            <a:pPr marL="342900" lvl="1" indent="-342900" defTabSz="914400">
              <a:spcBef>
                <a:spcPct val="20000"/>
              </a:spcBef>
              <a:buFont typeface="Arial"/>
              <a:buChar char="•"/>
              <a:defRPr/>
            </a:pPr>
            <a:r>
              <a:rPr lang="en-US" altLang="ja-JP" sz="2200" kern="0" dirty="0" smtClean="0">
                <a:solidFill>
                  <a:srgbClr val="FF0000"/>
                </a:solidFill>
                <a:latin typeface="Arial" pitchFamily="34" charset="0"/>
                <a:ea typeface="ＭＳ Ｐゴシック" pitchFamily="50" charset="-128"/>
                <a:cs typeface="Arial" pitchFamily="34" charset="0"/>
              </a:rPr>
              <a:t>In case of resource constraints, SDCG to suggest mitigation plan with operations of selected sensors only (not all four)</a:t>
            </a:r>
            <a:endParaRPr lang="en-US" altLang="ja-JP" sz="2200" kern="0" dirty="0">
              <a:solidFill>
                <a:srgbClr val="FF0000"/>
              </a:solidFill>
              <a:latin typeface="Arial" pitchFamily="34" charset="0"/>
              <a:ea typeface="ＭＳ Ｐゴシック" pitchFamily="50" charset="-128"/>
              <a:cs typeface="Arial" pitchFamily="34" charset="0"/>
            </a:endParaRPr>
          </a:p>
        </p:txBody>
      </p:sp>
      <p:sp>
        <p:nvSpPr>
          <p:cNvPr id="6" name="Title 1"/>
          <p:cNvSpPr txBox="1">
            <a:spLocks/>
          </p:cNvSpPr>
          <p:nvPr/>
        </p:nvSpPr>
        <p:spPr bwMode="auto">
          <a:xfrm>
            <a:off x="1379539" y="212030"/>
            <a:ext cx="5859461"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rPr>
              <a:t>CBERS-3</a:t>
            </a:r>
          </a:p>
        </p:txBody>
      </p:sp>
    </p:spTree>
    <p:extLst>
      <p:ext uri="{BB962C8B-B14F-4D97-AF65-F5344CB8AC3E}">
        <p14:creationId xmlns:p14="http://schemas.microsoft.com/office/powerpoint/2010/main" val="406168979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4_EUM_template_v03">
  <a:themeElements>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fontScheme name="4_EUM_template_v03">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lnDef>
  </a:objectDefaults>
  <a:extraClrSchemeLst>
    <a:extraClrScheme>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clrMap bg1="lt1" tx1="dk1" bg2="lt2" tx2="dk2" accent1="accent1" accent2="accent2" accent3="accent3" accent4="accent4" accent5="accent5" accent6="accent6" hlink="hlink" folHlink="folHlink"/>
    </a:extraClrScheme>
    <a:extraClrScheme>
      <a:clrScheme name="1_EUM_template_v03 2">
        <a:dk1>
          <a:srgbClr val="002569"/>
        </a:dk1>
        <a:lt1>
          <a:srgbClr val="FFFFFF"/>
        </a:lt1>
        <a:dk2>
          <a:srgbClr val="002569"/>
        </a:dk2>
        <a:lt2>
          <a:srgbClr val="5F758D"/>
        </a:lt2>
        <a:accent1>
          <a:srgbClr val="F6D0A9"/>
        </a:accent1>
        <a:accent2>
          <a:srgbClr val="EBCAE3"/>
        </a:accent2>
        <a:accent3>
          <a:srgbClr val="FFFFFF"/>
        </a:accent3>
        <a:accent4>
          <a:srgbClr val="001E59"/>
        </a:accent4>
        <a:accent5>
          <a:srgbClr val="FAE4D1"/>
        </a:accent5>
        <a:accent6>
          <a:srgbClr val="D5B7CE"/>
        </a:accent6>
        <a:hlink>
          <a:srgbClr val="4E2029"/>
        </a:hlink>
        <a:folHlink>
          <a:srgbClr val="423B69"/>
        </a:folHlink>
      </a:clrScheme>
      <a:clrMap bg1="lt1" tx1="dk1" bg2="lt2" tx2="dk2" accent1="accent1" accent2="accent2" accent3="accent3" accent4="accent4" accent5="accent5" accent6="accent6" hlink="hlink" folHlink="folHlink"/>
    </a:extraClrScheme>
    <a:extraClrScheme>
      <a:clrScheme name="1_EUM_template_v03 3">
        <a:dk1>
          <a:srgbClr val="002569"/>
        </a:dk1>
        <a:lt1>
          <a:srgbClr val="FFFFFF"/>
        </a:lt1>
        <a:dk2>
          <a:srgbClr val="002569"/>
        </a:dk2>
        <a:lt2>
          <a:srgbClr val="5F758D"/>
        </a:lt2>
        <a:accent1>
          <a:srgbClr val="5B97B1"/>
        </a:accent1>
        <a:accent2>
          <a:srgbClr val="F39600"/>
        </a:accent2>
        <a:accent3>
          <a:srgbClr val="FFFFFF"/>
        </a:accent3>
        <a:accent4>
          <a:srgbClr val="001E59"/>
        </a:accent4>
        <a:accent5>
          <a:srgbClr val="B5C9D5"/>
        </a:accent5>
        <a:accent6>
          <a:srgbClr val="DC8700"/>
        </a:accent6>
        <a:hlink>
          <a:srgbClr val="FFE4AE"/>
        </a:hlink>
        <a:folHlink>
          <a:srgbClr val="002A3D"/>
        </a:folHlink>
      </a:clrScheme>
      <a:clrMap bg1="lt1" tx1="dk1" bg2="lt2" tx2="dk2" accent1="accent1" accent2="accent2" accent3="accent3" accent4="accent4" accent5="accent5" accent6="accent6" hlink="hlink" folHlink="folHlink"/>
    </a:extraClrScheme>
    <a:extraClrScheme>
      <a:clrScheme name="1_EUM_template_v03 4">
        <a:dk1>
          <a:srgbClr val="002569"/>
        </a:dk1>
        <a:lt1>
          <a:srgbClr val="FFFFFF"/>
        </a:lt1>
        <a:dk2>
          <a:srgbClr val="002569"/>
        </a:dk2>
        <a:lt2>
          <a:srgbClr val="5F758D"/>
        </a:lt2>
        <a:accent1>
          <a:srgbClr val="003F80"/>
        </a:accent1>
        <a:accent2>
          <a:srgbClr val="BDD7EE"/>
        </a:accent2>
        <a:accent3>
          <a:srgbClr val="FFFFFF"/>
        </a:accent3>
        <a:accent4>
          <a:srgbClr val="001E59"/>
        </a:accent4>
        <a:accent5>
          <a:srgbClr val="AAAFC0"/>
        </a:accent5>
        <a:accent6>
          <a:srgbClr val="ABC3D8"/>
        </a:accent6>
        <a:hlink>
          <a:srgbClr val="FFD350"/>
        </a:hlink>
        <a:folHlink>
          <a:srgbClr val="EB6F3F"/>
        </a:folHlink>
      </a:clrScheme>
      <a:clrMap bg1="lt1" tx1="dk1" bg2="lt2" tx2="dk2" accent1="accent1" accent2="accent2" accent3="accent3" accent4="accent4" accent5="accent5" accent6="accent6" hlink="hlink" folHlink="folHlink"/>
    </a:extraClrScheme>
    <a:extraClrScheme>
      <a:clrScheme name="1_EUM_template_v03 5">
        <a:dk1>
          <a:srgbClr val="002569"/>
        </a:dk1>
        <a:lt1>
          <a:srgbClr val="FFFFFF"/>
        </a:lt1>
        <a:dk2>
          <a:srgbClr val="002569"/>
        </a:dk2>
        <a:lt2>
          <a:srgbClr val="5F758D"/>
        </a:lt2>
        <a:accent1>
          <a:srgbClr val="C75B12"/>
        </a:accent1>
        <a:accent2>
          <a:srgbClr val="003359"/>
        </a:accent2>
        <a:accent3>
          <a:srgbClr val="FFFFFF"/>
        </a:accent3>
        <a:accent4>
          <a:srgbClr val="001E59"/>
        </a:accent4>
        <a:accent5>
          <a:srgbClr val="E0B5AA"/>
        </a:accent5>
        <a:accent6>
          <a:srgbClr val="002D50"/>
        </a:accent6>
        <a:hlink>
          <a:srgbClr val="92A2BD"/>
        </a:hlink>
        <a:folHlink>
          <a:srgbClr val="C7B3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5578</TotalTime>
  <Words>2421</Words>
  <Application>Microsoft Macintosh PowerPoint</Application>
  <PresentationFormat>On-screen Show (4:3)</PresentationFormat>
  <Paragraphs>290</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4_EUM_template_v03</vt:lpstr>
      <vt:lpstr>CEOS Data Acquisition Plan – Global Baseline strategy (Level 1)   BAU plans and (first cut) Mitigation proposals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Brian Killough</dc:creator>
  <cp:lastModifiedBy>Ake Rosenqvist</cp:lastModifiedBy>
  <cp:revision>170</cp:revision>
  <dcterms:created xsi:type="dcterms:W3CDTF">2012-08-31T01:11:17Z</dcterms:created>
  <dcterms:modified xsi:type="dcterms:W3CDTF">2012-09-16T10:07:51Z</dcterms:modified>
</cp:coreProperties>
</file>