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9" r:id="rId1"/>
    <p:sldMasterId id="2147484102" r:id="rId2"/>
  </p:sldMasterIdLst>
  <p:notesMasterIdLst>
    <p:notesMasterId r:id="rId82"/>
  </p:notesMasterIdLst>
  <p:sldIdLst>
    <p:sldId id="260" r:id="rId3"/>
    <p:sldId id="278" r:id="rId4"/>
    <p:sldId id="397" r:id="rId5"/>
    <p:sldId id="279" r:id="rId6"/>
    <p:sldId id="261" r:id="rId7"/>
    <p:sldId id="263" r:id="rId8"/>
    <p:sldId id="290" r:id="rId9"/>
    <p:sldId id="266" r:id="rId10"/>
    <p:sldId id="267" r:id="rId11"/>
    <p:sldId id="268" r:id="rId12"/>
    <p:sldId id="322" r:id="rId13"/>
    <p:sldId id="323" r:id="rId14"/>
    <p:sldId id="370" r:id="rId15"/>
    <p:sldId id="271" r:id="rId16"/>
    <p:sldId id="273" r:id="rId17"/>
    <p:sldId id="274" r:id="rId18"/>
    <p:sldId id="383" r:id="rId19"/>
    <p:sldId id="275" r:id="rId20"/>
    <p:sldId id="286" r:id="rId21"/>
    <p:sldId id="280" r:id="rId22"/>
    <p:sldId id="373" r:id="rId23"/>
    <p:sldId id="374" r:id="rId24"/>
    <p:sldId id="375" r:id="rId25"/>
    <p:sldId id="399" r:id="rId26"/>
    <p:sldId id="376" r:id="rId27"/>
    <p:sldId id="377" r:id="rId28"/>
    <p:sldId id="378" r:id="rId29"/>
    <p:sldId id="384" r:id="rId30"/>
    <p:sldId id="281" r:id="rId31"/>
    <p:sldId id="283" r:id="rId32"/>
    <p:sldId id="321" r:id="rId33"/>
    <p:sldId id="305" r:id="rId34"/>
    <p:sldId id="306" r:id="rId35"/>
    <p:sldId id="301" r:id="rId36"/>
    <p:sldId id="385" r:id="rId37"/>
    <p:sldId id="307" r:id="rId38"/>
    <p:sldId id="308" r:id="rId39"/>
    <p:sldId id="311" r:id="rId40"/>
    <p:sldId id="312" r:id="rId41"/>
    <p:sldId id="315" r:id="rId42"/>
    <p:sldId id="316" r:id="rId43"/>
    <p:sldId id="317" r:id="rId44"/>
    <p:sldId id="324" r:id="rId45"/>
    <p:sldId id="325" r:id="rId46"/>
    <p:sldId id="318" r:id="rId47"/>
    <p:sldId id="319" r:id="rId48"/>
    <p:sldId id="320" r:id="rId49"/>
    <p:sldId id="396" r:id="rId50"/>
    <p:sldId id="386" r:id="rId51"/>
    <p:sldId id="326" r:id="rId52"/>
    <p:sldId id="354" r:id="rId53"/>
    <p:sldId id="335" r:id="rId54"/>
    <p:sldId id="353" r:id="rId55"/>
    <p:sldId id="337" r:id="rId56"/>
    <p:sldId id="338" r:id="rId57"/>
    <p:sldId id="339" r:id="rId58"/>
    <p:sldId id="351" r:id="rId59"/>
    <p:sldId id="352" r:id="rId60"/>
    <p:sldId id="327" r:id="rId61"/>
    <p:sldId id="328" r:id="rId62"/>
    <p:sldId id="329" r:id="rId63"/>
    <p:sldId id="330" r:id="rId64"/>
    <p:sldId id="331" r:id="rId65"/>
    <p:sldId id="332" r:id="rId66"/>
    <p:sldId id="333" r:id="rId67"/>
    <p:sldId id="382" r:id="rId68"/>
    <p:sldId id="381" r:id="rId69"/>
    <p:sldId id="380" r:id="rId70"/>
    <p:sldId id="371" r:id="rId71"/>
    <p:sldId id="400" r:id="rId72"/>
    <p:sldId id="387" r:id="rId73"/>
    <p:sldId id="388" r:id="rId74"/>
    <p:sldId id="389" r:id="rId75"/>
    <p:sldId id="390" r:id="rId76"/>
    <p:sldId id="398" r:id="rId77"/>
    <p:sldId id="391" r:id="rId78"/>
    <p:sldId id="392" r:id="rId79"/>
    <p:sldId id="393" r:id="rId80"/>
    <p:sldId id="394"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972" autoAdjust="0"/>
  </p:normalViewPr>
  <p:slideViewPr>
    <p:cSldViewPr snapToGrid="0" snapToObjects="1">
      <p:cViewPr>
        <p:scale>
          <a:sx n="108" d="100"/>
          <a:sy n="108" d="100"/>
        </p:scale>
        <p:origin x="-2520" y="-15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notesMaster" Target="notesMasters/notesMaster1.xml"/><Relationship Id="rId83" Type="http://schemas.openxmlformats.org/officeDocument/2006/relationships/printerSettings" Target="printerSettings/printerSettings1.bin"/><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8296F3-64CD-9042-B1AA-0FE5D7A56BB2}" type="datetimeFigureOut">
              <a:rPr lang="en-US" smtClean="0"/>
              <a:t>13/02/13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53259B-1A83-7140-A97B-4647B3C33631}" type="slidenum">
              <a:rPr lang="en-US" smtClean="0"/>
              <a:t>‹#›</a:t>
            </a:fld>
            <a:endParaRPr lang="en-US"/>
          </a:p>
        </p:txBody>
      </p:sp>
    </p:spTree>
    <p:extLst>
      <p:ext uri="{BB962C8B-B14F-4D97-AF65-F5344CB8AC3E}">
        <p14:creationId xmlns:p14="http://schemas.microsoft.com/office/powerpoint/2010/main" val="318734390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B170BA-6383-4EC9-8AE9-F39AE25EACEF}" type="slidenum">
              <a:rPr lang="en-US" smtClean="0">
                <a:solidFill>
                  <a:prstClr val="black"/>
                </a:solidFill>
              </a:rPr>
              <a:p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E16A7C-AB21-4744-8DA9-4A432D4F8C9A}"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3165953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Organisation</a:t>
            </a:r>
            <a:r>
              <a:rPr lang="en-US" dirty="0" smtClean="0"/>
              <a:t> for Economic Co-operation and Development (OECD)</a:t>
            </a:r>
            <a:endParaRPr lang="en-US" dirty="0"/>
          </a:p>
        </p:txBody>
      </p:sp>
      <p:sp>
        <p:nvSpPr>
          <p:cNvPr id="4" name="Slide Number Placeholder 3"/>
          <p:cNvSpPr>
            <a:spLocks noGrp="1"/>
          </p:cNvSpPr>
          <p:nvPr>
            <p:ph type="sldNum" sz="quarter" idx="10"/>
          </p:nvPr>
        </p:nvSpPr>
        <p:spPr/>
        <p:txBody>
          <a:bodyPr/>
          <a:lstStyle/>
          <a:p>
            <a:fld id="{93E16A7C-AB21-4744-8DA9-4A432D4F8C9A}" type="slidenum">
              <a:rPr lang="en-US" smtClean="0">
                <a:solidFill>
                  <a:prstClr val="black"/>
                </a:solidFill>
              </a:rPr>
              <a:pPr/>
              <a:t>72</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F0B751-FC0A-499B-85E0-A22D40F72C75}" type="slidenum">
              <a:rPr lang="en-US">
                <a:solidFill>
                  <a:srgbClr val="000000"/>
                </a:solidFill>
              </a:rPr>
              <a:pPr/>
              <a:t>3</a:t>
            </a:fld>
            <a:endParaRPr lang="en-US">
              <a:solidFill>
                <a:srgbClr val="000000"/>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r>
              <a:rPr lang="en-US" dirty="0" smtClean="0"/>
              <a:t>There is a lot of attention to food in recent years concerning</a:t>
            </a:r>
            <a:r>
              <a:rPr lang="en-US" baseline="0" dirty="0" smtClean="0"/>
              <a:t> global food in particular in response to food price volatility. </a:t>
            </a:r>
          </a:p>
          <a:p>
            <a:r>
              <a:rPr lang="en-US" baseline="0" dirty="0" smtClean="0"/>
              <a:t>This problem is not going away </a:t>
            </a:r>
            <a:r>
              <a:rPr lang="en-US" baseline="0" dirty="0" err="1" smtClean="0"/>
              <a:t>especialy</a:t>
            </a:r>
            <a:r>
              <a:rPr lang="en-US" baseline="0" dirty="0" smtClean="0"/>
              <a:t> r</a:t>
            </a:r>
            <a:r>
              <a:rPr lang="en-US" dirty="0" smtClean="0"/>
              <a:t>ecognizing</a:t>
            </a:r>
            <a:r>
              <a:rPr lang="en-US" baseline="0" dirty="0" smtClean="0"/>
              <a:t> </a:t>
            </a:r>
            <a:r>
              <a:rPr lang="en-US" dirty="0" smtClean="0"/>
              <a:t> that to</a:t>
            </a:r>
            <a:r>
              <a:rPr lang="en-US" baseline="0" dirty="0" smtClean="0"/>
              <a:t> feed the world need to increase production by 70% </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pitchFamily="34" charset="0"/>
              <a:buChar char="•"/>
            </a:pPr>
            <a:r>
              <a:rPr lang="en-US" dirty="0" smtClean="0"/>
              <a:t>World prices of wheat, rice, corn, and soybeans rose 226%  from 2002 2008 </a:t>
            </a:r>
          </a:p>
          <a:p>
            <a:pPr marL="228600" indent="-228600">
              <a:buFont typeface="Arial" pitchFamily="34" charset="0"/>
              <a:buChar char="•"/>
            </a:pPr>
            <a:r>
              <a:rPr lang="en-US" dirty="0" smtClean="0"/>
              <a:t>Between June of 2010  and May 2011 price of wheat increased by over 80%</a:t>
            </a:r>
          </a:p>
          <a:p>
            <a:pPr marL="685800" lvl="1" indent="-228600">
              <a:buFont typeface="Arial" pitchFamily="34" charset="0"/>
              <a:buChar char="•"/>
            </a:pPr>
            <a:r>
              <a:rPr lang="en-US" sz="1600" dirty="0" smtClean="0"/>
              <a:t>The 2010/11  price increases have pushed an additional 44 million people into poverty (FAO)</a:t>
            </a:r>
          </a:p>
          <a:p>
            <a:pPr marL="685800" lvl="1" indent="-228600">
              <a:buFont typeface="Arial" pitchFamily="34" charset="0"/>
              <a:buChar char="•"/>
            </a:pPr>
            <a:r>
              <a:rPr lang="en-US" sz="1600" dirty="0" smtClean="0"/>
              <a:t>2011 Horn of Africa drought left over 13 million in need of food aid (FAO)</a:t>
            </a:r>
          </a:p>
          <a:p>
            <a:pPr marL="228600" indent="-228600">
              <a:buFont typeface="Arial" pitchFamily="34" charset="0"/>
              <a:buChar char="•"/>
            </a:pPr>
            <a:r>
              <a:rPr lang="en-US" dirty="0" smtClean="0"/>
              <a:t>2012 crop prices for major crops increased rapidly in past few months</a:t>
            </a:r>
          </a:p>
          <a:p>
            <a:endParaRPr lang="en-US" dirty="0"/>
          </a:p>
        </p:txBody>
      </p:sp>
      <p:sp>
        <p:nvSpPr>
          <p:cNvPr id="4" name="Slide Number Placeholder 3"/>
          <p:cNvSpPr>
            <a:spLocks noGrp="1"/>
          </p:cNvSpPr>
          <p:nvPr>
            <p:ph type="sldNum" sz="quarter" idx="10"/>
          </p:nvPr>
        </p:nvSpPr>
        <p:spPr/>
        <p:txBody>
          <a:bodyPr/>
          <a:lstStyle/>
          <a:p>
            <a:fld id="{8653259B-1A83-7140-A97B-4647B3C33631}" type="slidenum">
              <a:rPr lang="en-US" smtClean="0"/>
              <a:t>4</a:t>
            </a:fld>
            <a:endParaRPr lang="en-US"/>
          </a:p>
        </p:txBody>
      </p:sp>
    </p:spTree>
    <p:extLst>
      <p:ext uri="{BB962C8B-B14F-4D97-AF65-F5344CB8AC3E}">
        <p14:creationId xmlns:p14="http://schemas.microsoft.com/office/powerpoint/2010/main" val="965247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4CA294BF-750C-4AEE-AFF7-8BF681B56605}" type="slidenum">
              <a:rPr lang="en-US" smtClean="0">
                <a:solidFill>
                  <a:prstClr val="black"/>
                </a:solidFill>
                <a:latin typeface="Arial" pitchFamily="34" charset="0"/>
              </a:rPr>
              <a:pPr/>
              <a:t>7</a:t>
            </a:fld>
            <a:endParaRPr lang="en-US" smtClean="0">
              <a:solidFill>
                <a:prstClr val="black"/>
              </a:solidFill>
              <a:latin typeface="Arial" pitchFamily="34"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dirty="0"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RELATIONSHIP BETWEEN </a:t>
            </a:r>
            <a:r>
              <a:rPr lang="en-US" dirty="0" err="1" smtClean="0"/>
              <a:t>ndvi</a:t>
            </a:r>
            <a:r>
              <a:rPr lang="en-US" dirty="0" smtClean="0"/>
              <a:t> AND</a:t>
            </a:r>
            <a:r>
              <a:rPr lang="en-US" baseline="0" dirty="0" smtClean="0"/>
              <a:t> PRODUCTION </a:t>
            </a:r>
            <a:endParaRPr lang="en-US" dirty="0"/>
          </a:p>
        </p:txBody>
      </p:sp>
      <p:sp>
        <p:nvSpPr>
          <p:cNvPr id="4" name="Slide Number Placeholder 3"/>
          <p:cNvSpPr>
            <a:spLocks noGrp="1"/>
          </p:cNvSpPr>
          <p:nvPr>
            <p:ph type="sldNum" sz="quarter" idx="10"/>
          </p:nvPr>
        </p:nvSpPr>
        <p:spPr/>
        <p:txBody>
          <a:bodyPr/>
          <a:lstStyle/>
          <a:p>
            <a:fld id="{A50D8387-8627-4ED2-B18D-6CB3F4FD8706}" type="slidenum">
              <a:rPr lang="en-US" smtClean="0"/>
              <a:t>24</a:t>
            </a:fld>
            <a:endParaRPr lang="en-US"/>
          </a:p>
        </p:txBody>
      </p:sp>
    </p:spTree>
    <p:extLst>
      <p:ext uri="{BB962C8B-B14F-4D97-AF65-F5344CB8AC3E}">
        <p14:creationId xmlns:p14="http://schemas.microsoft.com/office/powerpoint/2010/main" val="1782786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E9FA6C-CFDC-44A0-8733-AE53CA1E2399}" type="slidenum">
              <a:rPr lang="en-US" smtClean="0"/>
              <a:t>31</a:t>
            </a:fld>
            <a:endParaRPr lang="en-US"/>
          </a:p>
        </p:txBody>
      </p:sp>
    </p:spTree>
    <p:extLst>
      <p:ext uri="{BB962C8B-B14F-4D97-AF65-F5344CB8AC3E}">
        <p14:creationId xmlns:p14="http://schemas.microsoft.com/office/powerpoint/2010/main" val="3358764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C67AD8-2ADC-4B89-A135-B8FDBD9606A7}" type="slidenum">
              <a:rPr lang="en-US" smtClean="0">
                <a:solidFill>
                  <a:prstClr val="black"/>
                </a:solidFill>
              </a:rPr>
              <a:pPr/>
              <a:t>32</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beta product still</a:t>
            </a:r>
          </a:p>
          <a:p>
            <a:endParaRPr lang="en-US" dirty="0"/>
          </a:p>
        </p:txBody>
      </p:sp>
      <p:sp>
        <p:nvSpPr>
          <p:cNvPr id="4" name="Slide Number Placeholder 3"/>
          <p:cNvSpPr>
            <a:spLocks noGrp="1"/>
          </p:cNvSpPr>
          <p:nvPr>
            <p:ph type="sldNum" sz="quarter" idx="10"/>
          </p:nvPr>
        </p:nvSpPr>
        <p:spPr/>
        <p:txBody>
          <a:bodyPr/>
          <a:lstStyle/>
          <a:p>
            <a:fld id="{8430D8ED-D0E4-4A7D-9100-3E9307F4DD8D}" type="slidenum">
              <a:rPr lang="en-US" smtClean="0"/>
              <a:t>39</a:t>
            </a:fld>
            <a:endParaRPr lang="en-US"/>
          </a:p>
        </p:txBody>
      </p:sp>
    </p:spTree>
    <p:extLst>
      <p:ext uri="{BB962C8B-B14F-4D97-AF65-F5344CB8AC3E}">
        <p14:creationId xmlns:p14="http://schemas.microsoft.com/office/powerpoint/2010/main" val="1994394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7" indent="-171447">
              <a:buFontTx/>
              <a:buChar char="-"/>
            </a:pPr>
            <a:r>
              <a:rPr lang="en-US" baseline="0" dirty="0" smtClean="0"/>
              <a:t>When </a:t>
            </a:r>
            <a:r>
              <a:rPr lang="en-US" baseline="0" dirty="0" smtClean="0">
                <a:sym typeface="Wingdings" pitchFamily="2" charset="2"/>
              </a:rPr>
              <a:t> GSCs [year-round for monthly images]</a:t>
            </a:r>
          </a:p>
          <a:p>
            <a:pPr marL="171447" indent="-171447">
              <a:buFontTx/>
              <a:buChar char="-"/>
            </a:pPr>
            <a:r>
              <a:rPr lang="en-US" baseline="0" dirty="0" smtClean="0">
                <a:sym typeface="Wingdings" pitchFamily="2" charset="2"/>
              </a:rPr>
              <a:t>Frequency was stated (weekly or monthly), need to break it down by different portions of the AGS and the rest of the year … to determine actual repeat time required</a:t>
            </a:r>
          </a:p>
          <a:p>
            <a:pPr marL="171447" indent="-171447">
              <a:buFontTx/>
              <a:buChar char="-"/>
            </a:pPr>
            <a:r>
              <a:rPr lang="en-US" baseline="0" dirty="0" smtClean="0">
                <a:sym typeface="Wingdings" pitchFamily="2" charset="2"/>
              </a:rPr>
              <a:t>Also, incorporate a layer identifying where small fields are (for all croplands) and where the target countries are (for the weekly images)</a:t>
            </a:r>
          </a:p>
          <a:p>
            <a:pPr marL="171447" indent="-171447">
              <a:buFontTx/>
              <a:buChar char="-"/>
            </a:pPr>
            <a:r>
              <a:rPr lang="en-US" baseline="0" dirty="0" smtClean="0">
                <a:sym typeface="Wingdings" pitchFamily="2" charset="2"/>
              </a:rPr>
              <a:t>The idea is to build a GUI to access this information, where you can click on a pixel (which represents some portion of the Earth’s surface – could be 0.5 degrees, could be 5 degrees, et.), and the timing and frequency requirements pop up. </a:t>
            </a:r>
          </a:p>
          <a:p>
            <a:pPr marL="171447" indent="-171447">
              <a:buFontTx/>
              <a:buChar char="-"/>
            </a:pPr>
            <a:endParaRPr lang="en-US" baseline="0" dirty="0" smtClean="0"/>
          </a:p>
          <a:p>
            <a:pPr marL="171447" indent="-171447">
              <a:buFontTx/>
              <a:buChar char="-"/>
            </a:pPr>
            <a:r>
              <a:rPr lang="en-US" baseline="0" dirty="0" smtClean="0"/>
              <a:t>Will probably use Eric </a:t>
            </a:r>
            <a:r>
              <a:rPr lang="en-US" baseline="0" dirty="0" err="1" smtClean="0"/>
              <a:t>Vermote’s</a:t>
            </a:r>
            <a:r>
              <a:rPr lang="en-US" baseline="0" dirty="0" smtClean="0"/>
              <a:t> 0.05 degree CMG cropland mask to mask out unnecessary areas</a:t>
            </a:r>
          </a:p>
          <a:p>
            <a:pPr marL="171447" indent="-171447">
              <a:buFontTx/>
              <a:buChar char="-"/>
            </a:pPr>
            <a:r>
              <a:rPr lang="en-US" dirty="0" smtClean="0"/>
              <a:t>Will</a:t>
            </a:r>
            <a:r>
              <a:rPr lang="en-US" baseline="0" dirty="0" smtClean="0"/>
              <a:t> fill in the empty GSC cells (interpolation or with Sacks et al., 2010)</a:t>
            </a:r>
            <a:endParaRPr lang="en-US" dirty="0"/>
          </a:p>
        </p:txBody>
      </p:sp>
      <p:sp>
        <p:nvSpPr>
          <p:cNvPr id="4" name="Slide Number Placeholder 3"/>
          <p:cNvSpPr>
            <a:spLocks noGrp="1"/>
          </p:cNvSpPr>
          <p:nvPr>
            <p:ph type="sldNum" sz="quarter" idx="10"/>
          </p:nvPr>
        </p:nvSpPr>
        <p:spPr/>
        <p:txBody>
          <a:bodyPr/>
          <a:lstStyle/>
          <a:p>
            <a:fld id="{5E122754-41B3-4D19-98DC-7CE537A0FE8D}" type="slidenum">
              <a:rPr lang="en-US" smtClean="0"/>
              <a:t>48</a:t>
            </a:fld>
            <a:endParaRPr lang="en-US"/>
          </a:p>
        </p:txBody>
      </p:sp>
    </p:spTree>
    <p:extLst>
      <p:ext uri="{BB962C8B-B14F-4D97-AF65-F5344CB8AC3E}">
        <p14:creationId xmlns:p14="http://schemas.microsoft.com/office/powerpoint/2010/main" val="3662601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B786DE-9BAD-7141-AE9E-6F24F81FF71A}" type="datetimeFigureOut">
              <a:rPr lang="en-US" smtClean="0"/>
              <a:t>13/02/13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86DE-9BAD-7141-AE9E-6F24F81FF71A}" type="datetimeFigureOut">
              <a:rPr lang="en-US" smtClean="0"/>
              <a:t>13/02/13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83BC46-6082-BA4D-A98A-2920BA6BD472}"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86DE-9BAD-7141-AE9E-6F24F81FF71A}" type="datetimeFigureOut">
              <a:rPr lang="en-US" smtClean="0"/>
              <a:t>13/02/13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83BC46-6082-BA4D-A98A-2920BA6BD472}"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B786DE-9BAD-7141-AE9E-6F24F81FF71A}" type="datetimeFigureOut">
              <a:rPr lang="en-US" smtClean="0"/>
              <a:t>13/02/13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2738385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86DE-9BAD-7141-AE9E-6F24F81FF71A}" type="datetimeFigureOut">
              <a:rPr lang="en-US" smtClean="0"/>
              <a:t>13/02/13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83BC46-6082-BA4D-A98A-2920BA6BD472}" type="slidenum">
              <a:rPr lang="en-US" smtClean="0"/>
              <a:t>‹#›</a:t>
            </a:fld>
            <a:endParaRPr lang="en-US"/>
          </a:p>
        </p:txBody>
      </p:sp>
    </p:spTree>
    <p:extLst>
      <p:ext uri="{BB962C8B-B14F-4D97-AF65-F5344CB8AC3E}">
        <p14:creationId xmlns:p14="http://schemas.microsoft.com/office/powerpoint/2010/main" val="2648695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B786DE-9BAD-7141-AE9E-6F24F81FF71A}" type="datetimeFigureOut">
              <a:rPr lang="en-US" smtClean="0"/>
              <a:t>13/02/13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83BC46-6082-BA4D-A98A-2920BA6BD472}" type="slidenum">
              <a:rPr lang="en-US" smtClean="0"/>
              <a:t>‹#›</a:t>
            </a:fld>
            <a:endParaRPr lang="en-US"/>
          </a:p>
        </p:txBody>
      </p:sp>
    </p:spTree>
    <p:extLst>
      <p:ext uri="{BB962C8B-B14F-4D97-AF65-F5344CB8AC3E}">
        <p14:creationId xmlns:p14="http://schemas.microsoft.com/office/powerpoint/2010/main" val="39072056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B786DE-9BAD-7141-AE9E-6F24F81FF71A}" type="datetimeFigureOut">
              <a:rPr lang="en-US" smtClean="0"/>
              <a:t>13/02/13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83BC46-6082-BA4D-A98A-2920BA6BD472}" type="slidenum">
              <a:rPr lang="en-US" smtClean="0"/>
              <a:t>‹#›</a:t>
            </a:fld>
            <a:endParaRPr lang="en-US"/>
          </a:p>
        </p:txBody>
      </p:sp>
    </p:spTree>
    <p:extLst>
      <p:ext uri="{BB962C8B-B14F-4D97-AF65-F5344CB8AC3E}">
        <p14:creationId xmlns:p14="http://schemas.microsoft.com/office/powerpoint/2010/main" val="38258266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B786DE-9BAD-7141-AE9E-6F24F81FF71A}" type="datetimeFigureOut">
              <a:rPr lang="en-US" smtClean="0"/>
              <a:t>13/02/13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83BC46-6082-BA4D-A98A-2920BA6BD472}" type="slidenum">
              <a:rPr lang="en-US" smtClean="0"/>
              <a:t>‹#›</a:t>
            </a:fld>
            <a:endParaRPr lang="en-US"/>
          </a:p>
        </p:txBody>
      </p:sp>
    </p:spTree>
    <p:extLst>
      <p:ext uri="{BB962C8B-B14F-4D97-AF65-F5344CB8AC3E}">
        <p14:creationId xmlns:p14="http://schemas.microsoft.com/office/powerpoint/2010/main" val="3329013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B786DE-9BAD-7141-AE9E-6F24F81FF71A}" type="datetimeFigureOut">
              <a:rPr lang="en-US" smtClean="0"/>
              <a:t>13/02/13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83BC46-6082-BA4D-A98A-2920BA6BD472}" type="slidenum">
              <a:rPr lang="en-US" smtClean="0"/>
              <a:t>‹#›</a:t>
            </a:fld>
            <a:endParaRPr lang="en-US"/>
          </a:p>
        </p:txBody>
      </p:sp>
    </p:spTree>
    <p:extLst>
      <p:ext uri="{BB962C8B-B14F-4D97-AF65-F5344CB8AC3E}">
        <p14:creationId xmlns:p14="http://schemas.microsoft.com/office/powerpoint/2010/main" val="448804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86DE-9BAD-7141-AE9E-6F24F81FF71A}" type="datetimeFigureOut">
              <a:rPr lang="en-US" smtClean="0"/>
              <a:t>13/02/13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83BC46-6082-BA4D-A98A-2920BA6BD472}" type="slidenum">
              <a:rPr lang="en-US" smtClean="0"/>
              <a:t>‹#›</a:t>
            </a:fld>
            <a:endParaRPr lang="en-US"/>
          </a:p>
        </p:txBody>
      </p:sp>
    </p:spTree>
    <p:extLst>
      <p:ext uri="{BB962C8B-B14F-4D97-AF65-F5344CB8AC3E}">
        <p14:creationId xmlns:p14="http://schemas.microsoft.com/office/powerpoint/2010/main" val="41309118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B786DE-9BAD-7141-AE9E-6F24F81FF71A}" type="datetimeFigureOut">
              <a:rPr lang="en-US" smtClean="0"/>
              <a:t>13/02/13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spTree>
    <p:extLst>
      <p:ext uri="{BB962C8B-B14F-4D97-AF65-F5344CB8AC3E}">
        <p14:creationId xmlns:p14="http://schemas.microsoft.com/office/powerpoint/2010/main" val="2910673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86DE-9BAD-7141-AE9E-6F24F81FF71A}" type="datetimeFigureOut">
              <a:rPr lang="en-US" smtClean="0"/>
              <a:t>13/02/13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83BC46-6082-BA4D-A98A-2920BA6BD472}"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B786DE-9BAD-7141-AE9E-6F24F81FF71A}" type="datetimeFigureOut">
              <a:rPr lang="en-US" smtClean="0"/>
              <a:t>13/02/13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83BC46-6082-BA4D-A98A-2920BA6BD472}" type="slidenum">
              <a:rPr lang="en-US" smtClean="0"/>
              <a:t>‹#›</a:t>
            </a:fld>
            <a:endParaRPr lang="en-US"/>
          </a:p>
        </p:txBody>
      </p:sp>
    </p:spTree>
    <p:extLst>
      <p:ext uri="{BB962C8B-B14F-4D97-AF65-F5344CB8AC3E}">
        <p14:creationId xmlns:p14="http://schemas.microsoft.com/office/powerpoint/2010/main" val="3118951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86DE-9BAD-7141-AE9E-6F24F81FF71A}" type="datetimeFigureOut">
              <a:rPr lang="en-US" smtClean="0"/>
              <a:t>13/02/13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83BC46-6082-BA4D-A98A-2920BA6BD472}" type="slidenum">
              <a:rPr lang="en-US" smtClean="0"/>
              <a:t>‹#›</a:t>
            </a:fld>
            <a:endParaRPr lang="en-US"/>
          </a:p>
        </p:txBody>
      </p:sp>
    </p:spTree>
    <p:extLst>
      <p:ext uri="{BB962C8B-B14F-4D97-AF65-F5344CB8AC3E}">
        <p14:creationId xmlns:p14="http://schemas.microsoft.com/office/powerpoint/2010/main" val="42190901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86DE-9BAD-7141-AE9E-6F24F81FF71A}" type="datetimeFigureOut">
              <a:rPr lang="en-US" smtClean="0"/>
              <a:t>13/02/13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83BC46-6082-BA4D-A98A-2920BA6BD472}" type="slidenum">
              <a:rPr lang="en-US" smtClean="0"/>
              <a:t>‹#›</a:t>
            </a:fld>
            <a:endParaRPr lang="en-US"/>
          </a:p>
        </p:txBody>
      </p:sp>
    </p:spTree>
    <p:extLst>
      <p:ext uri="{BB962C8B-B14F-4D97-AF65-F5344CB8AC3E}">
        <p14:creationId xmlns:p14="http://schemas.microsoft.com/office/powerpoint/2010/main" val="3282790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B786DE-9BAD-7141-AE9E-6F24F81FF71A}" type="datetimeFigureOut">
              <a:rPr lang="en-US" smtClean="0"/>
              <a:t>13/02/13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83BC46-6082-BA4D-A98A-2920BA6BD472}"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B786DE-9BAD-7141-AE9E-6F24F81FF71A}" type="datetimeFigureOut">
              <a:rPr lang="en-US" smtClean="0"/>
              <a:t>13/02/13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83BC46-6082-BA4D-A98A-2920BA6BD472}"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B786DE-9BAD-7141-AE9E-6F24F81FF71A}" type="datetimeFigureOut">
              <a:rPr lang="en-US" smtClean="0"/>
              <a:t>13/02/13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83BC46-6082-BA4D-A98A-2920BA6BD472}"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B786DE-9BAD-7141-AE9E-6F24F81FF71A}" type="datetimeFigureOut">
              <a:rPr lang="en-US" smtClean="0"/>
              <a:t>13/02/13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83BC46-6082-BA4D-A98A-2920BA6BD472}"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86DE-9BAD-7141-AE9E-6F24F81FF71A}" type="datetimeFigureOut">
              <a:rPr lang="en-US" smtClean="0"/>
              <a:t>13/02/13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83BC46-6082-BA4D-A98A-2920BA6BD472}"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B786DE-9BAD-7141-AE9E-6F24F81FF71A}" type="datetimeFigureOut">
              <a:rPr lang="en-US" smtClean="0"/>
              <a:t>13/02/13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B786DE-9BAD-7141-AE9E-6F24F81FF71A}" type="datetimeFigureOut">
              <a:rPr lang="en-US" smtClean="0"/>
              <a:t>13/02/13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83BC46-6082-BA4D-A98A-2920BA6BD472}"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86DE-9BAD-7141-AE9E-6F24F81FF71A}" type="datetimeFigureOut">
              <a:rPr lang="en-US" smtClean="0"/>
              <a:t>13/02/13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83BC46-6082-BA4D-A98A-2920BA6BD472}"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86DE-9BAD-7141-AE9E-6F24F81FF71A}" type="datetimeFigureOut">
              <a:rPr lang="en-US" smtClean="0"/>
              <a:t>13/02/13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83BC46-6082-BA4D-A98A-2920BA6BD472}" type="slidenum">
              <a:rPr lang="en-US" smtClean="0"/>
              <a:t>‹#›</a:t>
            </a:fld>
            <a:endParaRPr lang="en-US"/>
          </a:p>
        </p:txBody>
      </p:sp>
    </p:spTree>
    <p:extLst>
      <p:ext uri="{BB962C8B-B14F-4D97-AF65-F5344CB8AC3E}">
        <p14:creationId xmlns:p14="http://schemas.microsoft.com/office/powerpoint/2010/main" val="1896497769"/>
      </p:ext>
    </p:extLst>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09" r:id="rId7"/>
    <p:sldLayoutId id="2147484110" r:id="rId8"/>
    <p:sldLayoutId id="2147484111" r:id="rId9"/>
    <p:sldLayoutId id="2147484112" r:id="rId10"/>
    <p:sldLayoutId id="214748411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94.emf"/><Relationship Id="rId4" Type="http://schemas.openxmlformats.org/officeDocument/2006/relationships/image" Target="../media/image95.emf"/><Relationship Id="rId5" Type="http://schemas.openxmlformats.org/officeDocument/2006/relationships/image" Target="../media/image96.emf"/><Relationship Id="rId6" Type="http://schemas.openxmlformats.org/officeDocument/2006/relationships/image" Target="../media/image97.emf"/><Relationship Id="rId7" Type="http://schemas.openxmlformats.org/officeDocument/2006/relationships/image" Target="../media/image98.png"/><Relationship Id="rId1" Type="http://schemas.openxmlformats.org/officeDocument/2006/relationships/slideLayout" Target="../slideLayouts/slideLayout7.xml"/><Relationship Id="rId2" Type="http://schemas.openxmlformats.org/officeDocument/2006/relationships/image" Target="../media/image9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9.png"/><Relationship Id="rId3" Type="http://schemas.openxmlformats.org/officeDocument/2006/relationships/image" Target="../media/image10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22.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107.png"/><Relationship Id="rId6" Type="http://schemas.openxmlformats.org/officeDocument/2006/relationships/image" Target="../media/image108.png"/><Relationship Id="rId7" Type="http://schemas.openxmlformats.org/officeDocument/2006/relationships/image" Target="../media/image109.jpeg"/><Relationship Id="rId1" Type="http://schemas.openxmlformats.org/officeDocument/2006/relationships/slideLayout" Target="../slideLayouts/slideLayout18.xml"/><Relationship Id="rId2" Type="http://schemas.openxmlformats.org/officeDocument/2006/relationships/image" Target="../media/image104.jpeg"/></Relationships>
</file>

<file path=ppt/slides/_rels/slide23.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05.png"/><Relationship Id="rId1" Type="http://schemas.openxmlformats.org/officeDocument/2006/relationships/slideLayout" Target="../slideLayouts/slideLayout7.xml"/><Relationship Id="rId2" Type="http://schemas.openxmlformats.org/officeDocument/2006/relationships/image" Target="../media/image110.gif"/></Relationships>
</file>

<file path=ppt/slides/_rels/slide24.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113.jpeg"/><Relationship Id="rId5" Type="http://schemas.openxmlformats.org/officeDocument/2006/relationships/image" Target="../media/image107.png"/><Relationship Id="rId6" Type="http://schemas.openxmlformats.org/officeDocument/2006/relationships/image" Target="../media/image108.png"/><Relationship Id="rId1" Type="http://schemas.openxmlformats.org/officeDocument/2006/relationships/slideLayout" Target="../slideLayouts/slideLayout18.xml"/><Relationship Id="rId2" Type="http://schemas.openxmlformats.org/officeDocument/2006/relationships/notesSlide" Target="../notesSlides/notesSlide5.xml"/></Relationships>
</file>

<file path=ppt/slides/_rels/slide25.xml.rels><?xml version="1.0" encoding="UTF-8" standalone="yes"?>
<Relationships xmlns="http://schemas.openxmlformats.org/package/2006/relationships"><Relationship Id="rId3" Type="http://schemas.openxmlformats.org/officeDocument/2006/relationships/image" Target="../media/image115.jpeg"/><Relationship Id="rId4" Type="http://schemas.openxmlformats.org/officeDocument/2006/relationships/image" Target="../media/image108.png"/><Relationship Id="rId1" Type="http://schemas.openxmlformats.org/officeDocument/2006/relationships/slideLayout" Target="../slideLayouts/slideLayout7.xml"/><Relationship Id="rId2" Type="http://schemas.openxmlformats.org/officeDocument/2006/relationships/image" Target="../media/image114.jpeg"/></Relationships>
</file>

<file path=ppt/slides/_rels/slide26.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05.png"/><Relationship Id="rId5" Type="http://schemas.openxmlformats.org/officeDocument/2006/relationships/image" Target="../media/image118.png"/><Relationship Id="rId1" Type="http://schemas.openxmlformats.org/officeDocument/2006/relationships/slideLayout" Target="../slideLayouts/slideLayout17.xml"/><Relationship Id="rId2" Type="http://schemas.openxmlformats.org/officeDocument/2006/relationships/image" Target="../media/image116.gif"/></Relationships>
</file>

<file path=ppt/slides/_rels/slide27.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1" Type="http://schemas.openxmlformats.org/officeDocument/2006/relationships/slideLayout" Target="../slideLayouts/slideLayout7.xml"/><Relationship Id="rId2" Type="http://schemas.openxmlformats.org/officeDocument/2006/relationships/image" Target="../media/image119.png"/></Relationships>
</file>

<file path=ppt/slides/_rels/slide28.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image" Target="../media/image122.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124.jpeg"/></Relationships>
</file>

<file path=ppt/slides/_rels/slide3.xml.rels><?xml version="1.0" encoding="UTF-8" standalone="yes"?>
<Relationships xmlns="http://schemas.openxmlformats.org/package/2006/relationships"><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19.png"/><Relationship Id="rId17" Type="http://schemas.openxmlformats.org/officeDocument/2006/relationships/image" Target="../media/image20.png"/><Relationship Id="rId18" Type="http://schemas.openxmlformats.org/officeDocument/2006/relationships/image" Target="../media/image21.png"/><Relationship Id="rId19" Type="http://schemas.openxmlformats.org/officeDocument/2006/relationships/image" Target="../media/image22.png"/><Relationship Id="rId50" Type="http://schemas.openxmlformats.org/officeDocument/2006/relationships/image" Target="../media/image53.png"/><Relationship Id="rId51" Type="http://schemas.openxmlformats.org/officeDocument/2006/relationships/image" Target="../media/image54.png"/><Relationship Id="rId52" Type="http://schemas.openxmlformats.org/officeDocument/2006/relationships/image" Target="../media/image55.jpeg"/><Relationship Id="rId53" Type="http://schemas.openxmlformats.org/officeDocument/2006/relationships/image" Target="../media/image56.jpeg"/><Relationship Id="rId40" Type="http://schemas.openxmlformats.org/officeDocument/2006/relationships/image" Target="../media/image43.png"/><Relationship Id="rId41" Type="http://schemas.openxmlformats.org/officeDocument/2006/relationships/image" Target="../media/image44.png"/><Relationship Id="rId42" Type="http://schemas.openxmlformats.org/officeDocument/2006/relationships/image" Target="../media/image45.png"/><Relationship Id="rId43" Type="http://schemas.openxmlformats.org/officeDocument/2006/relationships/image" Target="../media/image46.png"/><Relationship Id="rId44" Type="http://schemas.openxmlformats.org/officeDocument/2006/relationships/image" Target="../media/image47.png"/><Relationship Id="rId45" Type="http://schemas.openxmlformats.org/officeDocument/2006/relationships/image" Target="../media/image48.png"/><Relationship Id="rId46" Type="http://schemas.openxmlformats.org/officeDocument/2006/relationships/image" Target="../media/image49.png"/><Relationship Id="rId47" Type="http://schemas.openxmlformats.org/officeDocument/2006/relationships/image" Target="../media/image50.png"/><Relationship Id="rId48" Type="http://schemas.openxmlformats.org/officeDocument/2006/relationships/image" Target="../media/image51.png"/><Relationship Id="rId49"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jpeg"/><Relationship Id="rId8" Type="http://schemas.openxmlformats.org/officeDocument/2006/relationships/image" Target="../media/image11.png"/><Relationship Id="rId9" Type="http://schemas.openxmlformats.org/officeDocument/2006/relationships/image" Target="../media/image12.png"/><Relationship Id="rId30" Type="http://schemas.openxmlformats.org/officeDocument/2006/relationships/image" Target="../media/image33.png"/><Relationship Id="rId31" Type="http://schemas.openxmlformats.org/officeDocument/2006/relationships/image" Target="../media/image34.png"/><Relationship Id="rId32" Type="http://schemas.openxmlformats.org/officeDocument/2006/relationships/image" Target="../media/image35.png"/><Relationship Id="rId33" Type="http://schemas.openxmlformats.org/officeDocument/2006/relationships/image" Target="../media/image36.png"/><Relationship Id="rId34" Type="http://schemas.openxmlformats.org/officeDocument/2006/relationships/image" Target="../media/image37.png"/><Relationship Id="rId35" Type="http://schemas.openxmlformats.org/officeDocument/2006/relationships/image" Target="../media/image38.png"/><Relationship Id="rId36" Type="http://schemas.openxmlformats.org/officeDocument/2006/relationships/image" Target="../media/image39.png"/><Relationship Id="rId37" Type="http://schemas.openxmlformats.org/officeDocument/2006/relationships/image" Target="../media/image40.png"/><Relationship Id="rId38" Type="http://schemas.openxmlformats.org/officeDocument/2006/relationships/image" Target="../media/image41.png"/><Relationship Id="rId39" Type="http://schemas.openxmlformats.org/officeDocument/2006/relationships/image" Target="../media/image42.png"/><Relationship Id="rId20" Type="http://schemas.openxmlformats.org/officeDocument/2006/relationships/image" Target="../media/image23.png"/><Relationship Id="rId21" Type="http://schemas.openxmlformats.org/officeDocument/2006/relationships/image" Target="../media/image24.png"/><Relationship Id="rId22" Type="http://schemas.openxmlformats.org/officeDocument/2006/relationships/image" Target="../media/image25.png"/><Relationship Id="rId23" Type="http://schemas.openxmlformats.org/officeDocument/2006/relationships/image" Target="../media/image26.png"/><Relationship Id="rId24" Type="http://schemas.openxmlformats.org/officeDocument/2006/relationships/image" Target="../media/image27.png"/><Relationship Id="rId25" Type="http://schemas.openxmlformats.org/officeDocument/2006/relationships/image" Target="../media/image28.png"/><Relationship Id="rId26" Type="http://schemas.openxmlformats.org/officeDocument/2006/relationships/image" Target="../media/image29.png"/><Relationship Id="rId27" Type="http://schemas.openxmlformats.org/officeDocument/2006/relationships/image" Target="../media/image30.png"/><Relationship Id="rId28" Type="http://schemas.openxmlformats.org/officeDocument/2006/relationships/image" Target="../media/image31.png"/><Relationship Id="rId29" Type="http://schemas.openxmlformats.org/officeDocument/2006/relationships/image" Target="../media/image3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 Id="rId3" Type="http://schemas.openxmlformats.org/officeDocument/2006/relationships/image" Target="../media/image12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29.jpeg"/><Relationship Id="rId3" Type="http://schemas.openxmlformats.org/officeDocument/2006/relationships/image" Target="../media/image1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31.jpeg"/></Relationships>
</file>

<file path=ppt/slides/_rels/slide39.xml.rels><?xml version="1.0" encoding="UTF-8" standalone="yes"?>
<Relationships xmlns="http://schemas.openxmlformats.org/package/2006/relationships"><Relationship Id="rId3" Type="http://schemas.openxmlformats.org/officeDocument/2006/relationships/image" Target="../media/image132.jpeg"/><Relationship Id="rId4" Type="http://schemas.openxmlformats.org/officeDocument/2006/relationships/image" Target="../media/image130.png"/><Relationship Id="rId1" Type="http://schemas.openxmlformats.org/officeDocument/2006/relationships/slideLayout" Target="../slideLayouts/slideLayout18.xml"/><Relationship Id="rId2" Type="http://schemas.openxmlformats.org/officeDocument/2006/relationships/notesSlide" Target="../notesSlides/notesSlide8.xml"/></Relationships>
</file>

<file path=ppt/slides/_rels/slide4.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33.t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34.t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35.t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36.t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37.t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38.ti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39.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40.tiff"/></Relationships>
</file>

<file path=ppt/slides/_rels/slide48.xml.rels><?xml version="1.0" encoding="UTF-8" standalone="yes"?>
<Relationships xmlns="http://schemas.openxmlformats.org/package/2006/relationships"><Relationship Id="rId3" Type="http://schemas.openxmlformats.org/officeDocument/2006/relationships/image" Target="../media/image141.tiff"/><Relationship Id="rId4" Type="http://schemas.openxmlformats.org/officeDocument/2006/relationships/image" Target="../media/image142.tiff"/><Relationship Id="rId5" Type="http://schemas.openxmlformats.org/officeDocument/2006/relationships/image" Target="../media/image143.tiff"/><Relationship Id="rId6" Type="http://schemas.openxmlformats.org/officeDocument/2006/relationships/image" Target="../media/image144.tiff"/><Relationship Id="rId7" Type="http://schemas.openxmlformats.org/officeDocument/2006/relationships/image" Target="../media/image145.tiff"/><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6.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9.emf"/><Relationship Id="rId3" Type="http://schemas.openxmlformats.org/officeDocument/2006/relationships/image" Target="../media/image160.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1.png"/></Relationships>
</file>

<file path=ppt/slides/_rels/slide68.xml.rels><?xml version="1.0" encoding="UTF-8" standalone="yes"?>
<Relationships xmlns="http://schemas.openxmlformats.org/package/2006/relationships"><Relationship Id="rId3" Type="http://schemas.openxmlformats.org/officeDocument/2006/relationships/image" Target="../media/image163.jpeg"/><Relationship Id="rId4" Type="http://schemas.openxmlformats.org/officeDocument/2006/relationships/image" Target="../media/image164.jpeg"/><Relationship Id="rId1" Type="http://schemas.openxmlformats.org/officeDocument/2006/relationships/slideLayout" Target="../slideLayouts/slideLayout2.xml"/><Relationship Id="rId2" Type="http://schemas.openxmlformats.org/officeDocument/2006/relationships/image" Target="../media/image162.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9" Type="http://schemas.openxmlformats.org/officeDocument/2006/relationships/image" Target="../media/image66.png"/><Relationship Id="rId20" Type="http://schemas.openxmlformats.org/officeDocument/2006/relationships/image" Target="../media/image77.png"/><Relationship Id="rId21" Type="http://schemas.openxmlformats.org/officeDocument/2006/relationships/image" Target="../media/image78.png"/><Relationship Id="rId22" Type="http://schemas.openxmlformats.org/officeDocument/2006/relationships/image" Target="../media/image79.png"/><Relationship Id="rId23" Type="http://schemas.openxmlformats.org/officeDocument/2006/relationships/image" Target="../media/image80.png"/><Relationship Id="rId24" Type="http://schemas.openxmlformats.org/officeDocument/2006/relationships/image" Target="../media/image81.png"/><Relationship Id="rId25" Type="http://schemas.openxmlformats.org/officeDocument/2006/relationships/image" Target="../media/image82.jpeg"/><Relationship Id="rId26" Type="http://schemas.openxmlformats.org/officeDocument/2006/relationships/image" Target="../media/image83.jpeg"/><Relationship Id="rId27" Type="http://schemas.openxmlformats.org/officeDocument/2006/relationships/image" Target="../media/image84.jpeg"/><Relationship Id="rId28" Type="http://schemas.openxmlformats.org/officeDocument/2006/relationships/image" Target="../media/image85.png"/><Relationship Id="rId29" Type="http://schemas.openxmlformats.org/officeDocument/2006/relationships/image" Target="../media/image86.jpeg"/><Relationship Id="rId30" Type="http://schemas.openxmlformats.org/officeDocument/2006/relationships/image" Target="../media/image87.jpeg"/><Relationship Id="rId31" Type="http://schemas.openxmlformats.org/officeDocument/2006/relationships/image" Target="../media/image88.jpeg"/><Relationship Id="rId32" Type="http://schemas.openxmlformats.org/officeDocument/2006/relationships/image" Target="../media/image89.png"/><Relationship Id="rId10" Type="http://schemas.openxmlformats.org/officeDocument/2006/relationships/image" Target="../media/image67.png"/><Relationship Id="rId11" Type="http://schemas.openxmlformats.org/officeDocument/2006/relationships/image" Target="../media/image68.png"/><Relationship Id="rId12" Type="http://schemas.openxmlformats.org/officeDocument/2006/relationships/image" Target="../media/image69.jpeg"/><Relationship Id="rId13" Type="http://schemas.openxmlformats.org/officeDocument/2006/relationships/image" Target="../media/image70.jpeg"/><Relationship Id="rId14" Type="http://schemas.openxmlformats.org/officeDocument/2006/relationships/image" Target="../media/image71.png"/><Relationship Id="rId15" Type="http://schemas.openxmlformats.org/officeDocument/2006/relationships/image" Target="../media/image72.png"/><Relationship Id="rId16" Type="http://schemas.openxmlformats.org/officeDocument/2006/relationships/image" Target="../media/image73.png"/><Relationship Id="rId17" Type="http://schemas.openxmlformats.org/officeDocument/2006/relationships/image" Target="../media/image74.jpeg"/><Relationship Id="rId18" Type="http://schemas.openxmlformats.org/officeDocument/2006/relationships/image" Target="../media/image75.jpeg"/><Relationship Id="rId19" Type="http://schemas.openxmlformats.org/officeDocument/2006/relationships/image" Target="../media/image76.jpe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jpeg"/><Relationship Id="rId6" Type="http://schemas.openxmlformats.org/officeDocument/2006/relationships/image" Target="../media/image63.jpeg"/><Relationship Id="rId7" Type="http://schemas.openxmlformats.org/officeDocument/2006/relationships/image" Target="../media/image64.png"/><Relationship Id="rId8" Type="http://schemas.openxmlformats.org/officeDocument/2006/relationships/image" Target="../media/image65.png"/></Relationships>
</file>

<file path=ppt/slides/_rels/slide70.xml.rels><?xml version="1.0" encoding="UTF-8" standalone="yes"?>
<Relationships xmlns="http://schemas.openxmlformats.org/package/2006/relationships"><Relationship Id="rId3" Type="http://schemas.openxmlformats.org/officeDocument/2006/relationships/image" Target="../media/image165.jpeg"/><Relationship Id="rId4" Type="http://schemas.openxmlformats.org/officeDocument/2006/relationships/image" Target="../media/image166.jpeg"/><Relationship Id="rId5" Type="http://schemas.openxmlformats.org/officeDocument/2006/relationships/image" Target="../media/image167.jpeg"/><Relationship Id="rId6" Type="http://schemas.openxmlformats.org/officeDocument/2006/relationships/image" Target="../media/image168.png"/><Relationship Id="rId7" Type="http://schemas.openxmlformats.org/officeDocument/2006/relationships/image" Target="../media/image169.png"/><Relationship Id="rId8" Type="http://schemas.openxmlformats.org/officeDocument/2006/relationships/image" Target="../media/image170.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1.png"/></Relationships>
</file>

<file path=ppt/slides/_rels/slide72.xml.rels><?xml version="1.0" encoding="UTF-8" standalone="yes"?>
<Relationships xmlns="http://schemas.openxmlformats.org/package/2006/relationships"><Relationship Id="rId3" Type="http://schemas.openxmlformats.org/officeDocument/2006/relationships/image" Target="../media/image171.png"/><Relationship Id="rId4" Type="http://schemas.openxmlformats.org/officeDocument/2006/relationships/image" Target="../media/image172.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1.png"/><Relationship Id="rId3" Type="http://schemas.openxmlformats.org/officeDocument/2006/relationships/image" Target="../media/image173.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4.png"/><Relationship Id="rId3" Type="http://schemas.openxmlformats.org/officeDocument/2006/relationships/image" Target="../media/image17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6.png"/></Relationships>
</file>

<file path=ppt/slides/_rels/slide76.xml.rels><?xml version="1.0" encoding="UTF-8" standalone="yes"?>
<Relationships xmlns="http://schemas.openxmlformats.org/package/2006/relationships"><Relationship Id="rId3" Type="http://schemas.openxmlformats.org/officeDocument/2006/relationships/image" Target="../media/image171.png"/><Relationship Id="rId4" Type="http://schemas.openxmlformats.org/officeDocument/2006/relationships/image" Target="../media/image178.jpeg"/><Relationship Id="rId1" Type="http://schemas.openxmlformats.org/officeDocument/2006/relationships/slideLayout" Target="../slideLayouts/slideLayout6.xml"/><Relationship Id="rId2" Type="http://schemas.openxmlformats.org/officeDocument/2006/relationships/image" Target="../media/image177.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9.png"/><Relationship Id="rId3" Type="http://schemas.openxmlformats.org/officeDocument/2006/relationships/image" Target="../media/image18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1.jpeg"/><Relationship Id="rId3" Type="http://schemas.openxmlformats.org/officeDocument/2006/relationships/image" Target="../media/image17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jpeg"/><Relationship Id="rId3" Type="http://schemas.openxmlformats.org/officeDocument/2006/relationships/image" Target="../media/image9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ckground_imag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28600" y="152400"/>
            <a:ext cx="8711472" cy="6536070"/>
          </a:xfrm>
          <a:prstGeom prst="rect">
            <a:avLst/>
          </a:prstGeom>
        </p:spPr>
      </p:pic>
      <p:sp>
        <p:nvSpPr>
          <p:cNvPr id="2" name="Title 1"/>
          <p:cNvSpPr>
            <a:spLocks noGrp="1"/>
          </p:cNvSpPr>
          <p:nvPr>
            <p:ph type="ctrTitle"/>
          </p:nvPr>
        </p:nvSpPr>
        <p:spPr>
          <a:xfrm>
            <a:off x="1371600" y="1810091"/>
            <a:ext cx="6705600" cy="1371992"/>
          </a:xfrm>
          <a:solidFill>
            <a:srgbClr val="FFFFFF"/>
          </a:solidFill>
        </p:spPr>
        <p:txBody>
          <a:bodyPr>
            <a:noAutofit/>
          </a:bodyPr>
          <a:lstStyle/>
          <a:p>
            <a:pPr lvl="0"/>
            <a:r>
              <a:rPr lang="en-US" sz="3600" b="1" dirty="0" smtClean="0">
                <a:solidFill>
                  <a:srgbClr val="000000"/>
                </a:solidFill>
              </a:rPr>
              <a:t/>
            </a:r>
            <a:br>
              <a:rPr lang="en-US" sz="3600" b="1" dirty="0" smtClean="0">
                <a:solidFill>
                  <a:srgbClr val="000000"/>
                </a:solidFill>
              </a:rPr>
            </a:br>
            <a:r>
              <a:rPr lang="en-US" sz="3600" b="1" dirty="0" smtClean="0">
                <a:solidFill>
                  <a:srgbClr val="000000"/>
                </a:solidFill>
              </a:rPr>
              <a:t>Status Update on The GEOGLAM</a:t>
            </a:r>
            <a:br>
              <a:rPr lang="en-US" sz="3600" b="1" dirty="0" smtClean="0">
                <a:solidFill>
                  <a:srgbClr val="000000"/>
                </a:solidFill>
              </a:rPr>
            </a:br>
            <a:r>
              <a:rPr lang="en-US" sz="3600" b="1" dirty="0" smtClean="0">
                <a:solidFill>
                  <a:srgbClr val="000000"/>
                </a:solidFill>
              </a:rPr>
              <a:t>Initiative</a:t>
            </a:r>
            <a:br>
              <a:rPr lang="en-US" sz="3600" b="1" dirty="0" smtClean="0">
                <a:solidFill>
                  <a:srgbClr val="000000"/>
                </a:solidFill>
              </a:rPr>
            </a:br>
            <a:endParaRPr lang="en-US" sz="3600" b="1" dirty="0">
              <a:solidFill>
                <a:srgbClr val="000000"/>
              </a:solidFill>
            </a:endParaRPr>
          </a:p>
        </p:txBody>
      </p:sp>
      <p:sp>
        <p:nvSpPr>
          <p:cNvPr id="3" name="Subtitle 2"/>
          <p:cNvSpPr>
            <a:spLocks noGrp="1"/>
          </p:cNvSpPr>
          <p:nvPr>
            <p:ph type="subTitle" idx="1"/>
          </p:nvPr>
        </p:nvSpPr>
        <p:spPr>
          <a:xfrm>
            <a:off x="1371600" y="3438120"/>
            <a:ext cx="6705600" cy="2542822"/>
          </a:xfrm>
          <a:solidFill>
            <a:srgbClr val="FFFFFF"/>
          </a:solidFill>
        </p:spPr>
        <p:txBody>
          <a:bodyPr>
            <a:normAutofit/>
          </a:bodyPr>
          <a:lstStyle/>
          <a:p>
            <a:r>
              <a:rPr lang="en-US" sz="2800" b="1" dirty="0" smtClean="0">
                <a:solidFill>
                  <a:srgbClr val="000000"/>
                </a:solidFill>
              </a:rPr>
              <a:t>Inbal Becker-Reshef, Chris Justice, Alyssa </a:t>
            </a:r>
            <a:r>
              <a:rPr lang="en-US" sz="2800" b="1" dirty="0" err="1" smtClean="0">
                <a:solidFill>
                  <a:srgbClr val="000000"/>
                </a:solidFill>
              </a:rPr>
              <a:t>Whitcraft</a:t>
            </a:r>
            <a:r>
              <a:rPr lang="en-US" sz="2800" b="1" dirty="0" smtClean="0">
                <a:solidFill>
                  <a:srgbClr val="000000"/>
                </a:solidFill>
              </a:rPr>
              <a:t>, Matt Hansen, Joao </a:t>
            </a:r>
            <a:r>
              <a:rPr lang="en-US" sz="2800" b="1" dirty="0" err="1" smtClean="0">
                <a:solidFill>
                  <a:srgbClr val="000000"/>
                </a:solidFill>
              </a:rPr>
              <a:t>Soares</a:t>
            </a:r>
            <a:endParaRPr lang="en-US" sz="3000" b="1" dirty="0" smtClean="0">
              <a:solidFill>
                <a:srgbClr val="000000"/>
              </a:solidFill>
            </a:endParaRPr>
          </a:p>
          <a:p>
            <a:r>
              <a:rPr lang="en-US" sz="2800" b="0" dirty="0" smtClean="0">
                <a:solidFill>
                  <a:srgbClr val="000000"/>
                </a:solidFill>
              </a:rPr>
              <a:t>CEOS SDCG-3 Meeting</a:t>
            </a:r>
            <a:br>
              <a:rPr lang="en-US" sz="2800" b="0" dirty="0" smtClean="0">
                <a:solidFill>
                  <a:srgbClr val="000000"/>
                </a:solidFill>
              </a:rPr>
            </a:br>
            <a:r>
              <a:rPr lang="en-US" sz="2800" b="0" dirty="0" smtClean="0">
                <a:solidFill>
                  <a:srgbClr val="000000"/>
                </a:solidFill>
              </a:rPr>
              <a:t>February 7-9, 2013</a:t>
            </a:r>
            <a:br>
              <a:rPr lang="en-US" sz="2800" b="0" dirty="0" smtClean="0">
                <a:solidFill>
                  <a:srgbClr val="000000"/>
                </a:solidFill>
              </a:rPr>
            </a:br>
            <a:r>
              <a:rPr lang="en-US" sz="2800" b="0" dirty="0" smtClean="0">
                <a:solidFill>
                  <a:srgbClr val="000000"/>
                </a:solidFill>
              </a:rPr>
              <a:t>Sydney, Australia</a:t>
            </a:r>
            <a:endParaRPr lang="en-US" sz="2400" b="1" dirty="0">
              <a:solidFill>
                <a:srgbClr val="000000"/>
              </a:solidFill>
            </a:endParaRPr>
          </a:p>
        </p:txBody>
      </p:sp>
      <p:pic>
        <p:nvPicPr>
          <p:cNvPr id="10" name="Picture 9" descr="page_banner_r"/>
          <p:cNvPicPr>
            <a:picLocks noChangeAspect="1" noChangeArrowheads="1"/>
          </p:cNvPicPr>
          <p:nvPr/>
        </p:nvPicPr>
        <p:blipFill>
          <a:blip r:embed="rId4" cstate="print"/>
          <a:srcRect/>
          <a:stretch>
            <a:fillRect/>
          </a:stretch>
        </p:blipFill>
        <p:spPr bwMode="auto">
          <a:xfrm>
            <a:off x="2478795" y="6162101"/>
            <a:ext cx="6477000" cy="685800"/>
          </a:xfrm>
          <a:prstGeom prst="rect">
            <a:avLst/>
          </a:prstGeom>
          <a:noFill/>
          <a:ln w="9525">
            <a:noFill/>
            <a:miter lim="800000"/>
            <a:headEnd/>
            <a:tailEnd/>
          </a:ln>
        </p:spPr>
      </p:pic>
      <p:pic>
        <p:nvPicPr>
          <p:cNvPr id="11" name="Picture 10" descr="page_banner_l"/>
          <p:cNvPicPr>
            <a:picLocks noChangeAspect="1" noChangeArrowheads="1"/>
          </p:cNvPicPr>
          <p:nvPr/>
        </p:nvPicPr>
        <p:blipFill>
          <a:blip r:embed="rId5" cstate="screen">
            <a:extLst>
              <a:ext uri="{28A0092B-C50C-407E-A947-70E740481C1C}">
                <a14:useLocalDpi xmlns:a14="http://schemas.microsoft.com/office/drawing/2010/main"/>
              </a:ext>
            </a:extLst>
          </a:blip>
          <a:srcRect t="16000" r="-645" b="12000"/>
          <a:stretch>
            <a:fillRect/>
          </a:stretch>
        </p:blipFill>
        <p:spPr bwMode="auto">
          <a:xfrm>
            <a:off x="228600" y="6172200"/>
            <a:ext cx="2590800" cy="685800"/>
          </a:xfrm>
          <a:prstGeom prst="rect">
            <a:avLst/>
          </a:prstGeom>
          <a:noFill/>
          <a:ln w="9525">
            <a:noFill/>
            <a:miter lim="800000"/>
            <a:headEnd/>
            <a:tailEnd/>
          </a:ln>
        </p:spPr>
      </p:pic>
      <p:pic>
        <p:nvPicPr>
          <p:cNvPr id="7" name="Picture 2"/>
          <p:cNvPicPr>
            <a:picLocks noChangeAspect="1" noChangeArrowheads="1"/>
          </p:cNvPicPr>
          <p:nvPr/>
        </p:nvPicPr>
        <p:blipFill>
          <a:blip r:embed="rId6" cstate="print"/>
          <a:srcRect/>
          <a:stretch>
            <a:fillRect/>
          </a:stretch>
        </p:blipFill>
        <p:spPr bwMode="auto">
          <a:xfrm>
            <a:off x="6096000" y="6109425"/>
            <a:ext cx="2859795" cy="746456"/>
          </a:xfrm>
          <a:prstGeom prst="rect">
            <a:avLst/>
          </a:prstGeom>
          <a:noFill/>
          <a:ln w="9525">
            <a:noFill/>
            <a:miter lim="800000"/>
            <a:headEnd/>
            <a:tailEnd/>
          </a:ln>
        </p:spPr>
      </p:pic>
    </p:spTree>
    <p:extLst>
      <p:ext uri="{BB962C8B-B14F-4D97-AF65-F5344CB8AC3E}">
        <p14:creationId xmlns:p14="http://schemas.microsoft.com/office/powerpoint/2010/main" val="212304768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normAutofit/>
          </a:bodyPr>
          <a:lstStyle/>
          <a:p>
            <a:r>
              <a:rPr lang="en-US" dirty="0" smtClean="0"/>
              <a:t>The G20 Initiative: GEO-GLAM</a:t>
            </a:r>
            <a:endParaRPr lang="en-US"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81000" y="1313234"/>
            <a:ext cx="6858001" cy="40144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a:off x="4248150" y="914400"/>
            <a:ext cx="489585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76200" y="5410200"/>
            <a:ext cx="8991600" cy="1323439"/>
          </a:xfrm>
          <a:prstGeom prst="rect">
            <a:avLst/>
          </a:prstGeom>
          <a:solidFill>
            <a:srgbClr val="C6D9F1"/>
          </a:solidFill>
        </p:spPr>
        <p:txBody>
          <a:bodyPr wrap="square" rtlCol="0">
            <a:spAutoFit/>
          </a:bodyPr>
          <a:lstStyle/>
          <a:p>
            <a:pPr>
              <a:buFont typeface="Wingdings" pitchFamily="2" charset="2"/>
              <a:buChar char="Ø"/>
            </a:pPr>
            <a:r>
              <a:rPr lang="en-US" sz="2000" dirty="0" smtClean="0">
                <a:solidFill>
                  <a:schemeClr val="bg1"/>
                </a:solidFill>
              </a:rPr>
              <a:t>The G20 Cannes Summit (</a:t>
            </a:r>
            <a:r>
              <a:rPr lang="en-US" sz="2000" dirty="0" smtClean="0">
                <a:solidFill>
                  <a:schemeClr val="bg1"/>
                </a:solidFill>
                <a:latin typeface="Tahoma" pitchFamily="34" charset="0"/>
                <a:ea typeface="Tahoma" pitchFamily="34" charset="0"/>
                <a:cs typeface="Tahoma" pitchFamily="34" charset="0"/>
              </a:rPr>
              <a:t>November</a:t>
            </a:r>
            <a:r>
              <a:rPr lang="en-US" sz="2000" dirty="0" smtClean="0">
                <a:solidFill>
                  <a:schemeClr val="bg1"/>
                </a:solidFill>
              </a:rPr>
              <a:t> 2011) Action Plan on Food Price Volatility and Agriculture  </a:t>
            </a:r>
          </a:p>
          <a:p>
            <a:pPr>
              <a:buFont typeface="Wingdings" pitchFamily="2" charset="2"/>
              <a:buChar char="Ø"/>
            </a:pPr>
            <a:r>
              <a:rPr lang="en-US" sz="2000" dirty="0" smtClean="0">
                <a:solidFill>
                  <a:schemeClr val="bg1"/>
                </a:solidFill>
              </a:rPr>
              <a:t>Reaffirmed GEOGLAM commitment at the 2012 G-20 Los </a:t>
            </a:r>
            <a:r>
              <a:rPr lang="en-US" sz="2000" dirty="0" err="1" smtClean="0">
                <a:solidFill>
                  <a:schemeClr val="bg1"/>
                </a:solidFill>
              </a:rPr>
              <a:t>Cabos</a:t>
            </a:r>
            <a:r>
              <a:rPr lang="en-US" sz="2000" dirty="0" smtClean="0">
                <a:solidFill>
                  <a:schemeClr val="bg1"/>
                </a:solidFill>
              </a:rPr>
              <a:t> Declaration &amp; in Agriculture Ministers Report</a:t>
            </a:r>
          </a:p>
        </p:txBody>
      </p:sp>
    </p:spTree>
    <p:extLst>
      <p:ext uri="{BB962C8B-B14F-4D97-AF65-F5344CB8AC3E}">
        <p14:creationId xmlns:p14="http://schemas.microsoft.com/office/powerpoint/2010/main" val="84023341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112"/>
            <a:ext cx="8229600" cy="1143000"/>
          </a:xfrm>
        </p:spPr>
        <p:txBody>
          <a:bodyPr/>
          <a:lstStyle/>
          <a:p>
            <a:r>
              <a:rPr lang="en-US" dirty="0" smtClean="0"/>
              <a:t>How We are Organized</a:t>
            </a:r>
            <a:endParaRPr lang="en-US" dirty="0"/>
          </a:p>
        </p:txBody>
      </p:sp>
      <p:sp>
        <p:nvSpPr>
          <p:cNvPr id="4" name="Content Placeholder 5"/>
          <p:cNvSpPr>
            <a:spLocks noGrp="1"/>
          </p:cNvSpPr>
          <p:nvPr>
            <p:ph idx="1"/>
          </p:nvPr>
        </p:nvSpPr>
        <p:spPr>
          <a:xfrm>
            <a:off x="457200" y="1257112"/>
            <a:ext cx="8686800" cy="5600888"/>
          </a:xfrm>
        </p:spPr>
        <p:txBody>
          <a:bodyPr>
            <a:noAutofit/>
          </a:bodyPr>
          <a:lstStyle/>
          <a:p>
            <a:r>
              <a:rPr lang="en-US" sz="2000" dirty="0" smtClean="0"/>
              <a:t>GEOGLAM Secretariat in Geneva- Project coordinator (Pascal K. seconded by France)  2 support staff</a:t>
            </a:r>
          </a:p>
          <a:p>
            <a:r>
              <a:rPr lang="en-US" sz="2000" dirty="0"/>
              <a:t>The GEOGLAM Coordination </a:t>
            </a:r>
            <a:r>
              <a:rPr lang="en-US" sz="2000" dirty="0" smtClean="0"/>
              <a:t>Committee: includes task </a:t>
            </a:r>
            <a:r>
              <a:rPr lang="en-US" sz="2000" dirty="0"/>
              <a:t>team leaders of the agreed components of the initiative and a Project Manager, who serves as its </a:t>
            </a:r>
            <a:r>
              <a:rPr lang="en-US" sz="2000" dirty="0" smtClean="0"/>
              <a:t>chair</a:t>
            </a:r>
            <a:endParaRPr lang="en-US" sz="2000" dirty="0"/>
          </a:p>
          <a:p>
            <a:r>
              <a:rPr lang="en-US" sz="2000" dirty="0"/>
              <a:t>The steering committee for GEOGLAM consists of the Executive Director of the GEO Secretariat and representatives from donors and stakeholders. </a:t>
            </a:r>
            <a:endParaRPr lang="en-US" sz="2000" dirty="0" smtClean="0"/>
          </a:p>
          <a:p>
            <a:pPr lvl="1"/>
            <a:r>
              <a:rPr lang="en-US" sz="1600" dirty="0" smtClean="0"/>
              <a:t>Its </a:t>
            </a:r>
            <a:r>
              <a:rPr lang="en-US" sz="1600" dirty="0"/>
              <a:t>high level role is to provide guidance on key issues such as objectives, budgetary audit, marketing strategy and resource </a:t>
            </a:r>
            <a:r>
              <a:rPr lang="en-US" sz="1600" dirty="0" smtClean="0"/>
              <a:t>allocation</a:t>
            </a:r>
            <a:endParaRPr lang="en-US" sz="1600" dirty="0"/>
          </a:p>
          <a:p>
            <a:endParaRPr lang="en-US" sz="2000" dirty="0" smtClean="0"/>
          </a:p>
          <a:p>
            <a:r>
              <a:rPr lang="en-US" sz="2000" dirty="0" smtClean="0"/>
              <a:t>Component Offices are distributed:</a:t>
            </a:r>
          </a:p>
          <a:p>
            <a:pPr lvl="1"/>
            <a:r>
              <a:rPr lang="en-US" sz="1800" dirty="0" smtClean="0"/>
              <a:t>Japan: Asia Rice</a:t>
            </a:r>
          </a:p>
          <a:p>
            <a:pPr lvl="1"/>
            <a:r>
              <a:rPr lang="en-US" sz="1800" dirty="0" smtClean="0"/>
              <a:t>JECAM: Canada</a:t>
            </a:r>
          </a:p>
          <a:p>
            <a:pPr lvl="1"/>
            <a:r>
              <a:rPr lang="en-US" sz="1800" dirty="0" smtClean="0"/>
              <a:t>National Capacity building: FAO</a:t>
            </a:r>
          </a:p>
          <a:p>
            <a:pPr lvl="1"/>
            <a:r>
              <a:rPr lang="en-US" sz="1800" dirty="0" smtClean="0"/>
              <a:t>Global Producer Countries: JRC USDA</a:t>
            </a:r>
          </a:p>
          <a:p>
            <a:pPr lvl="1"/>
            <a:r>
              <a:rPr lang="en-US" sz="1800" dirty="0" smtClean="0"/>
              <a:t>Countries at Risk: USAID/ FAO</a:t>
            </a:r>
          </a:p>
          <a:p>
            <a:pPr lvl="1"/>
            <a:endParaRPr lang="en-US" sz="1800" dirty="0" smtClean="0"/>
          </a:p>
        </p:txBody>
      </p:sp>
      <p:pic>
        <p:nvPicPr>
          <p:cNvPr id="5"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48837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a:off x="4248150" y="1048096"/>
            <a:ext cx="489585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894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618" y="40670"/>
            <a:ext cx="8229600" cy="1143000"/>
          </a:xfrm>
        </p:spPr>
        <p:txBody>
          <a:bodyPr>
            <a:normAutofit/>
          </a:bodyPr>
          <a:lstStyle/>
          <a:p>
            <a:r>
              <a:rPr lang="en-US" dirty="0" smtClean="0"/>
              <a:t>Support: Current &amp; Anticipated</a:t>
            </a:r>
            <a:endParaRPr lang="en-US" dirty="0"/>
          </a:p>
        </p:txBody>
      </p:sp>
      <p:sp>
        <p:nvSpPr>
          <p:cNvPr id="3" name="Content Placeholder 2"/>
          <p:cNvSpPr>
            <a:spLocks noGrp="1"/>
          </p:cNvSpPr>
          <p:nvPr>
            <p:ph idx="1"/>
          </p:nvPr>
        </p:nvSpPr>
        <p:spPr>
          <a:xfrm>
            <a:off x="524035" y="1536147"/>
            <a:ext cx="4030003" cy="5438937"/>
          </a:xfrm>
        </p:spPr>
        <p:txBody>
          <a:bodyPr>
            <a:noAutofit/>
          </a:bodyPr>
          <a:lstStyle/>
          <a:p>
            <a:r>
              <a:rPr lang="en-US" sz="2000" dirty="0" smtClean="0"/>
              <a:t>NASA  </a:t>
            </a:r>
          </a:p>
          <a:p>
            <a:pPr lvl="1"/>
            <a:r>
              <a:rPr lang="en-US" sz="1800" dirty="0" smtClean="0"/>
              <a:t>GEOGLAM operations to UMD</a:t>
            </a:r>
          </a:p>
          <a:p>
            <a:pPr lvl="1"/>
            <a:r>
              <a:rPr lang="en-US" sz="1800" dirty="0" smtClean="0"/>
              <a:t>Drought monitoring system prototype</a:t>
            </a:r>
          </a:p>
          <a:p>
            <a:pPr lvl="1"/>
            <a:r>
              <a:rPr lang="en-US" sz="1800" dirty="0" smtClean="0"/>
              <a:t>Global Soy Area Estimation</a:t>
            </a:r>
          </a:p>
          <a:p>
            <a:pPr lvl="1"/>
            <a:r>
              <a:rPr lang="en-US" sz="1800" dirty="0" smtClean="0"/>
              <a:t>Wheat Yield Forecasting prototype</a:t>
            </a:r>
          </a:p>
          <a:p>
            <a:pPr lvl="1"/>
            <a:r>
              <a:rPr lang="en-US" sz="1800" dirty="0" smtClean="0"/>
              <a:t>Indicated support for the initial prototyping of developing EO requirements</a:t>
            </a:r>
          </a:p>
          <a:p>
            <a:r>
              <a:rPr lang="en-US" sz="2000" dirty="0" smtClean="0"/>
              <a:t>Japan: </a:t>
            </a:r>
          </a:p>
          <a:p>
            <a:pPr lvl="1"/>
            <a:r>
              <a:rPr lang="en-US" sz="1600" dirty="0" smtClean="0"/>
              <a:t>Asia Rice Initiative</a:t>
            </a:r>
          </a:p>
          <a:p>
            <a:r>
              <a:rPr lang="en-US" sz="2000" dirty="0" smtClean="0"/>
              <a:t>China: </a:t>
            </a:r>
          </a:p>
          <a:p>
            <a:pPr lvl="1"/>
            <a:r>
              <a:rPr lang="en-US" sz="1800" dirty="0" smtClean="0"/>
              <a:t>GEO Agriculture- MOST, indication will support GEOGLAM next year</a:t>
            </a:r>
          </a:p>
          <a:p>
            <a:endParaRPr lang="en-US" sz="4400" dirty="0"/>
          </a:p>
        </p:txBody>
      </p:sp>
      <p:pic>
        <p:nvPicPr>
          <p:cNvPr id="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48837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4248150" y="1114944"/>
            <a:ext cx="489585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728647" y="1472328"/>
            <a:ext cx="4251396" cy="4154984"/>
          </a:xfrm>
          <a:prstGeom prst="rect">
            <a:avLst/>
          </a:prstGeom>
        </p:spPr>
        <p:txBody>
          <a:bodyPr wrap="square">
            <a:spAutoFit/>
          </a:bodyPr>
          <a:lstStyle/>
          <a:p>
            <a:r>
              <a:rPr lang="en-US" sz="2000" dirty="0"/>
              <a:t>EU FP 7: </a:t>
            </a:r>
          </a:p>
          <a:p>
            <a:pPr lvl="1"/>
            <a:r>
              <a:rPr lang="en-US" dirty="0"/>
              <a:t>9 Million Euro</a:t>
            </a:r>
          </a:p>
          <a:p>
            <a:r>
              <a:rPr lang="en-US" sz="2000" dirty="0"/>
              <a:t>France- </a:t>
            </a:r>
          </a:p>
          <a:p>
            <a:pPr lvl="1"/>
            <a:r>
              <a:rPr lang="en-US" dirty="0"/>
              <a:t>GEOGLAM operations- </a:t>
            </a:r>
            <a:r>
              <a:rPr lang="en-US" dirty="0" err="1"/>
              <a:t>secondment</a:t>
            </a:r>
            <a:r>
              <a:rPr lang="en-US" dirty="0"/>
              <a:t> of Pascal K- project coordinator</a:t>
            </a:r>
          </a:p>
          <a:p>
            <a:r>
              <a:rPr lang="en-US" sz="2000" dirty="0"/>
              <a:t>Canada- </a:t>
            </a:r>
          </a:p>
          <a:p>
            <a:pPr lvl="1"/>
            <a:r>
              <a:rPr lang="en-US" dirty="0"/>
              <a:t>JECAM office</a:t>
            </a:r>
          </a:p>
          <a:p>
            <a:r>
              <a:rPr lang="en-US" sz="2000" dirty="0"/>
              <a:t>Gates Foundation – </a:t>
            </a:r>
          </a:p>
          <a:p>
            <a:pPr lvl="1"/>
            <a:r>
              <a:rPr lang="en-US" dirty="0"/>
              <a:t>Indicated interest in supporting Countries at Risk Component</a:t>
            </a:r>
          </a:p>
          <a:p>
            <a:r>
              <a:rPr lang="en-US" sz="2000" dirty="0"/>
              <a:t>Germany</a:t>
            </a:r>
          </a:p>
          <a:p>
            <a:pPr lvl="1"/>
            <a:r>
              <a:rPr lang="en-US" dirty="0"/>
              <a:t>Indicated interest to support GEOGLAM</a:t>
            </a:r>
          </a:p>
          <a:p>
            <a:r>
              <a:rPr lang="en-US" sz="2000" dirty="0"/>
              <a:t>US GEO</a:t>
            </a:r>
          </a:p>
        </p:txBody>
      </p:sp>
    </p:spTree>
    <p:extLst>
      <p:ext uri="{BB962C8B-B14F-4D97-AF65-F5344CB8AC3E}">
        <p14:creationId xmlns:p14="http://schemas.microsoft.com/office/powerpoint/2010/main" val="944925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5" name="Footer Placeholder 9"/>
          <p:cNvSpPr txBox="1">
            <a:spLocks noGrp="1"/>
          </p:cNvSpPr>
          <p:nvPr/>
        </p:nvSpPr>
        <p:spPr>
          <a:xfrm>
            <a:off x="2057400" y="6492875"/>
            <a:ext cx="4724400" cy="365125"/>
          </a:xfrm>
          <a:prstGeom prst="rect">
            <a:avLst/>
          </a:prstGeom>
          <a:noFill/>
        </p:spPr>
        <p:txBody>
          <a:bodyPr anchor="ctr"/>
          <a:lstStyle/>
          <a:p>
            <a:pPr algn="ctr" fontAlgn="auto">
              <a:spcBef>
                <a:spcPts val="0"/>
              </a:spcBef>
              <a:spcAft>
                <a:spcPts val="0"/>
              </a:spcAft>
              <a:defRPr/>
            </a:pPr>
            <a:r>
              <a:rPr lang="en-US" sz="1200" b="1" dirty="0">
                <a:solidFill>
                  <a:schemeClr val="tx1">
                    <a:lumMod val="65000"/>
                    <a:lumOff val="35000"/>
                  </a:schemeClr>
                </a:solidFill>
                <a:latin typeface="Book Antiqua" pitchFamily="18" charset="0"/>
              </a:rPr>
              <a:t>The 26</a:t>
            </a:r>
            <a:r>
              <a:rPr lang="en-US" sz="1200" b="1" baseline="30000" dirty="0">
                <a:solidFill>
                  <a:schemeClr val="tx1">
                    <a:lumMod val="65000"/>
                    <a:lumOff val="35000"/>
                  </a:schemeClr>
                </a:solidFill>
                <a:latin typeface="Book Antiqua" pitchFamily="18" charset="0"/>
              </a:rPr>
              <a:t>th</a:t>
            </a:r>
            <a:r>
              <a:rPr lang="en-US" sz="1200" b="1" dirty="0">
                <a:solidFill>
                  <a:schemeClr val="tx1">
                    <a:lumMod val="65000"/>
                    <a:lumOff val="35000"/>
                  </a:schemeClr>
                </a:solidFill>
                <a:latin typeface="Book Antiqua" pitchFamily="18" charset="0"/>
              </a:rPr>
              <a:t>  CEOS Plenary – Bengaluru, India - 24-27 October, 2012</a:t>
            </a:r>
            <a:endParaRPr lang="en-US" sz="1200" b="1" dirty="0">
              <a:solidFill>
                <a:schemeClr val="tx1">
                  <a:tint val="75000"/>
                </a:schemeClr>
              </a:solidFill>
              <a:latin typeface="+mn-lt"/>
            </a:endParaRPr>
          </a:p>
        </p:txBody>
      </p:sp>
      <p:sp>
        <p:nvSpPr>
          <p:cNvPr id="27654" name="Title 1"/>
          <p:cNvSpPr txBox="1">
            <a:spLocks/>
          </p:cNvSpPr>
          <p:nvPr/>
        </p:nvSpPr>
        <p:spPr bwMode="auto">
          <a:xfrm>
            <a:off x="1500188" y="457200"/>
            <a:ext cx="6096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3200" dirty="0">
                <a:solidFill>
                  <a:schemeClr val="bg1"/>
                </a:solidFill>
                <a:latin typeface="+mj-lt"/>
                <a:ea typeface="MS PGothic" pitchFamily="34" charset="-128"/>
                <a:cs typeface="Tahoma" pitchFamily="34" charset="0"/>
              </a:rPr>
              <a:t>GEOGLAM  </a:t>
            </a:r>
            <a:r>
              <a:rPr lang="en-US" sz="3200" dirty="0" smtClean="0">
                <a:solidFill>
                  <a:schemeClr val="bg1"/>
                </a:solidFill>
                <a:latin typeface="+mj-lt"/>
                <a:ea typeface="MS PGothic" pitchFamily="34" charset="-128"/>
                <a:cs typeface="Tahoma" pitchFamily="34" charset="0"/>
              </a:rPr>
              <a:t>Components</a:t>
            </a:r>
            <a:endParaRPr lang="en-US" sz="3200" dirty="0">
              <a:solidFill>
                <a:schemeClr val="bg1"/>
              </a:solidFill>
              <a:latin typeface="+mj-lt"/>
              <a:ea typeface="MS PGothic" pitchFamily="34" charset="-128"/>
              <a:cs typeface="Tahoma" pitchFamily="34" charset="0"/>
            </a:endParaRPr>
          </a:p>
        </p:txBody>
      </p:sp>
      <p:pic>
        <p:nvPicPr>
          <p:cNvPr id="27655" name="Picture 3" descr="togethe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91400" y="152400"/>
            <a:ext cx="1676400" cy="463550"/>
          </a:xfrm>
          <a:prstGeom prst="rect">
            <a:avLst/>
          </a:prstGeom>
          <a:solidFill>
            <a:srgbClr val="FFFFFF"/>
          </a:solidFill>
          <a:ln>
            <a:noFill/>
          </a:ln>
          <a:extLst/>
        </p:spPr>
      </p:pic>
      <p:pic>
        <p:nvPicPr>
          <p:cNvPr id="27656" name="Picture 1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1838" y="2335213"/>
            <a:ext cx="7704137" cy="361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Text Box 18"/>
          <p:cNvSpPr txBox="1">
            <a:spLocks noChangeArrowheads="1"/>
          </p:cNvSpPr>
          <p:nvPr/>
        </p:nvSpPr>
        <p:spPr bwMode="auto">
          <a:xfrm>
            <a:off x="900113" y="6292850"/>
            <a:ext cx="1584325" cy="376238"/>
          </a:xfrm>
          <a:prstGeom prst="rect">
            <a:avLst/>
          </a:prstGeom>
          <a:solidFill>
            <a:schemeClr val="bg2"/>
          </a:solidFill>
          <a:ln w="9525">
            <a:solidFill>
              <a:srgbClr val="000000"/>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fr-FR"/>
              <a:t>Stakeholders</a:t>
            </a:r>
          </a:p>
        </p:txBody>
      </p:sp>
      <p:sp>
        <p:nvSpPr>
          <p:cNvPr id="27658" name="Text Box 19"/>
          <p:cNvSpPr txBox="1">
            <a:spLocks noChangeArrowheads="1"/>
          </p:cNvSpPr>
          <p:nvPr/>
        </p:nvSpPr>
        <p:spPr bwMode="auto">
          <a:xfrm>
            <a:off x="2843213" y="6292850"/>
            <a:ext cx="1584325" cy="376238"/>
          </a:xfrm>
          <a:prstGeom prst="rect">
            <a:avLst/>
          </a:prstGeom>
          <a:solidFill>
            <a:schemeClr val="bg2"/>
          </a:solidFill>
          <a:ln w="9525">
            <a:solidFill>
              <a:srgbClr val="000000"/>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fr-FR"/>
              <a:t>Governments</a:t>
            </a:r>
          </a:p>
        </p:txBody>
      </p:sp>
      <p:sp>
        <p:nvSpPr>
          <p:cNvPr id="27659" name="Text Box 20"/>
          <p:cNvSpPr txBox="1">
            <a:spLocks noChangeArrowheads="1"/>
          </p:cNvSpPr>
          <p:nvPr/>
        </p:nvSpPr>
        <p:spPr bwMode="auto">
          <a:xfrm>
            <a:off x="4787900" y="6292850"/>
            <a:ext cx="1584325" cy="376238"/>
          </a:xfrm>
          <a:prstGeom prst="rect">
            <a:avLst/>
          </a:prstGeom>
          <a:solidFill>
            <a:schemeClr val="bg2"/>
          </a:solidFill>
          <a:ln w="9525">
            <a:solidFill>
              <a:srgbClr val="000000"/>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fr-FR"/>
              <a:t>AMIS</a:t>
            </a:r>
          </a:p>
        </p:txBody>
      </p:sp>
      <p:sp>
        <p:nvSpPr>
          <p:cNvPr id="27660" name="Text Box 21"/>
          <p:cNvSpPr txBox="1">
            <a:spLocks noChangeArrowheads="1"/>
          </p:cNvSpPr>
          <p:nvPr/>
        </p:nvSpPr>
        <p:spPr bwMode="auto">
          <a:xfrm>
            <a:off x="6732588" y="6292850"/>
            <a:ext cx="1584325" cy="376238"/>
          </a:xfrm>
          <a:prstGeom prst="rect">
            <a:avLst/>
          </a:prstGeom>
          <a:solidFill>
            <a:schemeClr val="bg2"/>
          </a:solidFill>
          <a:ln w="9525">
            <a:solidFill>
              <a:srgbClr val="000000"/>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fr-FR"/>
              <a:t>FAO</a:t>
            </a:r>
          </a:p>
        </p:txBody>
      </p:sp>
      <p:grpSp>
        <p:nvGrpSpPr>
          <p:cNvPr id="27661" name="Group 40"/>
          <p:cNvGrpSpPr>
            <a:grpSpLocks/>
          </p:cNvGrpSpPr>
          <p:nvPr/>
        </p:nvGrpSpPr>
        <p:grpSpPr bwMode="auto">
          <a:xfrm>
            <a:off x="827088" y="3644900"/>
            <a:ext cx="7489825" cy="2520950"/>
            <a:chOff x="521" y="2296"/>
            <a:chExt cx="4718" cy="1588"/>
          </a:xfrm>
        </p:grpSpPr>
        <p:sp>
          <p:nvSpPr>
            <p:cNvPr id="27675" name="Rectangle 11"/>
            <p:cNvSpPr>
              <a:spLocks noChangeArrowheads="1"/>
            </p:cNvSpPr>
            <p:nvPr/>
          </p:nvSpPr>
          <p:spPr bwMode="auto">
            <a:xfrm>
              <a:off x="521" y="3253"/>
              <a:ext cx="4718" cy="267"/>
            </a:xfrm>
            <a:prstGeom prst="rect">
              <a:avLst/>
            </a:prstGeom>
            <a:solidFill>
              <a:srgbClr val="FFFF99"/>
            </a:solidFill>
            <a:ln w="9525">
              <a:solidFill>
                <a:srgbClr val="000000"/>
              </a:solidFill>
              <a:prstDash val="lgDash"/>
              <a:miter lim="800000"/>
              <a:headEnd/>
              <a:tailEnd/>
            </a:ln>
          </p:spPr>
          <p:txBody>
            <a:bodyPr lIns="72238" tIns="36119" rIns="72238" bIns="36119" anchor="ctr"/>
            <a:lstStyle/>
            <a:p>
              <a:pPr algn="ctr"/>
              <a:r>
                <a:rPr lang="en-US" altLang="zh-CN" sz="1400" b="1" i="1">
                  <a:solidFill>
                    <a:srgbClr val="000000"/>
                  </a:solidFill>
                  <a:ea typeface="PMingLiU" pitchFamily="18" charset="-120"/>
                  <a:cs typeface="Arial" pitchFamily="34" charset="0"/>
                </a:rPr>
                <a:t>6. Data, products and INFORMATION DISSEMINATION</a:t>
              </a:r>
              <a:endParaRPr lang="en-US" b="1">
                <a:ea typeface="PMingLiU" pitchFamily="18" charset="-120"/>
                <a:cs typeface="Arial" pitchFamily="34" charset="0"/>
              </a:endParaRPr>
            </a:p>
          </p:txBody>
        </p:sp>
        <p:sp>
          <p:nvSpPr>
            <p:cNvPr id="27676" name="Rectangle 12"/>
            <p:cNvSpPr>
              <a:spLocks noChangeArrowheads="1"/>
            </p:cNvSpPr>
            <p:nvPr/>
          </p:nvSpPr>
          <p:spPr bwMode="auto">
            <a:xfrm>
              <a:off x="521" y="2775"/>
              <a:ext cx="4718" cy="267"/>
            </a:xfrm>
            <a:prstGeom prst="rect">
              <a:avLst/>
            </a:prstGeom>
            <a:solidFill>
              <a:srgbClr val="FFFF99"/>
            </a:solidFill>
            <a:ln w="9525">
              <a:solidFill>
                <a:srgbClr val="000000"/>
              </a:solidFill>
              <a:prstDash val="lgDash"/>
              <a:miter lim="800000"/>
              <a:headEnd/>
              <a:tailEnd/>
            </a:ln>
          </p:spPr>
          <p:txBody>
            <a:bodyPr lIns="72238" tIns="36119" rIns="72238" bIns="36119" anchor="ctr"/>
            <a:lstStyle/>
            <a:p>
              <a:pPr algn="ctr"/>
              <a:r>
                <a:rPr lang="en-US" altLang="zh-CN" sz="1400" b="1" i="1">
                  <a:solidFill>
                    <a:srgbClr val="000000"/>
                  </a:solidFill>
                  <a:ea typeface="PMingLiU" pitchFamily="18" charset="-120"/>
                  <a:cs typeface="Arial" pitchFamily="34" charset="0"/>
                </a:rPr>
                <a:t>5. METHOD IMPROVEMENT through R&amp;D coordination (JECAM)</a:t>
              </a:r>
              <a:endParaRPr lang="en-US" b="1">
                <a:ea typeface="PMingLiU" pitchFamily="18" charset="-120"/>
                <a:cs typeface="Arial" pitchFamily="34" charset="0"/>
              </a:endParaRPr>
            </a:p>
          </p:txBody>
        </p:sp>
        <p:sp>
          <p:nvSpPr>
            <p:cNvPr id="27677" name="Rectangle 13"/>
            <p:cNvSpPr>
              <a:spLocks noChangeArrowheads="1"/>
            </p:cNvSpPr>
            <p:nvPr/>
          </p:nvSpPr>
          <p:spPr bwMode="auto">
            <a:xfrm>
              <a:off x="521" y="2296"/>
              <a:ext cx="4718" cy="268"/>
            </a:xfrm>
            <a:prstGeom prst="rect">
              <a:avLst/>
            </a:prstGeom>
            <a:solidFill>
              <a:srgbClr val="FFFF99"/>
            </a:solidFill>
            <a:ln w="9525">
              <a:solidFill>
                <a:srgbClr val="000000"/>
              </a:solidFill>
              <a:prstDash val="lgDash"/>
              <a:miter lim="800000"/>
              <a:headEnd/>
              <a:tailEnd/>
            </a:ln>
          </p:spPr>
          <p:txBody>
            <a:bodyPr lIns="72238" tIns="36119" rIns="72238" bIns="36119" anchor="ctr"/>
            <a:lstStyle/>
            <a:p>
              <a:pPr algn="ctr"/>
              <a:r>
                <a:rPr lang="en-US" altLang="zh-CN" sz="1400" b="1" i="1">
                  <a:solidFill>
                    <a:srgbClr val="000000"/>
                  </a:solidFill>
                  <a:ea typeface="PMingLiU" pitchFamily="18" charset="-120"/>
                  <a:cs typeface="Arial" pitchFamily="34" charset="0"/>
                </a:rPr>
                <a:t>4. EO DATA COORDINATION</a:t>
              </a:r>
              <a:endParaRPr lang="en-US" b="1">
                <a:ea typeface="PMingLiU" pitchFamily="18" charset="-120"/>
                <a:cs typeface="Arial" pitchFamily="34" charset="0"/>
              </a:endParaRPr>
            </a:p>
          </p:txBody>
        </p:sp>
        <p:sp>
          <p:nvSpPr>
            <p:cNvPr id="27678" name="AutoShape 28"/>
            <p:cNvSpPr>
              <a:spLocks noChangeArrowheads="1"/>
            </p:cNvSpPr>
            <p:nvPr/>
          </p:nvSpPr>
          <p:spPr bwMode="auto">
            <a:xfrm>
              <a:off x="1020" y="3566"/>
              <a:ext cx="136" cy="318"/>
            </a:xfrm>
            <a:prstGeom prst="downArrow">
              <a:avLst>
                <a:gd name="adj1" fmla="val 50000"/>
                <a:gd name="adj2" fmla="val 58456"/>
              </a:avLst>
            </a:prstGeom>
            <a:solidFill>
              <a:schemeClr val="bg2"/>
            </a:solidFill>
            <a:ln w="9525">
              <a:solidFill>
                <a:schemeClr val="tx1"/>
              </a:solidFill>
              <a:miter lim="800000"/>
              <a:headEnd/>
              <a:tailEnd/>
            </a:ln>
          </p:spPr>
          <p:txBody>
            <a:bodyPr wrap="none" anchor="ctr"/>
            <a:lstStyle/>
            <a:p>
              <a:endParaRPr lang="fr-FR"/>
            </a:p>
          </p:txBody>
        </p:sp>
        <p:sp>
          <p:nvSpPr>
            <p:cNvPr id="27679" name="AutoShape 29"/>
            <p:cNvSpPr>
              <a:spLocks noChangeArrowheads="1"/>
            </p:cNvSpPr>
            <p:nvPr/>
          </p:nvSpPr>
          <p:spPr bwMode="auto">
            <a:xfrm>
              <a:off x="2245" y="3566"/>
              <a:ext cx="136" cy="318"/>
            </a:xfrm>
            <a:prstGeom prst="downArrow">
              <a:avLst>
                <a:gd name="adj1" fmla="val 50000"/>
                <a:gd name="adj2" fmla="val 58456"/>
              </a:avLst>
            </a:prstGeom>
            <a:solidFill>
              <a:schemeClr val="bg2"/>
            </a:solidFill>
            <a:ln w="9525">
              <a:solidFill>
                <a:schemeClr val="tx1"/>
              </a:solidFill>
              <a:miter lim="800000"/>
              <a:headEnd/>
              <a:tailEnd/>
            </a:ln>
          </p:spPr>
          <p:txBody>
            <a:bodyPr wrap="none" anchor="ctr"/>
            <a:lstStyle/>
            <a:p>
              <a:endParaRPr lang="fr-FR"/>
            </a:p>
          </p:txBody>
        </p:sp>
        <p:sp>
          <p:nvSpPr>
            <p:cNvPr id="27680" name="AutoShape 30"/>
            <p:cNvSpPr>
              <a:spLocks noChangeArrowheads="1"/>
            </p:cNvSpPr>
            <p:nvPr/>
          </p:nvSpPr>
          <p:spPr bwMode="auto">
            <a:xfrm>
              <a:off x="3424" y="3566"/>
              <a:ext cx="136" cy="318"/>
            </a:xfrm>
            <a:prstGeom prst="downArrow">
              <a:avLst>
                <a:gd name="adj1" fmla="val 50000"/>
                <a:gd name="adj2" fmla="val 58456"/>
              </a:avLst>
            </a:prstGeom>
            <a:solidFill>
              <a:schemeClr val="bg2"/>
            </a:solidFill>
            <a:ln w="9525">
              <a:solidFill>
                <a:schemeClr val="tx1"/>
              </a:solidFill>
              <a:miter lim="800000"/>
              <a:headEnd/>
              <a:tailEnd/>
            </a:ln>
          </p:spPr>
          <p:txBody>
            <a:bodyPr wrap="none" anchor="ctr"/>
            <a:lstStyle/>
            <a:p>
              <a:endParaRPr lang="fr-FR"/>
            </a:p>
          </p:txBody>
        </p:sp>
        <p:sp>
          <p:nvSpPr>
            <p:cNvPr id="27681" name="AutoShape 31"/>
            <p:cNvSpPr>
              <a:spLocks noChangeArrowheads="1"/>
            </p:cNvSpPr>
            <p:nvPr/>
          </p:nvSpPr>
          <p:spPr bwMode="auto">
            <a:xfrm>
              <a:off x="4649" y="3566"/>
              <a:ext cx="136" cy="318"/>
            </a:xfrm>
            <a:prstGeom prst="downArrow">
              <a:avLst>
                <a:gd name="adj1" fmla="val 50000"/>
                <a:gd name="adj2" fmla="val 58456"/>
              </a:avLst>
            </a:prstGeom>
            <a:solidFill>
              <a:schemeClr val="bg2"/>
            </a:solidFill>
            <a:ln w="9525">
              <a:solidFill>
                <a:schemeClr val="tx1"/>
              </a:solidFill>
              <a:miter lim="800000"/>
              <a:headEnd/>
              <a:tailEnd/>
            </a:ln>
          </p:spPr>
          <p:txBody>
            <a:bodyPr wrap="none" anchor="ctr"/>
            <a:lstStyle/>
            <a:p>
              <a:endParaRPr lang="fr-FR"/>
            </a:p>
          </p:txBody>
        </p:sp>
      </p:grpSp>
      <p:grpSp>
        <p:nvGrpSpPr>
          <p:cNvPr id="27662" name="Group 39"/>
          <p:cNvGrpSpPr>
            <a:grpSpLocks/>
          </p:cNvGrpSpPr>
          <p:nvPr/>
        </p:nvGrpSpPr>
        <p:grpSpPr bwMode="auto">
          <a:xfrm>
            <a:off x="1741488" y="1371600"/>
            <a:ext cx="5710237" cy="762000"/>
            <a:chOff x="1097" y="864"/>
            <a:chExt cx="3597" cy="480"/>
          </a:xfrm>
        </p:grpSpPr>
        <p:pic>
          <p:nvPicPr>
            <p:cNvPr id="27669" name="Picture 3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97" y="864"/>
              <a:ext cx="1148" cy="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0" name="Picture 3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335" y="865"/>
              <a:ext cx="1089"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1" name="Picture 34"/>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515" y="865"/>
              <a:ext cx="1179" cy="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664"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162800" y="3581400"/>
            <a:ext cx="990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7666" name="Oval 32"/>
          <p:cNvSpPr>
            <a:spLocks noChangeArrowheads="1"/>
          </p:cNvSpPr>
          <p:nvPr/>
        </p:nvSpPr>
        <p:spPr bwMode="auto">
          <a:xfrm>
            <a:off x="533400" y="3505200"/>
            <a:ext cx="8001000" cy="637381"/>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7668"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162800" y="4306888"/>
            <a:ext cx="990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76556056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GEOGLAM Components</a:t>
            </a:r>
            <a:endParaRPr lang="en-US" dirty="0"/>
          </a:p>
        </p:txBody>
      </p:sp>
      <p:sp>
        <p:nvSpPr>
          <p:cNvPr id="3" name="Content Placeholder 2"/>
          <p:cNvSpPr>
            <a:spLocks noGrp="1"/>
          </p:cNvSpPr>
          <p:nvPr>
            <p:ph idx="1"/>
          </p:nvPr>
        </p:nvSpPr>
        <p:spPr>
          <a:xfrm>
            <a:off x="457200" y="1600200"/>
            <a:ext cx="8229600" cy="5257800"/>
          </a:xfrm>
        </p:spPr>
        <p:txBody>
          <a:bodyPr>
            <a:normAutofit fontScale="77500" lnSpcReduction="20000"/>
          </a:bodyPr>
          <a:lstStyle/>
          <a:p>
            <a:r>
              <a:rPr lang="en-US" b="1" dirty="0" smtClean="0"/>
              <a:t>Component 1: Monitoring Global Producer Countries</a:t>
            </a:r>
            <a:r>
              <a:rPr lang="en-US" b="1" dirty="0"/>
              <a:t> </a:t>
            </a:r>
            <a:endParaRPr lang="en-US" b="1" dirty="0" smtClean="0"/>
          </a:p>
          <a:p>
            <a:pPr lvl="1"/>
            <a:r>
              <a:rPr lang="en-US" dirty="0" smtClean="0"/>
              <a:t>Focus: Global crop outlooks,  markets and trade, long term trends (climate change implications, extreme events, etc)</a:t>
            </a:r>
          </a:p>
          <a:p>
            <a:r>
              <a:rPr lang="en-US" b="1" dirty="0" smtClean="0"/>
              <a:t>Component 2: National Monitoring Systems</a:t>
            </a:r>
          </a:p>
          <a:p>
            <a:pPr lvl="1"/>
            <a:r>
              <a:rPr lang="en-US" dirty="0" smtClean="0"/>
              <a:t>Focus: National statistics, national policy, subsidies, insurance</a:t>
            </a:r>
          </a:p>
          <a:p>
            <a:r>
              <a:rPr lang="en-US" b="1" dirty="0" smtClean="0"/>
              <a:t>Component 3: Countries at Risk</a:t>
            </a:r>
          </a:p>
          <a:p>
            <a:pPr lvl="1"/>
            <a:r>
              <a:rPr lang="en-US" dirty="0" smtClean="0"/>
              <a:t>Focus: Early warning &amp; food security</a:t>
            </a:r>
          </a:p>
          <a:p>
            <a:r>
              <a:rPr lang="en-US" b="1" dirty="0" smtClean="0">
                <a:solidFill>
                  <a:srgbClr val="FFFF00"/>
                </a:solidFill>
              </a:rPr>
              <a:t>Component 4:Earth Observations Coordination</a:t>
            </a:r>
          </a:p>
          <a:p>
            <a:pPr lvl="1"/>
            <a:r>
              <a:rPr lang="en-US" dirty="0" smtClean="0">
                <a:solidFill>
                  <a:srgbClr val="FFFF00"/>
                </a:solidFill>
              </a:rPr>
              <a:t>Focus on </a:t>
            </a:r>
            <a:r>
              <a:rPr lang="en-US" altLang="zh-CN" sz="2600" dirty="0" smtClean="0">
                <a:solidFill>
                  <a:srgbClr val="FFFF00"/>
                </a:solidFill>
                <a:latin typeface="Arial" pitchFamily="34" charset="0"/>
                <a:ea typeface="PMingLiU" pitchFamily="18" charset="-120"/>
                <a:cs typeface="Arial" pitchFamily="34" charset="0"/>
              </a:rPr>
              <a:t>acquisition, availability, access needed for </a:t>
            </a:r>
            <a:r>
              <a:rPr lang="en-US" sz="2600" dirty="0" smtClean="0">
                <a:solidFill>
                  <a:srgbClr val="FFFF00"/>
                </a:solidFill>
              </a:rPr>
              <a:t>GEOGLAM implementation</a:t>
            </a:r>
          </a:p>
          <a:p>
            <a:r>
              <a:rPr lang="en-US" b="1" dirty="0" smtClean="0"/>
              <a:t>Component 5: R&amp;D</a:t>
            </a:r>
          </a:p>
          <a:p>
            <a:pPr lvl="1"/>
            <a:r>
              <a:rPr lang="en-US" dirty="0" smtClean="0"/>
              <a:t>Focus: Operational R &amp;D, Best practices, Research to Operations, Joint Experiments -JECAM</a:t>
            </a:r>
          </a:p>
          <a:p>
            <a:r>
              <a:rPr lang="en-US" b="1" dirty="0" smtClean="0"/>
              <a:t>Component 6: Information dissemination</a:t>
            </a:r>
          </a:p>
          <a:p>
            <a:pPr lvl="1"/>
            <a:r>
              <a:rPr lang="en-US" dirty="0" smtClean="0"/>
              <a:t>Focus on timely and transparent availability of information </a:t>
            </a:r>
          </a:p>
        </p:txBody>
      </p:sp>
      <p:pic>
        <p:nvPicPr>
          <p:cNvPr id="7"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48837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990600" y="1371600"/>
            <a:ext cx="489585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6" name="Picture 2"/>
          <p:cNvPicPr>
            <a:picLocks noChangeAspect="1" noChangeArrowheads="1"/>
          </p:cNvPicPr>
          <p:nvPr/>
        </p:nvPicPr>
        <p:blipFill>
          <a:blip r:embed="rId3" cstate="print"/>
          <a:srcRect/>
          <a:stretch>
            <a:fillRect/>
          </a:stretch>
        </p:blipFill>
        <p:spPr bwMode="auto">
          <a:xfrm>
            <a:off x="7086600" y="19051"/>
            <a:ext cx="2019300" cy="527072"/>
          </a:xfrm>
          <a:prstGeom prst="rect">
            <a:avLst/>
          </a:prstGeom>
          <a:noFill/>
          <a:ln w="9525">
            <a:noFill/>
            <a:miter lim="800000"/>
            <a:headEnd/>
            <a:tailEnd/>
          </a:ln>
        </p:spPr>
      </p:pic>
    </p:spTree>
    <p:extLst>
      <p:ext uri="{BB962C8B-B14F-4D97-AF65-F5344CB8AC3E}">
        <p14:creationId xmlns:p14="http://schemas.microsoft.com/office/powerpoint/2010/main" val="463011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6335"/>
          <a:stretch/>
        </p:blipFill>
        <p:spPr bwMode="auto">
          <a:xfrm>
            <a:off x="-12156" y="447675"/>
            <a:ext cx="9144000" cy="495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5105400"/>
            <a:ext cx="9131845" cy="171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156" y="0"/>
            <a:ext cx="9156156" cy="830997"/>
          </a:xfrm>
          <a:prstGeom prst="rect">
            <a:avLst/>
          </a:prstGeom>
          <a:solidFill>
            <a:schemeClr val="bg1"/>
          </a:solidFill>
        </p:spPr>
        <p:txBody>
          <a:bodyPr wrap="square" rtlCol="0">
            <a:spAutoFit/>
          </a:bodyPr>
          <a:lstStyle/>
          <a:p>
            <a:pPr algn="ctr"/>
            <a:r>
              <a:rPr lang="en-US" sz="2400" b="1" dirty="0" smtClean="0"/>
              <a:t>Recognition that cropping </a:t>
            </a:r>
            <a:r>
              <a:rPr lang="en-US" sz="2400" b="1" dirty="0"/>
              <a:t>systems are inherently diverse which dictates the monitoring observations and methods </a:t>
            </a:r>
          </a:p>
        </p:txBody>
      </p:sp>
    </p:spTree>
    <p:extLst>
      <p:ext uri="{BB962C8B-B14F-4D97-AF65-F5344CB8AC3E}">
        <p14:creationId xmlns:p14="http://schemas.microsoft.com/office/powerpoint/2010/main" val="8842875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76200" y="152400"/>
            <a:ext cx="8915400" cy="576235"/>
          </a:xfrm>
        </p:spPr>
        <p:txBody>
          <a:bodyPr>
            <a:noAutofit/>
          </a:bodyPr>
          <a:lstStyle/>
          <a:p>
            <a:r>
              <a:rPr lang="en-US" sz="3600" dirty="0" smtClean="0"/>
              <a:t>Developing the Observation Requirements</a:t>
            </a:r>
          </a:p>
        </p:txBody>
      </p:sp>
      <p:pic>
        <p:nvPicPr>
          <p:cNvPr id="17412" name="Picture 4" descr="defourny"/>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33400" y="850873"/>
            <a:ext cx="8001000" cy="6007127"/>
          </a:xfrm>
          <a:prstGeom prst="rect">
            <a:avLst/>
          </a:prstGeom>
          <a:noFill/>
          <a:ln w="9525">
            <a:noFill/>
            <a:miter lim="800000"/>
            <a:headEnd/>
            <a:tailEnd/>
          </a:ln>
        </p:spPr>
      </p:pic>
    </p:spTree>
    <p:extLst>
      <p:ext uri="{BB962C8B-B14F-4D97-AF65-F5344CB8AC3E}">
        <p14:creationId xmlns:p14="http://schemas.microsoft.com/office/powerpoint/2010/main" val="386109645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GEOGLAM </a:t>
            </a:r>
            <a:r>
              <a:rPr lang="en-US" dirty="0" smtClean="0"/>
              <a:t>Component 4 Activities:</a:t>
            </a:r>
            <a:endParaRPr lang="en-US" dirty="0"/>
          </a:p>
        </p:txBody>
      </p:sp>
      <p:sp>
        <p:nvSpPr>
          <p:cNvPr id="3" name="Content Placeholder 2"/>
          <p:cNvSpPr>
            <a:spLocks noGrp="1"/>
          </p:cNvSpPr>
          <p:nvPr>
            <p:ph idx="1"/>
          </p:nvPr>
        </p:nvSpPr>
        <p:spPr/>
        <p:txBody>
          <a:bodyPr>
            <a:normAutofit fontScale="92500" lnSpcReduction="10000"/>
          </a:bodyPr>
          <a:lstStyle/>
          <a:p>
            <a:pPr lvl="1"/>
            <a:r>
              <a:rPr lang="en-US" dirty="0" smtClean="0"/>
              <a:t>Developing </a:t>
            </a:r>
            <a:r>
              <a:rPr lang="en-US" dirty="0"/>
              <a:t>EO requirements strategy though phased approach</a:t>
            </a:r>
          </a:p>
          <a:p>
            <a:pPr lvl="1"/>
            <a:r>
              <a:rPr lang="en-US" dirty="0"/>
              <a:t>Developing required baseline datasets and database for requirement assessment</a:t>
            </a:r>
          </a:p>
          <a:p>
            <a:pPr lvl="1"/>
            <a:r>
              <a:rPr lang="en-US" dirty="0"/>
              <a:t>Interoperability of VIIRS with MODIS for agricultural monitoring </a:t>
            </a:r>
          </a:p>
          <a:p>
            <a:pPr lvl="1"/>
            <a:r>
              <a:rPr lang="en-US" dirty="0"/>
              <a:t>Joint LDCM/Sentinel 2 processing for agricultural monitoring (ESA/NASA)</a:t>
            </a:r>
          </a:p>
          <a:p>
            <a:pPr lvl="1"/>
            <a:r>
              <a:rPr lang="en-US" dirty="0"/>
              <a:t>Near real time data processing of MODIS and VIIRS</a:t>
            </a:r>
          </a:p>
          <a:p>
            <a:pPr lvl="1"/>
            <a:r>
              <a:rPr lang="en-US" dirty="0"/>
              <a:t>Development of customized national crop condition monitoring systems</a:t>
            </a:r>
          </a:p>
          <a:p>
            <a:endParaRPr lang="en-US" dirty="0"/>
          </a:p>
        </p:txBody>
      </p:sp>
    </p:spTree>
    <p:extLst>
      <p:ext uri="{BB962C8B-B14F-4D97-AF65-F5344CB8AC3E}">
        <p14:creationId xmlns:p14="http://schemas.microsoft.com/office/powerpoint/2010/main" val="3064849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116" y="444500"/>
            <a:ext cx="8510034" cy="431800"/>
          </a:xfrm>
        </p:spPr>
        <p:txBody>
          <a:bodyPr>
            <a:noAutofit/>
          </a:bodyPr>
          <a:lstStyle/>
          <a:p>
            <a:pPr algn="ctr">
              <a:defRPr/>
            </a:pPr>
            <a:r>
              <a:rPr lang="en-US" sz="2400" dirty="0" smtClean="0"/>
              <a:t>First GEOGLAM/CEOS Ad Hoc Team Workshop on Developing the GEOGLAM OBSERVATION REQUIREMENTS </a:t>
            </a:r>
            <a:br>
              <a:rPr lang="en-US" sz="2400" dirty="0" smtClean="0"/>
            </a:br>
            <a:r>
              <a:rPr lang="en-US" sz="2400" dirty="0" smtClean="0"/>
              <a:t>CSA, Montreal July 10-11, 2012 </a:t>
            </a:r>
            <a:endParaRPr lang="en-US" sz="2400" dirty="0"/>
          </a:p>
        </p:txBody>
      </p:sp>
      <p:pic>
        <p:nvPicPr>
          <p:cNvPr id="21507" name="Content Placeholder 3" descr="DSC01035.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304799" y="1447800"/>
            <a:ext cx="8264123" cy="4572000"/>
          </a:xfrm>
        </p:spPr>
      </p:pic>
      <p:sp>
        <p:nvSpPr>
          <p:cNvPr id="21508" name="TextBox 4"/>
          <p:cNvSpPr txBox="1">
            <a:spLocks noChangeArrowheads="1"/>
          </p:cNvSpPr>
          <p:nvPr/>
        </p:nvSpPr>
        <p:spPr bwMode="auto">
          <a:xfrm>
            <a:off x="304800" y="6019800"/>
            <a:ext cx="8515350" cy="646331"/>
          </a:xfrm>
          <a:prstGeom prst="rect">
            <a:avLst/>
          </a:prstGeom>
          <a:noFill/>
          <a:ln w="9525">
            <a:noFill/>
            <a:miter lim="800000"/>
            <a:headEnd/>
            <a:tailEnd/>
          </a:ln>
        </p:spPr>
        <p:txBody>
          <a:bodyPr wrap="square">
            <a:spAutoFit/>
          </a:bodyPr>
          <a:lstStyle/>
          <a:p>
            <a:pPr fontAlgn="base">
              <a:spcBef>
                <a:spcPct val="0"/>
              </a:spcBef>
              <a:spcAft>
                <a:spcPct val="0"/>
              </a:spcAft>
            </a:pPr>
            <a:r>
              <a:rPr lang="en-US" dirty="0"/>
              <a:t>Tabulating the satellite observation requirements (spatial resolution, frequency, and period of coverage ) </a:t>
            </a:r>
            <a:r>
              <a:rPr lang="en-US" dirty="0" smtClean="0"/>
              <a:t>for </a:t>
            </a:r>
            <a:r>
              <a:rPr lang="en-US" dirty="0"/>
              <a:t>GEOGLAM</a:t>
            </a:r>
          </a:p>
        </p:txBody>
      </p:sp>
    </p:spTree>
    <p:extLst>
      <p:ext uri="{BB962C8B-B14F-4D97-AF65-F5344CB8AC3E}">
        <p14:creationId xmlns:p14="http://schemas.microsoft.com/office/powerpoint/2010/main" val="203364511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407" y="1210779"/>
            <a:ext cx="4114800" cy="1143000"/>
          </a:xfrm>
        </p:spPr>
        <p:txBody>
          <a:bodyPr>
            <a:normAutofit/>
          </a:bodyPr>
          <a:lstStyle/>
          <a:p>
            <a:r>
              <a:rPr lang="en-US" sz="2800" b="1" dirty="0" smtClean="0"/>
              <a:t>Information Products</a:t>
            </a:r>
            <a:endParaRPr lang="en-US" sz="2800" b="1" dirty="0"/>
          </a:p>
        </p:txBody>
      </p:sp>
      <p:sp>
        <p:nvSpPr>
          <p:cNvPr id="3" name="Content Placeholder 2"/>
          <p:cNvSpPr>
            <a:spLocks noGrp="1"/>
          </p:cNvSpPr>
          <p:nvPr>
            <p:ph idx="1"/>
          </p:nvPr>
        </p:nvSpPr>
        <p:spPr>
          <a:xfrm>
            <a:off x="650607" y="1989498"/>
            <a:ext cx="3657600" cy="4525963"/>
          </a:xfrm>
        </p:spPr>
        <p:txBody>
          <a:bodyPr>
            <a:normAutofit/>
          </a:bodyPr>
          <a:lstStyle/>
          <a:p>
            <a:r>
              <a:rPr lang="en-US" sz="2400" dirty="0" smtClean="0"/>
              <a:t>crop condition/outlook</a:t>
            </a:r>
          </a:p>
          <a:p>
            <a:r>
              <a:rPr lang="en-US" sz="2400" dirty="0" smtClean="0"/>
              <a:t>area </a:t>
            </a:r>
            <a:r>
              <a:rPr lang="en-US" sz="2400" dirty="0"/>
              <a:t>estimate </a:t>
            </a:r>
            <a:endParaRPr lang="en-US" sz="2400" dirty="0" smtClean="0"/>
          </a:p>
          <a:p>
            <a:r>
              <a:rPr lang="en-US" sz="2400" dirty="0" smtClean="0"/>
              <a:t>early </a:t>
            </a:r>
            <a:r>
              <a:rPr lang="en-US" sz="2400" dirty="0"/>
              <a:t>warning </a:t>
            </a:r>
            <a:endParaRPr lang="en-US" sz="2400" dirty="0" smtClean="0"/>
          </a:p>
          <a:p>
            <a:r>
              <a:rPr lang="en-US" sz="2400" dirty="0" smtClean="0"/>
              <a:t>yield </a:t>
            </a:r>
            <a:r>
              <a:rPr lang="en-US" sz="2400" dirty="0"/>
              <a:t>forecast </a:t>
            </a:r>
            <a:endParaRPr lang="en-US" sz="2400" dirty="0" smtClean="0"/>
          </a:p>
          <a:p>
            <a:r>
              <a:rPr lang="en-US" sz="2400" dirty="0" smtClean="0"/>
              <a:t>production </a:t>
            </a:r>
            <a:r>
              <a:rPr lang="en-US" sz="2400" dirty="0"/>
              <a:t>estimate </a:t>
            </a:r>
            <a:endParaRPr lang="en-US" sz="2400" dirty="0" smtClean="0"/>
          </a:p>
          <a:p>
            <a:r>
              <a:rPr lang="en-US" sz="2400" dirty="0" smtClean="0"/>
              <a:t>Food </a:t>
            </a:r>
            <a:r>
              <a:rPr lang="en-US" sz="2400" dirty="0"/>
              <a:t>Sec/vulnerability report  </a:t>
            </a:r>
            <a:endParaRPr lang="en-US" sz="2400" dirty="0" smtClean="0"/>
          </a:p>
          <a:p>
            <a:r>
              <a:rPr lang="en-US" sz="2400" dirty="0" smtClean="0"/>
              <a:t>Statistics reports</a:t>
            </a:r>
            <a:endParaRPr lang="en-US" sz="2400" dirty="0"/>
          </a:p>
        </p:txBody>
      </p:sp>
      <p:sp>
        <p:nvSpPr>
          <p:cNvPr id="4" name="Content Placeholder 2"/>
          <p:cNvSpPr txBox="1">
            <a:spLocks/>
          </p:cNvSpPr>
          <p:nvPr/>
        </p:nvSpPr>
        <p:spPr>
          <a:xfrm>
            <a:off x="4866676" y="2059438"/>
            <a:ext cx="3248220" cy="452596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Cropland mask </a:t>
            </a:r>
          </a:p>
          <a:p>
            <a:r>
              <a:rPr lang="en-US" sz="2400" dirty="0" smtClean="0"/>
              <a:t>Crop condition indicators</a:t>
            </a:r>
          </a:p>
          <a:p>
            <a:r>
              <a:rPr lang="en-US" sz="2400" dirty="0" smtClean="0"/>
              <a:t>Crop type </a:t>
            </a:r>
          </a:p>
          <a:p>
            <a:r>
              <a:rPr lang="en-US" sz="2400" dirty="0" smtClean="0"/>
              <a:t>Biophysical variables </a:t>
            </a:r>
          </a:p>
          <a:p>
            <a:r>
              <a:rPr lang="en-US" sz="2400" dirty="0" smtClean="0"/>
              <a:t>Environmental variables (soil moisture)</a:t>
            </a:r>
          </a:p>
          <a:p>
            <a:r>
              <a:rPr lang="en-US" sz="2400" dirty="0" err="1" smtClean="0"/>
              <a:t>ag</a:t>
            </a:r>
            <a:r>
              <a:rPr lang="en-US" sz="2400" dirty="0" smtClean="0"/>
              <a:t> practices </a:t>
            </a:r>
          </a:p>
          <a:p>
            <a:r>
              <a:rPr lang="en-US" sz="2400" dirty="0" smtClean="0"/>
              <a:t>yield forecasts </a:t>
            </a:r>
          </a:p>
          <a:p>
            <a:r>
              <a:rPr lang="en-US" sz="2400" dirty="0" smtClean="0"/>
              <a:t>production estimates </a:t>
            </a:r>
            <a:endParaRPr lang="en-US" sz="2400" dirty="0"/>
          </a:p>
        </p:txBody>
      </p:sp>
      <p:sp>
        <p:nvSpPr>
          <p:cNvPr id="5" name="Title 1"/>
          <p:cNvSpPr txBox="1">
            <a:spLocks/>
          </p:cNvSpPr>
          <p:nvPr/>
        </p:nvSpPr>
        <p:spPr>
          <a:xfrm>
            <a:off x="4000096" y="1457021"/>
            <a:ext cx="41148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smtClean="0"/>
              <a:t>Data Products</a:t>
            </a:r>
            <a:br>
              <a:rPr lang="en-US" sz="2800" b="1" dirty="0" smtClean="0"/>
            </a:br>
            <a:endParaRPr lang="en-US" sz="2800" b="1" dirty="0"/>
          </a:p>
        </p:txBody>
      </p:sp>
      <p:sp>
        <p:nvSpPr>
          <p:cNvPr id="13" name="Content Placeholder 2"/>
          <p:cNvSpPr txBox="1">
            <a:spLocks/>
          </p:cNvSpPr>
          <p:nvPr/>
        </p:nvSpPr>
        <p:spPr>
          <a:xfrm>
            <a:off x="5919010" y="1989498"/>
            <a:ext cx="3248220" cy="452596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400" dirty="0"/>
          </a:p>
        </p:txBody>
      </p:sp>
      <p:sp>
        <p:nvSpPr>
          <p:cNvPr id="15" name="Title 1"/>
          <p:cNvSpPr txBox="1">
            <a:spLocks/>
          </p:cNvSpPr>
          <p:nvPr/>
        </p:nvSpPr>
        <p:spPr>
          <a:xfrm>
            <a:off x="0" y="304847"/>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Identifying Information and Product Types</a:t>
            </a:r>
            <a:endParaRPr lang="en-US" sz="3600" dirty="0"/>
          </a:p>
        </p:txBody>
      </p:sp>
      <p:pic>
        <p:nvPicPr>
          <p:cNvPr id="1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48837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Straight Connector 16"/>
          <p:cNvCxnSpPr/>
          <p:nvPr/>
        </p:nvCxnSpPr>
        <p:spPr>
          <a:xfrm>
            <a:off x="4210050" y="1457021"/>
            <a:ext cx="489585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18" name="Picture 2"/>
          <p:cNvPicPr>
            <a:picLocks noChangeAspect="1" noChangeArrowheads="1"/>
          </p:cNvPicPr>
          <p:nvPr/>
        </p:nvPicPr>
        <p:blipFill>
          <a:blip r:embed="rId3" cstate="print"/>
          <a:srcRect/>
          <a:stretch>
            <a:fillRect/>
          </a:stretch>
        </p:blipFill>
        <p:spPr bwMode="auto">
          <a:xfrm>
            <a:off x="7086600" y="19051"/>
            <a:ext cx="2019300" cy="527072"/>
          </a:xfrm>
          <a:prstGeom prst="rect">
            <a:avLst/>
          </a:prstGeom>
          <a:noFill/>
          <a:ln w="9525">
            <a:noFill/>
            <a:miter lim="800000"/>
            <a:headEnd/>
            <a:tailEnd/>
          </a:ln>
        </p:spPr>
      </p:pic>
      <p:sp>
        <p:nvSpPr>
          <p:cNvPr id="19" name="Down Arrow 18"/>
          <p:cNvSpPr/>
          <p:nvPr/>
        </p:nvSpPr>
        <p:spPr>
          <a:xfrm>
            <a:off x="8114896" y="2215444"/>
            <a:ext cx="558469" cy="4369957"/>
          </a:xfrm>
          <a:prstGeom prst="downArrow">
            <a:avLst>
              <a:gd name="adj1" fmla="val 50000"/>
              <a:gd name="adj2" fmla="val 4628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7627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G20 GEOGLAM Goal: </a:t>
            </a:r>
            <a:endParaRPr lang="en-US" dirty="0"/>
          </a:p>
        </p:txBody>
      </p:sp>
      <p:sp>
        <p:nvSpPr>
          <p:cNvPr id="5" name="Content Placeholder 4"/>
          <p:cNvSpPr>
            <a:spLocks noGrp="1"/>
          </p:cNvSpPr>
          <p:nvPr>
            <p:ph idx="1"/>
          </p:nvPr>
        </p:nvSpPr>
        <p:spPr>
          <a:xfrm>
            <a:off x="685800" y="1371600"/>
            <a:ext cx="8153400" cy="4754563"/>
          </a:xfrm>
        </p:spPr>
        <p:txBody>
          <a:bodyPr>
            <a:normAutofit/>
          </a:bodyPr>
          <a:lstStyle/>
          <a:p>
            <a:pPr marL="0" indent="0">
              <a:buNone/>
            </a:pPr>
            <a:r>
              <a:rPr lang="en-GB" sz="2800" dirty="0" smtClean="0"/>
              <a:t>To strengthen the </a:t>
            </a:r>
            <a:r>
              <a:rPr lang="en-GB" sz="2800" dirty="0"/>
              <a:t>international community’s capacity to </a:t>
            </a:r>
            <a:r>
              <a:rPr lang="en-GB" sz="2800" dirty="0" smtClean="0"/>
              <a:t>produce </a:t>
            </a:r>
            <a:r>
              <a:rPr lang="en-GB" sz="2800" dirty="0"/>
              <a:t>and disseminate relevant, timely and accurate forecasts of agricultural production at national, regional and global </a:t>
            </a:r>
            <a:r>
              <a:rPr lang="en-GB" sz="2800" dirty="0" smtClean="0"/>
              <a:t>scales through the use of EO</a:t>
            </a:r>
          </a:p>
          <a:p>
            <a:pPr marL="0" indent="0">
              <a:buNone/>
            </a:pPr>
            <a:endParaRPr lang="en-GB" sz="2400" dirty="0" smtClean="0"/>
          </a:p>
          <a:p>
            <a:pPr marL="0" indent="0">
              <a:buNone/>
            </a:pPr>
            <a:r>
              <a:rPr lang="en-GB" sz="2400" b="1" dirty="0" smtClean="0"/>
              <a:t>Outcome: an improved and more harmonized systems of systems taking advantage of new satellite assets and methods and a higher level of international coordination</a:t>
            </a:r>
            <a:endParaRPr lang="en-US" sz="2400" b="1" dirty="0" smtClean="0"/>
          </a:p>
        </p:txBody>
      </p:sp>
      <p:pic>
        <p:nvPicPr>
          <p:cNvPr id="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48837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a:off x="4267200" y="1220788"/>
            <a:ext cx="489585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52400" y="5562600"/>
            <a:ext cx="8991600" cy="1600438"/>
          </a:xfrm>
          <a:prstGeom prst="rect">
            <a:avLst/>
          </a:prstGeom>
          <a:noFill/>
        </p:spPr>
        <p:txBody>
          <a:bodyPr wrap="square" rtlCol="0">
            <a:spAutoFit/>
          </a:bodyPr>
          <a:lstStyle/>
          <a:p>
            <a:pPr marL="457200" indent="-457200">
              <a:buFont typeface="Arial" pitchFamily="34" charset="0"/>
              <a:buChar char="•"/>
            </a:pPr>
            <a:endParaRPr lang="en-US" sz="2800" dirty="0" smtClean="0"/>
          </a:p>
          <a:p>
            <a:pPr marL="457200" indent="-457200">
              <a:buFont typeface="Arial" pitchFamily="34" charset="0"/>
              <a:buChar char="•"/>
            </a:pPr>
            <a:r>
              <a:rPr lang="en-US" sz="2800" dirty="0" smtClean="0"/>
              <a:t>GEO-GLAM </a:t>
            </a:r>
            <a:r>
              <a:rPr lang="en-US" sz="2800" dirty="0"/>
              <a:t>will be implemented in the framework of GEO</a:t>
            </a:r>
          </a:p>
          <a:p>
            <a:pPr marL="285750" indent="-285750">
              <a:buFont typeface="Arial" pitchFamily="34" charset="0"/>
              <a:buChar char="•"/>
            </a:pPr>
            <a:endParaRPr lang="en-US" sz="1400" dirty="0"/>
          </a:p>
          <a:p>
            <a:r>
              <a:rPr lang="en-US" sz="2800" dirty="0" smtClean="0"/>
              <a:t>  </a:t>
            </a:r>
            <a:endParaRPr lang="en-US" sz="2800" dirty="0"/>
          </a:p>
        </p:txBody>
      </p:sp>
      <p:pic>
        <p:nvPicPr>
          <p:cNvPr id="9" name="Picture 2"/>
          <p:cNvPicPr>
            <a:picLocks noChangeAspect="1" noChangeArrowheads="1"/>
          </p:cNvPicPr>
          <p:nvPr/>
        </p:nvPicPr>
        <p:blipFill>
          <a:blip r:embed="rId3" cstate="print"/>
          <a:srcRect/>
          <a:stretch>
            <a:fillRect/>
          </a:stretch>
        </p:blipFill>
        <p:spPr bwMode="auto">
          <a:xfrm>
            <a:off x="7086600" y="19051"/>
            <a:ext cx="2019300" cy="527072"/>
          </a:xfrm>
          <a:prstGeom prst="rect">
            <a:avLst/>
          </a:prstGeom>
          <a:noFill/>
          <a:ln w="9525">
            <a:noFill/>
            <a:miter lim="800000"/>
            <a:headEnd/>
            <a:tailEnd/>
          </a:ln>
        </p:spPr>
      </p:pic>
    </p:spTree>
    <p:extLst>
      <p:ext uri="{BB962C8B-B14F-4D97-AF65-F5344CB8AC3E}">
        <p14:creationId xmlns:p14="http://schemas.microsoft.com/office/powerpoint/2010/main" val="327394378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Workshop Outcome: EO Data Requirements Table</a:t>
            </a:r>
            <a:endParaRPr lang="en-US" dirty="0"/>
          </a:p>
        </p:txBody>
      </p:sp>
      <p:pic>
        <p:nvPicPr>
          <p:cNvPr id="4" name="Picture 3" descr="Screen Shot 2013-02-07 at 1.13.11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576735"/>
            <a:ext cx="9144000" cy="3294774"/>
          </a:xfrm>
          <a:prstGeom prst="rect">
            <a:avLst/>
          </a:prstGeom>
        </p:spPr>
      </p:pic>
      <p:sp>
        <p:nvSpPr>
          <p:cNvPr id="5" name="TextBox 2"/>
          <p:cNvSpPr txBox="1">
            <a:spLocks noChangeArrowheads="1"/>
          </p:cNvSpPr>
          <p:nvPr/>
        </p:nvSpPr>
        <p:spPr bwMode="auto">
          <a:xfrm>
            <a:off x="103188" y="1180752"/>
            <a:ext cx="88884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914400" indent="-45720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1" eaLnBrk="1" hangingPunct="1"/>
            <a:endParaRPr lang="en-CA" sz="2200" dirty="0"/>
          </a:p>
          <a:p>
            <a:pPr lvl="1" eaLnBrk="1" hangingPunct="1"/>
            <a:r>
              <a:rPr lang="en-CA" sz="1600" dirty="0"/>
              <a:t>developed taking into consideration the </a:t>
            </a:r>
            <a:r>
              <a:rPr lang="en-CA" sz="1600" u="sng" dirty="0"/>
              <a:t>observation needs</a:t>
            </a:r>
            <a:r>
              <a:rPr lang="en-CA" sz="1600" dirty="0"/>
              <a:t>, the </a:t>
            </a:r>
            <a:r>
              <a:rPr lang="en-CA" sz="1600" u="sng" dirty="0"/>
              <a:t>derived products</a:t>
            </a:r>
            <a:r>
              <a:rPr lang="en-CA" sz="1600" dirty="0"/>
              <a:t> they will</a:t>
            </a:r>
          </a:p>
          <a:p>
            <a:pPr lvl="1" eaLnBrk="1" hangingPunct="1"/>
            <a:r>
              <a:rPr lang="en-CA" sz="1600" dirty="0"/>
              <a:t>serve, and </a:t>
            </a:r>
            <a:r>
              <a:rPr lang="en-CA" sz="1600" u="sng" dirty="0"/>
              <a:t>regional specificities</a:t>
            </a:r>
            <a:r>
              <a:rPr lang="en-CA" sz="1600" dirty="0"/>
              <a:t>; </a:t>
            </a:r>
            <a:r>
              <a:rPr lang="en-CA" sz="1600" dirty="0" smtClean="0"/>
              <a:t>CEOS-GEOGLAM </a:t>
            </a:r>
            <a:r>
              <a:rPr lang="en-CA" sz="1600" dirty="0"/>
              <a:t>July 2012 Montreal)</a:t>
            </a:r>
            <a:endParaRPr lang="en-AU" sz="1600" dirty="0"/>
          </a:p>
        </p:txBody>
      </p:sp>
      <p:sp>
        <p:nvSpPr>
          <p:cNvPr id="6" name="TextBox 5"/>
          <p:cNvSpPr txBox="1"/>
          <p:nvPr/>
        </p:nvSpPr>
        <p:spPr>
          <a:xfrm>
            <a:off x="681150" y="6304240"/>
            <a:ext cx="1445717" cy="307777"/>
          </a:xfrm>
          <a:prstGeom prst="rect">
            <a:avLst/>
          </a:prstGeom>
          <a:noFill/>
        </p:spPr>
        <p:txBody>
          <a:bodyPr wrap="none" rtlCol="0">
            <a:spAutoFit/>
          </a:bodyPr>
          <a:lstStyle/>
          <a:p>
            <a:r>
              <a:rPr lang="en-US" sz="1400" dirty="0"/>
              <a:t>s</a:t>
            </a:r>
            <a:r>
              <a:rPr lang="en-US" sz="1400" dirty="0" smtClean="0"/>
              <a:t>patial &amp; spectral</a:t>
            </a:r>
            <a:endParaRPr lang="en-US" sz="1400" dirty="0"/>
          </a:p>
        </p:txBody>
      </p:sp>
      <p:sp>
        <p:nvSpPr>
          <p:cNvPr id="7" name="Left Brace 6"/>
          <p:cNvSpPr/>
          <p:nvPr/>
        </p:nvSpPr>
        <p:spPr>
          <a:xfrm rot="16200000">
            <a:off x="1175381" y="5478521"/>
            <a:ext cx="393987" cy="121919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2385648" y="6150352"/>
            <a:ext cx="714388" cy="523220"/>
          </a:xfrm>
          <a:prstGeom prst="rect">
            <a:avLst/>
          </a:prstGeom>
          <a:noFill/>
        </p:spPr>
        <p:txBody>
          <a:bodyPr wrap="square" rtlCol="0">
            <a:spAutoFit/>
          </a:bodyPr>
          <a:lstStyle/>
          <a:p>
            <a:r>
              <a:rPr lang="en-US" sz="1400" dirty="0" smtClean="0"/>
              <a:t>How often ?</a:t>
            </a:r>
            <a:endParaRPr lang="en-US" sz="1400" dirty="0"/>
          </a:p>
        </p:txBody>
      </p:sp>
      <p:sp>
        <p:nvSpPr>
          <p:cNvPr id="9" name="TextBox 8"/>
          <p:cNvSpPr txBox="1"/>
          <p:nvPr/>
        </p:nvSpPr>
        <p:spPr>
          <a:xfrm>
            <a:off x="5113561" y="6211819"/>
            <a:ext cx="762001" cy="307777"/>
          </a:xfrm>
          <a:prstGeom prst="rect">
            <a:avLst/>
          </a:prstGeom>
          <a:noFill/>
        </p:spPr>
        <p:txBody>
          <a:bodyPr wrap="square" rtlCol="0">
            <a:spAutoFit/>
          </a:bodyPr>
          <a:lstStyle/>
          <a:p>
            <a:r>
              <a:rPr lang="en-US" sz="1400" dirty="0" smtClean="0"/>
              <a:t>When?</a:t>
            </a:r>
          </a:p>
        </p:txBody>
      </p:sp>
      <p:sp>
        <p:nvSpPr>
          <p:cNvPr id="10" name="TextBox 9"/>
          <p:cNvSpPr txBox="1"/>
          <p:nvPr/>
        </p:nvSpPr>
        <p:spPr>
          <a:xfrm>
            <a:off x="3382279" y="6087112"/>
            <a:ext cx="1468435" cy="307777"/>
          </a:xfrm>
          <a:prstGeom prst="rect">
            <a:avLst/>
          </a:prstGeom>
          <a:noFill/>
        </p:spPr>
        <p:txBody>
          <a:bodyPr wrap="square" rtlCol="0">
            <a:spAutoFit/>
          </a:bodyPr>
          <a:lstStyle/>
          <a:p>
            <a:r>
              <a:rPr lang="en-US" sz="1400" dirty="0" smtClean="0"/>
              <a:t>Where?</a:t>
            </a:r>
            <a:endParaRPr lang="en-US" sz="1400" dirty="0"/>
          </a:p>
        </p:txBody>
      </p:sp>
      <p:sp>
        <p:nvSpPr>
          <p:cNvPr id="11" name="TextBox 10"/>
          <p:cNvSpPr txBox="1"/>
          <p:nvPr/>
        </p:nvSpPr>
        <p:spPr>
          <a:xfrm>
            <a:off x="6703447" y="6150352"/>
            <a:ext cx="982318" cy="307777"/>
          </a:xfrm>
          <a:prstGeom prst="rect">
            <a:avLst/>
          </a:prstGeom>
          <a:noFill/>
        </p:spPr>
        <p:txBody>
          <a:bodyPr wrap="square" rtlCol="0">
            <a:spAutoFit/>
          </a:bodyPr>
          <a:lstStyle/>
          <a:p>
            <a:r>
              <a:rPr lang="en-US" sz="1400" dirty="0" smtClean="0"/>
              <a:t>For What?</a:t>
            </a:r>
          </a:p>
        </p:txBody>
      </p:sp>
      <p:sp>
        <p:nvSpPr>
          <p:cNvPr id="12" name="Left Brace 11"/>
          <p:cNvSpPr/>
          <p:nvPr/>
        </p:nvSpPr>
        <p:spPr>
          <a:xfrm rot="16200000">
            <a:off x="7308809" y="4506096"/>
            <a:ext cx="339796" cy="300061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3" name="Straight Arrow Connector 12"/>
          <p:cNvCxnSpPr/>
          <p:nvPr/>
        </p:nvCxnSpPr>
        <p:spPr>
          <a:xfrm flipV="1">
            <a:off x="2757137" y="5836505"/>
            <a:ext cx="0" cy="3150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Left Brace 13"/>
          <p:cNvSpPr/>
          <p:nvPr/>
        </p:nvSpPr>
        <p:spPr>
          <a:xfrm rot="16200000">
            <a:off x="3889806" y="5154123"/>
            <a:ext cx="393987" cy="175875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Left Brace 14"/>
          <p:cNvSpPr/>
          <p:nvPr/>
        </p:nvSpPr>
        <p:spPr>
          <a:xfrm rot="16200000">
            <a:off x="5287485" y="5539574"/>
            <a:ext cx="393987" cy="98784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9848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2-07 at 1.13.11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512275"/>
            <a:ext cx="9144000" cy="3294774"/>
          </a:xfrm>
          <a:prstGeom prst="rect">
            <a:avLst/>
          </a:prstGeom>
        </p:spPr>
      </p:pic>
      <p:sp>
        <p:nvSpPr>
          <p:cNvPr id="6" name="Rectangle 2"/>
          <p:cNvSpPr>
            <a:spLocks noChangeArrowheads="1"/>
          </p:cNvSpPr>
          <p:nvPr/>
        </p:nvSpPr>
        <p:spPr bwMode="auto">
          <a:xfrm>
            <a:off x="1267898" y="882405"/>
            <a:ext cx="6911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69875" indent="-269875" algn="ctr" eaLnBrk="0" hangingPunct="0">
              <a:lnSpc>
                <a:spcPct val="80000"/>
              </a:lnSpc>
              <a:spcBef>
                <a:spcPct val="50000"/>
              </a:spcBef>
            </a:pPr>
            <a:r>
              <a:rPr lang="en-US" dirty="0">
                <a:latin typeface="Tahoma" pitchFamily="34" charset="0"/>
                <a:cs typeface="Arial" pitchFamily="34" charset="0"/>
              </a:rPr>
              <a:t>Crop Condition Global </a:t>
            </a:r>
            <a:r>
              <a:rPr lang="en-US" dirty="0" smtClean="0">
                <a:latin typeface="Tahoma" pitchFamily="34" charset="0"/>
                <a:cs typeface="Arial" pitchFamily="34" charset="0"/>
              </a:rPr>
              <a:t>Outlook: GEOGLAM input to AMIS</a:t>
            </a:r>
          </a:p>
          <a:p>
            <a:pPr marL="269875" indent="-269875" algn="ctr" eaLnBrk="0" hangingPunct="0">
              <a:lnSpc>
                <a:spcPct val="80000"/>
              </a:lnSpc>
              <a:spcBef>
                <a:spcPct val="50000"/>
              </a:spcBef>
            </a:pPr>
            <a:r>
              <a:rPr lang="en-US" dirty="0" smtClean="0">
                <a:latin typeface="Tahoma" pitchFamily="34" charset="0"/>
                <a:cs typeface="Arial" pitchFamily="34" charset="0"/>
              </a:rPr>
              <a:t>Sensors: MODIS, SPOT Vegetation, VIIRS</a:t>
            </a:r>
          </a:p>
          <a:p>
            <a:pPr marL="269875" indent="-269875" algn="ctr" eaLnBrk="0" hangingPunct="0">
              <a:lnSpc>
                <a:spcPct val="80000"/>
              </a:lnSpc>
              <a:spcBef>
                <a:spcPct val="50000"/>
              </a:spcBef>
            </a:pPr>
            <a:r>
              <a:rPr lang="en-US" dirty="0" smtClean="0">
                <a:latin typeface="Tahoma" pitchFamily="34" charset="0"/>
                <a:cs typeface="Arial" pitchFamily="34" charset="0"/>
              </a:rPr>
              <a:t>Resolution: 250m-1km</a:t>
            </a:r>
          </a:p>
          <a:p>
            <a:pPr marL="269875" indent="-269875" algn="ctr" eaLnBrk="0" hangingPunct="0">
              <a:lnSpc>
                <a:spcPct val="80000"/>
              </a:lnSpc>
              <a:spcBef>
                <a:spcPct val="50000"/>
              </a:spcBef>
            </a:pPr>
            <a:r>
              <a:rPr lang="en-US" dirty="0" smtClean="0">
                <a:latin typeface="Tahoma" pitchFamily="34" charset="0"/>
                <a:cs typeface="Arial" pitchFamily="34" charset="0"/>
              </a:rPr>
              <a:t>Frequency:  Daily</a:t>
            </a:r>
          </a:p>
          <a:p>
            <a:pPr marL="269875" indent="-269875" algn="ctr" eaLnBrk="0" hangingPunct="0">
              <a:lnSpc>
                <a:spcPct val="80000"/>
              </a:lnSpc>
              <a:spcBef>
                <a:spcPct val="50000"/>
              </a:spcBef>
            </a:pPr>
            <a:r>
              <a:rPr lang="en-US" dirty="0" smtClean="0">
                <a:latin typeface="Tahoma" pitchFamily="34" charset="0"/>
                <a:cs typeface="Arial" pitchFamily="34" charset="0"/>
              </a:rPr>
              <a:t>Optical, SWIR</a:t>
            </a:r>
          </a:p>
          <a:p>
            <a:pPr marL="269875" indent="-269875" algn="ctr" eaLnBrk="0" hangingPunct="0">
              <a:lnSpc>
                <a:spcPct val="80000"/>
              </a:lnSpc>
              <a:spcBef>
                <a:spcPct val="50000"/>
              </a:spcBef>
            </a:pPr>
            <a:r>
              <a:rPr lang="en-US" dirty="0" smtClean="0">
                <a:latin typeface="Tahoma" pitchFamily="34" charset="0"/>
                <a:cs typeface="Arial" pitchFamily="34" charset="0"/>
              </a:rPr>
              <a:t>All Croplands</a:t>
            </a:r>
            <a:endParaRPr lang="en-US" dirty="0">
              <a:latin typeface="Tahoma" pitchFamily="34" charset="0"/>
              <a:cs typeface="Arial" pitchFamily="34" charset="0"/>
            </a:endParaRPr>
          </a:p>
        </p:txBody>
      </p:sp>
      <p:sp>
        <p:nvSpPr>
          <p:cNvPr id="7" name="TextBox 2"/>
          <p:cNvSpPr txBox="1">
            <a:spLocks noChangeArrowheads="1"/>
          </p:cNvSpPr>
          <p:nvPr/>
        </p:nvSpPr>
        <p:spPr bwMode="auto">
          <a:xfrm>
            <a:off x="-536433" y="274638"/>
            <a:ext cx="96804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itchFamily="34" charset="0"/>
              </a:defRPr>
            </a:lvl1pPr>
            <a:lvl2pPr marL="914400" indent="-45720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1" algn="ctr" eaLnBrk="1" hangingPunct="1"/>
            <a:r>
              <a:rPr lang="en-CA" sz="2800" dirty="0" smtClean="0">
                <a:solidFill>
                  <a:srgbClr val="FFFFFF"/>
                </a:solidFill>
              </a:rPr>
              <a:t>Example: Global </a:t>
            </a:r>
            <a:r>
              <a:rPr lang="en-CA" sz="2800" dirty="0">
                <a:solidFill>
                  <a:srgbClr val="FFFFFF"/>
                </a:solidFill>
              </a:rPr>
              <a:t>and regional </a:t>
            </a:r>
            <a:r>
              <a:rPr lang="en-CA" sz="2800" dirty="0" smtClean="0">
                <a:solidFill>
                  <a:srgbClr val="FFFFFF"/>
                </a:solidFill>
              </a:rPr>
              <a:t>monitoring- Component 1</a:t>
            </a:r>
            <a:endParaRPr lang="en-CA" sz="2800" dirty="0">
              <a:solidFill>
                <a:srgbClr val="FFFFFF"/>
              </a:solidFill>
            </a:endParaRPr>
          </a:p>
        </p:txBody>
      </p:sp>
      <p:sp>
        <p:nvSpPr>
          <p:cNvPr id="8" name="Rounded Rectangle 7"/>
          <p:cNvSpPr/>
          <p:nvPr/>
        </p:nvSpPr>
        <p:spPr>
          <a:xfrm>
            <a:off x="0" y="4373359"/>
            <a:ext cx="9144000" cy="461827"/>
          </a:xfrm>
          <a:prstGeom prst="roundRect">
            <a:avLst/>
          </a:prstGeom>
          <a:noFill/>
          <a:ln w="381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6502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824120"/>
            <a:ext cx="9144000" cy="5433788"/>
          </a:xfrm>
          <a:prstGeom prst="rect">
            <a:avLst/>
          </a:prstGeom>
        </p:spPr>
      </p:pic>
      <p:sp>
        <p:nvSpPr>
          <p:cNvPr id="6" name="Rectangle 5"/>
          <p:cNvSpPr/>
          <p:nvPr/>
        </p:nvSpPr>
        <p:spPr>
          <a:xfrm>
            <a:off x="27521" y="438090"/>
            <a:ext cx="8915400" cy="400110"/>
          </a:xfrm>
          <a:prstGeom prst="rect">
            <a:avLst/>
          </a:prstGeom>
        </p:spPr>
        <p:txBody>
          <a:bodyPr wrap="square">
            <a:spAutoFit/>
          </a:bodyPr>
          <a:lstStyle/>
          <a:p>
            <a:pPr algn="ctr"/>
            <a:r>
              <a:rPr lang="en-US" sz="2000" b="1" dirty="0" smtClean="0"/>
              <a:t>Assessment of Crop Conditions in Northern Hemisphere- input to AMIS </a:t>
            </a:r>
          </a:p>
        </p:txBody>
      </p:sp>
      <p:grpSp>
        <p:nvGrpSpPr>
          <p:cNvPr id="88" name="Group 87"/>
          <p:cNvGrpSpPr/>
          <p:nvPr/>
        </p:nvGrpSpPr>
        <p:grpSpPr>
          <a:xfrm>
            <a:off x="179725" y="3048000"/>
            <a:ext cx="3671721" cy="942623"/>
            <a:chOff x="31635" y="2999601"/>
            <a:chExt cx="3671721" cy="1079039"/>
          </a:xfrm>
        </p:grpSpPr>
        <p:sp>
          <p:nvSpPr>
            <p:cNvPr id="87" name="Rectangle 86"/>
            <p:cNvSpPr/>
            <p:nvPr/>
          </p:nvSpPr>
          <p:spPr>
            <a:xfrm>
              <a:off x="31635" y="2999601"/>
              <a:ext cx="3671721" cy="1079039"/>
            </a:xfrm>
            <a:prstGeom prst="rect">
              <a:avLst/>
            </a:prstGeom>
            <a:solidFill>
              <a:schemeClr val="bg1"/>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80510" y="3032858"/>
              <a:ext cx="2590800" cy="1045780"/>
              <a:chOff x="4800600" y="4924539"/>
              <a:chExt cx="2809878" cy="1134212"/>
            </a:xfrm>
            <a:solidFill>
              <a:schemeClr val="bg1"/>
            </a:solidFill>
          </p:grpSpPr>
          <p:pic>
            <p:nvPicPr>
              <p:cNvPr id="8" name="Picture 9"/>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16200000">
                <a:off x="6109424" y="4482378"/>
                <a:ext cx="249382" cy="1647825"/>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181600" y="5424055"/>
                <a:ext cx="2057400" cy="307777"/>
              </a:xfrm>
              <a:prstGeom prst="rect">
                <a:avLst/>
              </a:prstGeom>
              <a:grpFill/>
            </p:spPr>
            <p:txBody>
              <a:bodyPr wrap="square" rtlCol="0">
                <a:spAutoFit/>
              </a:bodyPr>
              <a:lstStyle/>
              <a:p>
                <a:r>
                  <a:rPr lang="en-US" sz="1200" b="1" dirty="0" smtClean="0"/>
                  <a:t>-0.4              0                 0.4</a:t>
                </a:r>
                <a:endParaRPr lang="en-US" sz="1200" b="1" dirty="0"/>
              </a:p>
            </p:txBody>
          </p:sp>
          <p:sp>
            <p:nvSpPr>
              <p:cNvPr id="10" name="TextBox 9"/>
              <p:cNvSpPr txBox="1"/>
              <p:nvPr/>
            </p:nvSpPr>
            <p:spPr>
              <a:xfrm>
                <a:off x="4800600" y="5650468"/>
                <a:ext cx="1104900" cy="383943"/>
              </a:xfrm>
              <a:prstGeom prst="rect">
                <a:avLst/>
              </a:prstGeom>
              <a:noFill/>
            </p:spPr>
            <p:txBody>
              <a:bodyPr wrap="square" rtlCol="0">
                <a:spAutoFit/>
              </a:bodyPr>
              <a:lstStyle/>
              <a:p>
                <a:pPr algn="ctr">
                  <a:lnSpc>
                    <a:spcPts val="1000"/>
                  </a:lnSpc>
                </a:pPr>
                <a:r>
                  <a:rPr lang="en-US" sz="1100" b="1" dirty="0" smtClean="0"/>
                  <a:t>Worse than normal</a:t>
                </a:r>
                <a:endParaRPr lang="en-US" sz="1100" b="1" dirty="0"/>
              </a:p>
            </p:txBody>
          </p:sp>
          <p:sp>
            <p:nvSpPr>
              <p:cNvPr id="11" name="TextBox 10"/>
              <p:cNvSpPr txBox="1"/>
              <p:nvPr/>
            </p:nvSpPr>
            <p:spPr>
              <a:xfrm>
                <a:off x="5653089" y="5638800"/>
                <a:ext cx="1104900" cy="283732"/>
              </a:xfrm>
              <a:prstGeom prst="rect">
                <a:avLst/>
              </a:prstGeom>
              <a:noFill/>
            </p:spPr>
            <p:txBody>
              <a:bodyPr wrap="square" rtlCol="0">
                <a:spAutoFit/>
              </a:bodyPr>
              <a:lstStyle/>
              <a:p>
                <a:pPr algn="ctr"/>
                <a:r>
                  <a:rPr lang="en-US" sz="1100" b="1" dirty="0" smtClean="0"/>
                  <a:t>normal</a:t>
                </a:r>
                <a:endParaRPr lang="en-US" sz="1100" b="1" dirty="0"/>
              </a:p>
            </p:txBody>
          </p:sp>
          <p:sp>
            <p:nvSpPr>
              <p:cNvPr id="12" name="TextBox 11"/>
              <p:cNvSpPr txBox="1"/>
              <p:nvPr/>
            </p:nvSpPr>
            <p:spPr>
              <a:xfrm>
                <a:off x="6505578" y="5650468"/>
                <a:ext cx="1104900" cy="408283"/>
              </a:xfrm>
              <a:prstGeom prst="rect">
                <a:avLst/>
              </a:prstGeom>
              <a:noFill/>
            </p:spPr>
            <p:txBody>
              <a:bodyPr wrap="square" rtlCol="0">
                <a:spAutoFit/>
              </a:bodyPr>
              <a:lstStyle/>
              <a:p>
                <a:pPr algn="ctr">
                  <a:lnSpc>
                    <a:spcPts val="1100"/>
                  </a:lnSpc>
                </a:pPr>
                <a:r>
                  <a:rPr lang="en-US" sz="1100" b="1" dirty="0" smtClean="0"/>
                  <a:t>Better than normal</a:t>
                </a:r>
                <a:endParaRPr lang="en-US" sz="1100" b="1" dirty="0"/>
              </a:p>
            </p:txBody>
          </p:sp>
          <p:sp>
            <p:nvSpPr>
              <p:cNvPr id="13" name="TextBox 12"/>
              <p:cNvSpPr txBox="1"/>
              <p:nvPr/>
            </p:nvSpPr>
            <p:spPr>
              <a:xfrm>
                <a:off x="5410202" y="4924539"/>
                <a:ext cx="1647826" cy="307777"/>
              </a:xfrm>
              <a:prstGeom prst="rect">
                <a:avLst/>
              </a:prstGeom>
              <a:noFill/>
            </p:spPr>
            <p:txBody>
              <a:bodyPr wrap="square" rtlCol="0">
                <a:spAutoFit/>
              </a:bodyPr>
              <a:lstStyle/>
              <a:p>
                <a:pPr algn="ctr"/>
                <a:r>
                  <a:rPr lang="en-US" sz="1200" b="1" dirty="0" smtClean="0"/>
                  <a:t>Crop NDVI Anomaly</a:t>
                </a:r>
                <a:endParaRPr lang="en-US" sz="1200" b="1" dirty="0"/>
              </a:p>
            </p:txBody>
          </p:sp>
        </p:grpSp>
      </p:grpSp>
      <p:sp>
        <p:nvSpPr>
          <p:cNvPr id="3" name="Oval 2"/>
          <p:cNvSpPr/>
          <p:nvPr/>
        </p:nvSpPr>
        <p:spPr>
          <a:xfrm>
            <a:off x="4831819" y="1600200"/>
            <a:ext cx="2711981" cy="10940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5" name="Oval 34"/>
          <p:cNvSpPr/>
          <p:nvPr/>
        </p:nvSpPr>
        <p:spPr>
          <a:xfrm>
            <a:off x="312809" y="2057400"/>
            <a:ext cx="1896991" cy="99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nvGrpSpPr>
          <p:cNvPr id="5" name="Group 4"/>
          <p:cNvGrpSpPr/>
          <p:nvPr/>
        </p:nvGrpSpPr>
        <p:grpSpPr>
          <a:xfrm>
            <a:off x="694095" y="1608779"/>
            <a:ext cx="7383105" cy="1667821"/>
            <a:chOff x="694095" y="1608779"/>
            <a:chExt cx="7383105" cy="1667821"/>
          </a:xfrm>
        </p:grpSpPr>
        <p:sp>
          <p:nvSpPr>
            <p:cNvPr id="4" name="TextBox 3"/>
            <p:cNvSpPr txBox="1"/>
            <p:nvPr/>
          </p:nvSpPr>
          <p:spPr>
            <a:xfrm>
              <a:off x="694095" y="2383423"/>
              <a:ext cx="448905" cy="276999"/>
            </a:xfrm>
            <a:prstGeom prst="rect">
              <a:avLst/>
            </a:prstGeom>
            <a:noFill/>
          </p:spPr>
          <p:txBody>
            <a:bodyPr wrap="none" rtlCol="0">
              <a:spAutoFit/>
            </a:bodyPr>
            <a:lstStyle/>
            <a:p>
              <a:r>
                <a:rPr lang="en-US" sz="1200" b="1" dirty="0" smtClean="0"/>
                <a:t>USA</a:t>
              </a:r>
              <a:endParaRPr lang="en-US" sz="1200" b="1" dirty="0"/>
            </a:p>
          </p:txBody>
        </p:sp>
        <p:sp>
          <p:nvSpPr>
            <p:cNvPr id="36" name="TextBox 35"/>
            <p:cNvSpPr txBox="1"/>
            <p:nvPr/>
          </p:nvSpPr>
          <p:spPr>
            <a:xfrm>
              <a:off x="5739196" y="1608779"/>
              <a:ext cx="590226" cy="276999"/>
            </a:xfrm>
            <a:prstGeom prst="rect">
              <a:avLst/>
            </a:prstGeom>
            <a:noFill/>
          </p:spPr>
          <p:txBody>
            <a:bodyPr wrap="none" rtlCol="0">
              <a:spAutoFit/>
            </a:bodyPr>
            <a:lstStyle/>
            <a:p>
              <a:r>
                <a:rPr lang="en-US" sz="1200" b="1" dirty="0" smtClean="0"/>
                <a:t>Russia</a:t>
              </a:r>
              <a:endParaRPr lang="en-US" sz="1200" b="1" dirty="0"/>
            </a:p>
          </p:txBody>
        </p:sp>
        <p:sp>
          <p:nvSpPr>
            <p:cNvPr id="37" name="TextBox 36"/>
            <p:cNvSpPr txBox="1"/>
            <p:nvPr/>
          </p:nvSpPr>
          <p:spPr>
            <a:xfrm>
              <a:off x="6094658" y="2008707"/>
              <a:ext cx="903774" cy="276999"/>
            </a:xfrm>
            <a:prstGeom prst="rect">
              <a:avLst/>
            </a:prstGeom>
            <a:noFill/>
          </p:spPr>
          <p:txBody>
            <a:bodyPr wrap="none" rtlCol="0">
              <a:spAutoFit/>
            </a:bodyPr>
            <a:lstStyle/>
            <a:p>
              <a:r>
                <a:rPr lang="en-US" sz="1200" b="1" dirty="0" smtClean="0"/>
                <a:t>Kazakhstan</a:t>
              </a:r>
              <a:endParaRPr lang="en-US" sz="1200" b="1" dirty="0"/>
            </a:p>
          </p:txBody>
        </p:sp>
        <p:sp>
          <p:nvSpPr>
            <p:cNvPr id="38" name="TextBox 37"/>
            <p:cNvSpPr txBox="1"/>
            <p:nvPr/>
          </p:nvSpPr>
          <p:spPr>
            <a:xfrm>
              <a:off x="5096071" y="1926595"/>
              <a:ext cx="643125" cy="261610"/>
            </a:xfrm>
            <a:prstGeom prst="rect">
              <a:avLst/>
            </a:prstGeom>
            <a:noFill/>
          </p:spPr>
          <p:txBody>
            <a:bodyPr wrap="none" rtlCol="0">
              <a:spAutoFit/>
            </a:bodyPr>
            <a:lstStyle/>
            <a:p>
              <a:r>
                <a:rPr lang="en-US" sz="1100" b="1" dirty="0" smtClean="0"/>
                <a:t>Ukraine</a:t>
              </a:r>
              <a:endParaRPr lang="en-US" sz="1100" b="1" dirty="0"/>
            </a:p>
          </p:txBody>
        </p:sp>
        <p:sp>
          <p:nvSpPr>
            <p:cNvPr id="39" name="TextBox 38"/>
            <p:cNvSpPr txBox="1"/>
            <p:nvPr/>
          </p:nvSpPr>
          <p:spPr>
            <a:xfrm>
              <a:off x="7530255" y="2590800"/>
              <a:ext cx="546945" cy="276999"/>
            </a:xfrm>
            <a:prstGeom prst="rect">
              <a:avLst/>
            </a:prstGeom>
            <a:noFill/>
          </p:spPr>
          <p:txBody>
            <a:bodyPr wrap="none" rtlCol="0">
              <a:spAutoFit/>
            </a:bodyPr>
            <a:lstStyle/>
            <a:p>
              <a:r>
                <a:rPr lang="en-US" sz="1200" b="1" dirty="0" smtClean="0"/>
                <a:t>China</a:t>
              </a:r>
              <a:endParaRPr lang="en-US" sz="1200" b="1" dirty="0"/>
            </a:p>
          </p:txBody>
        </p:sp>
        <p:sp>
          <p:nvSpPr>
            <p:cNvPr id="40" name="TextBox 39"/>
            <p:cNvSpPr txBox="1"/>
            <p:nvPr/>
          </p:nvSpPr>
          <p:spPr>
            <a:xfrm>
              <a:off x="6934200" y="2999601"/>
              <a:ext cx="506870" cy="276999"/>
            </a:xfrm>
            <a:prstGeom prst="rect">
              <a:avLst/>
            </a:prstGeom>
            <a:noFill/>
          </p:spPr>
          <p:txBody>
            <a:bodyPr wrap="none" rtlCol="0">
              <a:spAutoFit/>
            </a:bodyPr>
            <a:lstStyle/>
            <a:p>
              <a:r>
                <a:rPr lang="en-US" sz="1200" b="1" dirty="0" smtClean="0"/>
                <a:t>India</a:t>
              </a:r>
              <a:endParaRPr lang="en-US" sz="1200" b="1" dirty="0"/>
            </a:p>
          </p:txBody>
        </p:sp>
        <p:sp>
          <p:nvSpPr>
            <p:cNvPr id="41" name="TextBox 40"/>
            <p:cNvSpPr txBox="1"/>
            <p:nvPr/>
          </p:nvSpPr>
          <p:spPr>
            <a:xfrm>
              <a:off x="838200" y="1608779"/>
              <a:ext cx="659155" cy="276999"/>
            </a:xfrm>
            <a:prstGeom prst="rect">
              <a:avLst/>
            </a:prstGeom>
            <a:noFill/>
          </p:spPr>
          <p:txBody>
            <a:bodyPr wrap="none" rtlCol="0">
              <a:spAutoFit/>
            </a:bodyPr>
            <a:lstStyle/>
            <a:p>
              <a:r>
                <a:rPr lang="en-US" sz="1200" b="1" dirty="0" smtClean="0"/>
                <a:t>Canada</a:t>
              </a:r>
              <a:endParaRPr lang="en-US" sz="1200" b="1" dirty="0"/>
            </a:p>
          </p:txBody>
        </p:sp>
      </p:grpSp>
      <p:grpSp>
        <p:nvGrpSpPr>
          <p:cNvPr id="61" name="Group 60"/>
          <p:cNvGrpSpPr/>
          <p:nvPr/>
        </p:nvGrpSpPr>
        <p:grpSpPr>
          <a:xfrm>
            <a:off x="712643" y="4191000"/>
            <a:ext cx="7745557" cy="2115859"/>
            <a:chOff x="15875" y="2184400"/>
            <a:chExt cx="9112250" cy="2489200"/>
          </a:xfrm>
        </p:grpSpPr>
        <p:pic>
          <p:nvPicPr>
            <p:cNvPr id="6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5" y="2184400"/>
              <a:ext cx="9112250" cy="248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 name="Rectangle 62"/>
            <p:cNvSpPr/>
            <p:nvPr/>
          </p:nvSpPr>
          <p:spPr>
            <a:xfrm>
              <a:off x="228600" y="4343400"/>
              <a:ext cx="88392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1157089" y="3166894"/>
              <a:ext cx="588422" cy="220946"/>
            </a:xfrm>
            <a:prstGeom prst="rect">
              <a:avLst/>
            </a:prstGeom>
            <a:noFill/>
          </p:spPr>
          <p:txBody>
            <a:bodyPr wrap="none" rtlCol="0">
              <a:spAutoFit/>
            </a:bodyPr>
            <a:lstStyle/>
            <a:p>
              <a:r>
                <a:rPr lang="en-US" sz="1200" b="1" dirty="0" smtClean="0"/>
                <a:t>anomaly</a:t>
              </a:r>
              <a:endParaRPr lang="en-US" sz="1200" b="1" dirty="0"/>
            </a:p>
          </p:txBody>
        </p:sp>
        <p:cxnSp>
          <p:nvCxnSpPr>
            <p:cNvPr id="65" name="Straight Arrow Connector 64"/>
            <p:cNvCxnSpPr/>
            <p:nvPr/>
          </p:nvCxnSpPr>
          <p:spPr>
            <a:xfrm flipH="1">
              <a:off x="1202678" y="3085609"/>
              <a:ext cx="15784" cy="348252"/>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3026954" y="2996102"/>
              <a:ext cx="588422" cy="220946"/>
            </a:xfrm>
            <a:prstGeom prst="rect">
              <a:avLst/>
            </a:prstGeom>
            <a:noFill/>
          </p:spPr>
          <p:txBody>
            <a:bodyPr wrap="none" rtlCol="0">
              <a:spAutoFit/>
            </a:bodyPr>
            <a:lstStyle/>
            <a:p>
              <a:r>
                <a:rPr lang="en-US" sz="1200" b="1" dirty="0" smtClean="0"/>
                <a:t>anomaly</a:t>
              </a:r>
              <a:endParaRPr lang="en-US" sz="1200" b="1" dirty="0"/>
            </a:p>
          </p:txBody>
        </p:sp>
        <p:cxnSp>
          <p:nvCxnSpPr>
            <p:cNvPr id="67" name="Straight Arrow Connector 66"/>
            <p:cNvCxnSpPr/>
            <p:nvPr/>
          </p:nvCxnSpPr>
          <p:spPr>
            <a:xfrm flipH="1">
              <a:off x="2939193" y="2932449"/>
              <a:ext cx="15784" cy="348252"/>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286000" y="2253734"/>
              <a:ext cx="1329376" cy="217250"/>
            </a:xfrm>
            <a:prstGeom prst="rect">
              <a:avLst/>
            </a:prstGeom>
            <a:solidFill>
              <a:srgbClr val="F7F7F7"/>
            </a:solidFill>
            <a:ln>
              <a:noFill/>
            </a:ln>
          </p:spPr>
          <p:txBody>
            <a:bodyPr wrap="square" lIns="0" tIns="0" rIns="0" bIns="0" rtlCol="0">
              <a:spAutoFit/>
            </a:bodyPr>
            <a:lstStyle/>
            <a:p>
              <a:pPr algn="ctr"/>
              <a:r>
                <a:rPr lang="en-US" sz="1200" b="1" dirty="0" smtClean="0"/>
                <a:t>Russia, Orenburg </a:t>
              </a:r>
              <a:endParaRPr lang="en-US" sz="1200" b="1" dirty="0"/>
            </a:p>
          </p:txBody>
        </p:sp>
        <p:sp>
          <p:nvSpPr>
            <p:cNvPr id="69" name="Rectangle 68"/>
            <p:cNvSpPr/>
            <p:nvPr/>
          </p:nvSpPr>
          <p:spPr>
            <a:xfrm>
              <a:off x="5422443" y="2356144"/>
              <a:ext cx="102057" cy="45719"/>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4823775" y="2885629"/>
              <a:ext cx="588422" cy="220946"/>
            </a:xfrm>
            <a:prstGeom prst="rect">
              <a:avLst/>
            </a:prstGeom>
            <a:noFill/>
          </p:spPr>
          <p:txBody>
            <a:bodyPr wrap="none" rtlCol="0">
              <a:spAutoFit/>
            </a:bodyPr>
            <a:lstStyle/>
            <a:p>
              <a:r>
                <a:rPr lang="en-US" sz="1200" b="1" dirty="0" smtClean="0"/>
                <a:t>anomaly</a:t>
              </a:r>
              <a:endParaRPr lang="en-US" sz="1200" b="1" dirty="0"/>
            </a:p>
          </p:txBody>
        </p:sp>
        <p:cxnSp>
          <p:nvCxnSpPr>
            <p:cNvPr id="71" name="Straight Arrow Connector 70"/>
            <p:cNvCxnSpPr/>
            <p:nvPr/>
          </p:nvCxnSpPr>
          <p:spPr>
            <a:xfrm flipH="1">
              <a:off x="4736014" y="2821976"/>
              <a:ext cx="15784" cy="348252"/>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6629400" y="2601030"/>
              <a:ext cx="588422" cy="220946"/>
            </a:xfrm>
            <a:prstGeom prst="rect">
              <a:avLst/>
            </a:prstGeom>
            <a:noFill/>
          </p:spPr>
          <p:txBody>
            <a:bodyPr wrap="none" rtlCol="0">
              <a:spAutoFit/>
            </a:bodyPr>
            <a:lstStyle/>
            <a:p>
              <a:r>
                <a:rPr lang="en-US" sz="1200" b="1" dirty="0" smtClean="0"/>
                <a:t>anomaly</a:t>
              </a:r>
              <a:endParaRPr lang="en-US" sz="1200" b="1" dirty="0"/>
            </a:p>
          </p:txBody>
        </p:sp>
        <p:cxnSp>
          <p:nvCxnSpPr>
            <p:cNvPr id="73" name="Straight Arrow Connector 72"/>
            <p:cNvCxnSpPr/>
            <p:nvPr/>
          </p:nvCxnSpPr>
          <p:spPr>
            <a:xfrm>
              <a:off x="6557423" y="2537377"/>
              <a:ext cx="0" cy="284599"/>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8250778" y="3284254"/>
              <a:ext cx="588422" cy="220946"/>
            </a:xfrm>
            <a:prstGeom prst="rect">
              <a:avLst/>
            </a:prstGeom>
            <a:noFill/>
          </p:spPr>
          <p:txBody>
            <a:bodyPr wrap="none" rtlCol="0">
              <a:spAutoFit/>
            </a:bodyPr>
            <a:lstStyle/>
            <a:p>
              <a:r>
                <a:rPr lang="en-US" sz="1200" b="1" dirty="0" smtClean="0"/>
                <a:t>anomaly</a:t>
              </a:r>
              <a:endParaRPr lang="en-US" sz="1200" b="1" dirty="0"/>
            </a:p>
          </p:txBody>
        </p:sp>
        <p:cxnSp>
          <p:nvCxnSpPr>
            <p:cNvPr id="75" name="Straight Arrow Connector 74"/>
            <p:cNvCxnSpPr/>
            <p:nvPr/>
          </p:nvCxnSpPr>
          <p:spPr>
            <a:xfrm>
              <a:off x="8310023" y="3259735"/>
              <a:ext cx="0" cy="284599"/>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411646" y="2478284"/>
              <a:ext cx="1152631" cy="307771"/>
            </a:xfrm>
            <a:prstGeom prst="rect">
              <a:avLst/>
            </a:prstGeom>
            <a:noFill/>
          </p:spPr>
          <p:txBody>
            <a:bodyPr wrap="none" rtlCol="0">
              <a:spAutoFit/>
            </a:bodyPr>
            <a:lstStyle/>
            <a:p>
              <a:r>
                <a:rPr lang="en-US" sz="1100" b="1" dirty="0" smtClean="0"/>
                <a:t>Spring Wheat</a:t>
              </a:r>
              <a:endParaRPr lang="en-US" sz="1100" b="1" dirty="0"/>
            </a:p>
          </p:txBody>
        </p:sp>
        <p:sp>
          <p:nvSpPr>
            <p:cNvPr id="77" name="TextBox 76"/>
            <p:cNvSpPr txBox="1"/>
            <p:nvPr/>
          </p:nvSpPr>
          <p:spPr>
            <a:xfrm>
              <a:off x="2286000" y="2478284"/>
              <a:ext cx="1152631" cy="307771"/>
            </a:xfrm>
            <a:prstGeom prst="rect">
              <a:avLst/>
            </a:prstGeom>
            <a:noFill/>
          </p:spPr>
          <p:txBody>
            <a:bodyPr wrap="none" rtlCol="0">
              <a:spAutoFit/>
            </a:bodyPr>
            <a:lstStyle/>
            <a:p>
              <a:r>
                <a:rPr lang="en-US" sz="1100" b="1" dirty="0" smtClean="0"/>
                <a:t>Spring Wheat</a:t>
              </a:r>
              <a:endParaRPr lang="en-US" sz="1100" b="1" dirty="0"/>
            </a:p>
          </p:txBody>
        </p:sp>
        <p:sp>
          <p:nvSpPr>
            <p:cNvPr id="78" name="TextBox 77"/>
            <p:cNvSpPr txBox="1"/>
            <p:nvPr/>
          </p:nvSpPr>
          <p:spPr>
            <a:xfrm>
              <a:off x="4236740" y="2478284"/>
              <a:ext cx="1152631" cy="307771"/>
            </a:xfrm>
            <a:prstGeom prst="rect">
              <a:avLst/>
            </a:prstGeom>
            <a:noFill/>
          </p:spPr>
          <p:txBody>
            <a:bodyPr wrap="none" rtlCol="0">
              <a:spAutoFit/>
            </a:bodyPr>
            <a:lstStyle/>
            <a:p>
              <a:r>
                <a:rPr lang="en-US" sz="1100" b="1" dirty="0" smtClean="0"/>
                <a:t>Spring Wheat</a:t>
              </a:r>
              <a:endParaRPr lang="en-US" sz="1100" b="1" dirty="0"/>
            </a:p>
          </p:txBody>
        </p:sp>
        <p:sp>
          <p:nvSpPr>
            <p:cNvPr id="79" name="TextBox 78"/>
            <p:cNvSpPr txBox="1"/>
            <p:nvPr/>
          </p:nvSpPr>
          <p:spPr>
            <a:xfrm>
              <a:off x="7359384" y="2480067"/>
              <a:ext cx="1631638" cy="307771"/>
            </a:xfrm>
            <a:prstGeom prst="rect">
              <a:avLst/>
            </a:prstGeom>
            <a:noFill/>
          </p:spPr>
          <p:txBody>
            <a:bodyPr wrap="none" rtlCol="0">
              <a:spAutoFit/>
            </a:bodyPr>
            <a:lstStyle/>
            <a:p>
              <a:r>
                <a:rPr lang="en-US" sz="1100" b="1" dirty="0" smtClean="0"/>
                <a:t>Winter Wheat/ Corn</a:t>
              </a:r>
              <a:endParaRPr lang="en-US" sz="1100" b="1" dirty="0"/>
            </a:p>
          </p:txBody>
        </p:sp>
        <p:sp>
          <p:nvSpPr>
            <p:cNvPr id="80" name="TextBox 79"/>
            <p:cNvSpPr txBox="1"/>
            <p:nvPr/>
          </p:nvSpPr>
          <p:spPr>
            <a:xfrm>
              <a:off x="5638800" y="2509308"/>
              <a:ext cx="609600" cy="506917"/>
            </a:xfrm>
            <a:prstGeom prst="rect">
              <a:avLst/>
            </a:prstGeom>
            <a:noFill/>
          </p:spPr>
          <p:txBody>
            <a:bodyPr wrap="square" rtlCol="0">
              <a:spAutoFit/>
            </a:bodyPr>
            <a:lstStyle/>
            <a:p>
              <a:r>
                <a:rPr lang="en-US" sz="1100" b="1" dirty="0" smtClean="0"/>
                <a:t>Corn/</a:t>
              </a:r>
            </a:p>
            <a:p>
              <a:r>
                <a:rPr lang="en-US" sz="1100" b="1" dirty="0" smtClean="0"/>
                <a:t>Soy</a:t>
              </a:r>
              <a:endParaRPr lang="en-US" sz="1100" b="1" dirty="0"/>
            </a:p>
          </p:txBody>
        </p:sp>
      </p:grpSp>
      <p:grpSp>
        <p:nvGrpSpPr>
          <p:cNvPr id="82" name="Group 81"/>
          <p:cNvGrpSpPr/>
          <p:nvPr/>
        </p:nvGrpSpPr>
        <p:grpSpPr>
          <a:xfrm>
            <a:off x="1497732" y="6406730"/>
            <a:ext cx="2416504" cy="377323"/>
            <a:chOff x="3617805" y="6404477"/>
            <a:chExt cx="2416504" cy="377323"/>
          </a:xfrm>
        </p:grpSpPr>
        <p:sp>
          <p:nvSpPr>
            <p:cNvPr id="83" name="Rectangle 82"/>
            <p:cNvSpPr/>
            <p:nvPr/>
          </p:nvSpPr>
          <p:spPr>
            <a:xfrm>
              <a:off x="3617805" y="6652978"/>
              <a:ext cx="185623" cy="907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4" name="Rectangle 83"/>
            <p:cNvSpPr/>
            <p:nvPr/>
          </p:nvSpPr>
          <p:spPr>
            <a:xfrm>
              <a:off x="3617805" y="6490355"/>
              <a:ext cx="185623" cy="9072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5" name="TextBox 84"/>
            <p:cNvSpPr txBox="1"/>
            <p:nvPr/>
          </p:nvSpPr>
          <p:spPr>
            <a:xfrm>
              <a:off x="3741554" y="6404477"/>
              <a:ext cx="2229965" cy="224923"/>
            </a:xfrm>
            <a:prstGeom prst="rect">
              <a:avLst/>
            </a:prstGeom>
            <a:noFill/>
          </p:spPr>
          <p:txBody>
            <a:bodyPr wrap="none" rtlCol="0">
              <a:spAutoFit/>
            </a:bodyPr>
            <a:lstStyle/>
            <a:p>
              <a:r>
                <a:rPr lang="en-US" sz="1200" dirty="0" smtClean="0"/>
                <a:t>Current season crop development (2012)</a:t>
              </a:r>
              <a:endParaRPr lang="en-US" sz="1200" dirty="0"/>
            </a:p>
          </p:txBody>
        </p:sp>
        <p:sp>
          <p:nvSpPr>
            <p:cNvPr id="86" name="TextBox 85"/>
            <p:cNvSpPr txBox="1"/>
            <p:nvPr/>
          </p:nvSpPr>
          <p:spPr>
            <a:xfrm>
              <a:off x="3741554" y="6556877"/>
              <a:ext cx="2292755" cy="224923"/>
            </a:xfrm>
            <a:prstGeom prst="rect">
              <a:avLst/>
            </a:prstGeom>
            <a:noFill/>
          </p:spPr>
          <p:txBody>
            <a:bodyPr wrap="none" rtlCol="0">
              <a:spAutoFit/>
            </a:bodyPr>
            <a:lstStyle/>
            <a:p>
              <a:r>
                <a:rPr lang="en-US" sz="1200" dirty="0" smtClean="0"/>
                <a:t>Average season development (2000-2011)</a:t>
              </a:r>
              <a:endParaRPr lang="en-US" sz="1200" dirty="0"/>
            </a:p>
          </p:txBody>
        </p:sp>
      </p:grpSp>
      <p:grpSp>
        <p:nvGrpSpPr>
          <p:cNvPr id="93" name="Group 92"/>
          <p:cNvGrpSpPr/>
          <p:nvPr/>
        </p:nvGrpSpPr>
        <p:grpSpPr>
          <a:xfrm>
            <a:off x="2705100" y="3200400"/>
            <a:ext cx="1104900" cy="430887"/>
            <a:chOff x="2705100" y="3200400"/>
            <a:chExt cx="1104900" cy="430887"/>
          </a:xfrm>
        </p:grpSpPr>
        <p:sp>
          <p:nvSpPr>
            <p:cNvPr id="89" name="TextBox 88"/>
            <p:cNvSpPr txBox="1"/>
            <p:nvPr/>
          </p:nvSpPr>
          <p:spPr>
            <a:xfrm>
              <a:off x="2835053" y="3200400"/>
              <a:ext cx="974947" cy="430887"/>
            </a:xfrm>
            <a:prstGeom prst="rect">
              <a:avLst/>
            </a:prstGeom>
            <a:noFill/>
          </p:spPr>
          <p:txBody>
            <a:bodyPr wrap="none" rtlCol="0">
              <a:spAutoFit/>
            </a:bodyPr>
            <a:lstStyle/>
            <a:p>
              <a:r>
                <a:rPr lang="en-US" sz="1100" dirty="0" smtClean="0"/>
                <a:t>Non Cropland</a:t>
              </a:r>
            </a:p>
            <a:p>
              <a:r>
                <a:rPr lang="en-US" sz="1100" dirty="0" smtClean="0"/>
                <a:t>Not shown</a:t>
              </a:r>
              <a:endParaRPr lang="en-US" sz="1100" dirty="0"/>
            </a:p>
          </p:txBody>
        </p:sp>
        <p:grpSp>
          <p:nvGrpSpPr>
            <p:cNvPr id="92" name="Group 91"/>
            <p:cNvGrpSpPr/>
            <p:nvPr/>
          </p:nvGrpSpPr>
          <p:grpSpPr>
            <a:xfrm>
              <a:off x="2705100" y="3276599"/>
              <a:ext cx="190500" cy="266715"/>
              <a:chOff x="2805958" y="3162285"/>
              <a:chExt cx="190500" cy="266715"/>
            </a:xfrm>
          </p:grpSpPr>
          <p:sp>
            <p:nvSpPr>
              <p:cNvPr id="90" name="Rectangle 89"/>
              <p:cNvSpPr/>
              <p:nvPr/>
            </p:nvSpPr>
            <p:spPr>
              <a:xfrm>
                <a:off x="2805958" y="3162285"/>
                <a:ext cx="190500" cy="89525"/>
              </a:xfrm>
              <a:prstGeom prst="rec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2805958" y="3339475"/>
                <a:ext cx="190500" cy="89525"/>
              </a:xfrm>
              <a:prstGeom prst="rect">
                <a:avLst/>
              </a:prstGeom>
              <a:solidFill>
                <a:schemeClr val="bg1">
                  <a:lumMod val="6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074" name="Picture 2" descr="C:\Users\ireshef\Pictures\logo\umd.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10525" y="6324600"/>
            <a:ext cx="523875" cy="523875"/>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815022" y="41039"/>
            <a:ext cx="1302447" cy="339961"/>
          </a:xfrm>
          <a:prstGeom prst="rect">
            <a:avLst/>
          </a:prstGeom>
          <a:noFill/>
          <a:ln w="9525">
            <a:noFill/>
            <a:miter lim="800000"/>
            <a:headEnd/>
            <a:tailEnd/>
          </a:ln>
        </p:spPr>
      </p:pic>
      <p:sp>
        <p:nvSpPr>
          <p:cNvPr id="94" name="TextBox 93"/>
          <p:cNvSpPr txBox="1"/>
          <p:nvPr/>
        </p:nvSpPr>
        <p:spPr>
          <a:xfrm rot="16200000">
            <a:off x="330086" y="5054348"/>
            <a:ext cx="556050" cy="307777"/>
          </a:xfrm>
          <a:prstGeom prst="rect">
            <a:avLst/>
          </a:prstGeom>
          <a:noFill/>
        </p:spPr>
        <p:txBody>
          <a:bodyPr wrap="none" rtlCol="0">
            <a:spAutoFit/>
          </a:bodyPr>
          <a:lstStyle/>
          <a:p>
            <a:r>
              <a:rPr lang="en-US" sz="1400" dirty="0" smtClean="0"/>
              <a:t>NDVI</a:t>
            </a:r>
            <a:endParaRPr lang="en-US" sz="1400" dirty="0"/>
          </a:p>
        </p:txBody>
      </p:sp>
      <p:pic>
        <p:nvPicPr>
          <p:cNvPr id="56" name="Picture 12" descr="images"/>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638441" y="6387353"/>
            <a:ext cx="479028" cy="408061"/>
          </a:xfrm>
          <a:prstGeom prst="rect">
            <a:avLst/>
          </a:prstGeom>
          <a:noFill/>
          <a:ln w="9525">
            <a:noFill/>
            <a:miter lim="800000"/>
            <a:headEnd/>
            <a:tailEnd/>
          </a:ln>
        </p:spPr>
      </p:pic>
      <p:sp>
        <p:nvSpPr>
          <p:cNvPr id="2" name="Rectangle 1"/>
          <p:cNvSpPr/>
          <p:nvPr/>
        </p:nvSpPr>
        <p:spPr>
          <a:xfrm>
            <a:off x="2525867" y="1003672"/>
            <a:ext cx="3916137" cy="369332"/>
          </a:xfrm>
          <a:prstGeom prst="rect">
            <a:avLst/>
          </a:prstGeom>
          <a:solidFill>
            <a:schemeClr val="bg1"/>
          </a:solidFill>
        </p:spPr>
        <p:txBody>
          <a:bodyPr wrap="none">
            <a:spAutoFit/>
          </a:bodyPr>
          <a:lstStyle/>
          <a:p>
            <a:pPr algn="ctr"/>
            <a:r>
              <a:rPr lang="en-US" b="1" dirty="0" smtClean="0"/>
              <a:t>Crop NDVI Anomaly, August 13th, 2012</a:t>
            </a:r>
            <a:endParaRPr lang="en-US" b="1" dirty="0"/>
          </a:p>
        </p:txBody>
      </p:sp>
      <p:sp>
        <p:nvSpPr>
          <p:cNvPr id="15" name="Rectangle 14"/>
          <p:cNvSpPr/>
          <p:nvPr/>
        </p:nvSpPr>
        <p:spPr>
          <a:xfrm>
            <a:off x="35945" y="77792"/>
            <a:ext cx="7676495" cy="323165"/>
          </a:xfrm>
          <a:prstGeom prst="rect">
            <a:avLst/>
          </a:prstGeom>
        </p:spPr>
        <p:txBody>
          <a:bodyPr wrap="square">
            <a:spAutoFit/>
          </a:bodyPr>
          <a:lstStyle/>
          <a:p>
            <a:pPr marL="269875" indent="-269875" eaLnBrk="0" hangingPunct="0">
              <a:lnSpc>
                <a:spcPct val="80000"/>
              </a:lnSpc>
              <a:spcBef>
                <a:spcPct val="50000"/>
              </a:spcBef>
            </a:pPr>
            <a:r>
              <a:rPr lang="en-US" b="1" dirty="0" smtClean="0">
                <a:latin typeface="Tahoma" pitchFamily="34" charset="0"/>
                <a:cs typeface="Arial" pitchFamily="34" charset="0"/>
              </a:rPr>
              <a:t>Crop Condition Global Outlook: Building International Consensus</a:t>
            </a:r>
            <a:endParaRPr lang="en-US" b="1" dirty="0">
              <a:latin typeface="Tahoma" pitchFamily="34" charset="0"/>
              <a:cs typeface="Arial" pitchFamily="34" charset="0"/>
            </a:endParaRPr>
          </a:p>
        </p:txBody>
      </p:sp>
    </p:spTree>
    <p:extLst>
      <p:ext uri="{BB962C8B-B14F-4D97-AF65-F5344CB8AC3E}">
        <p14:creationId xmlns:p14="http://schemas.microsoft.com/office/powerpoint/2010/main" val="327339038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ireshef\Documents\projects\drought12\inputs\modis_daily_anom_umd.gif"/>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57200" y="1504428"/>
            <a:ext cx="8297802" cy="41719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533400"/>
            <a:ext cx="8297802" cy="954107"/>
          </a:xfrm>
          <a:prstGeom prst="rect">
            <a:avLst/>
          </a:prstGeom>
          <a:noFill/>
        </p:spPr>
        <p:txBody>
          <a:bodyPr wrap="square" rtlCol="0">
            <a:spAutoFit/>
          </a:bodyPr>
          <a:lstStyle/>
          <a:p>
            <a:pPr algn="ctr"/>
            <a:r>
              <a:rPr lang="en-US" sz="2800" dirty="0" smtClean="0"/>
              <a:t>2012 Daily MODIS Crop NDVI Anomaly</a:t>
            </a:r>
          </a:p>
          <a:p>
            <a:pPr algn="ctr"/>
            <a:r>
              <a:rPr lang="en-US" sz="2800" dirty="0" smtClean="0"/>
              <a:t>January 1 through September 10</a:t>
            </a:r>
            <a:r>
              <a:rPr lang="en-US" sz="2800" baseline="30000" dirty="0" smtClean="0"/>
              <a:t>th</a:t>
            </a:r>
            <a:r>
              <a:rPr lang="en-US" sz="2800" dirty="0" smtClean="0"/>
              <a:t>, 2012  </a:t>
            </a:r>
            <a:endParaRPr lang="en-US" sz="2800" dirty="0"/>
          </a:p>
        </p:txBody>
      </p:sp>
      <p:sp>
        <p:nvSpPr>
          <p:cNvPr id="4" name="TextBox 3"/>
          <p:cNvSpPr txBox="1"/>
          <p:nvPr/>
        </p:nvSpPr>
        <p:spPr>
          <a:xfrm>
            <a:off x="457200" y="6019800"/>
            <a:ext cx="4592026" cy="400110"/>
          </a:xfrm>
          <a:prstGeom prst="rect">
            <a:avLst/>
          </a:prstGeom>
          <a:noFill/>
        </p:spPr>
        <p:txBody>
          <a:bodyPr wrap="none" rtlCol="0">
            <a:spAutoFit/>
          </a:bodyPr>
          <a:lstStyle/>
          <a:p>
            <a:r>
              <a:rPr lang="en-US" sz="2000" dirty="0" smtClean="0"/>
              <a:t>NDVI Departure from Median (2000-2011)</a:t>
            </a:r>
            <a:endParaRPr lang="en-US" sz="2000" dirty="0"/>
          </a:p>
        </p:txBody>
      </p:sp>
      <p:grpSp>
        <p:nvGrpSpPr>
          <p:cNvPr id="17" name="Group 16"/>
          <p:cNvGrpSpPr/>
          <p:nvPr/>
        </p:nvGrpSpPr>
        <p:grpSpPr>
          <a:xfrm>
            <a:off x="8450202" y="6115110"/>
            <a:ext cx="609600" cy="609600"/>
            <a:chOff x="8128675" y="6015312"/>
            <a:chExt cx="609600" cy="609600"/>
          </a:xfrm>
          <a:solidFill>
            <a:srgbClr val="FFFFFF"/>
          </a:solidFill>
        </p:grpSpPr>
        <p:sp>
          <p:nvSpPr>
            <p:cNvPr id="16" name="Rectangle 15"/>
            <p:cNvSpPr/>
            <p:nvPr/>
          </p:nvSpPr>
          <p:spPr>
            <a:xfrm>
              <a:off x="8128675" y="6015312"/>
              <a:ext cx="609600"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C:\Users\ireshef\Pictures\logo\um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28675" y="6015312"/>
              <a:ext cx="609600" cy="609600"/>
            </a:xfrm>
            <a:prstGeom prst="rect">
              <a:avLst/>
            </a:prstGeom>
            <a:grpFill/>
            <a:extLst/>
          </p:spPr>
        </p:pic>
      </p:grpSp>
      <p:grpSp>
        <p:nvGrpSpPr>
          <p:cNvPr id="6" name="Group 6"/>
          <p:cNvGrpSpPr/>
          <p:nvPr/>
        </p:nvGrpSpPr>
        <p:grpSpPr>
          <a:xfrm>
            <a:off x="381000" y="4191000"/>
            <a:ext cx="2590800" cy="1079039"/>
            <a:chOff x="4800600" y="4888468"/>
            <a:chExt cx="2809878" cy="1170283"/>
          </a:xfrm>
        </p:grpSpPr>
        <p:pic>
          <p:nvPicPr>
            <p:cNvPr id="7" name="Picture 9"/>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16200000">
              <a:off x="6109424" y="4482378"/>
              <a:ext cx="249382"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181600" y="5424055"/>
              <a:ext cx="2057400" cy="307777"/>
            </a:xfrm>
            <a:prstGeom prst="rect">
              <a:avLst/>
            </a:prstGeom>
            <a:noFill/>
          </p:spPr>
          <p:txBody>
            <a:bodyPr wrap="square" rtlCol="0">
              <a:spAutoFit/>
            </a:bodyPr>
            <a:lstStyle/>
            <a:p>
              <a:r>
                <a:rPr lang="en-US" sz="1200" b="1" dirty="0" smtClean="0">
                  <a:solidFill>
                    <a:prstClr val="black"/>
                  </a:solidFill>
                </a:rPr>
                <a:t>-0.4              0                 0.4</a:t>
              </a:r>
              <a:endParaRPr lang="en-US" sz="1200" b="1" dirty="0">
                <a:solidFill>
                  <a:prstClr val="black"/>
                </a:solidFill>
              </a:endParaRPr>
            </a:p>
          </p:txBody>
        </p:sp>
        <p:sp>
          <p:nvSpPr>
            <p:cNvPr id="9" name="TextBox 8"/>
            <p:cNvSpPr txBox="1"/>
            <p:nvPr/>
          </p:nvSpPr>
          <p:spPr>
            <a:xfrm>
              <a:off x="4800600" y="5650468"/>
              <a:ext cx="1104900" cy="383943"/>
            </a:xfrm>
            <a:prstGeom prst="rect">
              <a:avLst/>
            </a:prstGeom>
            <a:noFill/>
          </p:spPr>
          <p:txBody>
            <a:bodyPr wrap="square" rtlCol="0">
              <a:spAutoFit/>
            </a:bodyPr>
            <a:lstStyle/>
            <a:p>
              <a:pPr algn="ctr">
                <a:lnSpc>
                  <a:spcPts val="1000"/>
                </a:lnSpc>
              </a:pPr>
              <a:r>
                <a:rPr lang="en-US" sz="1100" b="1" dirty="0" smtClean="0">
                  <a:solidFill>
                    <a:prstClr val="black"/>
                  </a:solidFill>
                </a:rPr>
                <a:t>Worse than normal</a:t>
              </a:r>
              <a:endParaRPr lang="en-US" sz="1100" b="1" dirty="0">
                <a:solidFill>
                  <a:prstClr val="black"/>
                </a:solidFill>
              </a:endParaRPr>
            </a:p>
          </p:txBody>
        </p:sp>
        <p:sp>
          <p:nvSpPr>
            <p:cNvPr id="10" name="TextBox 9"/>
            <p:cNvSpPr txBox="1"/>
            <p:nvPr/>
          </p:nvSpPr>
          <p:spPr>
            <a:xfrm>
              <a:off x="5653089" y="5638800"/>
              <a:ext cx="1104900" cy="283732"/>
            </a:xfrm>
            <a:prstGeom prst="rect">
              <a:avLst/>
            </a:prstGeom>
            <a:noFill/>
          </p:spPr>
          <p:txBody>
            <a:bodyPr wrap="square" rtlCol="0">
              <a:spAutoFit/>
            </a:bodyPr>
            <a:lstStyle/>
            <a:p>
              <a:pPr algn="ctr"/>
              <a:r>
                <a:rPr lang="en-US" sz="1100" b="1" dirty="0" smtClean="0">
                  <a:solidFill>
                    <a:prstClr val="black"/>
                  </a:solidFill>
                </a:rPr>
                <a:t>normal</a:t>
              </a:r>
              <a:endParaRPr lang="en-US" sz="1100" b="1" dirty="0">
                <a:solidFill>
                  <a:prstClr val="black"/>
                </a:solidFill>
              </a:endParaRPr>
            </a:p>
          </p:txBody>
        </p:sp>
        <p:sp>
          <p:nvSpPr>
            <p:cNvPr id="11" name="TextBox 10"/>
            <p:cNvSpPr txBox="1"/>
            <p:nvPr/>
          </p:nvSpPr>
          <p:spPr>
            <a:xfrm>
              <a:off x="6505578" y="5650468"/>
              <a:ext cx="1104900" cy="408283"/>
            </a:xfrm>
            <a:prstGeom prst="rect">
              <a:avLst/>
            </a:prstGeom>
            <a:noFill/>
          </p:spPr>
          <p:txBody>
            <a:bodyPr wrap="square" rtlCol="0">
              <a:spAutoFit/>
            </a:bodyPr>
            <a:lstStyle/>
            <a:p>
              <a:pPr algn="ctr">
                <a:lnSpc>
                  <a:spcPts val="1100"/>
                </a:lnSpc>
              </a:pPr>
              <a:r>
                <a:rPr lang="en-US" sz="1100" b="1" dirty="0" smtClean="0">
                  <a:solidFill>
                    <a:prstClr val="black"/>
                  </a:solidFill>
                </a:rPr>
                <a:t>Better than normal</a:t>
              </a:r>
              <a:endParaRPr lang="en-US" sz="1100" b="1" dirty="0">
                <a:solidFill>
                  <a:prstClr val="black"/>
                </a:solidFill>
              </a:endParaRPr>
            </a:p>
          </p:txBody>
        </p:sp>
        <p:sp>
          <p:nvSpPr>
            <p:cNvPr id="12" name="TextBox 11"/>
            <p:cNvSpPr txBox="1"/>
            <p:nvPr/>
          </p:nvSpPr>
          <p:spPr>
            <a:xfrm>
              <a:off x="5410202" y="4888468"/>
              <a:ext cx="1647826" cy="307777"/>
            </a:xfrm>
            <a:prstGeom prst="rect">
              <a:avLst/>
            </a:prstGeom>
            <a:noFill/>
          </p:spPr>
          <p:txBody>
            <a:bodyPr wrap="square" rtlCol="0">
              <a:spAutoFit/>
            </a:bodyPr>
            <a:lstStyle/>
            <a:p>
              <a:pPr algn="ctr"/>
              <a:r>
                <a:rPr lang="en-US" sz="1200" b="1" dirty="0" smtClean="0">
                  <a:solidFill>
                    <a:prstClr val="black"/>
                  </a:solidFill>
                </a:rPr>
                <a:t>Crop NDVI Anomaly</a:t>
              </a:r>
              <a:endParaRPr lang="en-US" sz="1200" b="1" dirty="0">
                <a:solidFill>
                  <a:prstClr val="black"/>
                </a:solidFill>
              </a:endParaRPr>
            </a:p>
          </p:txBody>
        </p:sp>
      </p:grpSp>
      <p:sp>
        <p:nvSpPr>
          <p:cNvPr id="3" name="Oval 2"/>
          <p:cNvSpPr/>
          <p:nvPr/>
        </p:nvSpPr>
        <p:spPr>
          <a:xfrm>
            <a:off x="2057400" y="2438400"/>
            <a:ext cx="695813" cy="457200"/>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876800" y="2133600"/>
            <a:ext cx="2286000" cy="533400"/>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904253" y="4033502"/>
            <a:ext cx="695813" cy="457200"/>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477000" y="5247597"/>
            <a:ext cx="990600" cy="1626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818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65" y="3754016"/>
            <a:ext cx="9144000" cy="3097764"/>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886" y="436984"/>
            <a:ext cx="9144000" cy="3144416"/>
          </a:xfrm>
          <a:prstGeom prst="rect">
            <a:avLst/>
          </a:prstGeom>
        </p:spPr>
      </p:pic>
      <p:sp>
        <p:nvSpPr>
          <p:cNvPr id="4" name="TextBox 3"/>
          <p:cNvSpPr txBox="1"/>
          <p:nvPr/>
        </p:nvSpPr>
        <p:spPr>
          <a:xfrm>
            <a:off x="0" y="-9526"/>
            <a:ext cx="8991600" cy="369332"/>
          </a:xfrm>
          <a:prstGeom prst="rect">
            <a:avLst/>
          </a:prstGeom>
          <a:noFill/>
        </p:spPr>
        <p:txBody>
          <a:bodyPr wrap="square" rtlCol="0">
            <a:spAutoFit/>
          </a:bodyPr>
          <a:lstStyle/>
          <a:p>
            <a:pPr algn="ctr"/>
            <a:r>
              <a:rPr lang="en-US" b="1" dirty="0" smtClean="0">
                <a:solidFill>
                  <a:schemeClr val="bg1"/>
                </a:solidFill>
              </a:rPr>
              <a:t>Comparing the 2012 Black Sea Region Drought to the 2010 Drought</a:t>
            </a:r>
          </a:p>
        </p:txBody>
      </p:sp>
      <p:sp>
        <p:nvSpPr>
          <p:cNvPr id="5" name="TextBox 4"/>
          <p:cNvSpPr txBox="1"/>
          <p:nvPr/>
        </p:nvSpPr>
        <p:spPr>
          <a:xfrm>
            <a:off x="76200" y="3810000"/>
            <a:ext cx="8929765" cy="369332"/>
          </a:xfrm>
          <a:prstGeom prst="rect">
            <a:avLst/>
          </a:prstGeom>
          <a:solidFill>
            <a:schemeClr val="bg1"/>
          </a:solidFill>
        </p:spPr>
        <p:txBody>
          <a:bodyPr wrap="square" rtlCol="0">
            <a:spAutoFit/>
          </a:bodyPr>
          <a:lstStyle/>
          <a:p>
            <a:r>
              <a:rPr lang="en-US" b="1" dirty="0" smtClean="0">
                <a:solidFill>
                  <a:prstClr val="black"/>
                </a:solidFill>
              </a:rPr>
              <a:t>Crop Condition During the 2010 Russian Drought: (July  17 2010)</a:t>
            </a:r>
            <a:endParaRPr lang="en-US" b="1" dirty="0">
              <a:solidFill>
                <a:prstClr val="black"/>
              </a:solidFill>
            </a:endParaRPr>
          </a:p>
        </p:txBody>
      </p:sp>
      <p:sp>
        <p:nvSpPr>
          <p:cNvPr id="6" name="TextBox 5"/>
          <p:cNvSpPr txBox="1"/>
          <p:nvPr/>
        </p:nvSpPr>
        <p:spPr>
          <a:xfrm>
            <a:off x="6324601" y="2505670"/>
            <a:ext cx="2667000" cy="923330"/>
          </a:xfrm>
          <a:prstGeom prst="rect">
            <a:avLst/>
          </a:prstGeom>
          <a:solidFill>
            <a:schemeClr val="bg1"/>
          </a:solidFill>
          <a:ln>
            <a:solidFill>
              <a:schemeClr val="bg1">
                <a:lumMod val="50000"/>
              </a:schemeClr>
            </a:solidFill>
          </a:ln>
        </p:spPr>
        <p:txBody>
          <a:bodyPr wrap="square" rtlCol="0">
            <a:spAutoFit/>
          </a:bodyPr>
          <a:lstStyle/>
          <a:p>
            <a:r>
              <a:rPr lang="en-US" dirty="0" smtClean="0">
                <a:solidFill>
                  <a:prstClr val="black"/>
                </a:solidFill>
              </a:rPr>
              <a:t>2012 drought affecting crop production in Russia, Ukraine, Kazakhstan</a:t>
            </a:r>
            <a:endParaRPr lang="en-US" dirty="0">
              <a:solidFill>
                <a:prstClr val="black"/>
              </a:solidFill>
            </a:endParaRPr>
          </a:p>
        </p:txBody>
      </p:sp>
      <p:sp>
        <p:nvSpPr>
          <p:cNvPr id="7" name="TextBox 6"/>
          <p:cNvSpPr txBox="1"/>
          <p:nvPr/>
        </p:nvSpPr>
        <p:spPr>
          <a:xfrm>
            <a:off x="6334730" y="5212140"/>
            <a:ext cx="2656870" cy="1569660"/>
          </a:xfrm>
          <a:prstGeom prst="rect">
            <a:avLst/>
          </a:prstGeom>
          <a:solidFill>
            <a:schemeClr val="bg1"/>
          </a:solidFill>
          <a:ln>
            <a:solidFill>
              <a:schemeClr val="bg1">
                <a:lumMod val="50000"/>
              </a:schemeClr>
            </a:solidFill>
          </a:ln>
        </p:spPr>
        <p:txBody>
          <a:bodyPr wrap="square" rtlCol="0">
            <a:spAutoFit/>
          </a:bodyPr>
          <a:lstStyle/>
          <a:p>
            <a:r>
              <a:rPr lang="en-US" sz="1600" dirty="0" smtClean="0">
                <a:solidFill>
                  <a:prstClr val="black"/>
                </a:solidFill>
              </a:rPr>
              <a:t>Vegetation Anomaly during the 2010 Russian drought, when </a:t>
            </a:r>
            <a:r>
              <a:rPr lang="en-US" sz="1600" b="1" dirty="0" smtClean="0">
                <a:solidFill>
                  <a:srgbClr val="FF0000"/>
                </a:solidFill>
              </a:rPr>
              <a:t>grain production decreased by 30% </a:t>
            </a:r>
            <a:r>
              <a:rPr lang="en-US" sz="1600" dirty="0" smtClean="0">
                <a:solidFill>
                  <a:prstClr val="black"/>
                </a:solidFill>
              </a:rPr>
              <a:t>and wheat prices rose over 80% in 6 months</a:t>
            </a:r>
            <a:endParaRPr lang="en-US" sz="1600" dirty="0">
              <a:solidFill>
                <a:prstClr val="black"/>
              </a:solidFill>
            </a:endParaRPr>
          </a:p>
        </p:txBody>
      </p:sp>
      <p:sp>
        <p:nvSpPr>
          <p:cNvPr id="10" name="TextBox 9"/>
          <p:cNvSpPr txBox="1"/>
          <p:nvPr/>
        </p:nvSpPr>
        <p:spPr>
          <a:xfrm>
            <a:off x="76199" y="533400"/>
            <a:ext cx="8929765" cy="369332"/>
          </a:xfrm>
          <a:prstGeom prst="rect">
            <a:avLst/>
          </a:prstGeom>
          <a:solidFill>
            <a:schemeClr val="bg1"/>
          </a:solidFill>
        </p:spPr>
        <p:txBody>
          <a:bodyPr wrap="square" rtlCol="0">
            <a:spAutoFit/>
          </a:bodyPr>
          <a:lstStyle/>
          <a:p>
            <a:r>
              <a:rPr lang="en-US" b="1" dirty="0" smtClean="0">
                <a:solidFill>
                  <a:prstClr val="black"/>
                </a:solidFill>
              </a:rPr>
              <a:t>Crop Condition July 17, 2012</a:t>
            </a:r>
          </a:p>
        </p:txBody>
      </p:sp>
      <p:pic>
        <p:nvPicPr>
          <p:cNvPr id="18" name="Picture 2" descr="C:\Users\ireshef\Pictures\logo\umd.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620125" y="6311621"/>
            <a:ext cx="523875" cy="523875"/>
          </a:xfrm>
          <a:prstGeom prst="rect">
            <a:avLst/>
          </a:prstGeom>
          <a:solidFill>
            <a:schemeClr val="bg1"/>
          </a:solidFill>
        </p:spPr>
      </p:pic>
      <p:pic>
        <p:nvPicPr>
          <p:cNvPr id="19"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815022" y="41039"/>
            <a:ext cx="1302447" cy="339961"/>
          </a:xfrm>
          <a:prstGeom prst="rect">
            <a:avLst/>
          </a:prstGeom>
          <a:noFill/>
          <a:ln w="9525">
            <a:noFill/>
            <a:miter lim="800000"/>
            <a:headEnd/>
            <a:tailEnd/>
          </a:ln>
        </p:spPr>
      </p:pic>
      <p:sp>
        <p:nvSpPr>
          <p:cNvPr id="12" name="Oval 11"/>
          <p:cNvSpPr/>
          <p:nvPr/>
        </p:nvSpPr>
        <p:spPr>
          <a:xfrm>
            <a:off x="2362200" y="2009192"/>
            <a:ext cx="1371600" cy="14198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p:nvSpPr>
        <p:spPr>
          <a:xfrm>
            <a:off x="2362200" y="5302898"/>
            <a:ext cx="1371600" cy="14198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Oval 15"/>
          <p:cNvSpPr/>
          <p:nvPr/>
        </p:nvSpPr>
        <p:spPr>
          <a:xfrm>
            <a:off x="3886200" y="1143000"/>
            <a:ext cx="2895600" cy="1219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Oval 16"/>
          <p:cNvSpPr/>
          <p:nvPr/>
        </p:nvSpPr>
        <p:spPr>
          <a:xfrm>
            <a:off x="762000" y="1905001"/>
            <a:ext cx="1632857" cy="12549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p:nvSpPr>
        <p:spPr>
          <a:xfrm>
            <a:off x="838200" y="4953000"/>
            <a:ext cx="1632857" cy="12549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Oval 20"/>
          <p:cNvSpPr/>
          <p:nvPr/>
        </p:nvSpPr>
        <p:spPr>
          <a:xfrm>
            <a:off x="3886200" y="4419600"/>
            <a:ext cx="2895600" cy="1219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3102562" y="647672"/>
            <a:ext cx="2593402" cy="307777"/>
          </a:xfrm>
          <a:prstGeom prst="rect">
            <a:avLst/>
          </a:prstGeom>
          <a:noFill/>
        </p:spPr>
        <p:txBody>
          <a:bodyPr wrap="none" rtlCol="0">
            <a:spAutoFit/>
          </a:bodyPr>
          <a:lstStyle/>
          <a:p>
            <a:r>
              <a:rPr lang="en-US" sz="1400" b="1" dirty="0" smtClean="0">
                <a:solidFill>
                  <a:srgbClr val="FF0000"/>
                </a:solidFill>
              </a:rPr>
              <a:t>Russia Production 38MT</a:t>
            </a:r>
            <a:r>
              <a:rPr lang="en-US" sz="1400" b="1" dirty="0">
                <a:solidFill>
                  <a:srgbClr val="FF0000"/>
                </a:solidFill>
                <a:sym typeface="Wingdings" pitchFamily="2" charset="2"/>
              </a:rPr>
              <a:t> </a:t>
            </a:r>
            <a:r>
              <a:rPr lang="en-US" sz="1400" b="1" dirty="0" smtClean="0">
                <a:solidFill>
                  <a:srgbClr val="FF0000"/>
                </a:solidFill>
                <a:sym typeface="Wingdings" pitchFamily="2" charset="2"/>
              </a:rPr>
              <a:t>= </a:t>
            </a:r>
            <a:r>
              <a:rPr lang="en-US" sz="1400" b="1" dirty="0" smtClean="0">
                <a:solidFill>
                  <a:srgbClr val="FF0000"/>
                </a:solidFill>
              </a:rPr>
              <a:t>32%   </a:t>
            </a:r>
            <a:endParaRPr lang="en-US" sz="1400" b="1" dirty="0">
              <a:solidFill>
                <a:srgbClr val="FF0000"/>
              </a:solidFill>
            </a:endParaRPr>
          </a:p>
        </p:txBody>
      </p:sp>
      <p:sp>
        <p:nvSpPr>
          <p:cNvPr id="3" name="Down Arrow 2"/>
          <p:cNvSpPr/>
          <p:nvPr/>
        </p:nvSpPr>
        <p:spPr>
          <a:xfrm>
            <a:off x="5488947" y="719590"/>
            <a:ext cx="207017" cy="272534"/>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rgbClr val="FF0000"/>
              </a:solidFill>
            </a:endParaRPr>
          </a:p>
        </p:txBody>
      </p:sp>
      <p:sp>
        <p:nvSpPr>
          <p:cNvPr id="22" name="TextBox 21"/>
          <p:cNvSpPr txBox="1"/>
          <p:nvPr/>
        </p:nvSpPr>
        <p:spPr>
          <a:xfrm>
            <a:off x="4072643" y="2444115"/>
            <a:ext cx="2207288" cy="523220"/>
          </a:xfrm>
          <a:prstGeom prst="rect">
            <a:avLst/>
          </a:prstGeom>
          <a:solidFill>
            <a:schemeClr val="bg1"/>
          </a:solidFill>
        </p:spPr>
        <p:txBody>
          <a:bodyPr wrap="square" rtlCol="0">
            <a:spAutoFit/>
          </a:bodyPr>
          <a:lstStyle/>
          <a:p>
            <a:r>
              <a:rPr lang="en-US" sz="1400" b="1" dirty="0" smtClean="0">
                <a:solidFill>
                  <a:srgbClr val="FF0000"/>
                </a:solidFill>
              </a:rPr>
              <a:t>Kazakhstan Production 10.5 MT</a:t>
            </a:r>
            <a:r>
              <a:rPr lang="en-US" sz="1400" b="1" dirty="0" smtClean="0">
                <a:solidFill>
                  <a:srgbClr val="FF0000"/>
                </a:solidFill>
                <a:sym typeface="Wingdings" pitchFamily="2" charset="2"/>
              </a:rPr>
              <a:t> = </a:t>
            </a:r>
            <a:r>
              <a:rPr lang="en-US" sz="1400" b="1" dirty="0" smtClean="0">
                <a:solidFill>
                  <a:srgbClr val="FF0000"/>
                </a:solidFill>
              </a:rPr>
              <a:t>53%   </a:t>
            </a:r>
            <a:endParaRPr lang="en-US" sz="1400" b="1" dirty="0">
              <a:solidFill>
                <a:srgbClr val="FF0000"/>
              </a:solidFill>
            </a:endParaRPr>
          </a:p>
        </p:txBody>
      </p:sp>
      <p:sp>
        <p:nvSpPr>
          <p:cNvPr id="23" name="Down Arrow 22"/>
          <p:cNvSpPr/>
          <p:nvPr/>
        </p:nvSpPr>
        <p:spPr>
          <a:xfrm>
            <a:off x="5301855" y="2694801"/>
            <a:ext cx="207017" cy="272534"/>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rgbClr val="FF0000"/>
              </a:solidFill>
            </a:endParaRPr>
          </a:p>
        </p:txBody>
      </p:sp>
      <p:sp>
        <p:nvSpPr>
          <p:cNvPr id="24" name="TextBox 23"/>
          <p:cNvSpPr txBox="1"/>
          <p:nvPr/>
        </p:nvSpPr>
        <p:spPr>
          <a:xfrm>
            <a:off x="228600" y="1229380"/>
            <a:ext cx="1718557" cy="523220"/>
          </a:xfrm>
          <a:prstGeom prst="rect">
            <a:avLst/>
          </a:prstGeom>
          <a:solidFill>
            <a:schemeClr val="bg1"/>
          </a:solidFill>
        </p:spPr>
        <p:txBody>
          <a:bodyPr wrap="square" rtlCol="0">
            <a:spAutoFit/>
          </a:bodyPr>
          <a:lstStyle/>
          <a:p>
            <a:r>
              <a:rPr lang="en-US" sz="1400" b="1" dirty="0" smtClean="0">
                <a:solidFill>
                  <a:srgbClr val="FF0000"/>
                </a:solidFill>
              </a:rPr>
              <a:t>Ukraine Production 15.5 MT</a:t>
            </a:r>
            <a:r>
              <a:rPr lang="en-US" sz="1400" b="1" dirty="0" smtClean="0">
                <a:solidFill>
                  <a:srgbClr val="FF0000"/>
                </a:solidFill>
                <a:sym typeface="Wingdings" pitchFamily="2" charset="2"/>
              </a:rPr>
              <a:t> = 30</a:t>
            </a:r>
            <a:r>
              <a:rPr lang="en-US" sz="1400" b="1" dirty="0" smtClean="0">
                <a:solidFill>
                  <a:srgbClr val="FF0000"/>
                </a:solidFill>
              </a:rPr>
              <a:t>%   </a:t>
            </a:r>
            <a:endParaRPr lang="en-US" sz="1400" b="1" dirty="0">
              <a:solidFill>
                <a:srgbClr val="FF0000"/>
              </a:solidFill>
            </a:endParaRPr>
          </a:p>
        </p:txBody>
      </p:sp>
      <p:sp>
        <p:nvSpPr>
          <p:cNvPr id="25" name="Down Arrow 24"/>
          <p:cNvSpPr/>
          <p:nvPr/>
        </p:nvSpPr>
        <p:spPr>
          <a:xfrm>
            <a:off x="1474919" y="1480066"/>
            <a:ext cx="207017" cy="272534"/>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rgbClr val="FF0000"/>
              </a:solidFill>
            </a:endParaRPr>
          </a:p>
        </p:txBody>
      </p:sp>
    </p:spTree>
    <p:extLst>
      <p:ext uri="{BB962C8B-B14F-4D97-AF65-F5344CB8AC3E}">
        <p14:creationId xmlns:p14="http://schemas.microsoft.com/office/powerpoint/2010/main" val="286377976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050" y="3950732"/>
            <a:ext cx="8929765" cy="2844284"/>
          </a:xfrm>
          <a:prstGeom prst="rect">
            <a:avLst/>
          </a:prstGeom>
        </p:spPr>
      </p:pic>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917" y="371660"/>
            <a:ext cx="8929765" cy="3049837"/>
          </a:xfrm>
          <a:prstGeom prst="rect">
            <a:avLst/>
          </a:prstGeom>
        </p:spPr>
      </p:pic>
      <p:sp>
        <p:nvSpPr>
          <p:cNvPr id="4" name="TextBox 3"/>
          <p:cNvSpPr txBox="1"/>
          <p:nvPr/>
        </p:nvSpPr>
        <p:spPr>
          <a:xfrm>
            <a:off x="0" y="-9526"/>
            <a:ext cx="8991600" cy="369332"/>
          </a:xfrm>
          <a:prstGeom prst="rect">
            <a:avLst/>
          </a:prstGeom>
          <a:noFill/>
        </p:spPr>
        <p:txBody>
          <a:bodyPr wrap="square" rtlCol="0">
            <a:spAutoFit/>
          </a:bodyPr>
          <a:lstStyle/>
          <a:p>
            <a:pPr algn="ctr"/>
            <a:r>
              <a:rPr lang="en-US" b="1" dirty="0" smtClean="0"/>
              <a:t>Comparing the 2012 Black Sea Region Drought to the 2010 Drought</a:t>
            </a:r>
          </a:p>
        </p:txBody>
      </p:sp>
      <p:sp>
        <p:nvSpPr>
          <p:cNvPr id="5" name="TextBox 4"/>
          <p:cNvSpPr txBox="1"/>
          <p:nvPr/>
        </p:nvSpPr>
        <p:spPr>
          <a:xfrm>
            <a:off x="0" y="3581400"/>
            <a:ext cx="8929764" cy="369332"/>
          </a:xfrm>
          <a:prstGeom prst="rect">
            <a:avLst/>
          </a:prstGeom>
          <a:solidFill>
            <a:schemeClr val="bg1"/>
          </a:solidFill>
        </p:spPr>
        <p:txBody>
          <a:bodyPr wrap="square" rtlCol="0">
            <a:spAutoFit/>
          </a:bodyPr>
          <a:lstStyle/>
          <a:p>
            <a:r>
              <a:rPr lang="en-US" b="1" dirty="0" smtClean="0"/>
              <a:t>Crop NDVI Anomaly During the 2010 Russian Drought: (July  17 2010)</a:t>
            </a:r>
            <a:endParaRPr lang="en-US" b="1" dirty="0"/>
          </a:p>
        </p:txBody>
      </p:sp>
      <p:sp>
        <p:nvSpPr>
          <p:cNvPr id="6" name="TextBox 5"/>
          <p:cNvSpPr txBox="1"/>
          <p:nvPr/>
        </p:nvSpPr>
        <p:spPr>
          <a:xfrm>
            <a:off x="6324600" y="2590500"/>
            <a:ext cx="2667000" cy="830997"/>
          </a:xfrm>
          <a:prstGeom prst="rect">
            <a:avLst/>
          </a:prstGeom>
          <a:solidFill>
            <a:schemeClr val="bg1"/>
          </a:solidFill>
          <a:ln>
            <a:solidFill>
              <a:schemeClr val="bg1">
                <a:lumMod val="50000"/>
              </a:schemeClr>
            </a:solidFill>
          </a:ln>
        </p:spPr>
        <p:txBody>
          <a:bodyPr wrap="square" rtlCol="0">
            <a:spAutoFit/>
          </a:bodyPr>
          <a:lstStyle/>
          <a:p>
            <a:r>
              <a:rPr lang="en-US" sz="1600" dirty="0" smtClean="0"/>
              <a:t>2012 drought affecting wheat production in Russia, Ukraine, Kazakhstan</a:t>
            </a:r>
            <a:endParaRPr lang="en-US" sz="1600" dirty="0"/>
          </a:p>
        </p:txBody>
      </p:sp>
      <p:sp>
        <p:nvSpPr>
          <p:cNvPr id="7" name="TextBox 6"/>
          <p:cNvSpPr txBox="1"/>
          <p:nvPr/>
        </p:nvSpPr>
        <p:spPr>
          <a:xfrm>
            <a:off x="6334730" y="5212140"/>
            <a:ext cx="2656870" cy="1077218"/>
          </a:xfrm>
          <a:prstGeom prst="rect">
            <a:avLst/>
          </a:prstGeom>
          <a:solidFill>
            <a:schemeClr val="bg1"/>
          </a:solidFill>
          <a:ln>
            <a:solidFill>
              <a:schemeClr val="bg1">
                <a:lumMod val="50000"/>
              </a:schemeClr>
            </a:solidFill>
          </a:ln>
        </p:spPr>
        <p:txBody>
          <a:bodyPr wrap="square" rtlCol="0">
            <a:spAutoFit/>
          </a:bodyPr>
          <a:lstStyle/>
          <a:p>
            <a:r>
              <a:rPr lang="en-US" sz="1600" dirty="0" smtClean="0"/>
              <a:t>Vegetation Anomaly during the 2010 Russian drought, when grain production decreased by 30%</a:t>
            </a:r>
            <a:endParaRPr lang="en-US" sz="1600" dirty="0"/>
          </a:p>
        </p:txBody>
      </p:sp>
      <p:sp>
        <p:nvSpPr>
          <p:cNvPr id="10" name="TextBox 9"/>
          <p:cNvSpPr txBox="1"/>
          <p:nvPr/>
        </p:nvSpPr>
        <p:spPr>
          <a:xfrm>
            <a:off x="0" y="371660"/>
            <a:ext cx="8991600" cy="369332"/>
          </a:xfrm>
          <a:prstGeom prst="rect">
            <a:avLst/>
          </a:prstGeom>
          <a:solidFill>
            <a:schemeClr val="bg1"/>
          </a:solidFill>
        </p:spPr>
        <p:txBody>
          <a:bodyPr wrap="square" rtlCol="0">
            <a:spAutoFit/>
          </a:bodyPr>
          <a:lstStyle/>
          <a:p>
            <a:r>
              <a:rPr lang="en-US" b="1" dirty="0" smtClean="0"/>
              <a:t>Crop NDVI Anomaly July 17, 2012</a:t>
            </a:r>
          </a:p>
        </p:txBody>
      </p:sp>
      <p:pic>
        <p:nvPicPr>
          <p:cNvPr id="19"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15022" y="41039"/>
            <a:ext cx="1302447" cy="339961"/>
          </a:xfrm>
          <a:prstGeom prst="rect">
            <a:avLst/>
          </a:prstGeom>
          <a:noFill/>
          <a:ln w="9525">
            <a:noFill/>
            <a:miter lim="800000"/>
            <a:headEnd/>
            <a:tailEnd/>
          </a:ln>
        </p:spPr>
      </p:pic>
    </p:spTree>
    <p:extLst>
      <p:ext uri="{BB962C8B-B14F-4D97-AF65-F5344CB8AC3E}">
        <p14:creationId xmlns:p14="http://schemas.microsoft.com/office/powerpoint/2010/main" val="2167192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4470" y="0"/>
            <a:ext cx="8875059" cy="6858000"/>
          </a:xfrm>
          <a:prstGeom prst="rect">
            <a:avLst/>
          </a:prstGeom>
        </p:spPr>
      </p:pic>
      <p:sp>
        <p:nvSpPr>
          <p:cNvPr id="4" name="Rectangle 3"/>
          <p:cNvSpPr/>
          <p:nvPr/>
        </p:nvSpPr>
        <p:spPr>
          <a:xfrm>
            <a:off x="152400" y="0"/>
            <a:ext cx="8763000" cy="369332"/>
          </a:xfrm>
          <a:prstGeom prst="rect">
            <a:avLst/>
          </a:prstGeom>
        </p:spPr>
        <p:txBody>
          <a:bodyPr wrap="square">
            <a:spAutoFit/>
          </a:bodyPr>
          <a:lstStyle/>
          <a:p>
            <a:pPr algn="ctr"/>
            <a:r>
              <a:rPr lang="en-US" b="1" dirty="0" smtClean="0">
                <a:solidFill>
                  <a:prstClr val="black"/>
                </a:solidFill>
              </a:rPr>
              <a:t>Southern Hemisphere Crop NDVI Anomaly, </a:t>
            </a:r>
            <a:r>
              <a:rPr lang="en-US" b="1" dirty="0">
                <a:solidFill>
                  <a:prstClr val="black"/>
                </a:solidFill>
              </a:rPr>
              <a:t>September 15th, </a:t>
            </a:r>
            <a:r>
              <a:rPr lang="en-US" b="1" dirty="0" smtClean="0">
                <a:solidFill>
                  <a:prstClr val="black"/>
                </a:solidFill>
              </a:rPr>
              <a:t>2012</a:t>
            </a:r>
            <a:endParaRPr lang="en-US" b="1" dirty="0">
              <a:solidFill>
                <a:prstClr val="black"/>
              </a:solidFill>
            </a:endParaRPr>
          </a:p>
        </p:txBody>
      </p:sp>
      <p:pic>
        <p:nvPicPr>
          <p:cNvPr id="5" name="Picture 2" descr="C:\Users\ireshef\Pictures\logo\um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17021" y="3007638"/>
            <a:ext cx="421362" cy="42136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8"/>
          <p:cNvGrpSpPr/>
          <p:nvPr/>
        </p:nvGrpSpPr>
        <p:grpSpPr>
          <a:xfrm>
            <a:off x="1271184" y="2352930"/>
            <a:ext cx="2590800" cy="1079039"/>
            <a:chOff x="4800600" y="4888468"/>
            <a:chExt cx="2809878" cy="1170283"/>
          </a:xfrm>
        </p:grpSpPr>
        <p:pic>
          <p:nvPicPr>
            <p:cNvPr id="7" name="Picture 9"/>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16200000">
              <a:off x="6109424" y="4482378"/>
              <a:ext cx="249382"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181600" y="5424055"/>
              <a:ext cx="2057400" cy="307777"/>
            </a:xfrm>
            <a:prstGeom prst="rect">
              <a:avLst/>
            </a:prstGeom>
            <a:noFill/>
          </p:spPr>
          <p:txBody>
            <a:bodyPr wrap="square" rtlCol="0">
              <a:spAutoFit/>
            </a:bodyPr>
            <a:lstStyle/>
            <a:p>
              <a:r>
                <a:rPr lang="en-US" sz="1200" b="1" dirty="0" smtClean="0">
                  <a:solidFill>
                    <a:prstClr val="black"/>
                  </a:solidFill>
                </a:rPr>
                <a:t>-0.4              0                 0.4</a:t>
              </a:r>
              <a:endParaRPr lang="en-US" sz="1200" b="1" dirty="0">
                <a:solidFill>
                  <a:prstClr val="black"/>
                </a:solidFill>
              </a:endParaRPr>
            </a:p>
          </p:txBody>
        </p:sp>
        <p:sp>
          <p:nvSpPr>
            <p:cNvPr id="9" name="TextBox 8"/>
            <p:cNvSpPr txBox="1"/>
            <p:nvPr/>
          </p:nvSpPr>
          <p:spPr>
            <a:xfrm>
              <a:off x="4800600" y="5650468"/>
              <a:ext cx="1104900" cy="383943"/>
            </a:xfrm>
            <a:prstGeom prst="rect">
              <a:avLst/>
            </a:prstGeom>
            <a:noFill/>
          </p:spPr>
          <p:txBody>
            <a:bodyPr wrap="square" rtlCol="0">
              <a:spAutoFit/>
            </a:bodyPr>
            <a:lstStyle/>
            <a:p>
              <a:pPr algn="ctr">
                <a:lnSpc>
                  <a:spcPts val="1000"/>
                </a:lnSpc>
              </a:pPr>
              <a:r>
                <a:rPr lang="en-US" sz="1100" b="1" dirty="0" smtClean="0">
                  <a:solidFill>
                    <a:prstClr val="black"/>
                  </a:solidFill>
                </a:rPr>
                <a:t>Worse than normal</a:t>
              </a:r>
              <a:endParaRPr lang="en-US" sz="1100" b="1" dirty="0">
                <a:solidFill>
                  <a:prstClr val="black"/>
                </a:solidFill>
              </a:endParaRPr>
            </a:p>
          </p:txBody>
        </p:sp>
        <p:sp>
          <p:nvSpPr>
            <p:cNvPr id="10" name="TextBox 9"/>
            <p:cNvSpPr txBox="1"/>
            <p:nvPr/>
          </p:nvSpPr>
          <p:spPr>
            <a:xfrm>
              <a:off x="5653089" y="5638800"/>
              <a:ext cx="1104900" cy="283732"/>
            </a:xfrm>
            <a:prstGeom prst="rect">
              <a:avLst/>
            </a:prstGeom>
            <a:noFill/>
          </p:spPr>
          <p:txBody>
            <a:bodyPr wrap="square" rtlCol="0">
              <a:spAutoFit/>
            </a:bodyPr>
            <a:lstStyle/>
            <a:p>
              <a:pPr algn="ctr"/>
              <a:r>
                <a:rPr lang="en-US" sz="1100" b="1" dirty="0" smtClean="0">
                  <a:solidFill>
                    <a:prstClr val="black"/>
                  </a:solidFill>
                </a:rPr>
                <a:t>normal</a:t>
              </a:r>
              <a:endParaRPr lang="en-US" sz="1100" b="1" dirty="0">
                <a:solidFill>
                  <a:prstClr val="black"/>
                </a:solidFill>
              </a:endParaRPr>
            </a:p>
          </p:txBody>
        </p:sp>
        <p:sp>
          <p:nvSpPr>
            <p:cNvPr id="11" name="TextBox 10"/>
            <p:cNvSpPr txBox="1"/>
            <p:nvPr/>
          </p:nvSpPr>
          <p:spPr>
            <a:xfrm>
              <a:off x="6505578" y="5650468"/>
              <a:ext cx="1104900" cy="408283"/>
            </a:xfrm>
            <a:prstGeom prst="rect">
              <a:avLst/>
            </a:prstGeom>
            <a:noFill/>
          </p:spPr>
          <p:txBody>
            <a:bodyPr wrap="square" rtlCol="0">
              <a:spAutoFit/>
            </a:bodyPr>
            <a:lstStyle/>
            <a:p>
              <a:pPr algn="ctr">
                <a:lnSpc>
                  <a:spcPts val="1100"/>
                </a:lnSpc>
              </a:pPr>
              <a:r>
                <a:rPr lang="en-US" sz="1100" b="1" dirty="0" smtClean="0">
                  <a:solidFill>
                    <a:prstClr val="black"/>
                  </a:solidFill>
                </a:rPr>
                <a:t>Better than normal</a:t>
              </a:r>
              <a:endParaRPr lang="en-US" sz="1100" b="1" dirty="0">
                <a:solidFill>
                  <a:prstClr val="black"/>
                </a:solidFill>
              </a:endParaRPr>
            </a:p>
          </p:txBody>
        </p:sp>
        <p:sp>
          <p:nvSpPr>
            <p:cNvPr id="12" name="TextBox 11"/>
            <p:cNvSpPr txBox="1"/>
            <p:nvPr/>
          </p:nvSpPr>
          <p:spPr>
            <a:xfrm>
              <a:off x="5410202" y="4888468"/>
              <a:ext cx="1647826" cy="307777"/>
            </a:xfrm>
            <a:prstGeom prst="rect">
              <a:avLst/>
            </a:prstGeom>
            <a:noFill/>
          </p:spPr>
          <p:txBody>
            <a:bodyPr wrap="square" rtlCol="0">
              <a:spAutoFit/>
            </a:bodyPr>
            <a:lstStyle/>
            <a:p>
              <a:pPr algn="ctr"/>
              <a:r>
                <a:rPr lang="en-US" sz="1200" b="1" dirty="0" smtClean="0">
                  <a:solidFill>
                    <a:prstClr val="black"/>
                  </a:solidFill>
                </a:rPr>
                <a:t>Crop NDVI Anomaly</a:t>
              </a:r>
              <a:endParaRPr lang="en-US" sz="1200" b="1" dirty="0">
                <a:solidFill>
                  <a:prstClr val="black"/>
                </a:solidFill>
              </a:endParaRPr>
            </a:p>
          </p:txBody>
        </p:sp>
      </p:grpSp>
      <p:grpSp>
        <p:nvGrpSpPr>
          <p:cNvPr id="13" name="Group 27"/>
          <p:cNvGrpSpPr/>
          <p:nvPr/>
        </p:nvGrpSpPr>
        <p:grpSpPr>
          <a:xfrm>
            <a:off x="3581400" y="2660095"/>
            <a:ext cx="1120930" cy="261610"/>
            <a:chOff x="2705100" y="3200400"/>
            <a:chExt cx="1120930" cy="261610"/>
          </a:xfrm>
        </p:grpSpPr>
        <p:sp>
          <p:nvSpPr>
            <p:cNvPr id="14" name="TextBox 13"/>
            <p:cNvSpPr txBox="1"/>
            <p:nvPr/>
          </p:nvSpPr>
          <p:spPr>
            <a:xfrm>
              <a:off x="2835053" y="3200400"/>
              <a:ext cx="990977" cy="261610"/>
            </a:xfrm>
            <a:prstGeom prst="rect">
              <a:avLst/>
            </a:prstGeom>
            <a:noFill/>
          </p:spPr>
          <p:txBody>
            <a:bodyPr wrap="none" rtlCol="0">
              <a:spAutoFit/>
            </a:bodyPr>
            <a:lstStyle/>
            <a:p>
              <a:r>
                <a:rPr lang="en-US" sz="1100" b="1" dirty="0" smtClean="0">
                  <a:solidFill>
                    <a:prstClr val="black"/>
                  </a:solidFill>
                </a:rPr>
                <a:t>Non Cropland</a:t>
              </a:r>
            </a:p>
          </p:txBody>
        </p:sp>
        <p:sp>
          <p:nvSpPr>
            <p:cNvPr id="15" name="Rectangle 14"/>
            <p:cNvSpPr/>
            <p:nvPr/>
          </p:nvSpPr>
          <p:spPr>
            <a:xfrm>
              <a:off x="2705100" y="3276599"/>
              <a:ext cx="190500" cy="89525"/>
            </a:xfrm>
            <a:prstGeom prst="rect">
              <a:avLst/>
            </a:prstGeom>
            <a:solidFill>
              <a:schemeClr val="bg1">
                <a:lumMod val="6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endParaRPr>
            </a:p>
          </p:txBody>
        </p:sp>
      </p:grpSp>
      <p:sp>
        <p:nvSpPr>
          <p:cNvPr id="16" name="TextBox 15"/>
          <p:cNvSpPr txBox="1"/>
          <p:nvPr/>
        </p:nvSpPr>
        <p:spPr>
          <a:xfrm>
            <a:off x="1542678" y="1972017"/>
            <a:ext cx="1023906" cy="323165"/>
          </a:xfrm>
          <a:prstGeom prst="rect">
            <a:avLst/>
          </a:prstGeom>
          <a:solidFill>
            <a:schemeClr val="bg1"/>
          </a:solidFill>
          <a:ln>
            <a:solidFill>
              <a:schemeClr val="bg1">
                <a:lumMod val="50000"/>
              </a:schemeClr>
            </a:solidFill>
          </a:ln>
        </p:spPr>
        <p:txBody>
          <a:bodyPr wrap="square" lIns="0" tIns="0" rIns="0" bIns="0" rtlCol="0">
            <a:spAutoFit/>
          </a:bodyPr>
          <a:lstStyle/>
          <a:p>
            <a:r>
              <a:rPr lang="en-US" sz="1050" b="1" i="1" dirty="0" smtClean="0">
                <a:solidFill>
                  <a:prstClr val="black"/>
                </a:solidFill>
              </a:rPr>
              <a:t>Brazil/Argentina: </a:t>
            </a:r>
            <a:r>
              <a:rPr lang="en-US" sz="1050" b="1" i="1" dirty="0" smtClean="0">
                <a:solidFill>
                  <a:srgbClr val="FF0000"/>
                </a:solidFill>
              </a:rPr>
              <a:t>Wheat</a:t>
            </a:r>
          </a:p>
        </p:txBody>
      </p:sp>
      <p:sp>
        <p:nvSpPr>
          <p:cNvPr id="17" name="TextBox 16"/>
          <p:cNvSpPr txBox="1"/>
          <p:nvPr/>
        </p:nvSpPr>
        <p:spPr>
          <a:xfrm>
            <a:off x="6781800" y="1891225"/>
            <a:ext cx="1023906" cy="161583"/>
          </a:xfrm>
          <a:prstGeom prst="rect">
            <a:avLst/>
          </a:prstGeom>
          <a:solidFill>
            <a:schemeClr val="bg1"/>
          </a:solidFill>
          <a:ln>
            <a:solidFill>
              <a:schemeClr val="bg1">
                <a:lumMod val="50000"/>
              </a:schemeClr>
            </a:solidFill>
          </a:ln>
        </p:spPr>
        <p:txBody>
          <a:bodyPr wrap="square" lIns="0" tIns="0" rIns="0" bIns="0" rtlCol="0">
            <a:spAutoFit/>
          </a:bodyPr>
          <a:lstStyle/>
          <a:p>
            <a:r>
              <a:rPr lang="en-US" sz="1050" b="1" i="1" dirty="0" smtClean="0">
                <a:solidFill>
                  <a:prstClr val="black"/>
                </a:solidFill>
              </a:rPr>
              <a:t>Australia: </a:t>
            </a:r>
            <a:r>
              <a:rPr lang="en-US" sz="1050" b="1" i="1" dirty="0" smtClean="0">
                <a:solidFill>
                  <a:srgbClr val="FF0000"/>
                </a:solidFill>
              </a:rPr>
              <a:t>Wheat</a:t>
            </a:r>
          </a:p>
        </p:txBody>
      </p:sp>
      <p:sp>
        <p:nvSpPr>
          <p:cNvPr id="18" name="TextBox 17"/>
          <p:cNvSpPr txBox="1"/>
          <p:nvPr/>
        </p:nvSpPr>
        <p:spPr>
          <a:xfrm>
            <a:off x="4021946" y="2498512"/>
            <a:ext cx="1312053" cy="161583"/>
          </a:xfrm>
          <a:prstGeom prst="rect">
            <a:avLst/>
          </a:prstGeom>
          <a:solidFill>
            <a:schemeClr val="bg1"/>
          </a:solidFill>
          <a:ln>
            <a:solidFill>
              <a:schemeClr val="bg1">
                <a:lumMod val="50000"/>
              </a:schemeClr>
            </a:solidFill>
          </a:ln>
        </p:spPr>
        <p:txBody>
          <a:bodyPr wrap="square" lIns="0" tIns="0" rIns="0" bIns="0" rtlCol="0">
            <a:spAutoFit/>
          </a:bodyPr>
          <a:lstStyle/>
          <a:p>
            <a:r>
              <a:rPr lang="en-US" sz="1050" b="1" i="1" dirty="0" smtClean="0">
                <a:solidFill>
                  <a:prstClr val="black"/>
                </a:solidFill>
              </a:rPr>
              <a:t>South Africa: </a:t>
            </a:r>
            <a:r>
              <a:rPr lang="en-US" sz="1050" b="1" i="1" dirty="0" smtClean="0">
                <a:solidFill>
                  <a:srgbClr val="FF0000"/>
                </a:solidFill>
              </a:rPr>
              <a:t>Wheat</a:t>
            </a:r>
          </a:p>
        </p:txBody>
      </p:sp>
      <p:sp>
        <p:nvSpPr>
          <p:cNvPr id="20" name="Oval 19"/>
          <p:cNvSpPr/>
          <p:nvPr/>
        </p:nvSpPr>
        <p:spPr>
          <a:xfrm rot="998768">
            <a:off x="894960" y="1700956"/>
            <a:ext cx="609600" cy="1029551"/>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771900" y="1749560"/>
            <a:ext cx="753599" cy="768077"/>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293753" y="2100468"/>
            <a:ext cx="511953" cy="417169"/>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19675552">
            <a:off x="8019555" y="2129896"/>
            <a:ext cx="978908" cy="458762"/>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3064267" y="6324600"/>
            <a:ext cx="2922464" cy="429399"/>
            <a:chOff x="2619768" y="6324600"/>
            <a:chExt cx="2922464" cy="429399"/>
          </a:xfrm>
        </p:grpSpPr>
        <p:sp>
          <p:nvSpPr>
            <p:cNvPr id="25" name="Rectangle 24"/>
            <p:cNvSpPr/>
            <p:nvPr/>
          </p:nvSpPr>
          <p:spPr>
            <a:xfrm>
              <a:off x="2619768" y="6573101"/>
              <a:ext cx="185623" cy="9072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6" name="Rectangle 25"/>
            <p:cNvSpPr/>
            <p:nvPr/>
          </p:nvSpPr>
          <p:spPr>
            <a:xfrm>
              <a:off x="2619768" y="6410478"/>
              <a:ext cx="185623" cy="90722"/>
            </a:xfrm>
            <a:prstGeom prst="rect">
              <a:avLst/>
            </a:prstGeom>
            <a:solidFill>
              <a:srgbClr val="F028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7" name="TextBox 26"/>
            <p:cNvSpPr txBox="1"/>
            <p:nvPr/>
          </p:nvSpPr>
          <p:spPr>
            <a:xfrm>
              <a:off x="2743517" y="6324600"/>
              <a:ext cx="2746265" cy="276999"/>
            </a:xfrm>
            <a:prstGeom prst="rect">
              <a:avLst/>
            </a:prstGeom>
            <a:noFill/>
          </p:spPr>
          <p:txBody>
            <a:bodyPr wrap="none" rtlCol="0">
              <a:spAutoFit/>
            </a:bodyPr>
            <a:lstStyle/>
            <a:p>
              <a:r>
                <a:rPr lang="en-US" sz="1200" dirty="0" smtClean="0"/>
                <a:t>Current season crop development (2012)</a:t>
              </a:r>
              <a:endParaRPr lang="en-US" sz="1200" dirty="0"/>
            </a:p>
          </p:txBody>
        </p:sp>
        <p:sp>
          <p:nvSpPr>
            <p:cNvPr id="28" name="TextBox 27"/>
            <p:cNvSpPr txBox="1"/>
            <p:nvPr/>
          </p:nvSpPr>
          <p:spPr>
            <a:xfrm>
              <a:off x="2743517" y="6477000"/>
              <a:ext cx="2798715" cy="276999"/>
            </a:xfrm>
            <a:prstGeom prst="rect">
              <a:avLst/>
            </a:prstGeom>
            <a:noFill/>
          </p:spPr>
          <p:txBody>
            <a:bodyPr wrap="none" rtlCol="0">
              <a:spAutoFit/>
            </a:bodyPr>
            <a:lstStyle/>
            <a:p>
              <a:r>
                <a:rPr lang="en-US" sz="1200" dirty="0" smtClean="0"/>
                <a:t>Median season development (2000-2011)</a:t>
              </a:r>
              <a:endParaRPr lang="en-US" sz="1200" dirty="0"/>
            </a:p>
          </p:txBody>
        </p:sp>
      </p:grpSp>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3286" y="3581400"/>
            <a:ext cx="8964514" cy="2539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433928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5514" y="990600"/>
            <a:ext cx="8956086" cy="5867400"/>
            <a:chOff x="-3926886" y="990600"/>
            <a:chExt cx="8956086" cy="5867400"/>
          </a:xfrm>
        </p:grpSpPr>
        <p:pic>
          <p:nvPicPr>
            <p:cNvPr id="1028"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68883" y="990600"/>
              <a:ext cx="5176197" cy="2199073"/>
            </a:xfrm>
            <a:prstGeom prst="rect">
              <a:avLst/>
            </a:prstGeom>
            <a:noFill/>
            <a:ln w="9525">
              <a:noFill/>
              <a:miter lim="800000"/>
              <a:headEnd/>
              <a:tailEnd/>
            </a:ln>
          </p:spPr>
        </p:pic>
        <p:sp>
          <p:nvSpPr>
            <p:cNvPr id="6" name="TextBox 5"/>
            <p:cNvSpPr txBox="1"/>
            <p:nvPr/>
          </p:nvSpPr>
          <p:spPr>
            <a:xfrm>
              <a:off x="-3411684" y="1320225"/>
              <a:ext cx="2268683" cy="646331"/>
            </a:xfrm>
            <a:prstGeom prst="rect">
              <a:avLst/>
            </a:prstGeom>
            <a:noFill/>
          </p:spPr>
          <p:txBody>
            <a:bodyPr wrap="square" rtlCol="0">
              <a:spAutoFit/>
            </a:bodyPr>
            <a:lstStyle/>
            <a:p>
              <a:r>
                <a:rPr lang="en-US" b="1" dirty="0" smtClean="0">
                  <a:solidFill>
                    <a:srgbClr val="000000"/>
                  </a:solidFill>
                </a:rPr>
                <a:t>Corn Monthly Prices $/MT 2002-2012</a:t>
              </a:r>
              <a:endParaRPr lang="en-US" b="1" dirty="0">
                <a:solidFill>
                  <a:srgbClr val="000000"/>
                </a:solidFill>
              </a:endParaRPr>
            </a:p>
          </p:txBody>
        </p:sp>
        <p:grpSp>
          <p:nvGrpSpPr>
            <p:cNvPr id="2" name="Group 13"/>
            <p:cNvGrpSpPr/>
            <p:nvPr/>
          </p:nvGrpSpPr>
          <p:grpSpPr>
            <a:xfrm>
              <a:off x="-3926886" y="4669732"/>
              <a:ext cx="5181600" cy="2188268"/>
              <a:chOff x="-3926886" y="2362200"/>
              <a:chExt cx="5181600" cy="2188268"/>
            </a:xfrm>
          </p:grpSpPr>
          <p:pic>
            <p:nvPicPr>
              <p:cNvPr id="10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26886" y="2362200"/>
                <a:ext cx="5181600" cy="2188268"/>
              </a:xfrm>
              <a:prstGeom prst="rect">
                <a:avLst/>
              </a:prstGeom>
              <a:noFill/>
              <a:ln w="9525">
                <a:noFill/>
                <a:miter lim="800000"/>
                <a:headEnd/>
                <a:tailEnd/>
              </a:ln>
            </p:spPr>
          </p:pic>
          <p:sp>
            <p:nvSpPr>
              <p:cNvPr id="7" name="TextBox 6"/>
              <p:cNvSpPr txBox="1"/>
              <p:nvPr/>
            </p:nvSpPr>
            <p:spPr>
              <a:xfrm>
                <a:off x="-3469686" y="2514600"/>
                <a:ext cx="2479086" cy="646331"/>
              </a:xfrm>
              <a:prstGeom prst="rect">
                <a:avLst/>
              </a:prstGeom>
              <a:noFill/>
            </p:spPr>
            <p:txBody>
              <a:bodyPr wrap="square" rtlCol="0">
                <a:spAutoFit/>
              </a:bodyPr>
              <a:lstStyle/>
              <a:p>
                <a:r>
                  <a:rPr lang="en-US" b="1" dirty="0" smtClean="0">
                    <a:solidFill>
                      <a:srgbClr val="000000"/>
                    </a:solidFill>
                  </a:rPr>
                  <a:t>Wheat </a:t>
                </a:r>
                <a:r>
                  <a:rPr lang="en-US" b="1" dirty="0">
                    <a:solidFill>
                      <a:srgbClr val="000000"/>
                    </a:solidFill>
                  </a:rPr>
                  <a:t>Monthly Price$/MT  </a:t>
                </a:r>
                <a:r>
                  <a:rPr lang="en-US" b="1" dirty="0" smtClean="0">
                    <a:solidFill>
                      <a:srgbClr val="000000"/>
                    </a:solidFill>
                  </a:rPr>
                  <a:t>2002-2012</a:t>
                </a:r>
                <a:endParaRPr lang="en-US" b="1" dirty="0">
                  <a:solidFill>
                    <a:srgbClr val="000000"/>
                  </a:solidFill>
                </a:endParaRPr>
              </a:p>
            </p:txBody>
          </p:sp>
        </p:grpSp>
        <p:sp>
          <p:nvSpPr>
            <p:cNvPr id="9" name="Oval 8"/>
            <p:cNvSpPr/>
            <p:nvPr/>
          </p:nvSpPr>
          <p:spPr>
            <a:xfrm>
              <a:off x="1007917" y="990600"/>
              <a:ext cx="304800" cy="1295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Oval 9"/>
            <p:cNvSpPr/>
            <p:nvPr/>
          </p:nvSpPr>
          <p:spPr>
            <a:xfrm>
              <a:off x="949914" y="5029200"/>
              <a:ext cx="304800" cy="1295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 name="Group 11"/>
            <p:cNvGrpSpPr/>
            <p:nvPr/>
          </p:nvGrpSpPr>
          <p:grpSpPr>
            <a:xfrm>
              <a:off x="-152400" y="2798566"/>
              <a:ext cx="5181600" cy="2204476"/>
              <a:chOff x="-152400" y="5160766"/>
              <a:chExt cx="5181600" cy="2204476"/>
            </a:xfrm>
          </p:grpSpPr>
          <p:pic>
            <p:nvPicPr>
              <p:cNvPr id="1029"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 y="5160766"/>
                <a:ext cx="5181600" cy="2204476"/>
              </a:xfrm>
              <a:prstGeom prst="rect">
                <a:avLst/>
              </a:prstGeom>
              <a:noFill/>
              <a:ln w="9525">
                <a:noFill/>
                <a:miter lim="800000"/>
                <a:headEnd/>
                <a:tailEnd/>
              </a:ln>
            </p:spPr>
          </p:pic>
          <p:sp>
            <p:nvSpPr>
              <p:cNvPr id="11" name="Oval 10"/>
              <p:cNvSpPr/>
              <p:nvPr/>
            </p:nvSpPr>
            <p:spPr>
              <a:xfrm>
                <a:off x="4724400" y="5231642"/>
                <a:ext cx="304800" cy="1295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8" name="TextBox 7"/>
            <p:cNvSpPr txBox="1"/>
            <p:nvPr/>
          </p:nvSpPr>
          <p:spPr>
            <a:xfrm>
              <a:off x="304800" y="2945642"/>
              <a:ext cx="2362200" cy="646331"/>
            </a:xfrm>
            <a:prstGeom prst="rect">
              <a:avLst/>
            </a:prstGeom>
            <a:noFill/>
          </p:spPr>
          <p:txBody>
            <a:bodyPr wrap="square" rtlCol="0">
              <a:spAutoFit/>
            </a:bodyPr>
            <a:lstStyle/>
            <a:p>
              <a:r>
                <a:rPr lang="en-US" b="1" dirty="0" smtClean="0">
                  <a:solidFill>
                    <a:srgbClr val="000000"/>
                  </a:solidFill>
                </a:rPr>
                <a:t>Soybeans Monthly Price $/MT 2002-2012</a:t>
              </a:r>
              <a:endParaRPr lang="en-US" b="1" dirty="0">
                <a:solidFill>
                  <a:srgbClr val="000000"/>
                </a:solidFill>
              </a:endParaRPr>
            </a:p>
          </p:txBody>
        </p:sp>
      </p:grpSp>
      <p:sp>
        <p:nvSpPr>
          <p:cNvPr id="12" name="Rectangle 11"/>
          <p:cNvSpPr/>
          <p:nvPr/>
        </p:nvSpPr>
        <p:spPr>
          <a:xfrm>
            <a:off x="54848" y="30609"/>
            <a:ext cx="9089152" cy="954107"/>
          </a:xfrm>
          <a:prstGeom prst="rect">
            <a:avLst/>
          </a:prstGeom>
        </p:spPr>
        <p:txBody>
          <a:bodyPr wrap="square">
            <a:spAutoFit/>
          </a:bodyPr>
          <a:lstStyle/>
          <a:p>
            <a:pPr algn="ctr"/>
            <a:r>
              <a:rPr lang="en-US" sz="2800" dirty="0" smtClean="0"/>
              <a:t>Monthly Market Prices of Corn, Soybeans and Wheat</a:t>
            </a:r>
          </a:p>
          <a:p>
            <a:pPr algn="ctr"/>
            <a:r>
              <a:rPr lang="en-US" sz="2800" dirty="0" smtClean="0"/>
              <a:t>Highlighting Current </a:t>
            </a:r>
            <a:r>
              <a:rPr lang="en-US" sz="2800" dirty="0"/>
              <a:t>P</a:t>
            </a:r>
            <a:r>
              <a:rPr lang="en-US" sz="2800" dirty="0" smtClean="0"/>
              <a:t>rices</a:t>
            </a:r>
            <a:endParaRPr lang="en-US" sz="2800" dirty="0"/>
          </a:p>
        </p:txBody>
      </p:sp>
    </p:spTree>
    <p:extLst>
      <p:ext uri="{BB962C8B-B14F-4D97-AF65-F5344CB8AC3E}">
        <p14:creationId xmlns:p14="http://schemas.microsoft.com/office/powerpoint/2010/main" val="126608701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05878" y="0"/>
            <a:ext cx="6838122"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609850"/>
            <a:ext cx="6848475"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00" y="6427082"/>
            <a:ext cx="1504950" cy="392818"/>
          </a:xfrm>
          <a:prstGeom prst="rect">
            <a:avLst/>
          </a:prstGeom>
          <a:noFill/>
          <a:ln w="9525">
            <a:noFill/>
            <a:miter lim="800000"/>
            <a:headEnd/>
            <a:tailEnd/>
          </a:ln>
        </p:spPr>
      </p:pic>
      <p:sp>
        <p:nvSpPr>
          <p:cNvPr id="2" name="TextBox 1"/>
          <p:cNvSpPr txBox="1"/>
          <p:nvPr/>
        </p:nvSpPr>
        <p:spPr>
          <a:xfrm>
            <a:off x="0" y="0"/>
            <a:ext cx="3918060" cy="954107"/>
          </a:xfrm>
          <a:prstGeom prst="rect">
            <a:avLst/>
          </a:prstGeom>
          <a:solidFill>
            <a:schemeClr val="bg1"/>
          </a:solidFill>
        </p:spPr>
        <p:txBody>
          <a:bodyPr wrap="none" rtlCol="0">
            <a:spAutoFit/>
          </a:bodyPr>
          <a:lstStyle/>
          <a:p>
            <a:r>
              <a:rPr lang="en-US" sz="2000" dirty="0" smtClean="0"/>
              <a:t>Mexico &amp; Argentina Examples:</a:t>
            </a:r>
          </a:p>
          <a:p>
            <a:r>
              <a:rPr lang="en-US" dirty="0" smtClean="0"/>
              <a:t>Developing National EO Crop Condition </a:t>
            </a:r>
          </a:p>
          <a:p>
            <a:r>
              <a:rPr lang="en-US" dirty="0" smtClean="0"/>
              <a:t>Monitoring Systems </a:t>
            </a:r>
          </a:p>
        </p:txBody>
      </p:sp>
    </p:spTree>
    <p:extLst>
      <p:ext uri="{BB962C8B-B14F-4D97-AF65-F5344CB8AC3E}">
        <p14:creationId xmlns:p14="http://schemas.microsoft.com/office/powerpoint/2010/main" val="2423546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58"/>
            <a:ext cx="8229600" cy="1143000"/>
          </a:xfrm>
        </p:spPr>
        <p:txBody>
          <a:bodyPr>
            <a:noAutofit/>
          </a:bodyPr>
          <a:lstStyle/>
          <a:p>
            <a:r>
              <a:rPr lang="en-US" sz="2800" dirty="0" smtClean="0"/>
              <a:t>Developing a Phased Approach</a:t>
            </a:r>
            <a:br>
              <a:rPr lang="en-US" sz="2800" dirty="0" smtClean="0"/>
            </a:br>
            <a:r>
              <a:rPr lang="en-US" sz="2800" dirty="0" smtClean="0"/>
              <a:t>CEOS-GEOGLAM meeting Langley November 2012</a:t>
            </a:r>
            <a:endParaRPr lang="en-US" sz="2800" dirty="0"/>
          </a:p>
        </p:txBody>
      </p:sp>
      <p:pic>
        <p:nvPicPr>
          <p:cNvPr id="5" name="Picture 4" descr="IMG_1245.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71333" y="3354541"/>
            <a:ext cx="5507567" cy="3390570"/>
          </a:xfrm>
          <a:prstGeom prst="rect">
            <a:avLst/>
          </a:prstGeom>
          <a:ln>
            <a:solidFill>
              <a:schemeClr val="tx1"/>
            </a:solidFill>
          </a:ln>
        </p:spPr>
      </p:pic>
      <p:sp>
        <p:nvSpPr>
          <p:cNvPr id="7" name="Rectangle 6"/>
          <p:cNvSpPr/>
          <p:nvPr/>
        </p:nvSpPr>
        <p:spPr>
          <a:xfrm>
            <a:off x="668359" y="1305523"/>
            <a:ext cx="8137283" cy="2246769"/>
          </a:xfrm>
          <a:prstGeom prst="rect">
            <a:avLst/>
          </a:prstGeom>
        </p:spPr>
        <p:txBody>
          <a:bodyPr wrap="square">
            <a:spAutoFit/>
          </a:bodyPr>
          <a:lstStyle/>
          <a:p>
            <a:pPr hangingPunct="0"/>
            <a:r>
              <a:rPr lang="en-GB" sz="2000" dirty="0"/>
              <a:t>The proposed approach has three phases over five </a:t>
            </a:r>
            <a:r>
              <a:rPr lang="en-GB" sz="2000" dirty="0" smtClean="0"/>
              <a:t>years, with growing capacity in: </a:t>
            </a:r>
            <a:endParaRPr lang="en-US" sz="2000" dirty="0"/>
          </a:p>
          <a:p>
            <a:pPr marL="285750" lvl="0" indent="-285750" hangingPunct="0">
              <a:buFont typeface="Arial"/>
              <a:buChar char="•"/>
            </a:pPr>
            <a:r>
              <a:rPr lang="en-GB" sz="2000" dirty="0" smtClean="0"/>
              <a:t>number </a:t>
            </a:r>
            <a:r>
              <a:rPr lang="en-GB" sz="2000" dirty="0"/>
              <a:t>of </a:t>
            </a:r>
            <a:r>
              <a:rPr lang="en-GB" sz="2000" dirty="0" smtClean="0"/>
              <a:t>countries </a:t>
            </a:r>
            <a:endParaRPr lang="en-US" sz="2000" dirty="0"/>
          </a:p>
          <a:p>
            <a:pPr marL="285750" lvl="0" indent="-285750" hangingPunct="0">
              <a:buFont typeface="Arial"/>
              <a:buChar char="•"/>
            </a:pPr>
            <a:r>
              <a:rPr lang="en-GB" sz="2000" dirty="0" smtClean="0"/>
              <a:t>sensors and sensor types</a:t>
            </a:r>
            <a:endParaRPr lang="en-US" sz="2000" dirty="0"/>
          </a:p>
          <a:p>
            <a:pPr marL="285750" lvl="0" indent="-285750" hangingPunct="0">
              <a:buFont typeface="Arial"/>
              <a:buChar char="•"/>
            </a:pPr>
            <a:r>
              <a:rPr lang="en-GB" sz="2000" dirty="0"/>
              <a:t>processing, product creation, distribution and assimilation,</a:t>
            </a:r>
            <a:endParaRPr lang="en-US" sz="2000" dirty="0"/>
          </a:p>
          <a:p>
            <a:pPr marL="285750" lvl="0" indent="-285750" hangingPunct="0">
              <a:buFont typeface="Arial"/>
              <a:buChar char="•"/>
            </a:pPr>
            <a:r>
              <a:rPr lang="en-GB" sz="2000" dirty="0"/>
              <a:t>capacity building, particularly in at-risk countries for ingestion and processing of EO </a:t>
            </a:r>
            <a:r>
              <a:rPr lang="en-GB" sz="2000" dirty="0" smtClean="0"/>
              <a:t>data</a:t>
            </a:r>
            <a:endParaRPr lang="en-US" sz="2000" dirty="0"/>
          </a:p>
        </p:txBody>
      </p:sp>
      <p:pic>
        <p:nvPicPr>
          <p:cNvPr id="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48837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a:off x="4210050" y="1104246"/>
            <a:ext cx="489585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4" cstate="print"/>
          <a:srcRect/>
          <a:stretch>
            <a:fillRect/>
          </a:stretch>
        </p:blipFill>
        <p:spPr bwMode="auto">
          <a:xfrm>
            <a:off x="7086600" y="19051"/>
            <a:ext cx="2019300" cy="527072"/>
          </a:xfrm>
          <a:prstGeom prst="rect">
            <a:avLst/>
          </a:prstGeom>
          <a:noFill/>
          <a:ln w="9525">
            <a:noFill/>
            <a:miter lim="800000"/>
            <a:headEnd/>
            <a:tailEnd/>
          </a:ln>
        </p:spPr>
      </p:pic>
    </p:spTree>
    <p:extLst>
      <p:ext uri="{BB962C8B-B14F-4D97-AF65-F5344CB8AC3E}">
        <p14:creationId xmlns:p14="http://schemas.microsoft.com/office/powerpoint/2010/main" val="4276817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32" name="Rectangle 8"/>
          <p:cNvSpPr>
            <a:spLocks noChangeArrowheads="1"/>
          </p:cNvSpPr>
          <p:nvPr/>
        </p:nvSpPr>
        <p:spPr bwMode="auto">
          <a:xfrm>
            <a:off x="228600" y="4572000"/>
            <a:ext cx="3810000" cy="1676400"/>
          </a:xfrm>
          <a:prstGeom prst="rect">
            <a:avLst/>
          </a:prstGeom>
          <a:noFill/>
          <a:ln w="12700">
            <a:noFill/>
            <a:miter lim="800000"/>
            <a:headEnd/>
            <a:tailEnd/>
          </a:ln>
          <a:effectLst/>
        </p:spPr>
        <p:txBody>
          <a:bodyPr wrap="none" anchor="ctr"/>
          <a:lstStyle/>
          <a:p>
            <a:pPr fontAlgn="base">
              <a:spcBef>
                <a:spcPct val="0"/>
              </a:spcBef>
              <a:spcAft>
                <a:spcPct val="0"/>
              </a:spcAft>
            </a:pPr>
            <a:endParaRPr lang="en-US">
              <a:solidFill>
                <a:srgbClr val="FFFFFF"/>
              </a:solidFill>
            </a:endParaRPr>
          </a:p>
        </p:txBody>
      </p:sp>
      <p:grpSp>
        <p:nvGrpSpPr>
          <p:cNvPr id="2" name="Group 57"/>
          <p:cNvGrpSpPr>
            <a:grpSpLocks/>
          </p:cNvGrpSpPr>
          <p:nvPr/>
        </p:nvGrpSpPr>
        <p:grpSpPr bwMode="auto">
          <a:xfrm>
            <a:off x="2490788" y="1981200"/>
            <a:ext cx="4232275" cy="2057400"/>
            <a:chOff x="1632" y="1152"/>
            <a:chExt cx="2666" cy="1296"/>
          </a:xfrm>
        </p:grpSpPr>
        <p:grpSp>
          <p:nvGrpSpPr>
            <p:cNvPr id="3" name="Group 10"/>
            <p:cNvGrpSpPr>
              <a:grpSpLocks/>
            </p:cNvGrpSpPr>
            <p:nvPr/>
          </p:nvGrpSpPr>
          <p:grpSpPr bwMode="auto">
            <a:xfrm>
              <a:off x="1632" y="1152"/>
              <a:ext cx="2666" cy="1296"/>
              <a:chOff x="214" y="864"/>
              <a:chExt cx="2666" cy="1296"/>
            </a:xfrm>
          </p:grpSpPr>
          <p:sp>
            <p:nvSpPr>
              <p:cNvPr id="103435" name="Rectangle 11"/>
              <p:cNvSpPr>
                <a:spLocks noChangeArrowheads="1"/>
              </p:cNvSpPr>
              <p:nvPr/>
            </p:nvSpPr>
            <p:spPr bwMode="auto">
              <a:xfrm>
                <a:off x="214" y="864"/>
                <a:ext cx="2666" cy="1296"/>
              </a:xfrm>
              <a:prstGeom prst="rect">
                <a:avLst/>
              </a:prstGeom>
              <a:solidFill>
                <a:schemeClr val="tx1"/>
              </a:solidFill>
              <a:ln w="9525">
                <a:solidFill>
                  <a:schemeClr val="tx1"/>
                </a:solidFill>
                <a:miter lim="800000"/>
                <a:headEnd/>
                <a:tailEnd/>
              </a:ln>
              <a:effectLst/>
            </p:spPr>
            <p:txBody>
              <a:bodyPr wrap="none" anchor="ctr"/>
              <a:lstStyle/>
              <a:p>
                <a:pPr fontAlgn="base">
                  <a:spcBef>
                    <a:spcPct val="0"/>
                  </a:spcBef>
                  <a:spcAft>
                    <a:spcPct val="0"/>
                  </a:spcAft>
                </a:pPr>
                <a:endParaRPr lang="en-US">
                  <a:solidFill>
                    <a:srgbClr val="FFFFFF"/>
                  </a:solidFill>
                </a:endParaRPr>
              </a:p>
            </p:txBody>
          </p:sp>
          <p:grpSp>
            <p:nvGrpSpPr>
              <p:cNvPr id="4" name="Group 12"/>
              <p:cNvGrpSpPr>
                <a:grpSpLocks/>
              </p:cNvGrpSpPr>
              <p:nvPr/>
            </p:nvGrpSpPr>
            <p:grpSpPr bwMode="auto">
              <a:xfrm>
                <a:off x="226" y="870"/>
                <a:ext cx="2654" cy="1274"/>
                <a:chOff x="226" y="870"/>
                <a:chExt cx="2654" cy="1274"/>
              </a:xfrm>
            </p:grpSpPr>
            <p:grpSp>
              <p:nvGrpSpPr>
                <p:cNvPr id="5" name="Group 13"/>
                <p:cNvGrpSpPr>
                  <a:grpSpLocks/>
                </p:cNvGrpSpPr>
                <p:nvPr/>
              </p:nvGrpSpPr>
              <p:grpSpPr bwMode="auto">
                <a:xfrm>
                  <a:off x="226" y="870"/>
                  <a:ext cx="2635" cy="1248"/>
                  <a:chOff x="231" y="870"/>
                  <a:chExt cx="2635" cy="1248"/>
                </a:xfrm>
              </p:grpSpPr>
              <p:pic>
                <p:nvPicPr>
                  <p:cNvPr id="103438" name="Picture 1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 y="1226"/>
                    <a:ext cx="1637" cy="892"/>
                  </a:xfrm>
                  <a:prstGeom prst="rect">
                    <a:avLst/>
                  </a:prstGeom>
                  <a:solidFill>
                    <a:schemeClr val="tx1"/>
                  </a:solidFill>
                  <a:ln w="9525">
                    <a:noFill/>
                    <a:miter lim="800000"/>
                    <a:headEnd/>
                    <a:tailEnd/>
                  </a:ln>
                  <a:effectLst/>
                </p:spPr>
              </p:pic>
              <p:pic>
                <p:nvPicPr>
                  <p:cNvPr id="103439" name="Picture 1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5" y="1445"/>
                    <a:ext cx="1581" cy="673"/>
                  </a:xfrm>
                  <a:prstGeom prst="rect">
                    <a:avLst/>
                  </a:prstGeom>
                  <a:solidFill>
                    <a:schemeClr val="tx1"/>
                  </a:solidFill>
                  <a:ln w="9525">
                    <a:solidFill>
                      <a:schemeClr val="tx1"/>
                    </a:solidFill>
                    <a:miter lim="800000"/>
                    <a:headEnd/>
                    <a:tailEnd/>
                  </a:ln>
                  <a:effectLst/>
                </p:spPr>
              </p:pic>
              <p:pic>
                <p:nvPicPr>
                  <p:cNvPr id="103440" name="Picture 1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49" y="1432"/>
                    <a:ext cx="1317" cy="522"/>
                  </a:xfrm>
                  <a:prstGeom prst="rect">
                    <a:avLst/>
                  </a:prstGeom>
                  <a:solidFill>
                    <a:schemeClr val="tx1"/>
                  </a:solidFill>
                  <a:ln w="9525">
                    <a:noFill/>
                    <a:miter lim="800000"/>
                    <a:headEnd/>
                    <a:tailEnd/>
                  </a:ln>
                  <a:effectLst/>
                </p:spPr>
              </p:pic>
              <p:pic>
                <p:nvPicPr>
                  <p:cNvPr id="103441" name="Picture 1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31" y="870"/>
                    <a:ext cx="2606" cy="374"/>
                  </a:xfrm>
                  <a:prstGeom prst="rect">
                    <a:avLst/>
                  </a:prstGeom>
                  <a:solidFill>
                    <a:schemeClr val="tx1"/>
                  </a:solidFill>
                  <a:ln w="9525">
                    <a:noFill/>
                    <a:miter lim="800000"/>
                    <a:headEnd/>
                    <a:tailEnd/>
                  </a:ln>
                  <a:effectLst/>
                </p:spPr>
              </p:pic>
            </p:grpSp>
            <p:sp>
              <p:nvSpPr>
                <p:cNvPr id="103442" name="Rectangle 18"/>
                <p:cNvSpPr>
                  <a:spLocks noChangeArrowheads="1"/>
                </p:cNvSpPr>
                <p:nvPr/>
              </p:nvSpPr>
              <p:spPr bwMode="auto">
                <a:xfrm>
                  <a:off x="1536" y="1920"/>
                  <a:ext cx="1344" cy="224"/>
                </a:xfrm>
                <a:prstGeom prst="rect">
                  <a:avLst/>
                </a:prstGeom>
                <a:solidFill>
                  <a:schemeClr val="tx1"/>
                </a:solidFill>
                <a:ln w="9525">
                  <a:noFill/>
                  <a:miter lim="800000"/>
                  <a:headEnd/>
                  <a:tailEnd/>
                </a:ln>
                <a:effectLst/>
              </p:spPr>
              <p:txBody>
                <a:bodyPr wrap="none" anchor="ctr"/>
                <a:lstStyle/>
                <a:p>
                  <a:pPr fontAlgn="base">
                    <a:spcBef>
                      <a:spcPct val="0"/>
                    </a:spcBef>
                    <a:spcAft>
                      <a:spcPct val="0"/>
                    </a:spcAft>
                  </a:pPr>
                  <a:endParaRPr lang="en-US">
                    <a:solidFill>
                      <a:srgbClr val="FFFFFF"/>
                    </a:solidFill>
                  </a:endParaRPr>
                </a:p>
              </p:txBody>
            </p:sp>
          </p:grpSp>
        </p:grpSp>
        <p:pic>
          <p:nvPicPr>
            <p:cNvPr id="103443" name="Picture 19" descr="NY%20Times%20Logo_250"/>
            <p:cNvPicPr>
              <a:picLocks noChangeAspect="1" noChangeArrowheads="1"/>
            </p:cNvPicPr>
            <p:nvPr/>
          </p:nvPicPr>
          <p:blipFill>
            <a:blip r:embed="rId7" cstate="print"/>
            <a:srcRect/>
            <a:stretch>
              <a:fillRect/>
            </a:stretch>
          </p:blipFill>
          <p:spPr bwMode="auto">
            <a:xfrm>
              <a:off x="1643" y="1158"/>
              <a:ext cx="1440" cy="221"/>
            </a:xfrm>
            <a:prstGeom prst="rect">
              <a:avLst/>
            </a:prstGeom>
            <a:noFill/>
          </p:spPr>
        </p:pic>
      </p:grpSp>
      <p:grpSp>
        <p:nvGrpSpPr>
          <p:cNvPr id="6" name="Group 43"/>
          <p:cNvGrpSpPr>
            <a:grpSpLocks/>
          </p:cNvGrpSpPr>
          <p:nvPr/>
        </p:nvGrpSpPr>
        <p:grpSpPr bwMode="auto">
          <a:xfrm>
            <a:off x="5257800" y="152400"/>
            <a:ext cx="3686175" cy="1295400"/>
            <a:chOff x="1296" y="1200"/>
            <a:chExt cx="2322" cy="816"/>
          </a:xfrm>
        </p:grpSpPr>
        <p:grpSp>
          <p:nvGrpSpPr>
            <p:cNvPr id="7" name="Group 44"/>
            <p:cNvGrpSpPr>
              <a:grpSpLocks/>
            </p:cNvGrpSpPr>
            <p:nvPr/>
          </p:nvGrpSpPr>
          <p:grpSpPr bwMode="auto">
            <a:xfrm>
              <a:off x="1296" y="1200"/>
              <a:ext cx="2322" cy="812"/>
              <a:chOff x="1392" y="1728"/>
              <a:chExt cx="2322" cy="812"/>
            </a:xfrm>
          </p:grpSpPr>
          <p:pic>
            <p:nvPicPr>
              <p:cNvPr id="103469" name="Picture 4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392" y="1728"/>
                <a:ext cx="2322" cy="307"/>
              </a:xfrm>
              <a:prstGeom prst="rect">
                <a:avLst/>
              </a:prstGeom>
              <a:noFill/>
              <a:ln w="9525">
                <a:noFill/>
                <a:miter lim="800000"/>
                <a:headEnd/>
                <a:tailEnd/>
              </a:ln>
              <a:effectLst/>
            </p:spPr>
          </p:pic>
          <p:pic>
            <p:nvPicPr>
              <p:cNvPr id="103470" name="Picture 46"/>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392" y="2016"/>
                <a:ext cx="2322" cy="524"/>
              </a:xfrm>
              <a:prstGeom prst="rect">
                <a:avLst/>
              </a:prstGeom>
              <a:noFill/>
              <a:ln w="9525">
                <a:noFill/>
                <a:miter lim="800000"/>
                <a:headEnd/>
                <a:tailEnd/>
              </a:ln>
              <a:effectLst/>
            </p:spPr>
          </p:pic>
        </p:grpSp>
        <p:sp>
          <p:nvSpPr>
            <p:cNvPr id="103471" name="Rectangle 47"/>
            <p:cNvSpPr>
              <a:spLocks noChangeArrowheads="1"/>
            </p:cNvSpPr>
            <p:nvPr/>
          </p:nvSpPr>
          <p:spPr bwMode="auto">
            <a:xfrm>
              <a:off x="1296" y="1200"/>
              <a:ext cx="2304" cy="816"/>
            </a:xfrm>
            <a:prstGeom prst="rect">
              <a:avLst/>
            </a:prstGeom>
            <a:noFill/>
            <a:ln w="9525">
              <a:solidFill>
                <a:schemeClr val="tx1"/>
              </a:solidFill>
              <a:miter lim="800000"/>
              <a:headEnd/>
              <a:tailEnd/>
            </a:ln>
            <a:effectLst/>
          </p:spPr>
          <p:txBody>
            <a:bodyPr wrap="none" anchor="ctr"/>
            <a:lstStyle/>
            <a:p>
              <a:pPr fontAlgn="base">
                <a:spcBef>
                  <a:spcPct val="0"/>
                </a:spcBef>
                <a:spcAft>
                  <a:spcPct val="0"/>
                </a:spcAft>
              </a:pPr>
              <a:endParaRPr lang="en-US">
                <a:solidFill>
                  <a:srgbClr val="FFFFFF"/>
                </a:solidFill>
              </a:endParaRPr>
            </a:p>
          </p:txBody>
        </p:sp>
      </p:grpSp>
      <p:grpSp>
        <p:nvGrpSpPr>
          <p:cNvPr id="8" name="Group 66"/>
          <p:cNvGrpSpPr>
            <a:grpSpLocks/>
          </p:cNvGrpSpPr>
          <p:nvPr/>
        </p:nvGrpSpPr>
        <p:grpSpPr bwMode="auto">
          <a:xfrm>
            <a:off x="0" y="1"/>
            <a:ext cx="4267200" cy="1676400"/>
            <a:chOff x="192" y="96"/>
            <a:chExt cx="2688" cy="1056"/>
          </a:xfrm>
        </p:grpSpPr>
        <p:grpSp>
          <p:nvGrpSpPr>
            <p:cNvPr id="9" name="Group 63"/>
            <p:cNvGrpSpPr>
              <a:grpSpLocks/>
            </p:cNvGrpSpPr>
            <p:nvPr/>
          </p:nvGrpSpPr>
          <p:grpSpPr bwMode="auto">
            <a:xfrm>
              <a:off x="192" y="96"/>
              <a:ext cx="2688" cy="1056"/>
              <a:chOff x="192" y="96"/>
              <a:chExt cx="2688" cy="1056"/>
            </a:xfrm>
          </p:grpSpPr>
          <p:grpSp>
            <p:nvGrpSpPr>
              <p:cNvPr id="10" name="Group 22"/>
              <p:cNvGrpSpPr>
                <a:grpSpLocks/>
              </p:cNvGrpSpPr>
              <p:nvPr/>
            </p:nvGrpSpPr>
            <p:grpSpPr bwMode="auto">
              <a:xfrm>
                <a:off x="192" y="96"/>
                <a:ext cx="2688" cy="1056"/>
                <a:chOff x="144" y="2880"/>
                <a:chExt cx="2400" cy="1056"/>
              </a:xfrm>
            </p:grpSpPr>
            <p:pic>
              <p:nvPicPr>
                <p:cNvPr id="103447" name="Picture 23"/>
                <p:cNvPicPr>
                  <a:picLocks noChangeAspect="1" noChangeArrowheads="1"/>
                </p:cNvPicPr>
                <p:nvPr/>
              </p:nvPicPr>
              <p:blipFill>
                <a:blip r:embed="rId10" cstate="print"/>
                <a:srcRect/>
                <a:stretch>
                  <a:fillRect/>
                </a:stretch>
              </p:blipFill>
              <p:spPr bwMode="auto">
                <a:xfrm>
                  <a:off x="144" y="3247"/>
                  <a:ext cx="2400" cy="689"/>
                </a:xfrm>
                <a:prstGeom prst="rect">
                  <a:avLst/>
                </a:prstGeom>
                <a:noFill/>
                <a:ln w="9525">
                  <a:solidFill>
                    <a:schemeClr val="bg1"/>
                  </a:solidFill>
                  <a:miter lim="800000"/>
                  <a:headEnd/>
                  <a:tailEnd/>
                </a:ln>
                <a:effectLst/>
              </p:spPr>
            </p:pic>
            <p:pic>
              <p:nvPicPr>
                <p:cNvPr id="103448" name="Picture 24" descr="Washington_Post_logo"/>
                <p:cNvPicPr>
                  <a:picLocks noChangeAspect="1" noChangeArrowheads="1"/>
                </p:cNvPicPr>
                <p:nvPr/>
              </p:nvPicPr>
              <p:blipFill>
                <a:blip r:embed="rId11" cstate="screen">
                  <a:extLst>
                    <a:ext uri="{28A0092B-C50C-407E-A947-70E740481C1C}">
                      <a14:useLocalDpi xmlns:a14="http://schemas.microsoft.com/office/drawing/2010/main"/>
                    </a:ext>
                  </a:extLst>
                </a:blip>
                <a:srcRect t="4286" b="10001"/>
                <a:stretch>
                  <a:fillRect/>
                </a:stretch>
              </p:blipFill>
              <p:spPr bwMode="auto">
                <a:xfrm>
                  <a:off x="144" y="2880"/>
                  <a:ext cx="2400" cy="354"/>
                </a:xfrm>
                <a:prstGeom prst="rect">
                  <a:avLst/>
                </a:prstGeom>
                <a:noFill/>
                <a:ln w="9525">
                  <a:solidFill>
                    <a:schemeClr val="bg1"/>
                  </a:solidFill>
                  <a:miter lim="800000"/>
                  <a:headEnd/>
                  <a:tailEnd/>
                </a:ln>
              </p:spPr>
            </p:pic>
          </p:grpSp>
          <p:sp>
            <p:nvSpPr>
              <p:cNvPr id="103449" name="Line 25"/>
              <p:cNvSpPr>
                <a:spLocks noChangeShapeType="1"/>
              </p:cNvSpPr>
              <p:nvPr/>
            </p:nvSpPr>
            <p:spPr bwMode="auto">
              <a:xfrm>
                <a:off x="192" y="439"/>
                <a:ext cx="2688" cy="0"/>
              </a:xfrm>
              <a:prstGeom prst="line">
                <a:avLst/>
              </a:prstGeom>
              <a:noFill/>
              <a:ln w="38100">
                <a:solidFill>
                  <a:schemeClr val="tx1"/>
                </a:solidFill>
                <a:round/>
                <a:headEnd/>
                <a:tailEnd/>
              </a:ln>
              <a:effectLst/>
            </p:spPr>
            <p:txBody>
              <a:bodyPr/>
              <a:lstStyle/>
              <a:p>
                <a:pPr fontAlgn="base">
                  <a:spcBef>
                    <a:spcPct val="0"/>
                  </a:spcBef>
                  <a:spcAft>
                    <a:spcPct val="0"/>
                  </a:spcAft>
                </a:pPr>
                <a:endParaRPr lang="en-US">
                  <a:solidFill>
                    <a:srgbClr val="FFFFFF"/>
                  </a:solidFill>
                </a:endParaRPr>
              </a:p>
            </p:txBody>
          </p:sp>
        </p:grpSp>
        <p:sp>
          <p:nvSpPr>
            <p:cNvPr id="103488" name="Rectangle 64"/>
            <p:cNvSpPr>
              <a:spLocks noChangeArrowheads="1"/>
            </p:cNvSpPr>
            <p:nvPr/>
          </p:nvSpPr>
          <p:spPr bwMode="auto">
            <a:xfrm>
              <a:off x="192" y="96"/>
              <a:ext cx="2688" cy="1056"/>
            </a:xfrm>
            <a:prstGeom prst="rect">
              <a:avLst/>
            </a:prstGeom>
            <a:noFill/>
            <a:ln w="9525">
              <a:solidFill>
                <a:schemeClr val="bg1"/>
              </a:solidFill>
              <a:miter lim="800000"/>
              <a:headEnd/>
              <a:tailEnd/>
            </a:ln>
            <a:effectLst/>
          </p:spPr>
          <p:txBody>
            <a:bodyPr wrap="none" anchor="ctr"/>
            <a:lstStyle/>
            <a:p>
              <a:pPr fontAlgn="base">
                <a:spcBef>
                  <a:spcPct val="0"/>
                </a:spcBef>
                <a:spcAft>
                  <a:spcPct val="0"/>
                </a:spcAft>
              </a:pPr>
              <a:endParaRPr lang="en-US">
                <a:solidFill>
                  <a:srgbClr val="FFFFFF"/>
                </a:solidFill>
              </a:endParaRPr>
            </a:p>
          </p:txBody>
        </p:sp>
      </p:grpSp>
      <p:grpSp>
        <p:nvGrpSpPr>
          <p:cNvPr id="11" name="Group 68"/>
          <p:cNvGrpSpPr>
            <a:grpSpLocks/>
          </p:cNvGrpSpPr>
          <p:nvPr/>
        </p:nvGrpSpPr>
        <p:grpSpPr bwMode="auto">
          <a:xfrm>
            <a:off x="5181600" y="1828800"/>
            <a:ext cx="3667125" cy="1162050"/>
            <a:chOff x="3354" y="1044"/>
            <a:chExt cx="2310" cy="732"/>
          </a:xfrm>
        </p:grpSpPr>
        <p:pic>
          <p:nvPicPr>
            <p:cNvPr id="103444" name="Picture 20"/>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360" y="1056"/>
              <a:ext cx="2304" cy="720"/>
            </a:xfrm>
            <a:prstGeom prst="rect">
              <a:avLst/>
            </a:prstGeom>
            <a:noFill/>
            <a:ln w="9525">
              <a:solidFill>
                <a:schemeClr val="tx1"/>
              </a:solidFill>
              <a:miter lim="800000"/>
              <a:headEnd/>
              <a:tailEnd/>
            </a:ln>
            <a:effectLst/>
          </p:spPr>
        </p:pic>
        <p:sp>
          <p:nvSpPr>
            <p:cNvPr id="103491" name="Rectangle 67"/>
            <p:cNvSpPr>
              <a:spLocks noChangeArrowheads="1"/>
            </p:cNvSpPr>
            <p:nvPr/>
          </p:nvSpPr>
          <p:spPr bwMode="auto">
            <a:xfrm>
              <a:off x="3354" y="1044"/>
              <a:ext cx="2310" cy="732"/>
            </a:xfrm>
            <a:prstGeom prst="rect">
              <a:avLst/>
            </a:prstGeom>
            <a:noFill/>
            <a:ln w="9525">
              <a:solidFill>
                <a:schemeClr val="bg1"/>
              </a:solidFill>
              <a:miter lim="800000"/>
              <a:headEnd/>
              <a:tailEnd/>
            </a:ln>
            <a:effectLst/>
          </p:spPr>
          <p:txBody>
            <a:bodyPr wrap="none" anchor="ctr"/>
            <a:lstStyle/>
            <a:p>
              <a:pPr fontAlgn="base">
                <a:spcBef>
                  <a:spcPct val="0"/>
                </a:spcBef>
                <a:spcAft>
                  <a:spcPct val="0"/>
                </a:spcAft>
              </a:pPr>
              <a:endParaRPr lang="en-US">
                <a:solidFill>
                  <a:srgbClr val="FFFFFF"/>
                </a:solidFill>
              </a:endParaRPr>
            </a:p>
          </p:txBody>
        </p:sp>
      </p:grpSp>
      <p:grpSp>
        <p:nvGrpSpPr>
          <p:cNvPr id="12" name="Group 74"/>
          <p:cNvGrpSpPr>
            <a:grpSpLocks/>
          </p:cNvGrpSpPr>
          <p:nvPr/>
        </p:nvGrpSpPr>
        <p:grpSpPr bwMode="auto">
          <a:xfrm>
            <a:off x="152400" y="4495800"/>
            <a:ext cx="3657600" cy="2057400"/>
            <a:chOff x="96" y="2832"/>
            <a:chExt cx="2304" cy="1296"/>
          </a:xfrm>
        </p:grpSpPr>
        <p:grpSp>
          <p:nvGrpSpPr>
            <p:cNvPr id="13" name="Group 56"/>
            <p:cNvGrpSpPr>
              <a:grpSpLocks/>
            </p:cNvGrpSpPr>
            <p:nvPr/>
          </p:nvGrpSpPr>
          <p:grpSpPr bwMode="auto">
            <a:xfrm>
              <a:off x="96" y="2832"/>
              <a:ext cx="2304" cy="1296"/>
              <a:chOff x="96" y="2832"/>
              <a:chExt cx="2304" cy="1296"/>
            </a:xfrm>
          </p:grpSpPr>
          <p:sp>
            <p:nvSpPr>
              <p:cNvPr id="103431" name="Rectangle 7"/>
              <p:cNvSpPr>
                <a:spLocks noChangeArrowheads="1"/>
              </p:cNvSpPr>
              <p:nvPr/>
            </p:nvSpPr>
            <p:spPr bwMode="auto">
              <a:xfrm>
                <a:off x="96" y="2832"/>
                <a:ext cx="2304" cy="1296"/>
              </a:xfrm>
              <a:prstGeom prst="rect">
                <a:avLst/>
              </a:prstGeom>
              <a:solidFill>
                <a:schemeClr val="tx1"/>
              </a:solidFill>
              <a:ln w="9525">
                <a:solidFill>
                  <a:schemeClr val="bg1"/>
                </a:solidFill>
                <a:miter lim="800000"/>
                <a:headEnd/>
                <a:tailEnd/>
              </a:ln>
              <a:effectLst/>
            </p:spPr>
            <p:txBody>
              <a:bodyPr wrap="none" anchor="ctr"/>
              <a:lstStyle/>
              <a:p>
                <a:pPr fontAlgn="base">
                  <a:spcBef>
                    <a:spcPct val="0"/>
                  </a:spcBef>
                  <a:spcAft>
                    <a:spcPct val="0"/>
                  </a:spcAft>
                </a:pPr>
                <a:endParaRPr lang="en-US">
                  <a:solidFill>
                    <a:srgbClr val="FFFFFF"/>
                  </a:solidFill>
                </a:endParaRPr>
              </a:p>
            </p:txBody>
          </p:sp>
          <p:grpSp>
            <p:nvGrpSpPr>
              <p:cNvPr id="14" name="Group 4"/>
              <p:cNvGrpSpPr>
                <a:grpSpLocks/>
              </p:cNvGrpSpPr>
              <p:nvPr/>
            </p:nvGrpSpPr>
            <p:grpSpPr bwMode="auto">
              <a:xfrm>
                <a:off x="96" y="2832"/>
                <a:ext cx="2304" cy="1248"/>
                <a:chOff x="1728" y="2832"/>
                <a:chExt cx="2160" cy="1248"/>
              </a:xfrm>
            </p:grpSpPr>
            <p:pic>
              <p:nvPicPr>
                <p:cNvPr id="103429" name="Picture 5"/>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728" y="3216"/>
                  <a:ext cx="2160" cy="864"/>
                </a:xfrm>
                <a:prstGeom prst="rect">
                  <a:avLst/>
                </a:prstGeom>
                <a:noFill/>
                <a:ln w="9525">
                  <a:noFill/>
                  <a:miter lim="800000"/>
                  <a:headEnd/>
                  <a:tailEnd/>
                </a:ln>
                <a:effectLst/>
              </p:spPr>
            </p:pic>
            <p:pic>
              <p:nvPicPr>
                <p:cNvPr id="103430" name="Picture 6"/>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728" y="2832"/>
                  <a:ext cx="2160" cy="397"/>
                </a:xfrm>
                <a:prstGeom prst="rect">
                  <a:avLst/>
                </a:prstGeom>
                <a:noFill/>
                <a:ln w="9525">
                  <a:noFill/>
                  <a:miter lim="800000"/>
                  <a:headEnd/>
                  <a:tailEnd/>
                </a:ln>
                <a:effectLst/>
              </p:spPr>
            </p:pic>
          </p:grpSp>
        </p:grpSp>
        <p:sp>
          <p:nvSpPr>
            <p:cNvPr id="103497" name="Rectangle 73"/>
            <p:cNvSpPr>
              <a:spLocks noChangeArrowheads="1"/>
            </p:cNvSpPr>
            <p:nvPr/>
          </p:nvSpPr>
          <p:spPr bwMode="auto">
            <a:xfrm>
              <a:off x="96" y="2832"/>
              <a:ext cx="2304" cy="1296"/>
            </a:xfrm>
            <a:prstGeom prst="rect">
              <a:avLst/>
            </a:prstGeom>
            <a:noFill/>
            <a:ln w="9525">
              <a:solidFill>
                <a:schemeClr val="bg1"/>
              </a:solidFill>
              <a:miter lim="800000"/>
              <a:headEnd/>
              <a:tailEnd/>
            </a:ln>
            <a:effectLst/>
          </p:spPr>
          <p:txBody>
            <a:bodyPr wrap="none" anchor="ctr"/>
            <a:lstStyle/>
            <a:p>
              <a:pPr fontAlgn="base">
                <a:spcBef>
                  <a:spcPct val="0"/>
                </a:spcBef>
                <a:spcAft>
                  <a:spcPct val="0"/>
                </a:spcAft>
              </a:pPr>
              <a:endParaRPr lang="en-US">
                <a:solidFill>
                  <a:srgbClr val="FFFFFF"/>
                </a:solidFill>
              </a:endParaRPr>
            </a:p>
          </p:txBody>
        </p:sp>
      </p:grpSp>
      <p:grpSp>
        <p:nvGrpSpPr>
          <p:cNvPr id="15" name="Group 60"/>
          <p:cNvGrpSpPr>
            <a:grpSpLocks/>
          </p:cNvGrpSpPr>
          <p:nvPr/>
        </p:nvGrpSpPr>
        <p:grpSpPr bwMode="auto">
          <a:xfrm>
            <a:off x="47625" y="2555875"/>
            <a:ext cx="3733800" cy="1981200"/>
            <a:chOff x="1824" y="1872"/>
            <a:chExt cx="2352" cy="1248"/>
          </a:xfrm>
        </p:grpSpPr>
        <p:grpSp>
          <p:nvGrpSpPr>
            <p:cNvPr id="16" name="Group 58"/>
            <p:cNvGrpSpPr>
              <a:grpSpLocks/>
            </p:cNvGrpSpPr>
            <p:nvPr/>
          </p:nvGrpSpPr>
          <p:grpSpPr bwMode="auto">
            <a:xfrm>
              <a:off x="1824" y="1872"/>
              <a:ext cx="2352" cy="1248"/>
              <a:chOff x="1824" y="1872"/>
              <a:chExt cx="2352" cy="1248"/>
            </a:xfrm>
          </p:grpSpPr>
          <p:sp>
            <p:nvSpPr>
              <p:cNvPr id="103476" name="Rectangle 52"/>
              <p:cNvSpPr>
                <a:spLocks noChangeArrowheads="1"/>
              </p:cNvSpPr>
              <p:nvPr/>
            </p:nvSpPr>
            <p:spPr bwMode="auto">
              <a:xfrm>
                <a:off x="1824" y="1872"/>
                <a:ext cx="2293" cy="1248"/>
              </a:xfrm>
              <a:prstGeom prst="rect">
                <a:avLst/>
              </a:prstGeom>
              <a:solidFill>
                <a:schemeClr val="tx1"/>
              </a:solidFill>
              <a:ln w="9525">
                <a:solidFill>
                  <a:schemeClr val="tx1"/>
                </a:solidFill>
                <a:miter lim="800000"/>
                <a:headEnd/>
                <a:tailEnd/>
              </a:ln>
              <a:effectLst/>
            </p:spPr>
            <p:txBody>
              <a:bodyPr wrap="none" anchor="ctr"/>
              <a:lstStyle/>
              <a:p>
                <a:pPr fontAlgn="base">
                  <a:spcBef>
                    <a:spcPct val="0"/>
                  </a:spcBef>
                  <a:spcAft>
                    <a:spcPct val="0"/>
                  </a:spcAft>
                </a:pPr>
                <a:endParaRPr lang="en-US">
                  <a:solidFill>
                    <a:srgbClr val="FFFFFF"/>
                  </a:solidFill>
                </a:endParaRPr>
              </a:p>
            </p:txBody>
          </p:sp>
          <p:grpSp>
            <p:nvGrpSpPr>
              <p:cNvPr id="17" name="Group 49"/>
              <p:cNvGrpSpPr>
                <a:grpSpLocks/>
              </p:cNvGrpSpPr>
              <p:nvPr/>
            </p:nvGrpSpPr>
            <p:grpSpPr bwMode="auto">
              <a:xfrm>
                <a:off x="1824" y="1872"/>
                <a:ext cx="2352" cy="1248"/>
                <a:chOff x="3360" y="2352"/>
                <a:chExt cx="1920" cy="1104"/>
              </a:xfrm>
            </p:grpSpPr>
            <p:pic>
              <p:nvPicPr>
                <p:cNvPr id="103474" name="Picture 50"/>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371" y="2544"/>
                  <a:ext cx="1872" cy="912"/>
                </a:xfrm>
                <a:prstGeom prst="rect">
                  <a:avLst/>
                </a:prstGeom>
                <a:solidFill>
                  <a:schemeClr val="tx1"/>
                </a:solidFill>
                <a:ln w="12700">
                  <a:noFill/>
                  <a:miter lim="800000"/>
                  <a:headEnd/>
                  <a:tailEnd/>
                </a:ln>
                <a:effectLst/>
              </p:spPr>
            </p:pic>
            <p:pic>
              <p:nvPicPr>
                <p:cNvPr id="103475" name="Picture 51"/>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3360" y="2352"/>
                  <a:ext cx="1920" cy="192"/>
                </a:xfrm>
                <a:prstGeom prst="rect">
                  <a:avLst/>
                </a:prstGeom>
                <a:solidFill>
                  <a:schemeClr val="tx1"/>
                </a:solidFill>
                <a:ln w="9525">
                  <a:noFill/>
                  <a:miter lim="800000"/>
                  <a:headEnd/>
                  <a:tailEnd/>
                </a:ln>
                <a:effectLst/>
              </p:spPr>
            </p:pic>
          </p:grpSp>
        </p:grpSp>
        <p:sp>
          <p:nvSpPr>
            <p:cNvPr id="103483" name="Rectangle 59"/>
            <p:cNvSpPr>
              <a:spLocks noChangeArrowheads="1"/>
            </p:cNvSpPr>
            <p:nvPr/>
          </p:nvSpPr>
          <p:spPr bwMode="auto">
            <a:xfrm>
              <a:off x="1824" y="1872"/>
              <a:ext cx="2304" cy="1248"/>
            </a:xfrm>
            <a:prstGeom prst="rect">
              <a:avLst/>
            </a:prstGeom>
            <a:noFill/>
            <a:ln w="9525">
              <a:solidFill>
                <a:schemeClr val="bg1"/>
              </a:solidFill>
              <a:miter lim="800000"/>
              <a:headEnd/>
              <a:tailEnd/>
            </a:ln>
            <a:effectLst/>
          </p:spPr>
          <p:txBody>
            <a:bodyPr wrap="none" anchor="ctr"/>
            <a:lstStyle/>
            <a:p>
              <a:pPr fontAlgn="base">
                <a:spcBef>
                  <a:spcPct val="0"/>
                </a:spcBef>
                <a:spcAft>
                  <a:spcPct val="0"/>
                </a:spcAft>
              </a:pPr>
              <a:endParaRPr lang="en-US">
                <a:solidFill>
                  <a:srgbClr val="FFFFFF"/>
                </a:solidFill>
              </a:endParaRPr>
            </a:p>
          </p:txBody>
        </p:sp>
      </p:grpSp>
      <p:grpSp>
        <p:nvGrpSpPr>
          <p:cNvPr id="18" name="Group 62"/>
          <p:cNvGrpSpPr>
            <a:grpSpLocks/>
          </p:cNvGrpSpPr>
          <p:nvPr/>
        </p:nvGrpSpPr>
        <p:grpSpPr bwMode="auto">
          <a:xfrm>
            <a:off x="2895600" y="1143000"/>
            <a:ext cx="4267200" cy="533400"/>
            <a:chOff x="96" y="1680"/>
            <a:chExt cx="2688" cy="336"/>
          </a:xfrm>
        </p:grpSpPr>
        <p:grpSp>
          <p:nvGrpSpPr>
            <p:cNvPr id="19" name="Group 54"/>
            <p:cNvGrpSpPr>
              <a:grpSpLocks/>
            </p:cNvGrpSpPr>
            <p:nvPr/>
          </p:nvGrpSpPr>
          <p:grpSpPr bwMode="auto">
            <a:xfrm>
              <a:off x="96" y="1680"/>
              <a:ext cx="2688" cy="336"/>
              <a:chOff x="96" y="1680"/>
              <a:chExt cx="2688" cy="336"/>
            </a:xfrm>
          </p:grpSpPr>
          <p:grpSp>
            <p:nvGrpSpPr>
              <p:cNvPr id="20" name="Group 53"/>
              <p:cNvGrpSpPr>
                <a:grpSpLocks/>
              </p:cNvGrpSpPr>
              <p:nvPr/>
            </p:nvGrpSpPr>
            <p:grpSpPr bwMode="auto">
              <a:xfrm>
                <a:off x="96" y="1680"/>
                <a:ext cx="2688" cy="336"/>
                <a:chOff x="96" y="1680"/>
                <a:chExt cx="2688" cy="336"/>
              </a:xfrm>
            </p:grpSpPr>
            <p:sp>
              <p:nvSpPr>
                <p:cNvPr id="103465" name="Rectangle 41"/>
                <p:cNvSpPr>
                  <a:spLocks noChangeArrowheads="1"/>
                </p:cNvSpPr>
                <p:nvPr/>
              </p:nvSpPr>
              <p:spPr bwMode="auto">
                <a:xfrm>
                  <a:off x="96" y="1680"/>
                  <a:ext cx="2688" cy="336"/>
                </a:xfrm>
                <a:prstGeom prst="rect">
                  <a:avLst/>
                </a:prstGeom>
                <a:solidFill>
                  <a:schemeClr val="tx1"/>
                </a:solidFill>
                <a:ln w="9525">
                  <a:solidFill>
                    <a:schemeClr val="tx1"/>
                  </a:solidFill>
                  <a:miter lim="800000"/>
                  <a:headEnd/>
                  <a:tailEnd/>
                </a:ln>
                <a:effectLst/>
              </p:spPr>
              <p:txBody>
                <a:bodyPr wrap="none" anchor="ctr"/>
                <a:lstStyle/>
                <a:p>
                  <a:pPr fontAlgn="base">
                    <a:spcBef>
                      <a:spcPct val="0"/>
                    </a:spcBef>
                    <a:spcAft>
                      <a:spcPct val="0"/>
                    </a:spcAft>
                  </a:pPr>
                  <a:endParaRPr lang="en-US">
                    <a:solidFill>
                      <a:srgbClr val="FFFFFF"/>
                    </a:solidFill>
                  </a:endParaRPr>
                </a:p>
              </p:txBody>
            </p:sp>
            <p:pic>
              <p:nvPicPr>
                <p:cNvPr id="103462" name="Picture 38"/>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628" y="1717"/>
                  <a:ext cx="2124" cy="28"/>
                </a:xfrm>
                <a:prstGeom prst="rect">
                  <a:avLst/>
                </a:prstGeom>
                <a:solidFill>
                  <a:schemeClr val="tx1"/>
                </a:solidFill>
                <a:ln>
                  <a:noFill/>
                </a:ln>
                <a:effectLst/>
              </p:spPr>
            </p:pic>
            <p:pic>
              <p:nvPicPr>
                <p:cNvPr id="103463" name="Picture 39"/>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715" y="1853"/>
                  <a:ext cx="2069" cy="163"/>
                </a:xfrm>
                <a:prstGeom prst="rect">
                  <a:avLst/>
                </a:prstGeom>
                <a:solidFill>
                  <a:schemeClr val="tx1"/>
                </a:solidFill>
                <a:ln w="9525">
                  <a:noFill/>
                  <a:miter lim="800000"/>
                  <a:headEnd/>
                  <a:tailEnd/>
                </a:ln>
                <a:effectLst/>
              </p:spPr>
            </p:pic>
            <p:pic>
              <p:nvPicPr>
                <p:cNvPr id="103464" name="Picture 40"/>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96" y="1711"/>
                  <a:ext cx="620" cy="288"/>
                </a:xfrm>
                <a:prstGeom prst="rect">
                  <a:avLst/>
                </a:prstGeom>
                <a:solidFill>
                  <a:schemeClr val="tx1"/>
                </a:solidFill>
                <a:ln w="9525">
                  <a:noFill/>
                  <a:miter lim="800000"/>
                  <a:headEnd/>
                  <a:tailEnd/>
                </a:ln>
                <a:effectLst/>
              </p:spPr>
            </p:pic>
          </p:grpSp>
          <p:pic>
            <p:nvPicPr>
              <p:cNvPr id="103466" name="Picture 42"/>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716" y="1776"/>
                <a:ext cx="1551" cy="110"/>
              </a:xfrm>
              <a:prstGeom prst="rect">
                <a:avLst/>
              </a:prstGeom>
              <a:solidFill>
                <a:schemeClr val="tx1"/>
              </a:solidFill>
              <a:ln w="9525">
                <a:noFill/>
                <a:miter lim="800000"/>
                <a:headEnd/>
                <a:tailEnd/>
              </a:ln>
              <a:effectLst/>
            </p:spPr>
          </p:pic>
        </p:grpSp>
        <p:sp>
          <p:nvSpPr>
            <p:cNvPr id="103485" name="Rectangle 61"/>
            <p:cNvSpPr>
              <a:spLocks noChangeArrowheads="1"/>
            </p:cNvSpPr>
            <p:nvPr/>
          </p:nvSpPr>
          <p:spPr bwMode="auto">
            <a:xfrm>
              <a:off x="96" y="1680"/>
              <a:ext cx="2688" cy="336"/>
            </a:xfrm>
            <a:prstGeom prst="rect">
              <a:avLst/>
            </a:prstGeom>
            <a:noFill/>
            <a:ln w="9525">
              <a:solidFill>
                <a:schemeClr val="bg1"/>
              </a:solidFill>
              <a:miter lim="800000"/>
              <a:headEnd/>
              <a:tailEnd/>
            </a:ln>
            <a:effectLst/>
          </p:spPr>
          <p:txBody>
            <a:bodyPr wrap="none" anchor="ctr"/>
            <a:lstStyle/>
            <a:p>
              <a:pPr fontAlgn="base">
                <a:spcBef>
                  <a:spcPct val="0"/>
                </a:spcBef>
                <a:spcAft>
                  <a:spcPct val="0"/>
                </a:spcAft>
              </a:pPr>
              <a:endParaRPr lang="en-US">
                <a:solidFill>
                  <a:srgbClr val="FFFFFF"/>
                </a:solidFill>
              </a:endParaRPr>
            </a:p>
          </p:txBody>
        </p:sp>
      </p:grpSp>
      <p:grpSp>
        <p:nvGrpSpPr>
          <p:cNvPr id="21" name="Group 71"/>
          <p:cNvGrpSpPr>
            <a:grpSpLocks/>
          </p:cNvGrpSpPr>
          <p:nvPr/>
        </p:nvGrpSpPr>
        <p:grpSpPr bwMode="auto">
          <a:xfrm>
            <a:off x="4038600" y="5562600"/>
            <a:ext cx="4267200" cy="1160463"/>
            <a:chOff x="2976" y="3504"/>
            <a:chExt cx="2688" cy="731"/>
          </a:xfrm>
        </p:grpSpPr>
        <p:pic>
          <p:nvPicPr>
            <p:cNvPr id="103451" name="Picture 27"/>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2976" y="3732"/>
              <a:ext cx="2687" cy="503"/>
            </a:xfrm>
            <a:prstGeom prst="rect">
              <a:avLst/>
            </a:prstGeom>
            <a:noFill/>
            <a:ln w="9525">
              <a:solidFill>
                <a:schemeClr val="bg1"/>
              </a:solidFill>
              <a:miter lim="800000"/>
              <a:headEnd/>
              <a:tailEnd/>
            </a:ln>
            <a:effectLst/>
          </p:spPr>
        </p:pic>
        <p:pic>
          <p:nvPicPr>
            <p:cNvPr id="103452" name="Picture 28"/>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2976" y="3504"/>
              <a:ext cx="2688" cy="260"/>
            </a:xfrm>
            <a:prstGeom prst="rect">
              <a:avLst/>
            </a:prstGeom>
            <a:noFill/>
            <a:ln w="9525">
              <a:solidFill>
                <a:schemeClr val="bg1"/>
              </a:solidFill>
              <a:miter lim="800000"/>
              <a:headEnd/>
              <a:tailEnd/>
            </a:ln>
            <a:effectLst/>
          </p:spPr>
        </p:pic>
      </p:grpSp>
      <p:grpSp>
        <p:nvGrpSpPr>
          <p:cNvPr id="22" name="Group 75"/>
          <p:cNvGrpSpPr>
            <a:grpSpLocks/>
          </p:cNvGrpSpPr>
          <p:nvPr/>
        </p:nvGrpSpPr>
        <p:grpSpPr bwMode="auto">
          <a:xfrm>
            <a:off x="1154113" y="4041775"/>
            <a:ext cx="4267200" cy="838200"/>
            <a:chOff x="2880" y="2832"/>
            <a:chExt cx="2688" cy="528"/>
          </a:xfrm>
        </p:grpSpPr>
        <p:sp>
          <p:nvSpPr>
            <p:cNvPr id="103459" name="Rectangle 35"/>
            <p:cNvSpPr>
              <a:spLocks noChangeArrowheads="1"/>
            </p:cNvSpPr>
            <p:nvPr/>
          </p:nvSpPr>
          <p:spPr bwMode="auto">
            <a:xfrm>
              <a:off x="2880" y="2832"/>
              <a:ext cx="2688" cy="528"/>
            </a:xfrm>
            <a:prstGeom prst="rect">
              <a:avLst/>
            </a:prstGeom>
            <a:solidFill>
              <a:schemeClr val="tx1"/>
            </a:solidFill>
            <a:ln w="9525">
              <a:solidFill>
                <a:schemeClr val="tx1"/>
              </a:solidFill>
              <a:miter lim="800000"/>
              <a:headEnd/>
              <a:tailEnd/>
            </a:ln>
            <a:effectLst/>
          </p:spPr>
          <p:txBody>
            <a:bodyPr wrap="none" anchor="ctr"/>
            <a:lstStyle/>
            <a:p>
              <a:pPr fontAlgn="base">
                <a:spcBef>
                  <a:spcPct val="0"/>
                </a:spcBef>
                <a:spcAft>
                  <a:spcPct val="0"/>
                </a:spcAft>
              </a:pPr>
              <a:endParaRPr lang="en-US">
                <a:solidFill>
                  <a:srgbClr val="FFFFFF"/>
                </a:solidFill>
              </a:endParaRPr>
            </a:p>
          </p:txBody>
        </p:sp>
        <p:grpSp>
          <p:nvGrpSpPr>
            <p:cNvPr id="23" name="Group 72"/>
            <p:cNvGrpSpPr>
              <a:grpSpLocks/>
            </p:cNvGrpSpPr>
            <p:nvPr/>
          </p:nvGrpSpPr>
          <p:grpSpPr bwMode="auto">
            <a:xfrm>
              <a:off x="2880" y="2832"/>
              <a:ext cx="2688" cy="528"/>
              <a:chOff x="2880" y="2832"/>
              <a:chExt cx="2688" cy="528"/>
            </a:xfrm>
          </p:grpSpPr>
          <p:sp>
            <p:nvSpPr>
              <p:cNvPr id="103493" name="Rectangle 69"/>
              <p:cNvSpPr>
                <a:spLocks noChangeArrowheads="1"/>
              </p:cNvSpPr>
              <p:nvPr/>
            </p:nvSpPr>
            <p:spPr bwMode="auto">
              <a:xfrm>
                <a:off x="2880" y="2832"/>
                <a:ext cx="2688" cy="528"/>
              </a:xfrm>
              <a:prstGeom prst="rect">
                <a:avLst/>
              </a:prstGeom>
              <a:solidFill>
                <a:schemeClr val="tx1"/>
              </a:solidFill>
              <a:ln w="9525">
                <a:solidFill>
                  <a:schemeClr val="bg1"/>
                </a:solidFill>
                <a:miter lim="800000"/>
                <a:headEnd/>
                <a:tailEnd/>
              </a:ln>
              <a:effectLst/>
            </p:spPr>
            <p:txBody>
              <a:bodyPr wrap="none" anchor="ctr"/>
              <a:lstStyle/>
              <a:p>
                <a:pPr algn="ctr" fontAlgn="base">
                  <a:spcBef>
                    <a:spcPct val="0"/>
                  </a:spcBef>
                  <a:spcAft>
                    <a:spcPct val="0"/>
                  </a:spcAft>
                </a:pPr>
                <a:endParaRPr lang="en-US">
                  <a:solidFill>
                    <a:srgbClr val="FFFFFF"/>
                  </a:solidFill>
                </a:endParaRPr>
              </a:p>
            </p:txBody>
          </p:sp>
          <p:grpSp>
            <p:nvGrpSpPr>
              <p:cNvPr id="24" name="Group 65"/>
              <p:cNvGrpSpPr>
                <a:grpSpLocks/>
              </p:cNvGrpSpPr>
              <p:nvPr/>
            </p:nvGrpSpPr>
            <p:grpSpPr bwMode="auto">
              <a:xfrm>
                <a:off x="2880" y="2858"/>
                <a:ext cx="2667" cy="454"/>
                <a:chOff x="2880" y="2858"/>
                <a:chExt cx="2667" cy="454"/>
              </a:xfrm>
            </p:grpSpPr>
            <p:pic>
              <p:nvPicPr>
                <p:cNvPr id="103455" name="Picture 31"/>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2880" y="3072"/>
                  <a:ext cx="2667" cy="240"/>
                </a:xfrm>
                <a:prstGeom prst="rect">
                  <a:avLst/>
                </a:prstGeom>
                <a:solidFill>
                  <a:schemeClr val="tx1"/>
                </a:solidFill>
                <a:ln w="9525">
                  <a:noFill/>
                  <a:miter lim="800000"/>
                  <a:headEnd/>
                  <a:tailEnd/>
                </a:ln>
                <a:effectLst/>
              </p:spPr>
            </p:pic>
            <p:grpSp>
              <p:nvGrpSpPr>
                <p:cNvPr id="25" name="Group 32"/>
                <p:cNvGrpSpPr>
                  <a:grpSpLocks/>
                </p:cNvGrpSpPr>
                <p:nvPr/>
              </p:nvGrpSpPr>
              <p:grpSpPr bwMode="auto">
                <a:xfrm>
                  <a:off x="2880" y="2858"/>
                  <a:ext cx="2664" cy="164"/>
                  <a:chOff x="1338" y="2103"/>
                  <a:chExt cx="2902" cy="185"/>
                </a:xfrm>
              </p:grpSpPr>
              <p:pic>
                <p:nvPicPr>
                  <p:cNvPr id="103457" name="Picture 33"/>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2544" y="2103"/>
                    <a:ext cx="1696" cy="185"/>
                  </a:xfrm>
                  <a:prstGeom prst="rect">
                    <a:avLst/>
                  </a:prstGeom>
                  <a:solidFill>
                    <a:schemeClr val="tx1"/>
                  </a:solidFill>
                  <a:ln w="9525">
                    <a:noFill/>
                    <a:miter lim="800000"/>
                    <a:headEnd/>
                    <a:tailEnd/>
                  </a:ln>
                  <a:effectLst/>
                </p:spPr>
              </p:pic>
              <p:pic>
                <p:nvPicPr>
                  <p:cNvPr id="103458" name="Picture 34"/>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1338" y="2103"/>
                    <a:ext cx="1296" cy="185"/>
                  </a:xfrm>
                  <a:prstGeom prst="rect">
                    <a:avLst/>
                  </a:prstGeom>
                  <a:solidFill>
                    <a:schemeClr val="tx1"/>
                  </a:solidFill>
                  <a:ln w="9525">
                    <a:noFill/>
                    <a:miter lim="800000"/>
                    <a:headEnd/>
                    <a:tailEnd/>
                  </a:ln>
                  <a:effectLst/>
                </p:spPr>
              </p:pic>
            </p:grpSp>
          </p:grpSp>
        </p:grpSp>
      </p:grpSp>
      <p:grpSp>
        <p:nvGrpSpPr>
          <p:cNvPr id="26" name="Group 76"/>
          <p:cNvGrpSpPr>
            <a:grpSpLocks/>
          </p:cNvGrpSpPr>
          <p:nvPr/>
        </p:nvGrpSpPr>
        <p:grpSpPr bwMode="auto">
          <a:xfrm>
            <a:off x="4781550" y="3089275"/>
            <a:ext cx="4256088" cy="2811463"/>
            <a:chOff x="960" y="384"/>
            <a:chExt cx="3787" cy="2501"/>
          </a:xfrm>
        </p:grpSpPr>
        <p:pic>
          <p:nvPicPr>
            <p:cNvPr id="103501" name="Picture 77"/>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970" y="869"/>
              <a:ext cx="3773" cy="2016"/>
            </a:xfrm>
            <a:prstGeom prst="rect">
              <a:avLst/>
            </a:prstGeom>
            <a:noFill/>
            <a:ln w="9525">
              <a:solidFill>
                <a:schemeClr val="tx1"/>
              </a:solidFill>
              <a:miter lim="800000"/>
              <a:headEnd/>
              <a:tailEnd/>
            </a:ln>
            <a:effectLst/>
          </p:spPr>
        </p:pic>
        <p:grpSp>
          <p:nvGrpSpPr>
            <p:cNvPr id="27" name="Group 78"/>
            <p:cNvGrpSpPr>
              <a:grpSpLocks/>
            </p:cNvGrpSpPr>
            <p:nvPr/>
          </p:nvGrpSpPr>
          <p:grpSpPr bwMode="auto">
            <a:xfrm>
              <a:off x="960" y="384"/>
              <a:ext cx="3787" cy="492"/>
              <a:chOff x="960" y="384"/>
              <a:chExt cx="3787" cy="492"/>
            </a:xfrm>
          </p:grpSpPr>
          <p:pic>
            <p:nvPicPr>
              <p:cNvPr id="103503" name="Picture 79"/>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960" y="384"/>
                <a:ext cx="1968" cy="491"/>
              </a:xfrm>
              <a:prstGeom prst="rect">
                <a:avLst/>
              </a:prstGeom>
              <a:noFill/>
              <a:ln w="9525">
                <a:noFill/>
                <a:miter lim="800000"/>
                <a:headEnd/>
                <a:tailEnd/>
              </a:ln>
              <a:effectLst/>
            </p:spPr>
          </p:pic>
          <p:pic>
            <p:nvPicPr>
              <p:cNvPr id="103504" name="Picture 80"/>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2928" y="384"/>
                <a:ext cx="1819" cy="492"/>
              </a:xfrm>
              <a:prstGeom prst="rect">
                <a:avLst/>
              </a:prstGeom>
              <a:noFill/>
              <a:ln w="9525">
                <a:noFill/>
                <a:miter lim="800000"/>
                <a:headEnd/>
                <a:tailEnd/>
              </a:ln>
              <a:effectLst/>
            </p:spPr>
          </p:pic>
        </p:grpSp>
      </p:grpSp>
      <p:pic>
        <p:nvPicPr>
          <p:cNvPr id="73" name="Picture 14"/>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0" y="5029200"/>
            <a:ext cx="6076950" cy="1828800"/>
          </a:xfrm>
          <a:prstGeom prst="rect">
            <a:avLst/>
          </a:prstGeom>
          <a:ln>
            <a:noFill/>
          </a:ln>
          <a:effectLst>
            <a:outerShdw blurRad="292100" dist="139700" dir="2700000" algn="tl" rotWithShape="0">
              <a:srgbClr val="333333">
                <a:alpha val="65000"/>
              </a:srgbClr>
            </a:outerShdw>
          </a:effectLst>
        </p:spPr>
      </p:pic>
      <p:grpSp>
        <p:nvGrpSpPr>
          <p:cNvPr id="28" name="Group 74"/>
          <p:cNvGrpSpPr/>
          <p:nvPr/>
        </p:nvGrpSpPr>
        <p:grpSpPr>
          <a:xfrm>
            <a:off x="5334625" y="76200"/>
            <a:ext cx="3809375" cy="1905000"/>
            <a:chOff x="1066800" y="3124200"/>
            <a:chExt cx="6115050" cy="3058026"/>
          </a:xfrm>
        </p:grpSpPr>
        <p:pic>
          <p:nvPicPr>
            <p:cNvPr id="76" name="Picture 7"/>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1066800" y="3124200"/>
              <a:ext cx="6096000" cy="720752"/>
            </a:xfrm>
            <a:prstGeom prst="rect">
              <a:avLst/>
            </a:prstGeom>
            <a:ln>
              <a:noFill/>
            </a:ln>
            <a:effectLst>
              <a:outerShdw blurRad="292100" dist="139700" dir="2700000" algn="tl" rotWithShape="0">
                <a:srgbClr val="333333">
                  <a:alpha val="65000"/>
                </a:srgbClr>
              </a:outerShdw>
            </a:effectLst>
          </p:spPr>
        </p:pic>
        <p:pic>
          <p:nvPicPr>
            <p:cNvPr id="77" name="Picture 8"/>
            <p:cNvPicPr>
              <a:picLocks noChangeAspect="1" noChangeArrowheads="1"/>
            </p:cNvPicPr>
            <p:nvPr/>
          </p:nvPicPr>
          <p:blipFill>
            <a:blip r:embed="rId31" cstate="screen">
              <a:extLst>
                <a:ext uri="{28A0092B-C50C-407E-A947-70E740481C1C}">
                  <a14:useLocalDpi xmlns:a14="http://schemas.microsoft.com/office/drawing/2010/main"/>
                </a:ext>
              </a:extLst>
            </a:blip>
            <a:srcRect b="40325"/>
            <a:stretch>
              <a:fillRect/>
            </a:stretch>
          </p:blipFill>
          <p:spPr bwMode="auto">
            <a:xfrm>
              <a:off x="1143000" y="3829050"/>
              <a:ext cx="6038850" cy="2353176"/>
            </a:xfrm>
            <a:prstGeom prst="rect">
              <a:avLst/>
            </a:prstGeom>
            <a:ln>
              <a:noFill/>
            </a:ln>
            <a:effectLst>
              <a:outerShdw blurRad="292100" dist="139700" dir="2700000" algn="tl" rotWithShape="0">
                <a:srgbClr val="333333">
                  <a:alpha val="65000"/>
                </a:srgbClr>
              </a:outerShdw>
            </a:effectLst>
          </p:spPr>
        </p:pic>
      </p:grpSp>
      <p:grpSp>
        <p:nvGrpSpPr>
          <p:cNvPr id="29" name="Group 80"/>
          <p:cNvGrpSpPr/>
          <p:nvPr/>
        </p:nvGrpSpPr>
        <p:grpSpPr>
          <a:xfrm>
            <a:off x="3581400" y="1981200"/>
            <a:ext cx="5562600" cy="1619250"/>
            <a:chOff x="1676400" y="381000"/>
            <a:chExt cx="5562600" cy="1619250"/>
          </a:xfrm>
        </p:grpSpPr>
        <p:pic>
          <p:nvPicPr>
            <p:cNvPr id="82" name="Picture 4"/>
            <p:cNvPicPr>
              <a:picLocks noChangeAspect="1" noChangeArrowheads="1"/>
            </p:cNvPicPr>
            <p:nvPr/>
          </p:nvPicPr>
          <p:blipFill>
            <a:blip r:embed="rId32" cstate="print"/>
            <a:srcRect/>
            <a:stretch>
              <a:fillRect/>
            </a:stretch>
          </p:blipFill>
          <p:spPr bwMode="auto">
            <a:xfrm>
              <a:off x="1676400" y="381000"/>
              <a:ext cx="5562600" cy="850845"/>
            </a:xfrm>
            <a:prstGeom prst="rect">
              <a:avLst/>
            </a:prstGeom>
            <a:noFill/>
            <a:ln w="9525">
              <a:noFill/>
              <a:miter lim="800000"/>
              <a:headEnd/>
              <a:tailEnd/>
            </a:ln>
          </p:spPr>
        </p:pic>
        <p:pic>
          <p:nvPicPr>
            <p:cNvPr id="83" name="Picture 5"/>
            <p:cNvPicPr>
              <a:picLocks noChangeAspect="1" noChangeArrowheads="1"/>
            </p:cNvPicPr>
            <p:nvPr/>
          </p:nvPicPr>
          <p:blipFill>
            <a:blip r:embed="rId33" cstate="print"/>
            <a:srcRect/>
            <a:stretch>
              <a:fillRect/>
            </a:stretch>
          </p:blipFill>
          <p:spPr bwMode="auto">
            <a:xfrm>
              <a:off x="1981200" y="1219200"/>
              <a:ext cx="4543425" cy="781050"/>
            </a:xfrm>
            <a:prstGeom prst="rect">
              <a:avLst/>
            </a:prstGeom>
            <a:noFill/>
            <a:ln w="9525">
              <a:noFill/>
              <a:miter lim="800000"/>
              <a:headEnd/>
              <a:tailEnd/>
            </a:ln>
          </p:spPr>
        </p:pic>
      </p:grpSp>
      <p:pic>
        <p:nvPicPr>
          <p:cNvPr id="84" name="Picture 18"/>
          <p:cNvPicPr>
            <a:picLocks noChangeAspect="1" noChangeArrowheads="1"/>
          </p:cNvPicPr>
          <p:nvPr/>
        </p:nvPicPr>
        <p:blipFill>
          <a:blip r:embed="rId34" cstate="print"/>
          <a:srcRect/>
          <a:stretch>
            <a:fillRect/>
          </a:stretch>
        </p:blipFill>
        <p:spPr bwMode="auto">
          <a:xfrm>
            <a:off x="304800" y="838200"/>
            <a:ext cx="6619875" cy="1857917"/>
          </a:xfrm>
          <a:prstGeom prst="rect">
            <a:avLst/>
          </a:prstGeom>
          <a:noFill/>
          <a:ln w="9525">
            <a:noFill/>
            <a:miter lim="800000"/>
            <a:headEnd/>
            <a:tailEnd/>
          </a:ln>
        </p:spPr>
      </p:pic>
      <p:pic>
        <p:nvPicPr>
          <p:cNvPr id="97" name="Picture 19"/>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5553075" y="2743200"/>
            <a:ext cx="3590925" cy="2034858"/>
          </a:xfrm>
          <a:prstGeom prst="rect">
            <a:avLst/>
          </a:prstGeom>
          <a:ln>
            <a:noFill/>
          </a:ln>
          <a:effectLst>
            <a:outerShdw blurRad="292100" dist="139700" dir="2700000" algn="tl" rotWithShape="0">
              <a:srgbClr val="333333">
                <a:alpha val="65000"/>
              </a:srgbClr>
            </a:outerShdw>
          </a:effectLst>
        </p:spPr>
      </p:pic>
      <p:pic>
        <p:nvPicPr>
          <p:cNvPr id="98" name="Picture 22"/>
          <p:cNvPicPr>
            <a:picLocks noChangeAspect="1" noChangeArrowheads="1"/>
          </p:cNvPicPr>
          <p:nvPr/>
        </p:nvPicPr>
        <p:blipFill>
          <a:blip r:embed="rId36" cstate="print"/>
          <a:srcRect/>
          <a:stretch>
            <a:fillRect/>
          </a:stretch>
        </p:blipFill>
        <p:spPr bwMode="auto">
          <a:xfrm>
            <a:off x="0" y="685800"/>
            <a:ext cx="3352800" cy="2643963"/>
          </a:xfrm>
          <a:prstGeom prst="rect">
            <a:avLst/>
          </a:prstGeom>
          <a:noFill/>
          <a:ln w="9525">
            <a:noFill/>
            <a:miter lim="800000"/>
            <a:headEnd/>
            <a:tailEnd/>
          </a:ln>
        </p:spPr>
      </p:pic>
      <p:grpSp>
        <p:nvGrpSpPr>
          <p:cNvPr id="30" name="Group 88"/>
          <p:cNvGrpSpPr/>
          <p:nvPr/>
        </p:nvGrpSpPr>
        <p:grpSpPr>
          <a:xfrm>
            <a:off x="5276850" y="4865294"/>
            <a:ext cx="3867150" cy="1992706"/>
            <a:chOff x="1524000" y="2409825"/>
            <a:chExt cx="6229350" cy="3209925"/>
          </a:xfrm>
        </p:grpSpPr>
        <p:pic>
          <p:nvPicPr>
            <p:cNvPr id="90" name="Picture 3"/>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1524000" y="2409825"/>
              <a:ext cx="3276600" cy="942975"/>
            </a:xfrm>
            <a:prstGeom prst="rect">
              <a:avLst/>
            </a:prstGeom>
            <a:ln>
              <a:noFill/>
            </a:ln>
            <a:effectLst>
              <a:outerShdw blurRad="190500" algn="tl" rotWithShape="0">
                <a:srgbClr val="000000">
                  <a:alpha val="70000"/>
                </a:srgbClr>
              </a:outerShdw>
            </a:effectLst>
          </p:spPr>
        </p:pic>
        <p:pic>
          <p:nvPicPr>
            <p:cNvPr id="91" name="Picture 2"/>
            <p:cNvPicPr>
              <a:picLocks noChangeAspect="1" noChangeArrowheads="1"/>
            </p:cNvPicPr>
            <p:nvPr/>
          </p:nvPicPr>
          <p:blipFill>
            <a:blip r:embed="rId38" cstate="screen">
              <a:extLst>
                <a:ext uri="{28A0092B-C50C-407E-A947-70E740481C1C}">
                  <a14:useLocalDpi xmlns:a14="http://schemas.microsoft.com/office/drawing/2010/main"/>
                </a:ext>
              </a:extLst>
            </a:blip>
            <a:srcRect/>
            <a:stretch>
              <a:fillRect/>
            </a:stretch>
          </p:blipFill>
          <p:spPr bwMode="auto">
            <a:xfrm>
              <a:off x="4419600" y="2895600"/>
              <a:ext cx="1676400" cy="304800"/>
            </a:xfrm>
            <a:prstGeom prst="rect">
              <a:avLst/>
            </a:prstGeom>
            <a:ln>
              <a:noFill/>
            </a:ln>
            <a:effectLst>
              <a:outerShdw blurRad="190500" algn="tl" rotWithShape="0">
                <a:srgbClr val="000000">
                  <a:alpha val="70000"/>
                </a:srgbClr>
              </a:outerShdw>
            </a:effectLst>
          </p:spPr>
        </p:pic>
        <p:pic>
          <p:nvPicPr>
            <p:cNvPr id="92" name="Picture 2"/>
            <p:cNvPicPr>
              <a:picLocks noChangeAspect="1" noChangeArrowheads="1"/>
            </p:cNvPicPr>
            <p:nvPr/>
          </p:nvPicPr>
          <p:blipFill>
            <a:blip r:embed="rId39" cstate="screen">
              <a:extLst>
                <a:ext uri="{28A0092B-C50C-407E-A947-70E740481C1C}">
                  <a14:useLocalDpi xmlns:a14="http://schemas.microsoft.com/office/drawing/2010/main"/>
                </a:ext>
              </a:extLst>
            </a:blip>
            <a:srcRect t="8633"/>
            <a:stretch>
              <a:fillRect/>
            </a:stretch>
          </p:blipFill>
          <p:spPr bwMode="auto">
            <a:xfrm>
              <a:off x="1600200" y="3200400"/>
              <a:ext cx="6153150" cy="2419350"/>
            </a:xfrm>
            <a:prstGeom prst="rect">
              <a:avLst/>
            </a:prstGeom>
            <a:ln>
              <a:noFill/>
            </a:ln>
            <a:effectLst>
              <a:outerShdw blurRad="190500" algn="tl" rotWithShape="0">
                <a:srgbClr val="000000">
                  <a:alpha val="70000"/>
                </a:srgbClr>
              </a:outerShdw>
            </a:effectLst>
          </p:spPr>
        </p:pic>
      </p:grpSp>
      <p:pic>
        <p:nvPicPr>
          <p:cNvPr id="85" name="Picture 20"/>
          <p:cNvPicPr>
            <a:picLocks noChangeAspect="1" noChangeArrowheads="1"/>
          </p:cNvPicPr>
          <p:nvPr/>
        </p:nvPicPr>
        <p:blipFill>
          <a:blip r:embed="rId40" cstate="print"/>
          <a:srcRect/>
          <a:stretch>
            <a:fillRect/>
          </a:stretch>
        </p:blipFill>
        <p:spPr bwMode="auto">
          <a:xfrm>
            <a:off x="228600" y="914400"/>
            <a:ext cx="4876800" cy="952500"/>
          </a:xfrm>
          <a:prstGeom prst="rect">
            <a:avLst/>
          </a:prstGeom>
          <a:noFill/>
          <a:ln w="9525">
            <a:noFill/>
            <a:miter lim="800000"/>
            <a:headEnd/>
            <a:tailEnd/>
          </a:ln>
        </p:spPr>
      </p:pic>
      <p:grpSp>
        <p:nvGrpSpPr>
          <p:cNvPr id="31" name="Group 85"/>
          <p:cNvGrpSpPr/>
          <p:nvPr/>
        </p:nvGrpSpPr>
        <p:grpSpPr>
          <a:xfrm>
            <a:off x="3162300" y="0"/>
            <a:ext cx="5210175" cy="2076277"/>
            <a:chOff x="914400" y="1980722"/>
            <a:chExt cx="6048375" cy="2410303"/>
          </a:xfrm>
        </p:grpSpPr>
        <p:pic>
          <p:nvPicPr>
            <p:cNvPr id="87" name="Picture 15"/>
            <p:cNvPicPr>
              <a:picLocks noChangeAspect="1" noChangeArrowheads="1"/>
            </p:cNvPicPr>
            <p:nvPr/>
          </p:nvPicPr>
          <p:blipFill>
            <a:blip r:embed="rId41" cstate="print"/>
            <a:srcRect/>
            <a:stretch>
              <a:fillRect/>
            </a:stretch>
          </p:blipFill>
          <p:spPr bwMode="auto">
            <a:xfrm>
              <a:off x="914401" y="1980722"/>
              <a:ext cx="5943600" cy="619603"/>
            </a:xfrm>
            <a:prstGeom prst="rect">
              <a:avLst/>
            </a:prstGeom>
            <a:ln>
              <a:noFill/>
            </a:ln>
            <a:effectLst>
              <a:outerShdw blurRad="190500" algn="tl" rotWithShape="0">
                <a:srgbClr val="000000">
                  <a:alpha val="70000"/>
                </a:srgbClr>
              </a:outerShdw>
            </a:effectLst>
          </p:spPr>
        </p:pic>
        <p:pic>
          <p:nvPicPr>
            <p:cNvPr id="88" name="Picture 16"/>
            <p:cNvPicPr>
              <a:picLocks noChangeAspect="1" noChangeArrowheads="1"/>
            </p:cNvPicPr>
            <p:nvPr/>
          </p:nvPicPr>
          <p:blipFill>
            <a:blip r:embed="rId42" cstate="print"/>
            <a:srcRect/>
            <a:stretch>
              <a:fillRect/>
            </a:stretch>
          </p:blipFill>
          <p:spPr bwMode="auto">
            <a:xfrm>
              <a:off x="914400" y="2590800"/>
              <a:ext cx="6048375" cy="1800225"/>
            </a:xfrm>
            <a:prstGeom prst="rect">
              <a:avLst/>
            </a:prstGeom>
            <a:ln>
              <a:noFill/>
            </a:ln>
            <a:effectLst>
              <a:outerShdw blurRad="190500" algn="tl" rotWithShape="0">
                <a:srgbClr val="000000">
                  <a:alpha val="70000"/>
                </a:srgbClr>
              </a:outerShdw>
            </a:effectLst>
          </p:spPr>
        </p:pic>
      </p:grpSp>
      <p:pic>
        <p:nvPicPr>
          <p:cNvPr id="69" name="Picture 17"/>
          <p:cNvPicPr>
            <a:picLocks noChangeAspect="1" noChangeArrowheads="1"/>
          </p:cNvPicPr>
          <p:nvPr/>
        </p:nvPicPr>
        <p:blipFill>
          <a:blip r:embed="rId43" cstate="print"/>
          <a:srcRect/>
          <a:stretch>
            <a:fillRect/>
          </a:stretch>
        </p:blipFill>
        <p:spPr bwMode="auto">
          <a:xfrm>
            <a:off x="0" y="961050"/>
            <a:ext cx="3162300" cy="4220550"/>
          </a:xfrm>
          <a:prstGeom prst="rect">
            <a:avLst/>
          </a:prstGeom>
          <a:ln>
            <a:noFill/>
          </a:ln>
          <a:effectLst>
            <a:outerShdw blurRad="292100" dist="139700" dir="2700000" algn="tl" rotWithShape="0">
              <a:srgbClr val="333333">
                <a:alpha val="65000"/>
              </a:srgbClr>
            </a:outerShdw>
          </a:effectLst>
        </p:spPr>
      </p:pic>
      <p:grpSp>
        <p:nvGrpSpPr>
          <p:cNvPr id="103489" name="Group 77"/>
          <p:cNvGrpSpPr/>
          <p:nvPr/>
        </p:nvGrpSpPr>
        <p:grpSpPr>
          <a:xfrm>
            <a:off x="3352800" y="1524000"/>
            <a:ext cx="4130750" cy="3165375"/>
            <a:chOff x="1524001" y="838200"/>
            <a:chExt cx="5426149" cy="4158034"/>
          </a:xfrm>
        </p:grpSpPr>
        <p:pic>
          <p:nvPicPr>
            <p:cNvPr id="79" name="Picture 2"/>
            <p:cNvPicPr>
              <a:picLocks noChangeAspect="1" noChangeArrowheads="1"/>
            </p:cNvPicPr>
            <p:nvPr/>
          </p:nvPicPr>
          <p:blipFill>
            <a:blip r:embed="rId44" cstate="screen">
              <a:extLst>
                <a:ext uri="{28A0092B-C50C-407E-A947-70E740481C1C}">
                  <a14:useLocalDpi xmlns:a14="http://schemas.microsoft.com/office/drawing/2010/main"/>
                </a:ext>
              </a:extLst>
            </a:blip>
            <a:srcRect/>
            <a:stretch>
              <a:fillRect/>
            </a:stretch>
          </p:blipFill>
          <p:spPr bwMode="auto">
            <a:xfrm>
              <a:off x="1524001" y="838200"/>
              <a:ext cx="5333999" cy="727027"/>
            </a:xfrm>
            <a:prstGeom prst="rect">
              <a:avLst/>
            </a:prstGeom>
            <a:ln>
              <a:noFill/>
            </a:ln>
            <a:effectLst>
              <a:outerShdw blurRad="292100" dist="139700" dir="2700000" algn="tl" rotWithShape="0">
                <a:srgbClr val="333333">
                  <a:alpha val="65000"/>
                </a:srgbClr>
              </a:outerShdw>
            </a:effectLst>
          </p:spPr>
        </p:pic>
        <p:pic>
          <p:nvPicPr>
            <p:cNvPr id="80" name="Picture 3"/>
            <p:cNvPicPr>
              <a:picLocks noChangeAspect="1" noChangeArrowheads="1"/>
            </p:cNvPicPr>
            <p:nvPr/>
          </p:nvPicPr>
          <p:blipFill>
            <a:blip r:embed="rId45" cstate="screen">
              <a:extLst>
                <a:ext uri="{28A0092B-C50C-407E-A947-70E740481C1C}">
                  <a14:useLocalDpi xmlns:a14="http://schemas.microsoft.com/office/drawing/2010/main"/>
                </a:ext>
              </a:extLst>
            </a:blip>
            <a:srcRect/>
            <a:stretch>
              <a:fillRect/>
            </a:stretch>
          </p:blipFill>
          <p:spPr bwMode="auto">
            <a:xfrm>
              <a:off x="1562100" y="1528763"/>
              <a:ext cx="5388050" cy="3467471"/>
            </a:xfrm>
            <a:prstGeom prst="rect">
              <a:avLst/>
            </a:prstGeom>
            <a:ln>
              <a:noFill/>
            </a:ln>
            <a:effectLst>
              <a:outerShdw blurRad="292100" dist="139700" dir="2700000" algn="tl" rotWithShape="0">
                <a:srgbClr val="333333">
                  <a:alpha val="65000"/>
                </a:srgbClr>
              </a:outerShdw>
            </a:effectLst>
          </p:spPr>
        </p:pic>
      </p:grpSp>
      <p:pic>
        <p:nvPicPr>
          <p:cNvPr id="3077" name="Picture 5"/>
          <p:cNvPicPr>
            <a:picLocks noChangeAspect="1" noChangeArrowheads="1"/>
          </p:cNvPicPr>
          <p:nvPr/>
        </p:nvPicPr>
        <p:blipFill>
          <a:blip r:embed="rId46" cstate="print"/>
          <a:srcRect/>
          <a:stretch>
            <a:fillRect/>
          </a:stretch>
        </p:blipFill>
        <p:spPr bwMode="auto">
          <a:xfrm>
            <a:off x="990600" y="1143000"/>
            <a:ext cx="4167187" cy="3597479"/>
          </a:xfrm>
          <a:prstGeom prst="rect">
            <a:avLst/>
          </a:prstGeom>
          <a:ln>
            <a:noFill/>
          </a:ln>
          <a:effectLst>
            <a:outerShdw blurRad="190500" algn="tl" rotWithShape="0">
              <a:srgbClr val="000000">
                <a:alpha val="70000"/>
              </a:srgbClr>
            </a:outerShdw>
          </a:effectLst>
        </p:spPr>
      </p:pic>
      <p:pic>
        <p:nvPicPr>
          <p:cNvPr id="3074" name="Picture 2"/>
          <p:cNvPicPr>
            <a:picLocks noChangeAspect="1" noChangeArrowheads="1"/>
          </p:cNvPicPr>
          <p:nvPr/>
        </p:nvPicPr>
        <p:blipFill>
          <a:blip r:embed="rId47" cstate="screen">
            <a:extLst>
              <a:ext uri="{28A0092B-C50C-407E-A947-70E740481C1C}">
                <a14:useLocalDpi xmlns:a14="http://schemas.microsoft.com/office/drawing/2010/main"/>
              </a:ext>
            </a:extLst>
          </a:blip>
          <a:srcRect/>
          <a:stretch>
            <a:fillRect/>
          </a:stretch>
        </p:blipFill>
        <p:spPr bwMode="auto">
          <a:xfrm>
            <a:off x="914400" y="4343400"/>
            <a:ext cx="4547995" cy="2428875"/>
          </a:xfrm>
          <a:prstGeom prst="rect">
            <a:avLst/>
          </a:prstGeom>
          <a:ln>
            <a:noFill/>
          </a:ln>
          <a:effectLst>
            <a:outerShdw blurRad="292100" dist="139700" dir="2700000" algn="tl" rotWithShape="0">
              <a:srgbClr val="333333">
                <a:alpha val="65000"/>
              </a:srgbClr>
            </a:outerShdw>
          </a:effectLst>
        </p:spPr>
      </p:pic>
      <p:grpSp>
        <p:nvGrpSpPr>
          <p:cNvPr id="103490" name="Group 98"/>
          <p:cNvGrpSpPr/>
          <p:nvPr/>
        </p:nvGrpSpPr>
        <p:grpSpPr>
          <a:xfrm>
            <a:off x="4495800" y="4572000"/>
            <a:ext cx="4676775" cy="1962150"/>
            <a:chOff x="2233613" y="2447925"/>
            <a:chExt cx="4676775" cy="1962150"/>
          </a:xfrm>
        </p:grpSpPr>
        <p:pic>
          <p:nvPicPr>
            <p:cNvPr id="3075" name="Picture 3"/>
            <p:cNvPicPr>
              <a:picLocks noChangeAspect="1" noChangeArrowheads="1"/>
            </p:cNvPicPr>
            <p:nvPr/>
          </p:nvPicPr>
          <p:blipFill>
            <a:blip r:embed="rId48" cstate="print"/>
            <a:srcRect/>
            <a:stretch>
              <a:fillRect/>
            </a:stretch>
          </p:blipFill>
          <p:spPr bwMode="auto">
            <a:xfrm>
              <a:off x="2233613" y="2447925"/>
              <a:ext cx="4676775" cy="1962150"/>
            </a:xfrm>
            <a:prstGeom prst="rect">
              <a:avLst/>
            </a:prstGeom>
            <a:noFill/>
            <a:ln>
              <a:noFill/>
            </a:ln>
          </p:spPr>
        </p:pic>
        <p:pic>
          <p:nvPicPr>
            <p:cNvPr id="3076" name="Picture 4"/>
            <p:cNvPicPr>
              <a:picLocks noChangeAspect="1" noChangeArrowheads="1"/>
            </p:cNvPicPr>
            <p:nvPr/>
          </p:nvPicPr>
          <p:blipFill>
            <a:blip r:embed="rId49" cstate="print"/>
            <a:srcRect/>
            <a:stretch>
              <a:fillRect/>
            </a:stretch>
          </p:blipFill>
          <p:spPr bwMode="auto">
            <a:xfrm>
              <a:off x="4133850" y="2514600"/>
              <a:ext cx="2705100" cy="533400"/>
            </a:xfrm>
            <a:prstGeom prst="rect">
              <a:avLst/>
            </a:prstGeom>
            <a:noFill/>
            <a:ln>
              <a:noFill/>
            </a:ln>
          </p:spPr>
        </p:pic>
      </p:grpSp>
      <p:pic>
        <p:nvPicPr>
          <p:cNvPr id="1027" name="Picture 3"/>
          <p:cNvPicPr>
            <a:picLocks noChangeAspect="1" noChangeArrowheads="1"/>
          </p:cNvPicPr>
          <p:nvPr/>
        </p:nvPicPr>
        <p:blipFill>
          <a:blip r:embed="rId50" cstate="print">
            <a:extLst>
              <a:ext uri="{28A0092B-C50C-407E-A947-70E740481C1C}">
                <a14:useLocalDpi xmlns:a14="http://schemas.microsoft.com/office/drawing/2010/main"/>
              </a:ext>
            </a:extLst>
          </a:blip>
          <a:srcRect/>
          <a:stretch>
            <a:fillRect/>
          </a:stretch>
        </p:blipFill>
        <p:spPr bwMode="auto">
          <a:xfrm>
            <a:off x="5361096" y="0"/>
            <a:ext cx="3803902" cy="291755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1" cstate="print">
            <a:extLst>
              <a:ext uri="{28A0092B-C50C-407E-A947-70E740481C1C}">
                <a14:useLocalDpi xmlns:a14="http://schemas.microsoft.com/office/drawing/2010/main"/>
              </a:ext>
            </a:extLst>
          </a:blip>
          <a:srcRect/>
          <a:stretch>
            <a:fillRect/>
          </a:stretch>
        </p:blipFill>
        <p:spPr bwMode="auto">
          <a:xfrm>
            <a:off x="7056893" y="1892299"/>
            <a:ext cx="2105025" cy="28098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2" cstate="screen">
            <a:extLst>
              <a:ext uri="{28A0092B-C50C-407E-A947-70E740481C1C}">
                <a14:useLocalDpi xmlns:a14="http://schemas.microsoft.com/office/drawing/2010/main"/>
              </a:ext>
            </a:extLst>
          </a:blip>
          <a:srcRect/>
          <a:stretch>
            <a:fillRect/>
          </a:stretch>
        </p:blipFill>
        <p:spPr bwMode="auto">
          <a:xfrm>
            <a:off x="2209800" y="2512770"/>
            <a:ext cx="3561990" cy="241196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92" name="Picture 103491"/>
          <p:cNvPicPr>
            <a:picLocks noChangeAspect="1"/>
          </p:cNvPicPr>
          <p:nvPr/>
        </p:nvPicPr>
        <p:blipFill rotWithShape="1">
          <a:blip r:embed="rId53" cstate="screen">
            <a:extLst>
              <a:ext uri="{28A0092B-C50C-407E-A947-70E740481C1C}">
                <a14:useLocalDpi xmlns:a14="http://schemas.microsoft.com/office/drawing/2010/main"/>
              </a:ext>
            </a:extLst>
          </a:blip>
          <a:srcRect/>
          <a:stretch/>
        </p:blipFill>
        <p:spPr>
          <a:xfrm>
            <a:off x="-5555" y="1"/>
            <a:ext cx="9284297" cy="6858000"/>
          </a:xfrm>
          <a:prstGeom prst="rect">
            <a:avLst/>
          </a:prstGeom>
        </p:spPr>
      </p:pic>
      <p:sp>
        <p:nvSpPr>
          <p:cNvPr id="103494" name="Rectangle 103493"/>
          <p:cNvSpPr/>
          <p:nvPr/>
        </p:nvSpPr>
        <p:spPr>
          <a:xfrm>
            <a:off x="1447801" y="76200"/>
            <a:ext cx="6300786" cy="2492990"/>
          </a:xfrm>
          <a:prstGeom prst="rect">
            <a:avLst/>
          </a:prstGeom>
          <a:solidFill>
            <a:schemeClr val="accent1">
              <a:lumMod val="40000"/>
              <a:lumOff val="60000"/>
            </a:schemeClr>
          </a:solidFill>
          <a:ln w="28575">
            <a:solidFill>
              <a:schemeClr val="bg1"/>
            </a:solidFill>
          </a:ln>
          <a:effectLst>
            <a:outerShdw blurRad="50800" dist="38100" dir="5400000" sx="103000" sy="103000" algn="t" rotWithShape="0">
              <a:prstClr val="black">
                <a:alpha val="35000"/>
              </a:prstClr>
            </a:outerShdw>
          </a:effectLst>
        </p:spPr>
        <p:style>
          <a:lnRef idx="1">
            <a:schemeClr val="dk1"/>
          </a:lnRef>
          <a:fillRef idx="3">
            <a:schemeClr val="dk1"/>
          </a:fillRef>
          <a:effectRef idx="2">
            <a:schemeClr val="dk1"/>
          </a:effectRef>
          <a:fontRef idx="minor">
            <a:schemeClr val="lt1"/>
          </a:fontRef>
        </p:style>
        <p:txBody>
          <a:bodyPr wrap="square" lIns="91440" tIns="0" rIns="0" bIns="0">
            <a:spAutoFit/>
          </a:bodyPr>
          <a:lstStyle/>
          <a:p>
            <a:r>
              <a:rPr lang="en-US" dirty="0" smtClean="0">
                <a:solidFill>
                  <a:schemeClr val="bg1"/>
                </a:solidFill>
              </a:rPr>
              <a:t>NEED TO INCREASE FOOD PRODUCTION BY 50%-70% BY 2050! (FAO)</a:t>
            </a:r>
          </a:p>
          <a:p>
            <a:r>
              <a:rPr lang="en-US" dirty="0" smtClean="0">
                <a:solidFill>
                  <a:schemeClr val="bg1"/>
                </a:solidFill>
              </a:rPr>
              <a:t>Challenges:</a:t>
            </a:r>
            <a:endParaRPr lang="en-US" dirty="0">
              <a:solidFill>
                <a:schemeClr val="bg1"/>
              </a:solidFill>
            </a:endParaRPr>
          </a:p>
          <a:p>
            <a:pPr marL="742950" lvl="1" indent="-285750">
              <a:buFont typeface="Arial" pitchFamily="34" charset="0"/>
              <a:buChar char="•"/>
            </a:pPr>
            <a:r>
              <a:rPr lang="en-US" dirty="0" smtClean="0">
                <a:solidFill>
                  <a:schemeClr val="bg1"/>
                </a:solidFill>
              </a:rPr>
              <a:t>extreme weather events (droughts) Climate change</a:t>
            </a:r>
          </a:p>
          <a:p>
            <a:pPr marL="742950" lvl="1" indent="-285750">
              <a:buFont typeface="Arial" pitchFamily="34" charset="0"/>
              <a:buChar char="•"/>
            </a:pPr>
            <a:r>
              <a:rPr lang="en-US" dirty="0" smtClean="0">
                <a:solidFill>
                  <a:schemeClr val="bg1"/>
                </a:solidFill>
              </a:rPr>
              <a:t>Price volatility</a:t>
            </a:r>
          </a:p>
          <a:p>
            <a:pPr marL="742950" lvl="1" indent="-285750">
              <a:buFont typeface="Arial" pitchFamily="34" charset="0"/>
              <a:buChar char="•"/>
            </a:pPr>
            <a:r>
              <a:rPr lang="en-US" dirty="0" smtClean="0">
                <a:solidFill>
                  <a:schemeClr val="bg1"/>
                </a:solidFill>
              </a:rPr>
              <a:t>Population growth and changing </a:t>
            </a:r>
            <a:r>
              <a:rPr lang="en-US" dirty="0">
                <a:solidFill>
                  <a:schemeClr val="bg1"/>
                </a:solidFill>
              </a:rPr>
              <a:t>diets</a:t>
            </a:r>
          </a:p>
          <a:p>
            <a:pPr marL="742950" lvl="1" indent="-285750">
              <a:buFont typeface="Arial" pitchFamily="34" charset="0"/>
              <a:buChar char="•"/>
            </a:pPr>
            <a:r>
              <a:rPr lang="en-US" dirty="0" smtClean="0">
                <a:solidFill>
                  <a:schemeClr val="bg1"/>
                </a:solidFill>
              </a:rPr>
              <a:t>Limited land and water resources</a:t>
            </a:r>
            <a:endParaRPr lang="en-US" dirty="0">
              <a:solidFill>
                <a:schemeClr val="bg1"/>
              </a:solidFill>
            </a:endParaRPr>
          </a:p>
          <a:p>
            <a:pPr marL="742950" lvl="1" indent="-285750">
              <a:buFont typeface="Arial" pitchFamily="34" charset="0"/>
              <a:buChar char="•"/>
            </a:pPr>
            <a:r>
              <a:rPr lang="en-US" dirty="0" smtClean="0">
                <a:solidFill>
                  <a:schemeClr val="bg1"/>
                </a:solidFill>
              </a:rPr>
              <a:t>Biofuels - tighter </a:t>
            </a:r>
            <a:r>
              <a:rPr lang="en-US" dirty="0">
                <a:solidFill>
                  <a:schemeClr val="bg1"/>
                </a:solidFill>
              </a:rPr>
              <a:t>connection to energy </a:t>
            </a:r>
            <a:r>
              <a:rPr lang="en-US" dirty="0" smtClean="0">
                <a:solidFill>
                  <a:schemeClr val="bg1"/>
                </a:solidFill>
              </a:rPr>
              <a:t>markets</a:t>
            </a:r>
            <a:endParaRPr lang="en-US" dirty="0">
              <a:solidFill>
                <a:schemeClr val="bg1"/>
              </a:solidFill>
            </a:endParaRPr>
          </a:p>
          <a:p>
            <a:pPr marL="742950" lvl="1" indent="-285750">
              <a:buFont typeface="Arial" pitchFamily="34" charset="0"/>
              <a:buChar char="•"/>
            </a:pPr>
            <a:r>
              <a:rPr lang="en-US" dirty="0">
                <a:solidFill>
                  <a:schemeClr val="bg1"/>
                </a:solidFill>
              </a:rPr>
              <a:t>Low investment in R&amp;D</a:t>
            </a:r>
          </a:p>
        </p:txBody>
      </p:sp>
    </p:spTree>
    <p:extLst>
      <p:ext uri="{BB962C8B-B14F-4D97-AF65-F5344CB8AC3E}">
        <p14:creationId xmlns:p14="http://schemas.microsoft.com/office/powerpoint/2010/main" val="1841887777"/>
      </p:ext>
    </p:extLst>
  </p:cSld>
  <p:clrMapOvr>
    <a:masterClrMapping/>
  </p:clrMapOvr>
  <p:transition xmlns:p14="http://schemas.microsoft.com/office/powerpoint/2010/main" advClick="0" advTm="22246"/>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40"/>
            <a:ext cx="8229600" cy="1143000"/>
          </a:xfrm>
        </p:spPr>
        <p:txBody>
          <a:bodyPr>
            <a:normAutofit fontScale="90000"/>
          </a:bodyPr>
          <a:lstStyle/>
          <a:p>
            <a:r>
              <a:rPr lang="en-US" dirty="0" smtClean="0"/>
              <a:t>Proposed GEOGLAM Phased Approach</a:t>
            </a:r>
            <a:br>
              <a:rPr lang="en-US" dirty="0" smtClean="0"/>
            </a:br>
            <a:r>
              <a:rPr lang="en-US" sz="3600" dirty="0" smtClean="0"/>
              <a:t>To be discussed at GEOGLAM Feb meeting</a:t>
            </a:r>
            <a:endParaRPr lang="en-US" dirty="0"/>
          </a:p>
        </p:txBody>
      </p:sp>
      <p:sp>
        <p:nvSpPr>
          <p:cNvPr id="3" name="Content Placeholder 2"/>
          <p:cNvSpPr>
            <a:spLocks noGrp="1"/>
          </p:cNvSpPr>
          <p:nvPr>
            <p:ph idx="1"/>
          </p:nvPr>
        </p:nvSpPr>
        <p:spPr>
          <a:xfrm>
            <a:off x="457200" y="1269941"/>
            <a:ext cx="8229600" cy="5426109"/>
          </a:xfrm>
        </p:spPr>
        <p:txBody>
          <a:bodyPr>
            <a:normAutofit fontScale="62500" lnSpcReduction="20000"/>
          </a:bodyPr>
          <a:lstStyle/>
          <a:p>
            <a:r>
              <a:rPr lang="en-US" b="1" dirty="0" smtClean="0"/>
              <a:t>Phase 1 : Demonstration &amp; Early Feasibility Phase (</a:t>
            </a:r>
            <a:r>
              <a:rPr lang="en-GB" b="1" dirty="0"/>
              <a:t>Nov2012 – Nov 2014</a:t>
            </a:r>
            <a:r>
              <a:rPr lang="en-US" b="1" dirty="0"/>
              <a:t> )</a:t>
            </a:r>
            <a:endParaRPr lang="en-US" b="1" dirty="0" smtClean="0"/>
          </a:p>
          <a:p>
            <a:pPr lvl="1"/>
            <a:r>
              <a:rPr lang="en-US" dirty="0" smtClean="0"/>
              <a:t>Developing requirements approach &amp; strategy</a:t>
            </a:r>
          </a:p>
          <a:p>
            <a:pPr lvl="1"/>
            <a:r>
              <a:rPr lang="en-US" dirty="0" smtClean="0"/>
              <a:t>Development of baseline datasets</a:t>
            </a:r>
          </a:p>
          <a:p>
            <a:pPr lvl="1"/>
            <a:r>
              <a:rPr lang="en-US" dirty="0"/>
              <a:t>Focused on 5 countries (4 large producer, 1 ‘at risk’)</a:t>
            </a:r>
          </a:p>
          <a:p>
            <a:pPr lvl="1"/>
            <a:r>
              <a:rPr lang="en-US" dirty="0" smtClean="0"/>
              <a:t>Initial volumetric assessments</a:t>
            </a:r>
          </a:p>
          <a:p>
            <a:pPr lvl="1"/>
            <a:r>
              <a:rPr lang="en-US" dirty="0" smtClean="0"/>
              <a:t>Focus on available Optical and SWIR </a:t>
            </a:r>
          </a:p>
          <a:p>
            <a:r>
              <a:rPr lang="en-US" b="1" dirty="0" smtClean="0"/>
              <a:t>Phase 2 : Assessment &amp; Expansion </a:t>
            </a:r>
            <a:r>
              <a:rPr lang="en-GB" b="1" dirty="0" smtClean="0"/>
              <a:t>(</a:t>
            </a:r>
            <a:r>
              <a:rPr lang="en-GB" b="1" dirty="0"/>
              <a:t>March 2014 – November 2015)</a:t>
            </a:r>
            <a:r>
              <a:rPr lang="en-US" b="1" dirty="0"/>
              <a:t> </a:t>
            </a:r>
            <a:endParaRPr lang="en-US" b="1" dirty="0" smtClean="0"/>
          </a:p>
          <a:p>
            <a:pPr lvl="1"/>
            <a:r>
              <a:rPr lang="en-US" dirty="0" smtClean="0"/>
              <a:t>Pilot global sampling strategy for the main producers</a:t>
            </a:r>
          </a:p>
          <a:p>
            <a:pPr lvl="1"/>
            <a:r>
              <a:rPr lang="en-US" dirty="0" smtClean="0"/>
              <a:t>New countries (~ 5)</a:t>
            </a:r>
          </a:p>
          <a:p>
            <a:pPr lvl="1"/>
            <a:r>
              <a:rPr lang="en-US" dirty="0" smtClean="0"/>
              <a:t>New missions (SAR &amp; sentinels)</a:t>
            </a:r>
          </a:p>
          <a:p>
            <a:pPr lvl="1"/>
            <a:r>
              <a:rPr lang="en-US" dirty="0" smtClean="0"/>
              <a:t>Asia Rice </a:t>
            </a:r>
          </a:p>
          <a:p>
            <a:pPr lvl="1"/>
            <a:r>
              <a:rPr lang="en-US" dirty="0" smtClean="0"/>
              <a:t>Sampling strategy for at risk region- initiated</a:t>
            </a:r>
          </a:p>
          <a:p>
            <a:r>
              <a:rPr lang="en-US" b="1" dirty="0" smtClean="0"/>
              <a:t>Phase 3: Pre-Operational </a:t>
            </a:r>
            <a:r>
              <a:rPr lang="en-GB" b="1" dirty="0"/>
              <a:t>(March 2016 - November 2017)</a:t>
            </a:r>
            <a:r>
              <a:rPr lang="en-US" b="1" dirty="0" smtClean="0">
                <a:effectLst/>
              </a:rPr>
              <a:t> </a:t>
            </a:r>
          </a:p>
          <a:p>
            <a:pPr lvl="1"/>
            <a:r>
              <a:rPr lang="en-US" dirty="0" smtClean="0"/>
              <a:t>Expand to all large producer countries (global producer sampling)</a:t>
            </a:r>
          </a:p>
          <a:p>
            <a:pPr lvl="1"/>
            <a:r>
              <a:rPr lang="en-US" dirty="0" smtClean="0"/>
              <a:t>3-5 At risk countries</a:t>
            </a:r>
          </a:p>
          <a:p>
            <a:pPr lvl="1"/>
            <a:r>
              <a:rPr lang="en-US" dirty="0" smtClean="0"/>
              <a:t>New missions acquired and new products</a:t>
            </a:r>
          </a:p>
          <a:p>
            <a:pPr lvl="1"/>
            <a:r>
              <a:rPr lang="en-US" dirty="0" smtClean="0"/>
              <a:t>Validation/evaluation</a:t>
            </a:r>
          </a:p>
          <a:p>
            <a:r>
              <a:rPr lang="en-US" b="1" dirty="0" smtClean="0"/>
              <a:t>Phase 4: Operational (Begins Nov 2017)</a:t>
            </a:r>
          </a:p>
          <a:p>
            <a:pPr lvl="1"/>
            <a:r>
              <a:rPr lang="en-US" dirty="0" smtClean="0"/>
              <a:t>Hand-off from CEOS to GEOGLAM</a:t>
            </a:r>
            <a:endParaRPr lang="en-US" dirty="0"/>
          </a:p>
        </p:txBody>
      </p:sp>
      <p:pic>
        <p:nvPicPr>
          <p:cNvPr id="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48837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4210050" y="1206485"/>
            <a:ext cx="489585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6" name="Picture 2"/>
          <p:cNvPicPr>
            <a:picLocks noChangeAspect="1" noChangeArrowheads="1"/>
          </p:cNvPicPr>
          <p:nvPr/>
        </p:nvPicPr>
        <p:blipFill>
          <a:blip r:embed="rId3" cstate="print"/>
          <a:srcRect/>
          <a:stretch>
            <a:fillRect/>
          </a:stretch>
        </p:blipFill>
        <p:spPr bwMode="auto">
          <a:xfrm>
            <a:off x="7124700" y="6330928"/>
            <a:ext cx="2019300" cy="527072"/>
          </a:xfrm>
          <a:prstGeom prst="rect">
            <a:avLst/>
          </a:prstGeom>
          <a:noFill/>
          <a:ln w="9525">
            <a:noFill/>
            <a:miter lim="800000"/>
            <a:headEnd/>
            <a:tailEnd/>
          </a:ln>
        </p:spPr>
      </p:pic>
    </p:spTree>
    <p:extLst>
      <p:ext uri="{BB962C8B-B14F-4D97-AF65-F5344CB8AC3E}">
        <p14:creationId xmlns:p14="http://schemas.microsoft.com/office/powerpoint/2010/main" val="41526278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52099" y="6350"/>
            <a:ext cx="7741227" cy="1143000"/>
          </a:xfrm>
        </p:spPr>
        <p:txBody>
          <a:bodyPr>
            <a:normAutofit/>
          </a:bodyPr>
          <a:lstStyle/>
          <a:p>
            <a:r>
              <a:rPr lang="en-US" sz="3200" dirty="0" smtClean="0"/>
              <a:t>GEOGLAM Phased Implementation Approach</a:t>
            </a:r>
            <a:endParaRPr lang="en-US" sz="3200" dirty="0"/>
          </a:p>
        </p:txBody>
      </p:sp>
      <p:sp>
        <p:nvSpPr>
          <p:cNvPr id="3" name="Content Placeholder 2"/>
          <p:cNvSpPr>
            <a:spLocks noGrp="1"/>
          </p:cNvSpPr>
          <p:nvPr>
            <p:ph idx="1"/>
          </p:nvPr>
        </p:nvSpPr>
        <p:spPr>
          <a:xfrm>
            <a:off x="685069" y="1402644"/>
            <a:ext cx="8032904" cy="4525963"/>
          </a:xfrm>
        </p:spPr>
        <p:txBody>
          <a:bodyPr>
            <a:normAutofit fontScale="77500" lnSpcReduction="20000"/>
          </a:bodyPr>
          <a:lstStyle/>
          <a:p>
            <a:pPr marL="0" indent="0">
              <a:buNone/>
            </a:pPr>
            <a:r>
              <a:rPr lang="en-US" dirty="0" smtClean="0"/>
              <a:t>Ultimately, at the end of 5 years GEOGLAM would aim to cover :</a:t>
            </a:r>
          </a:p>
          <a:p>
            <a:r>
              <a:rPr lang="en-US" dirty="0" smtClean="0"/>
              <a:t>the main producer countries (producing 80% of global food) in order to generate national and global yield and area assessments for the 4 main crops</a:t>
            </a:r>
          </a:p>
          <a:p>
            <a:r>
              <a:rPr lang="en-US" dirty="0" smtClean="0"/>
              <a:t>3-5 selected countries at risk (where we have in-country partners), in order to produce national level crop condition, area and yield assessments for selected crops</a:t>
            </a:r>
          </a:p>
          <a:p>
            <a:r>
              <a:rPr lang="en-US" dirty="0" smtClean="0"/>
              <a:t>regions of risk – </a:t>
            </a:r>
            <a:r>
              <a:rPr lang="en-US" dirty="0" err="1" smtClean="0"/>
              <a:t>ie</a:t>
            </a:r>
            <a:r>
              <a:rPr lang="en-US" dirty="0" smtClean="0"/>
              <a:t>. the areas that FEWSNET and GIEWS focus on, in order to generate regional level assessments of condition and crop production prospects</a:t>
            </a:r>
          </a:p>
          <a:p>
            <a:endParaRPr lang="en-US" dirty="0"/>
          </a:p>
        </p:txBody>
      </p:sp>
      <p:pic>
        <p:nvPicPr>
          <p:cNvPr id="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48837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a:off x="4210050" y="1104246"/>
            <a:ext cx="489585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4" cstate="print"/>
          <a:srcRect/>
          <a:stretch>
            <a:fillRect/>
          </a:stretch>
        </p:blipFill>
        <p:spPr bwMode="auto">
          <a:xfrm>
            <a:off x="7086600" y="6330928"/>
            <a:ext cx="2019300" cy="527072"/>
          </a:xfrm>
          <a:prstGeom prst="rect">
            <a:avLst/>
          </a:prstGeom>
          <a:noFill/>
          <a:ln w="9525">
            <a:noFill/>
            <a:miter lim="800000"/>
            <a:headEnd/>
            <a:tailEnd/>
          </a:ln>
        </p:spPr>
      </p:pic>
    </p:spTree>
    <p:extLst>
      <p:ext uri="{BB962C8B-B14F-4D97-AF65-F5344CB8AC3E}">
        <p14:creationId xmlns:p14="http://schemas.microsoft.com/office/powerpoint/2010/main" val="33650983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Countries responsible for 96% of total world exports of corn, soy, wheat and rice combined </a:t>
            </a:r>
          </a:p>
        </p:txBody>
      </p:sp>
      <p:pic>
        <p:nvPicPr>
          <p:cNvPr id="4" name="Content Placeholder 3" descr="producers.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965863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dirty="0" smtClean="0"/>
              <a:t>Percent of Population by Country with Insufficient Food</a:t>
            </a:r>
            <a:br>
              <a:rPr lang="en-US" sz="2800" dirty="0" smtClean="0"/>
            </a:br>
            <a:r>
              <a:rPr lang="en-US" sz="2000" dirty="0" smtClean="0"/>
              <a:t>UN FAO 2003-2005</a:t>
            </a:r>
            <a:br>
              <a:rPr lang="en-US" sz="2000" dirty="0" smtClean="0"/>
            </a:br>
            <a:r>
              <a:rPr lang="en-US" sz="2400" dirty="0" smtClean="0"/>
              <a:t>Primary countries at Risk – needs updating</a:t>
            </a:r>
            <a:endParaRPr lang="en-US" sz="2400" dirty="0"/>
          </a:p>
        </p:txBody>
      </p:sp>
      <p:pic>
        <p:nvPicPr>
          <p:cNvPr id="1331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14348"/>
          <a:stretch/>
        </p:blipFill>
        <p:spPr bwMode="auto">
          <a:xfrm>
            <a:off x="167518" y="1676400"/>
            <a:ext cx="8747882" cy="424815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915294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1</a:t>
            </a:r>
            <a:endParaRPr lang="en-US" dirty="0"/>
          </a:p>
        </p:txBody>
      </p:sp>
      <p:sp>
        <p:nvSpPr>
          <p:cNvPr id="3" name="Content Placeholder 2"/>
          <p:cNvSpPr>
            <a:spLocks noGrp="1"/>
          </p:cNvSpPr>
          <p:nvPr>
            <p:ph idx="1"/>
          </p:nvPr>
        </p:nvSpPr>
        <p:spPr>
          <a:xfrm>
            <a:off x="457200" y="1600200"/>
            <a:ext cx="8229600" cy="4989689"/>
          </a:xfrm>
        </p:spPr>
        <p:txBody>
          <a:bodyPr>
            <a:normAutofit fontScale="85000" lnSpcReduction="20000"/>
          </a:bodyPr>
          <a:lstStyle/>
          <a:p>
            <a:r>
              <a:rPr lang="en-US" dirty="0" smtClean="0"/>
              <a:t>Proposed Countries (to be confirmed in Feb Meeting): </a:t>
            </a:r>
          </a:p>
          <a:p>
            <a:pPr lvl="1"/>
            <a:r>
              <a:rPr lang="en-US" dirty="0" smtClean="0"/>
              <a:t>Ukraine, Russia, Australia, Argentina, Uganda</a:t>
            </a:r>
          </a:p>
          <a:p>
            <a:pPr lvl="1"/>
            <a:r>
              <a:rPr lang="en-US" dirty="0" smtClean="0"/>
              <a:t>Crops: maize, wheat, corn soy (producer countries) </a:t>
            </a:r>
          </a:p>
          <a:p>
            <a:pPr lvl="1"/>
            <a:r>
              <a:rPr lang="en-US" dirty="0" smtClean="0"/>
              <a:t>Focus on optical and SWIR, (SAR missions will only be used within the Asia Rice initiative)</a:t>
            </a:r>
          </a:p>
          <a:p>
            <a:pPr lvl="1"/>
            <a:r>
              <a:rPr lang="en-US" dirty="0" smtClean="0"/>
              <a:t>Develop baseline </a:t>
            </a:r>
            <a:r>
              <a:rPr lang="en-US" dirty="0"/>
              <a:t>data sets </a:t>
            </a:r>
            <a:r>
              <a:rPr lang="en-US" dirty="0" smtClean="0"/>
              <a:t>(crop calendars, field size distribution, cloud probabilities, cropland maps)</a:t>
            </a:r>
          </a:p>
          <a:p>
            <a:pPr lvl="1"/>
            <a:r>
              <a:rPr lang="en-US" dirty="0"/>
              <a:t>Develop relationship and strategy with country partners</a:t>
            </a:r>
          </a:p>
          <a:p>
            <a:pPr lvl="1"/>
            <a:r>
              <a:rPr lang="en-US" dirty="0"/>
              <a:t>Country needs assessment</a:t>
            </a:r>
          </a:p>
          <a:p>
            <a:pPr lvl="1"/>
            <a:r>
              <a:rPr lang="en-US" dirty="0" smtClean="0"/>
              <a:t>Prototype and evaluate nested sampling frame approach</a:t>
            </a:r>
          </a:p>
          <a:p>
            <a:pPr lvl="1"/>
            <a:r>
              <a:rPr lang="en-US" dirty="0" smtClean="0"/>
              <a:t>Prototype information products (according to country priorities)</a:t>
            </a:r>
          </a:p>
          <a:p>
            <a:pPr lvl="1"/>
            <a:r>
              <a:rPr lang="en-US" dirty="0" smtClean="0"/>
              <a:t>Define criteria for success of phase 1</a:t>
            </a:r>
          </a:p>
          <a:p>
            <a:pPr lvl="1"/>
            <a:r>
              <a:rPr lang="en-US" dirty="0" smtClean="0"/>
              <a:t>Evaluation of usefulness, robustness and affordability</a:t>
            </a:r>
          </a:p>
        </p:txBody>
      </p:sp>
      <p:pic>
        <p:nvPicPr>
          <p:cNvPr id="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48837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4210050" y="1273579"/>
            <a:ext cx="489585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6" name="Picture 2"/>
          <p:cNvPicPr>
            <a:picLocks noChangeAspect="1" noChangeArrowheads="1"/>
          </p:cNvPicPr>
          <p:nvPr/>
        </p:nvPicPr>
        <p:blipFill>
          <a:blip r:embed="rId3" cstate="print"/>
          <a:srcRect/>
          <a:stretch>
            <a:fillRect/>
          </a:stretch>
        </p:blipFill>
        <p:spPr bwMode="auto">
          <a:xfrm>
            <a:off x="7086600" y="19051"/>
            <a:ext cx="2019300" cy="527072"/>
          </a:xfrm>
          <a:prstGeom prst="rect">
            <a:avLst/>
          </a:prstGeom>
          <a:noFill/>
          <a:ln w="9525">
            <a:noFill/>
            <a:miter lim="800000"/>
            <a:headEnd/>
            <a:tailEnd/>
          </a:ln>
        </p:spPr>
      </p:pic>
    </p:spTree>
    <p:extLst>
      <p:ext uri="{BB962C8B-B14F-4D97-AF65-F5344CB8AC3E}">
        <p14:creationId xmlns:p14="http://schemas.microsoft.com/office/powerpoint/2010/main" val="2193033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1 Proposed Countries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039935964"/>
              </p:ext>
            </p:extLst>
          </p:nvPr>
        </p:nvGraphicFramePr>
        <p:xfrm>
          <a:off x="218591" y="4261550"/>
          <a:ext cx="8686801" cy="2372950"/>
        </p:xfrm>
        <a:graphic>
          <a:graphicData uri="http://schemas.openxmlformats.org/drawingml/2006/table">
            <a:tbl>
              <a:tblPr/>
              <a:tblGrid>
                <a:gridCol w="1492211"/>
                <a:gridCol w="1605556"/>
                <a:gridCol w="1005814"/>
                <a:gridCol w="1212422"/>
                <a:gridCol w="1279038"/>
                <a:gridCol w="1092512"/>
                <a:gridCol w="999248"/>
              </a:tblGrid>
              <a:tr h="593238">
                <a:tc>
                  <a:txBody>
                    <a:bodyPr/>
                    <a:lstStyle/>
                    <a:p>
                      <a:pPr algn="ctr" fontAlgn="ctr"/>
                      <a:r>
                        <a:rPr lang="en-US" sz="1200" b="1" i="0" u="none" strike="noStrike" dirty="0">
                          <a:solidFill>
                            <a:srgbClr val="000000"/>
                          </a:solidFill>
                          <a:effectLst/>
                          <a:latin typeface="Calibri"/>
                        </a:rPr>
                        <a:t>Phase 1 Countries</a:t>
                      </a:r>
                    </a:p>
                  </a:txBody>
                  <a:tcPr marL="12622" marR="12622" marT="12622"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ctr" fontAlgn="ctr"/>
                      <a:r>
                        <a:rPr lang="en-US" sz="1200" b="1" i="0" u="none" strike="noStrike" dirty="0">
                          <a:solidFill>
                            <a:srgbClr val="000000"/>
                          </a:solidFill>
                          <a:effectLst/>
                          <a:latin typeface="Calibri"/>
                        </a:rPr>
                        <a:t>Major Crops </a:t>
                      </a:r>
                    </a:p>
                  </a:txBody>
                  <a:tcPr marL="12622" marR="12622" marT="1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ctr" fontAlgn="ctr"/>
                      <a:r>
                        <a:rPr lang="en-US" sz="1200" b="1" i="0" u="none" strike="noStrike" dirty="0">
                          <a:solidFill>
                            <a:srgbClr val="000000"/>
                          </a:solidFill>
                          <a:effectLst/>
                          <a:latin typeface="Calibri"/>
                        </a:rPr>
                        <a:t>Area Harvested (1000 Ha)</a:t>
                      </a:r>
                    </a:p>
                  </a:txBody>
                  <a:tcPr marL="12622" marR="12622" marT="1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ctr" fontAlgn="ctr"/>
                      <a:r>
                        <a:rPr lang="en-US" sz="1200" b="1" i="0" u="none" strike="noStrike" dirty="0" err="1">
                          <a:solidFill>
                            <a:srgbClr val="000000"/>
                          </a:solidFill>
                          <a:effectLst/>
                          <a:latin typeface="Calibri"/>
                        </a:rPr>
                        <a:t>Avg</a:t>
                      </a:r>
                      <a:r>
                        <a:rPr lang="en-US" sz="1200" b="1" i="0" u="none" strike="noStrike" dirty="0">
                          <a:solidFill>
                            <a:srgbClr val="000000"/>
                          </a:solidFill>
                          <a:effectLst/>
                          <a:latin typeface="Calibri"/>
                        </a:rPr>
                        <a:t> Growing Season Length</a:t>
                      </a:r>
                    </a:p>
                  </a:txBody>
                  <a:tcPr marL="12622" marR="12622" marT="1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l" fontAlgn="ctr"/>
                      <a:r>
                        <a:rPr lang="en-US" sz="1200" b="1" i="0" u="none" strike="noStrike" dirty="0">
                          <a:solidFill>
                            <a:srgbClr val="000000"/>
                          </a:solidFill>
                          <a:effectLst/>
                          <a:latin typeface="Calibri"/>
                        </a:rPr>
                        <a:t>% Small Field Percent (&lt; 1.5 ha)</a:t>
                      </a:r>
                    </a:p>
                  </a:txBody>
                  <a:tcPr marL="12622" marR="12622" marT="1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l" fontAlgn="ctr"/>
                      <a:r>
                        <a:rPr lang="en-US" sz="1200" b="1" i="0" u="none" strike="noStrike" dirty="0">
                          <a:solidFill>
                            <a:srgbClr val="000000"/>
                          </a:solidFill>
                          <a:effectLst/>
                          <a:latin typeface="Calibri"/>
                        </a:rPr>
                        <a:t>% Medium Field Percent (&lt; 1.5 - 50 ha)</a:t>
                      </a:r>
                    </a:p>
                  </a:txBody>
                  <a:tcPr marL="12622" marR="12622" marT="1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l" fontAlgn="ctr"/>
                      <a:r>
                        <a:rPr lang="en-US" sz="1200" b="1" i="0" u="none" strike="noStrike" dirty="0">
                          <a:solidFill>
                            <a:srgbClr val="000000"/>
                          </a:solidFill>
                          <a:effectLst/>
                          <a:latin typeface="Calibri"/>
                        </a:rPr>
                        <a:t>%Large Field Percent (&lt;50ha)</a:t>
                      </a:r>
                    </a:p>
                  </a:txBody>
                  <a:tcPr marL="12622" marR="12622" marT="12622"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r>
              <a:tr h="214575">
                <a:tc>
                  <a:txBody>
                    <a:bodyPr/>
                    <a:lstStyle/>
                    <a:p>
                      <a:pPr algn="l" fontAlgn="b"/>
                      <a:r>
                        <a:rPr lang="en-US" sz="1200" b="0" i="0" u="none" strike="noStrike" dirty="0">
                          <a:solidFill>
                            <a:srgbClr val="000000"/>
                          </a:solidFill>
                          <a:effectLst/>
                          <a:latin typeface="Arial"/>
                        </a:rPr>
                        <a:t>Argentina</a:t>
                      </a:r>
                    </a:p>
                  </a:txBody>
                  <a:tcPr marL="12622" marR="12622" marT="12622"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200" b="0" i="0" u="none" strike="noStrike">
                          <a:solidFill>
                            <a:srgbClr val="000000"/>
                          </a:solidFill>
                          <a:effectLst/>
                          <a:latin typeface="Calibri"/>
                        </a:rPr>
                        <a:t>soy, wheat, corn</a:t>
                      </a:r>
                    </a:p>
                  </a:txBody>
                  <a:tcPr marL="12622" marR="12622" marT="1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200" b="0" i="0" u="none" strike="noStrike">
                          <a:solidFill>
                            <a:srgbClr val="000000"/>
                          </a:solidFill>
                          <a:effectLst/>
                          <a:latin typeface="Verdana"/>
                        </a:rPr>
                        <a:t>33,000</a:t>
                      </a:r>
                    </a:p>
                  </a:txBody>
                  <a:tcPr marL="12622" marR="12622" marT="1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Arial"/>
                        </a:rPr>
                        <a:t>6-9 months</a:t>
                      </a:r>
                    </a:p>
                  </a:txBody>
                  <a:tcPr marL="12622" marR="12622" marT="126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Arial"/>
                        </a:rPr>
                        <a:t>4</a:t>
                      </a:r>
                    </a:p>
                  </a:txBody>
                  <a:tcPr marL="12622" marR="12622" marT="1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Arial"/>
                        </a:rPr>
                        <a:t>55</a:t>
                      </a:r>
                    </a:p>
                  </a:txBody>
                  <a:tcPr marL="12622" marR="12622" marT="1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Arial"/>
                        </a:rPr>
                        <a:t>41</a:t>
                      </a:r>
                    </a:p>
                  </a:txBody>
                  <a:tcPr marL="12622" marR="12622" marT="12622"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14575">
                <a:tc>
                  <a:txBody>
                    <a:bodyPr/>
                    <a:lstStyle/>
                    <a:p>
                      <a:pPr algn="l" fontAlgn="b"/>
                      <a:r>
                        <a:rPr lang="en-US" sz="1200" b="0" i="0" u="none" strike="noStrike" dirty="0">
                          <a:solidFill>
                            <a:srgbClr val="000000"/>
                          </a:solidFill>
                          <a:effectLst/>
                          <a:latin typeface="Arial"/>
                        </a:rPr>
                        <a:t>Australia</a:t>
                      </a:r>
                    </a:p>
                  </a:txBody>
                  <a:tcPr marL="12622" marR="12622" marT="12622"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200" b="0" i="0" u="none" strike="noStrike">
                          <a:solidFill>
                            <a:srgbClr val="000000"/>
                          </a:solidFill>
                          <a:effectLst/>
                          <a:latin typeface="Calibri"/>
                        </a:rPr>
                        <a:t>wheat</a:t>
                      </a:r>
                    </a:p>
                  </a:txBody>
                  <a:tcPr marL="12622" marR="12622" marT="1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200" b="0" i="0" u="none" strike="noStrike">
                          <a:solidFill>
                            <a:srgbClr val="000000"/>
                          </a:solidFill>
                          <a:effectLst/>
                          <a:latin typeface="Verdana"/>
                        </a:rPr>
                        <a:t>22,000</a:t>
                      </a:r>
                    </a:p>
                  </a:txBody>
                  <a:tcPr marL="12622" marR="12622" marT="1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Arial"/>
                        </a:rPr>
                        <a:t>5-8 months</a:t>
                      </a:r>
                    </a:p>
                  </a:txBody>
                  <a:tcPr marL="12622" marR="12622" marT="126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Arial"/>
                        </a:rPr>
                        <a:t>2</a:t>
                      </a:r>
                    </a:p>
                  </a:txBody>
                  <a:tcPr marL="12622" marR="12622" marT="1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Arial"/>
                        </a:rPr>
                        <a:t>38</a:t>
                      </a:r>
                    </a:p>
                  </a:txBody>
                  <a:tcPr marL="12622" marR="12622" marT="1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Arial"/>
                        </a:rPr>
                        <a:t>60</a:t>
                      </a:r>
                    </a:p>
                  </a:txBody>
                  <a:tcPr marL="12622" marR="12622" marT="12622"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14575">
                <a:tc>
                  <a:txBody>
                    <a:bodyPr/>
                    <a:lstStyle/>
                    <a:p>
                      <a:pPr algn="l" fontAlgn="b"/>
                      <a:r>
                        <a:rPr lang="en-US" sz="1200" b="0" i="0" u="none" strike="noStrike" dirty="0">
                          <a:solidFill>
                            <a:srgbClr val="000000"/>
                          </a:solidFill>
                          <a:effectLst/>
                          <a:latin typeface="Arial"/>
                        </a:rPr>
                        <a:t>Russian Federation</a:t>
                      </a:r>
                    </a:p>
                  </a:txBody>
                  <a:tcPr marL="12622" marR="12622" marT="12622"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Arial"/>
                        </a:rPr>
                        <a:t>wheat, corn</a:t>
                      </a:r>
                    </a:p>
                  </a:txBody>
                  <a:tcPr marL="12622" marR="12622" marT="126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200" b="0" i="0" u="none" strike="noStrike">
                          <a:solidFill>
                            <a:srgbClr val="000000"/>
                          </a:solidFill>
                          <a:effectLst/>
                          <a:latin typeface="Verdana"/>
                        </a:rPr>
                        <a:t>44,500</a:t>
                      </a:r>
                    </a:p>
                  </a:txBody>
                  <a:tcPr marL="12622" marR="12622" marT="1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Arial"/>
                        </a:rPr>
                        <a:t>4-8 months</a:t>
                      </a:r>
                    </a:p>
                  </a:txBody>
                  <a:tcPr marL="12622" marR="12622" marT="126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Arial"/>
                        </a:rPr>
                        <a:t>7</a:t>
                      </a:r>
                    </a:p>
                  </a:txBody>
                  <a:tcPr marL="12622" marR="12622" marT="1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Arial"/>
                        </a:rPr>
                        <a:t>57</a:t>
                      </a:r>
                    </a:p>
                  </a:txBody>
                  <a:tcPr marL="12622" marR="12622" marT="1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Arial"/>
                        </a:rPr>
                        <a:t>36</a:t>
                      </a:r>
                    </a:p>
                  </a:txBody>
                  <a:tcPr marL="12622" marR="12622" marT="12622"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921412">
                <a:tc>
                  <a:txBody>
                    <a:bodyPr/>
                    <a:lstStyle/>
                    <a:p>
                      <a:pPr algn="ctr" fontAlgn="b"/>
                      <a:r>
                        <a:rPr lang="en-US" sz="1200" b="0" i="0" u="none" strike="noStrike" dirty="0" smtClean="0">
                          <a:solidFill>
                            <a:srgbClr val="000000"/>
                          </a:solidFill>
                          <a:effectLst/>
                          <a:latin typeface="Arial"/>
                        </a:rPr>
                        <a:t>Uganda</a:t>
                      </a:r>
                    </a:p>
                    <a:p>
                      <a:pPr algn="ctr" fontAlgn="b"/>
                      <a:endParaRPr lang="en-US" sz="1200" b="0" i="0" u="none" strike="noStrike" dirty="0" smtClean="0">
                        <a:solidFill>
                          <a:srgbClr val="000000"/>
                        </a:solidFill>
                        <a:effectLst/>
                        <a:latin typeface="Arial"/>
                      </a:endParaRPr>
                    </a:p>
                    <a:p>
                      <a:pPr algn="ctr" fontAlgn="b"/>
                      <a:endParaRPr lang="en-US" sz="1200" b="0" i="0" u="none" strike="noStrike" dirty="0">
                        <a:solidFill>
                          <a:srgbClr val="000000"/>
                        </a:solidFill>
                        <a:effectLst/>
                        <a:latin typeface="Arial"/>
                      </a:endParaRPr>
                    </a:p>
                  </a:txBody>
                  <a:tcPr marL="12622" marR="12622" marT="12622"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200" b="0" i="0" u="none" strike="noStrike" dirty="0">
                          <a:solidFill>
                            <a:srgbClr val="000000"/>
                          </a:solidFill>
                          <a:effectLst/>
                          <a:latin typeface="Calibri"/>
                        </a:rPr>
                        <a:t>maize, millet, sorghum, cassava, beans, sweet potatoes, groundnuts</a:t>
                      </a:r>
                    </a:p>
                  </a:txBody>
                  <a:tcPr marL="12622" marR="12622" marT="1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200" b="0" i="0" u="none" strike="noStrike" dirty="0">
                          <a:solidFill>
                            <a:srgbClr val="000000"/>
                          </a:solidFill>
                          <a:effectLst/>
                          <a:latin typeface="Verdana"/>
                        </a:rPr>
                        <a:t>2,500</a:t>
                      </a:r>
                    </a:p>
                  </a:txBody>
                  <a:tcPr marL="12622" marR="12622" marT="1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solidFill>
                            <a:srgbClr val="000000"/>
                          </a:solidFill>
                          <a:effectLst/>
                          <a:latin typeface="Arial"/>
                        </a:rPr>
                        <a:t>8-11 </a:t>
                      </a:r>
                      <a:r>
                        <a:rPr lang="en-US" sz="1200" b="0" i="0" u="none" strike="noStrike" dirty="0" smtClean="0">
                          <a:solidFill>
                            <a:srgbClr val="000000"/>
                          </a:solidFill>
                          <a:effectLst/>
                          <a:latin typeface="Arial"/>
                        </a:rPr>
                        <a:t>months</a:t>
                      </a:r>
                    </a:p>
                    <a:p>
                      <a:pPr algn="ctr" fontAlgn="b"/>
                      <a:endParaRPr lang="en-US" sz="1200" b="0" i="0" u="none" strike="noStrike" dirty="0" smtClean="0">
                        <a:solidFill>
                          <a:srgbClr val="000000"/>
                        </a:solidFill>
                        <a:effectLst/>
                        <a:latin typeface="Arial"/>
                      </a:endParaRPr>
                    </a:p>
                    <a:p>
                      <a:pPr algn="ctr" fontAlgn="b"/>
                      <a:endParaRPr lang="en-US" sz="1200" b="0" i="0" u="none" strike="noStrike" dirty="0">
                        <a:solidFill>
                          <a:srgbClr val="000000"/>
                        </a:solidFill>
                        <a:effectLst/>
                        <a:latin typeface="Arial"/>
                      </a:endParaRPr>
                    </a:p>
                  </a:txBody>
                  <a:tcPr marL="12622" marR="12622" marT="126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dirty="0">
                          <a:solidFill>
                            <a:srgbClr val="000000"/>
                          </a:solidFill>
                          <a:effectLst/>
                          <a:latin typeface="Arial"/>
                        </a:rPr>
                        <a:t>98</a:t>
                      </a:r>
                    </a:p>
                  </a:txBody>
                  <a:tcPr marL="12622" marR="12622" marT="1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dirty="0">
                          <a:solidFill>
                            <a:srgbClr val="000000"/>
                          </a:solidFill>
                          <a:effectLst/>
                          <a:latin typeface="Arial"/>
                        </a:rPr>
                        <a:t>2</a:t>
                      </a:r>
                    </a:p>
                  </a:txBody>
                  <a:tcPr marL="12622" marR="12622" marT="1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dirty="0">
                          <a:solidFill>
                            <a:srgbClr val="000000"/>
                          </a:solidFill>
                          <a:effectLst/>
                          <a:latin typeface="Arial"/>
                        </a:rPr>
                        <a:t>0</a:t>
                      </a:r>
                    </a:p>
                  </a:txBody>
                  <a:tcPr marL="12622" marR="12622" marT="12622"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14575">
                <a:tc>
                  <a:txBody>
                    <a:bodyPr/>
                    <a:lstStyle/>
                    <a:p>
                      <a:pPr algn="l" fontAlgn="b"/>
                      <a:r>
                        <a:rPr lang="en-US" sz="1200" b="0" i="0" u="none" strike="noStrike">
                          <a:solidFill>
                            <a:srgbClr val="000000"/>
                          </a:solidFill>
                          <a:effectLst/>
                          <a:latin typeface="Arial"/>
                        </a:rPr>
                        <a:t>Ukraine</a:t>
                      </a:r>
                    </a:p>
                  </a:txBody>
                  <a:tcPr marL="12622" marR="12622" marT="12622"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200" b="0" i="0" u="none" strike="noStrike">
                          <a:solidFill>
                            <a:srgbClr val="000000"/>
                          </a:solidFill>
                          <a:effectLst/>
                          <a:latin typeface="Calibri"/>
                        </a:rPr>
                        <a:t>wheat, corn</a:t>
                      </a:r>
                    </a:p>
                  </a:txBody>
                  <a:tcPr marL="12622" marR="12622" marT="1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200" b="0" i="0" u="none" strike="noStrike">
                          <a:solidFill>
                            <a:srgbClr val="000000"/>
                          </a:solidFill>
                          <a:effectLst/>
                          <a:latin typeface="Verdana"/>
                        </a:rPr>
                        <a:t>22,000</a:t>
                      </a:r>
                    </a:p>
                  </a:txBody>
                  <a:tcPr marL="12622" marR="12622" marT="1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Arial"/>
                        </a:rPr>
                        <a:t>6-8 months</a:t>
                      </a:r>
                    </a:p>
                  </a:txBody>
                  <a:tcPr marL="12622" marR="12622" marT="126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Arial"/>
                        </a:rPr>
                        <a:t>6</a:t>
                      </a:r>
                    </a:p>
                  </a:txBody>
                  <a:tcPr marL="12622" marR="12622" marT="1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Arial"/>
                        </a:rPr>
                        <a:t>60</a:t>
                      </a:r>
                    </a:p>
                  </a:txBody>
                  <a:tcPr marL="12622" marR="12622" marT="126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dirty="0">
                          <a:solidFill>
                            <a:srgbClr val="000000"/>
                          </a:solidFill>
                          <a:effectLst/>
                          <a:latin typeface="Arial"/>
                        </a:rPr>
                        <a:t>35</a:t>
                      </a:r>
                    </a:p>
                  </a:txBody>
                  <a:tcPr marL="12622" marR="12622" marT="12622"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r>
            </a:tbl>
          </a:graphicData>
        </a:graphic>
      </p:graphicFrame>
      <p:cxnSp>
        <p:nvCxnSpPr>
          <p:cNvPr id="6" name="Straight Connector 5"/>
          <p:cNvCxnSpPr/>
          <p:nvPr/>
        </p:nvCxnSpPr>
        <p:spPr>
          <a:xfrm>
            <a:off x="4210050" y="1189637"/>
            <a:ext cx="489585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7" name="Picture 2"/>
          <p:cNvPicPr>
            <a:picLocks noChangeAspect="1" noChangeArrowheads="1"/>
          </p:cNvPicPr>
          <p:nvPr/>
        </p:nvPicPr>
        <p:blipFill>
          <a:blip r:embed="rId2" cstate="print"/>
          <a:srcRect/>
          <a:stretch>
            <a:fillRect/>
          </a:stretch>
        </p:blipFill>
        <p:spPr bwMode="auto">
          <a:xfrm>
            <a:off x="7017884" y="11102"/>
            <a:ext cx="2019300" cy="527072"/>
          </a:xfrm>
          <a:prstGeom prst="rect">
            <a:avLst/>
          </a:prstGeom>
          <a:noFill/>
          <a:ln w="9525">
            <a:noFill/>
            <a:miter lim="800000"/>
            <a:headEnd/>
            <a:tailEnd/>
          </a:ln>
        </p:spPr>
      </p:pic>
      <p:pic>
        <p:nvPicPr>
          <p:cNvPr id="8" name="Picture 7" descr="phas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41500" y="1417638"/>
            <a:ext cx="5438775" cy="2743200"/>
          </a:xfrm>
          <a:prstGeom prst="rect">
            <a:avLst/>
          </a:prstGeom>
        </p:spPr>
      </p:pic>
    </p:spTree>
    <p:extLst>
      <p:ext uri="{BB962C8B-B14F-4D97-AF65-F5344CB8AC3E}">
        <p14:creationId xmlns:p14="http://schemas.microsoft.com/office/powerpoint/2010/main" val="31523849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381117"/>
            <a:ext cx="9144000" cy="1276483"/>
          </a:xfrm>
          <a:prstGeom prst="rect">
            <a:avLst/>
          </a:prstGeom>
        </p:spPr>
      </p:pic>
      <p:sp>
        <p:nvSpPr>
          <p:cNvPr id="2" name="Title 1"/>
          <p:cNvSpPr>
            <a:spLocks noGrp="1"/>
          </p:cNvSpPr>
          <p:nvPr>
            <p:ph type="title"/>
          </p:nvPr>
        </p:nvSpPr>
        <p:spPr>
          <a:xfrm>
            <a:off x="401016" y="2391909"/>
            <a:ext cx="8229600" cy="1143000"/>
          </a:xfrm>
        </p:spPr>
        <p:txBody>
          <a:bodyPr>
            <a:normAutofit/>
          </a:bodyPr>
          <a:lstStyle/>
          <a:p>
            <a:r>
              <a:rPr lang="en-US"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Phase 1: Baseline Data Sets Status</a:t>
            </a:r>
            <a:endParaRPr lang="en-US" sz="40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9141117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ireshef\Documents\GEO\GEOGLAM\ceos\maps\best_avail_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81084"/>
            <a:ext cx="8883756" cy="57483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96200" y="0"/>
            <a:ext cx="1447800" cy="377901"/>
          </a:xfrm>
          <a:prstGeom prst="rect">
            <a:avLst/>
          </a:prstGeom>
          <a:noFill/>
          <a:ln w="9525">
            <a:noFill/>
            <a:miter lim="800000"/>
            <a:headEnd/>
            <a:tailEnd/>
          </a:ln>
        </p:spPr>
      </p:pic>
      <p:sp>
        <p:nvSpPr>
          <p:cNvPr id="6" name="TextBox 5"/>
          <p:cNvSpPr txBox="1"/>
          <p:nvPr/>
        </p:nvSpPr>
        <p:spPr>
          <a:xfrm>
            <a:off x="152400" y="76200"/>
            <a:ext cx="1620957" cy="584775"/>
          </a:xfrm>
          <a:prstGeom prst="rect">
            <a:avLst/>
          </a:prstGeom>
          <a:noFill/>
        </p:spPr>
        <p:txBody>
          <a:bodyPr wrap="none" rtlCol="0">
            <a:spAutoFit/>
          </a:bodyPr>
          <a:lstStyle/>
          <a:p>
            <a:r>
              <a:rPr lang="en-US" sz="3200" dirty="0" smtClean="0"/>
              <a:t>WHERE?</a:t>
            </a:r>
            <a:endParaRPr lang="en-US" sz="3200" dirty="0"/>
          </a:p>
        </p:txBody>
      </p:sp>
      <p:sp>
        <p:nvSpPr>
          <p:cNvPr id="4" name="TextBox 3"/>
          <p:cNvSpPr txBox="1"/>
          <p:nvPr/>
        </p:nvSpPr>
        <p:spPr>
          <a:xfrm>
            <a:off x="152400" y="6477000"/>
            <a:ext cx="4046236" cy="369332"/>
          </a:xfrm>
          <a:prstGeom prst="rect">
            <a:avLst/>
          </a:prstGeom>
          <a:noFill/>
        </p:spPr>
        <p:txBody>
          <a:bodyPr wrap="none" rtlCol="0">
            <a:spAutoFit/>
          </a:bodyPr>
          <a:lstStyle/>
          <a:p>
            <a:r>
              <a:rPr lang="en-US" dirty="0" smtClean="0"/>
              <a:t>Source: IIASA, Fritz et al. Beta Version 1  </a:t>
            </a:r>
            <a:endParaRPr lang="en-US" dirty="0"/>
          </a:p>
        </p:txBody>
      </p:sp>
    </p:spTree>
    <p:extLst>
      <p:ext uri="{BB962C8B-B14F-4D97-AF65-F5344CB8AC3E}">
        <p14:creationId xmlns:p14="http://schemas.microsoft.com/office/powerpoint/2010/main" val="26555081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647"/>
            <a:ext cx="9144000" cy="5916706"/>
          </a:xfrm>
          <a:prstGeom prst="rect">
            <a:avLst/>
          </a:prstGeom>
        </p:spPr>
      </p:pic>
      <p:sp>
        <p:nvSpPr>
          <p:cNvPr id="4" name="TextBox 3"/>
          <p:cNvSpPr txBox="1"/>
          <p:nvPr/>
        </p:nvSpPr>
        <p:spPr>
          <a:xfrm>
            <a:off x="152400" y="76200"/>
            <a:ext cx="7485382" cy="523220"/>
          </a:xfrm>
          <a:prstGeom prst="rect">
            <a:avLst/>
          </a:prstGeom>
          <a:noFill/>
        </p:spPr>
        <p:txBody>
          <a:bodyPr wrap="none" rtlCol="0">
            <a:spAutoFit/>
          </a:bodyPr>
          <a:lstStyle/>
          <a:p>
            <a:r>
              <a:rPr lang="en-US" sz="2800" dirty="0" smtClean="0"/>
              <a:t>AT WHAT LEVEL OF DETAIL(SPATIAL RESOLUTION)?</a:t>
            </a:r>
            <a:endParaRPr lang="en-US" sz="2800" dirty="0"/>
          </a:p>
        </p:txBody>
      </p:sp>
      <p:sp>
        <p:nvSpPr>
          <p:cNvPr id="5" name="TextBox 4"/>
          <p:cNvSpPr txBox="1"/>
          <p:nvPr/>
        </p:nvSpPr>
        <p:spPr>
          <a:xfrm>
            <a:off x="18198" y="6330175"/>
            <a:ext cx="9144000" cy="307777"/>
          </a:xfrm>
          <a:prstGeom prst="rect">
            <a:avLst/>
          </a:prstGeom>
          <a:noFill/>
        </p:spPr>
        <p:txBody>
          <a:bodyPr wrap="square" rtlCol="0">
            <a:spAutoFit/>
          </a:bodyPr>
          <a:lstStyle/>
          <a:p>
            <a:r>
              <a:rPr lang="en-US" sz="1400" dirty="0" smtClean="0"/>
              <a:t>Data  Source: Fritz et al.  IIASA, Ecosystems Services &amp; Management</a:t>
            </a:r>
            <a:endParaRPr lang="en-US" sz="1400" dirty="0"/>
          </a:p>
        </p:txBody>
      </p:sp>
    </p:spTree>
    <p:extLst>
      <p:ext uri="{BB962C8B-B14F-4D97-AF65-F5344CB8AC3E}">
        <p14:creationId xmlns:p14="http://schemas.microsoft.com/office/powerpoint/2010/main" val="28764948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70647"/>
            <a:ext cx="9144000" cy="5916706"/>
          </a:xfrm>
          <a:prstGeom prst="rect">
            <a:avLst/>
          </a:prstGeom>
        </p:spPr>
      </p:pic>
      <p:sp>
        <p:nvSpPr>
          <p:cNvPr id="3" name="TextBox 2"/>
          <p:cNvSpPr txBox="1"/>
          <p:nvPr/>
        </p:nvSpPr>
        <p:spPr>
          <a:xfrm>
            <a:off x="1" y="6324600"/>
            <a:ext cx="9144000" cy="307777"/>
          </a:xfrm>
          <a:prstGeom prst="rect">
            <a:avLst/>
          </a:prstGeom>
          <a:noFill/>
        </p:spPr>
        <p:txBody>
          <a:bodyPr wrap="square" rtlCol="0">
            <a:spAutoFit/>
          </a:bodyPr>
          <a:lstStyle/>
          <a:p>
            <a:r>
              <a:rPr lang="en-US" sz="1400" dirty="0" smtClean="0"/>
              <a:t>Data  Source: Fritz et al., based on interpolation of 50,000  GEOWIKI collected validation points </a:t>
            </a:r>
            <a:endParaRPr lang="en-US" sz="1400" dirty="0"/>
          </a:p>
        </p:txBody>
      </p:sp>
      <p:pic>
        <p:nvPicPr>
          <p:cNvPr id="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96200" y="0"/>
            <a:ext cx="1447800" cy="377901"/>
          </a:xfrm>
          <a:prstGeom prst="rect">
            <a:avLst/>
          </a:prstGeom>
          <a:noFill/>
          <a:ln w="9525">
            <a:noFill/>
            <a:miter lim="800000"/>
            <a:headEnd/>
            <a:tailEnd/>
          </a:ln>
        </p:spPr>
      </p:pic>
      <p:sp>
        <p:nvSpPr>
          <p:cNvPr id="6" name="TextBox 5"/>
          <p:cNvSpPr txBox="1"/>
          <p:nvPr/>
        </p:nvSpPr>
        <p:spPr>
          <a:xfrm>
            <a:off x="1699438" y="5562600"/>
            <a:ext cx="4545603" cy="646331"/>
          </a:xfrm>
          <a:prstGeom prst="rect">
            <a:avLst/>
          </a:prstGeom>
          <a:noFill/>
        </p:spPr>
        <p:txBody>
          <a:bodyPr wrap="none" rtlCol="0">
            <a:spAutoFit/>
          </a:bodyPr>
          <a:lstStyle/>
          <a:p>
            <a:r>
              <a:rPr lang="en-US" dirty="0" smtClean="0"/>
              <a:t>- Beta Version</a:t>
            </a:r>
          </a:p>
          <a:p>
            <a:r>
              <a:rPr lang="en-US" dirty="0" smtClean="0"/>
              <a:t>- Next product will be designed early next year</a:t>
            </a:r>
            <a:endParaRPr lang="en-US" dirty="0"/>
          </a:p>
        </p:txBody>
      </p:sp>
    </p:spTree>
    <p:extLst>
      <p:ext uri="{BB962C8B-B14F-4D97-AF65-F5344CB8AC3E}">
        <p14:creationId xmlns:p14="http://schemas.microsoft.com/office/powerpoint/2010/main" val="305179023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457200" y="457200"/>
            <a:ext cx="8108950" cy="5986441"/>
            <a:chOff x="520700" y="414359"/>
            <a:chExt cx="8108950" cy="5986441"/>
          </a:xfrm>
        </p:grpSpPr>
        <p:sp>
          <p:nvSpPr>
            <p:cNvPr id="13" name="Title 1"/>
            <p:cNvSpPr txBox="1">
              <a:spLocks/>
            </p:cNvSpPr>
            <p:nvPr/>
          </p:nvSpPr>
          <p:spPr>
            <a:xfrm>
              <a:off x="520700" y="414359"/>
              <a:ext cx="8032749" cy="868369"/>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smtClean="0">
                  <a:latin typeface="Arial"/>
                </a:rPr>
                <a:t>Monthly Wheat Prices 1960-2011($/</a:t>
              </a:r>
              <a:r>
                <a:rPr lang="en-US" sz="1800" b="1" dirty="0">
                  <a:latin typeface="Arial"/>
                </a:rPr>
                <a:t>Metric Ton)</a:t>
              </a:r>
              <a:r>
                <a:rPr lang="en-US" sz="1800" b="1" dirty="0" smtClean="0">
                  <a:latin typeface="Arial"/>
                </a:rPr>
                <a:t/>
              </a:r>
              <a:br>
                <a:rPr lang="en-US" sz="1800" b="1" dirty="0" smtClean="0">
                  <a:latin typeface="Arial"/>
                </a:rPr>
              </a:br>
              <a:r>
                <a:rPr lang="en-US" sz="1050" b="1" dirty="0" smtClean="0">
                  <a:latin typeface="Arial"/>
                </a:rPr>
                <a:t>Source: World Bank</a:t>
              </a:r>
              <a:endParaRPr lang="en-US" sz="2000" b="1" dirty="0">
                <a:latin typeface="Arial"/>
              </a:endParaRPr>
            </a:p>
          </p:txBody>
        </p:sp>
        <p:sp>
          <p:nvSpPr>
            <p:cNvPr id="18" name="Rectangle 17"/>
            <p:cNvSpPr/>
            <p:nvPr/>
          </p:nvSpPr>
          <p:spPr>
            <a:xfrm>
              <a:off x="762000" y="1371600"/>
              <a:ext cx="7848600" cy="50292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596900" y="1358928"/>
              <a:ext cx="8032750" cy="5041872"/>
              <a:chOff x="555625" y="869950"/>
              <a:chExt cx="8032750" cy="5041872"/>
            </a:xfrm>
          </p:grpSpPr>
          <p:pic>
            <p:nvPicPr>
              <p:cNvPr id="3075"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7941"/>
              <a:stretch/>
            </p:blipFill>
            <p:spPr bwMode="auto">
              <a:xfrm>
                <a:off x="555625" y="869950"/>
                <a:ext cx="8032750" cy="471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55625" y="5578348"/>
                <a:ext cx="8032750" cy="333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9" name="TextBox 18"/>
            <p:cNvSpPr txBox="1"/>
            <p:nvPr/>
          </p:nvSpPr>
          <p:spPr>
            <a:xfrm>
              <a:off x="5334000" y="5638800"/>
              <a:ext cx="3131627" cy="307777"/>
            </a:xfrm>
            <a:prstGeom prst="rect">
              <a:avLst/>
            </a:prstGeom>
            <a:noFill/>
          </p:spPr>
          <p:txBody>
            <a:bodyPr wrap="none" rtlCol="0">
              <a:spAutoFit/>
            </a:bodyPr>
            <a:lstStyle/>
            <a:p>
              <a:r>
                <a:rPr lang="en-US" sz="1400" dirty="0" smtClean="0"/>
                <a:t>Nominal wheat price in US $/metric Ton </a:t>
              </a:r>
              <a:endParaRPr lang="en-US" sz="1400" dirty="0"/>
            </a:p>
          </p:txBody>
        </p:sp>
        <p:sp>
          <p:nvSpPr>
            <p:cNvPr id="16" name="Rectangular Callout 15"/>
            <p:cNvSpPr/>
            <p:nvPr/>
          </p:nvSpPr>
          <p:spPr>
            <a:xfrm>
              <a:off x="5943600" y="1219200"/>
              <a:ext cx="1295400" cy="685800"/>
            </a:xfrm>
            <a:prstGeom prst="wedgeRectCallout">
              <a:avLst>
                <a:gd name="adj1" fmla="val 100290"/>
                <a:gd name="adj2" fmla="val 71801"/>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2008 Price hikes</a:t>
              </a:r>
            </a:p>
            <a:p>
              <a:pPr algn="ctr"/>
              <a:r>
                <a:rPr lang="en-US" sz="1200" b="1" dirty="0" smtClean="0">
                  <a:solidFill>
                    <a:schemeClr val="tx1"/>
                  </a:solidFill>
                </a:rPr>
                <a:t>Droughts: </a:t>
              </a:r>
            </a:p>
            <a:p>
              <a:pPr algn="ctr"/>
              <a:r>
                <a:rPr lang="en-US" sz="1200" b="1" dirty="0" smtClean="0">
                  <a:solidFill>
                    <a:schemeClr val="tx1"/>
                  </a:solidFill>
                </a:rPr>
                <a:t>Australia &amp; Ukraine</a:t>
              </a:r>
            </a:p>
          </p:txBody>
        </p:sp>
        <p:sp>
          <p:nvSpPr>
            <p:cNvPr id="17" name="Rectangular Callout 16"/>
            <p:cNvSpPr/>
            <p:nvPr/>
          </p:nvSpPr>
          <p:spPr>
            <a:xfrm>
              <a:off x="5486400" y="2209800"/>
              <a:ext cx="1676400" cy="609600"/>
            </a:xfrm>
            <a:prstGeom prst="wedgeRectCallout">
              <a:avLst>
                <a:gd name="adj1" fmla="val 121752"/>
                <a:gd name="adj2" fmla="val 24133"/>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2010/11 Price hikes</a:t>
              </a:r>
            </a:p>
            <a:p>
              <a:pPr algn="ctr"/>
              <a:r>
                <a:rPr lang="en-US" sz="1200" b="1" dirty="0" smtClean="0">
                  <a:solidFill>
                    <a:schemeClr val="tx1"/>
                  </a:solidFill>
                </a:rPr>
                <a:t>Drought: </a:t>
              </a:r>
            </a:p>
            <a:p>
              <a:pPr algn="ctr"/>
              <a:r>
                <a:rPr lang="en-US" sz="1200" b="1" dirty="0" smtClean="0">
                  <a:solidFill>
                    <a:schemeClr val="tx1"/>
                  </a:solidFill>
                </a:rPr>
                <a:t>Russia</a:t>
              </a:r>
              <a:endParaRPr lang="en-US" sz="1200" b="1" dirty="0">
                <a:solidFill>
                  <a:schemeClr val="tx1"/>
                </a:solidFill>
              </a:endParaRPr>
            </a:p>
          </p:txBody>
        </p:sp>
        <p:sp>
          <p:nvSpPr>
            <p:cNvPr id="15" name="Rectangular Callout 14"/>
            <p:cNvSpPr/>
            <p:nvPr/>
          </p:nvSpPr>
          <p:spPr>
            <a:xfrm>
              <a:off x="1447800" y="3886200"/>
              <a:ext cx="1447800" cy="533400"/>
            </a:xfrm>
            <a:prstGeom prst="wedgeRectCallout">
              <a:avLst>
                <a:gd name="adj1" fmla="val 66518"/>
                <a:gd name="adj2" fmla="val 199984"/>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smtClean="0">
                  <a:solidFill>
                    <a:schemeClr val="tx1"/>
                  </a:solidFill>
                </a:rPr>
                <a:t>Landsat</a:t>
              </a:r>
              <a:r>
                <a:rPr lang="en-US" sz="1200" b="1" dirty="0" smtClean="0">
                  <a:solidFill>
                    <a:schemeClr val="tx1"/>
                  </a:solidFill>
                </a:rPr>
                <a:t> 1  Launched (1972)</a:t>
              </a:r>
              <a:endParaRPr lang="en-US" sz="1200" b="1" dirty="0">
                <a:solidFill>
                  <a:schemeClr val="tx1"/>
                </a:solidFill>
              </a:endParaRPr>
            </a:p>
          </p:txBody>
        </p:sp>
        <p:sp>
          <p:nvSpPr>
            <p:cNvPr id="14" name="Rectangular Callout 13"/>
            <p:cNvSpPr/>
            <p:nvPr/>
          </p:nvSpPr>
          <p:spPr>
            <a:xfrm>
              <a:off x="3873500" y="3309959"/>
              <a:ext cx="2044700" cy="536448"/>
            </a:xfrm>
            <a:prstGeom prst="wedgeRectCallout">
              <a:avLst>
                <a:gd name="adj1" fmla="val -81230"/>
                <a:gd name="adj2" fmla="val 74496"/>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1971/2’s price hike</a:t>
              </a:r>
            </a:p>
            <a:p>
              <a:pPr algn="ctr"/>
              <a:r>
                <a:rPr lang="en-US" sz="1200" b="1" dirty="0" smtClean="0">
                  <a:solidFill>
                    <a:schemeClr val="tx1"/>
                  </a:solidFill>
                </a:rPr>
                <a:t>Drought: Russia  </a:t>
              </a:r>
              <a:endParaRPr lang="en-US" sz="1200" b="1" dirty="0">
                <a:solidFill>
                  <a:schemeClr val="tx1"/>
                </a:solidFill>
              </a:endParaRPr>
            </a:p>
          </p:txBody>
        </p:sp>
      </p:grpSp>
      <p:sp>
        <p:nvSpPr>
          <p:cNvPr id="27" name="Rectangle 26"/>
          <p:cNvSpPr/>
          <p:nvPr/>
        </p:nvSpPr>
        <p:spPr>
          <a:xfrm>
            <a:off x="1066800" y="1143000"/>
            <a:ext cx="7499350" cy="5300641"/>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67518" y="-9526"/>
            <a:ext cx="7879582" cy="646331"/>
          </a:xfrm>
          <a:prstGeom prst="rect">
            <a:avLst/>
          </a:prstGeom>
          <a:noFill/>
        </p:spPr>
        <p:txBody>
          <a:bodyPr wrap="square" rtlCol="0">
            <a:spAutoFit/>
          </a:bodyPr>
          <a:lstStyle/>
          <a:p>
            <a:pPr algn="ctr"/>
            <a:r>
              <a:rPr lang="en-US" sz="3600" dirty="0" smtClean="0"/>
              <a:t>Context for GEOGLAM</a:t>
            </a:r>
            <a:endParaRPr lang="en-US" sz="3600" dirty="0"/>
          </a:p>
        </p:txBody>
      </p:sp>
    </p:spTree>
    <p:extLst>
      <p:ext uri="{BB962C8B-B14F-4D97-AF65-F5344CB8AC3E}">
        <p14:creationId xmlns:p14="http://schemas.microsoft.com/office/powerpoint/2010/main" val="340160876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34470" y="0"/>
            <a:ext cx="8875059" cy="6858000"/>
            <a:chOff x="134470" y="0"/>
            <a:chExt cx="8875059" cy="6858000"/>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4470" y="0"/>
              <a:ext cx="8875059" cy="6858000"/>
            </a:xfrm>
            <a:prstGeom prst="rect">
              <a:avLst/>
            </a:prstGeom>
          </p:spPr>
        </p:pic>
        <p:sp>
          <p:nvSpPr>
            <p:cNvPr id="9" name="Rectangle 8"/>
            <p:cNvSpPr/>
            <p:nvPr/>
          </p:nvSpPr>
          <p:spPr>
            <a:xfrm>
              <a:off x="1524000" y="1112808"/>
              <a:ext cx="6248400" cy="2587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228600" y="152400"/>
            <a:ext cx="1462260" cy="584775"/>
          </a:xfrm>
          <a:prstGeom prst="rect">
            <a:avLst/>
          </a:prstGeom>
          <a:noFill/>
        </p:spPr>
        <p:txBody>
          <a:bodyPr wrap="none" rtlCol="0">
            <a:spAutoFit/>
          </a:bodyPr>
          <a:lstStyle/>
          <a:p>
            <a:r>
              <a:rPr lang="en-US" sz="3200" dirty="0" smtClean="0"/>
              <a:t>WHEN?</a:t>
            </a:r>
            <a:endParaRPr lang="en-US" sz="3200" dirty="0"/>
          </a:p>
        </p:txBody>
      </p:sp>
      <p:sp>
        <p:nvSpPr>
          <p:cNvPr id="4" name="Rectangle 3"/>
          <p:cNvSpPr/>
          <p:nvPr/>
        </p:nvSpPr>
        <p:spPr>
          <a:xfrm>
            <a:off x="4269491" y="6439644"/>
            <a:ext cx="4821925" cy="369332"/>
          </a:xfrm>
          <a:prstGeom prst="rect">
            <a:avLst/>
          </a:prstGeom>
        </p:spPr>
        <p:txBody>
          <a:bodyPr wrap="square">
            <a:spAutoFit/>
          </a:bodyPr>
          <a:lstStyle/>
          <a:p>
            <a:r>
              <a:rPr lang="en-US" dirty="0" smtClean="0"/>
              <a:t>Data source: </a:t>
            </a:r>
            <a:r>
              <a:rPr lang="en-US" dirty="0" err="1" smtClean="0"/>
              <a:t>Whitcraft</a:t>
            </a:r>
            <a:r>
              <a:rPr lang="en-US" dirty="0" smtClean="0"/>
              <a:t> (UMD) Beta Version </a:t>
            </a:r>
            <a:endParaRPr lang="en-US" dirty="0"/>
          </a:p>
        </p:txBody>
      </p:sp>
    </p:spTree>
    <p:extLst>
      <p:ext uri="{BB962C8B-B14F-4D97-AF65-F5344CB8AC3E}">
        <p14:creationId xmlns:p14="http://schemas.microsoft.com/office/powerpoint/2010/main" val="29447470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4470" y="0"/>
            <a:ext cx="8875059" cy="6858000"/>
            <a:chOff x="134470" y="0"/>
            <a:chExt cx="8875059" cy="685800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4470" y="0"/>
              <a:ext cx="8875059" cy="6858000"/>
            </a:xfrm>
            <a:prstGeom prst="rect">
              <a:avLst/>
            </a:prstGeom>
          </p:spPr>
        </p:pic>
        <p:sp>
          <p:nvSpPr>
            <p:cNvPr id="3" name="Rectangle 2"/>
            <p:cNvSpPr/>
            <p:nvPr/>
          </p:nvSpPr>
          <p:spPr>
            <a:xfrm>
              <a:off x="1524000" y="1112808"/>
              <a:ext cx="6248400" cy="2587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228600" y="152400"/>
            <a:ext cx="1462260" cy="584775"/>
          </a:xfrm>
          <a:prstGeom prst="rect">
            <a:avLst/>
          </a:prstGeom>
          <a:noFill/>
        </p:spPr>
        <p:txBody>
          <a:bodyPr wrap="none" rtlCol="0">
            <a:spAutoFit/>
          </a:bodyPr>
          <a:lstStyle/>
          <a:p>
            <a:r>
              <a:rPr lang="en-US" sz="3200" dirty="0" smtClean="0"/>
              <a:t>WHEN?</a:t>
            </a:r>
            <a:endParaRPr lang="en-US" sz="3200" dirty="0"/>
          </a:p>
        </p:txBody>
      </p:sp>
      <p:sp>
        <p:nvSpPr>
          <p:cNvPr id="6" name="Rectangle 5"/>
          <p:cNvSpPr/>
          <p:nvPr/>
        </p:nvSpPr>
        <p:spPr>
          <a:xfrm>
            <a:off x="4269491" y="6439644"/>
            <a:ext cx="4821925" cy="369332"/>
          </a:xfrm>
          <a:prstGeom prst="rect">
            <a:avLst/>
          </a:prstGeom>
        </p:spPr>
        <p:txBody>
          <a:bodyPr wrap="square">
            <a:spAutoFit/>
          </a:bodyPr>
          <a:lstStyle/>
          <a:p>
            <a:r>
              <a:rPr lang="en-US" dirty="0" smtClean="0"/>
              <a:t>Data source: </a:t>
            </a:r>
            <a:r>
              <a:rPr lang="en-US" dirty="0" err="1" smtClean="0"/>
              <a:t>Whitcraft</a:t>
            </a:r>
            <a:r>
              <a:rPr lang="en-US" dirty="0" smtClean="0"/>
              <a:t> (UMD) Beta Version </a:t>
            </a:r>
            <a:endParaRPr lang="en-US" dirty="0"/>
          </a:p>
        </p:txBody>
      </p:sp>
    </p:spTree>
    <p:extLst>
      <p:ext uri="{BB962C8B-B14F-4D97-AF65-F5344CB8AC3E}">
        <p14:creationId xmlns:p14="http://schemas.microsoft.com/office/powerpoint/2010/main" val="39901824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4470" y="0"/>
            <a:ext cx="8875059" cy="6858000"/>
            <a:chOff x="134470" y="0"/>
            <a:chExt cx="8875059" cy="685800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4470" y="0"/>
              <a:ext cx="8875059" cy="6858000"/>
            </a:xfrm>
            <a:prstGeom prst="rect">
              <a:avLst/>
            </a:prstGeom>
          </p:spPr>
        </p:pic>
        <p:sp>
          <p:nvSpPr>
            <p:cNvPr id="3" name="Rectangle 2"/>
            <p:cNvSpPr/>
            <p:nvPr/>
          </p:nvSpPr>
          <p:spPr>
            <a:xfrm>
              <a:off x="1524000" y="1112808"/>
              <a:ext cx="6248400" cy="2587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228600" y="152400"/>
            <a:ext cx="1462260" cy="584775"/>
          </a:xfrm>
          <a:prstGeom prst="rect">
            <a:avLst/>
          </a:prstGeom>
          <a:noFill/>
        </p:spPr>
        <p:txBody>
          <a:bodyPr wrap="none" rtlCol="0">
            <a:spAutoFit/>
          </a:bodyPr>
          <a:lstStyle/>
          <a:p>
            <a:r>
              <a:rPr lang="en-US" sz="3200" dirty="0" smtClean="0"/>
              <a:t>WHEN?</a:t>
            </a:r>
            <a:endParaRPr lang="en-US" sz="3200" dirty="0"/>
          </a:p>
        </p:txBody>
      </p:sp>
      <p:sp>
        <p:nvSpPr>
          <p:cNvPr id="6" name="Rectangle 5"/>
          <p:cNvSpPr/>
          <p:nvPr/>
        </p:nvSpPr>
        <p:spPr>
          <a:xfrm>
            <a:off x="4269491" y="6439644"/>
            <a:ext cx="4821925" cy="369332"/>
          </a:xfrm>
          <a:prstGeom prst="rect">
            <a:avLst/>
          </a:prstGeom>
        </p:spPr>
        <p:txBody>
          <a:bodyPr wrap="square">
            <a:spAutoFit/>
          </a:bodyPr>
          <a:lstStyle/>
          <a:p>
            <a:r>
              <a:rPr lang="en-US" dirty="0" smtClean="0"/>
              <a:t>Data source: </a:t>
            </a:r>
            <a:r>
              <a:rPr lang="en-US" dirty="0" err="1" smtClean="0"/>
              <a:t>Whitcraft</a:t>
            </a:r>
            <a:r>
              <a:rPr lang="en-US" dirty="0" smtClean="0"/>
              <a:t> (UMD) Beta Version </a:t>
            </a:r>
            <a:endParaRPr lang="en-US" dirty="0"/>
          </a:p>
        </p:txBody>
      </p:sp>
    </p:spTree>
    <p:extLst>
      <p:ext uri="{BB962C8B-B14F-4D97-AF65-F5344CB8AC3E}">
        <p14:creationId xmlns:p14="http://schemas.microsoft.com/office/powerpoint/2010/main" val="29272512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obal_terra_cloud_prob_peak_period_robinson.t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0" y="-14111"/>
            <a:ext cx="8875059" cy="6858000"/>
          </a:xfrm>
          <a:prstGeom prst="rect">
            <a:avLst/>
          </a:prstGeom>
        </p:spPr>
      </p:pic>
      <p:sp>
        <p:nvSpPr>
          <p:cNvPr id="3" name="TextBox 2"/>
          <p:cNvSpPr txBox="1"/>
          <p:nvPr/>
        </p:nvSpPr>
        <p:spPr>
          <a:xfrm>
            <a:off x="281320" y="403905"/>
            <a:ext cx="2485360" cy="584775"/>
          </a:xfrm>
          <a:prstGeom prst="rect">
            <a:avLst/>
          </a:prstGeom>
          <a:noFill/>
        </p:spPr>
        <p:txBody>
          <a:bodyPr wrap="none" rtlCol="0">
            <a:spAutoFit/>
          </a:bodyPr>
          <a:lstStyle/>
          <a:p>
            <a:r>
              <a:rPr lang="en-US" sz="3200" dirty="0" smtClean="0"/>
              <a:t>HOW OFTEN?</a:t>
            </a:r>
            <a:endParaRPr lang="en-US" sz="3200" dirty="0"/>
          </a:p>
        </p:txBody>
      </p:sp>
      <p:sp>
        <p:nvSpPr>
          <p:cNvPr id="4" name="Rectangle 3"/>
          <p:cNvSpPr/>
          <p:nvPr/>
        </p:nvSpPr>
        <p:spPr>
          <a:xfrm>
            <a:off x="5334000" y="1100667"/>
            <a:ext cx="2596444" cy="268111"/>
          </a:xfrm>
          <a:prstGeom prst="rect">
            <a:avLst/>
          </a:prstGeom>
          <a:solidFill>
            <a:srgbClr val="FFFFFF"/>
          </a:solidFill>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Oval 4"/>
          <p:cNvSpPr/>
          <p:nvPr/>
        </p:nvSpPr>
        <p:spPr>
          <a:xfrm>
            <a:off x="2159000" y="2243667"/>
            <a:ext cx="607680" cy="395111"/>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3062111" y="3934179"/>
            <a:ext cx="352778" cy="62371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7476066" y="3934179"/>
            <a:ext cx="454378" cy="49671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89423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7000" y="-12828"/>
            <a:ext cx="8875059" cy="6858000"/>
            <a:chOff x="127000" y="-12828"/>
            <a:chExt cx="8875059" cy="6858000"/>
          </a:xfrm>
        </p:grpSpPr>
        <p:pic>
          <p:nvPicPr>
            <p:cNvPr id="2" name="Picture 1" descr="global_aqua_cloud_prob_peak_period_robinson.t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0" y="-12828"/>
              <a:ext cx="8875059" cy="6858000"/>
            </a:xfrm>
            <a:prstGeom prst="rect">
              <a:avLst/>
            </a:prstGeom>
          </p:spPr>
        </p:pic>
        <p:sp>
          <p:nvSpPr>
            <p:cNvPr id="3" name="Rectangle 2"/>
            <p:cNvSpPr/>
            <p:nvPr/>
          </p:nvSpPr>
          <p:spPr>
            <a:xfrm>
              <a:off x="5334000" y="1100667"/>
              <a:ext cx="2596444" cy="268111"/>
            </a:xfrm>
            <a:prstGeom prst="rect">
              <a:avLst/>
            </a:prstGeom>
            <a:solidFill>
              <a:srgbClr val="FFFFFF"/>
            </a:solidFill>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5" name="Oval 4"/>
          <p:cNvSpPr/>
          <p:nvPr/>
        </p:nvSpPr>
        <p:spPr>
          <a:xfrm>
            <a:off x="2159000" y="2243667"/>
            <a:ext cx="607680" cy="395111"/>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3062111" y="3934179"/>
            <a:ext cx="352778" cy="62371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7476066" y="3934179"/>
            <a:ext cx="454378" cy="49671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884629" y="4299003"/>
            <a:ext cx="2422208" cy="1477328"/>
          </a:xfrm>
          <a:prstGeom prst="rect">
            <a:avLst/>
          </a:prstGeom>
          <a:noFill/>
        </p:spPr>
        <p:txBody>
          <a:bodyPr wrap="square" rtlCol="0">
            <a:spAutoFit/>
          </a:bodyPr>
          <a:lstStyle/>
          <a:p>
            <a:r>
              <a:rPr lang="en-US" dirty="0" smtClean="0"/>
              <a:t>Note: am acquisition better for majority of croplands during the peak of the growing season</a:t>
            </a:r>
          </a:p>
        </p:txBody>
      </p:sp>
    </p:spTree>
    <p:extLst>
      <p:ext uri="{BB962C8B-B14F-4D97-AF65-F5344CB8AC3E}">
        <p14:creationId xmlns:p14="http://schemas.microsoft.com/office/powerpoint/2010/main" val="40164759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4470" y="0"/>
            <a:ext cx="8875059" cy="6858000"/>
            <a:chOff x="134470" y="0"/>
            <a:chExt cx="8875059" cy="685800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4470" y="0"/>
              <a:ext cx="8875059" cy="6858000"/>
            </a:xfrm>
            <a:prstGeom prst="rect">
              <a:avLst/>
            </a:prstGeom>
          </p:spPr>
        </p:pic>
        <p:sp>
          <p:nvSpPr>
            <p:cNvPr id="3" name="Rectangle 2"/>
            <p:cNvSpPr/>
            <p:nvPr/>
          </p:nvSpPr>
          <p:spPr>
            <a:xfrm>
              <a:off x="1524000" y="990600"/>
              <a:ext cx="62484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152400" y="6477000"/>
            <a:ext cx="9144000" cy="369332"/>
          </a:xfrm>
          <a:prstGeom prst="rect">
            <a:avLst/>
          </a:prstGeom>
          <a:noFill/>
        </p:spPr>
        <p:txBody>
          <a:bodyPr wrap="square" rtlCol="0">
            <a:spAutoFit/>
          </a:bodyPr>
          <a:lstStyle/>
          <a:p>
            <a:r>
              <a:rPr lang="en-US" dirty="0" smtClean="0"/>
              <a:t>Data source: </a:t>
            </a:r>
            <a:r>
              <a:rPr lang="en-US" dirty="0" err="1" smtClean="0"/>
              <a:t>Whitcraft</a:t>
            </a:r>
            <a:r>
              <a:rPr lang="en-US" dirty="0" smtClean="0"/>
              <a:t> (UMD), based on MODIS Terra data from 2000-2011</a:t>
            </a:r>
            <a:endParaRPr lang="en-US" dirty="0"/>
          </a:p>
        </p:txBody>
      </p:sp>
    </p:spTree>
    <p:extLst>
      <p:ext uri="{BB962C8B-B14F-4D97-AF65-F5344CB8AC3E}">
        <p14:creationId xmlns:p14="http://schemas.microsoft.com/office/powerpoint/2010/main" val="5166008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75287" y="6400800"/>
            <a:ext cx="1068626" cy="369332"/>
          </a:xfrm>
          <a:prstGeom prst="rect">
            <a:avLst/>
          </a:prstGeom>
          <a:noFill/>
        </p:spPr>
        <p:txBody>
          <a:bodyPr wrap="none" rtlCol="0">
            <a:spAutoFit/>
          </a:bodyPr>
          <a:lstStyle/>
          <a:p>
            <a:r>
              <a:rPr lang="en-US" dirty="0" err="1" smtClean="0"/>
              <a:t>Whitcraft</a:t>
            </a:r>
            <a:endParaRPr lang="en-US" dirty="0"/>
          </a:p>
        </p:txBody>
      </p:sp>
      <p:grpSp>
        <p:nvGrpSpPr>
          <p:cNvPr id="5" name="Group 4"/>
          <p:cNvGrpSpPr/>
          <p:nvPr/>
        </p:nvGrpSpPr>
        <p:grpSpPr>
          <a:xfrm>
            <a:off x="175399" y="685800"/>
            <a:ext cx="8740001" cy="5029200"/>
            <a:chOff x="457200" y="1676400"/>
            <a:chExt cx="7699343" cy="4430381"/>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7200" y="1676400"/>
              <a:ext cx="7699343" cy="4430381"/>
            </a:xfrm>
            <a:prstGeom prst="rect">
              <a:avLst/>
            </a:prstGeom>
          </p:spPr>
        </p:pic>
        <p:sp>
          <p:nvSpPr>
            <p:cNvPr id="4" name="Rectangle 3"/>
            <p:cNvSpPr/>
            <p:nvPr/>
          </p:nvSpPr>
          <p:spPr>
            <a:xfrm>
              <a:off x="1295400" y="2209800"/>
              <a:ext cx="6248400" cy="2587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39252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75287" y="6400800"/>
            <a:ext cx="1068626" cy="369332"/>
          </a:xfrm>
          <a:prstGeom prst="rect">
            <a:avLst/>
          </a:prstGeom>
          <a:noFill/>
        </p:spPr>
        <p:txBody>
          <a:bodyPr wrap="none" rtlCol="0">
            <a:spAutoFit/>
          </a:bodyPr>
          <a:lstStyle/>
          <a:p>
            <a:r>
              <a:rPr lang="en-US" dirty="0" err="1" smtClean="0"/>
              <a:t>Whitcraft</a:t>
            </a:r>
            <a:endParaRPr lang="en-US" dirty="0"/>
          </a:p>
        </p:txBody>
      </p:sp>
      <p:grpSp>
        <p:nvGrpSpPr>
          <p:cNvPr id="5" name="Group 4"/>
          <p:cNvGrpSpPr/>
          <p:nvPr/>
        </p:nvGrpSpPr>
        <p:grpSpPr>
          <a:xfrm>
            <a:off x="228600" y="609601"/>
            <a:ext cx="8770956" cy="5105400"/>
            <a:chOff x="840484" y="1264449"/>
            <a:chExt cx="7645942" cy="4450551"/>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40484" y="1264449"/>
              <a:ext cx="7645942" cy="4450551"/>
            </a:xfrm>
            <a:prstGeom prst="rect">
              <a:avLst/>
            </a:prstGeom>
          </p:spPr>
        </p:pic>
        <p:sp>
          <p:nvSpPr>
            <p:cNvPr id="4" name="Rectangle 3"/>
            <p:cNvSpPr/>
            <p:nvPr/>
          </p:nvSpPr>
          <p:spPr>
            <a:xfrm>
              <a:off x="1539255" y="1828800"/>
              <a:ext cx="6248400" cy="2587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5842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t>Developing an EO </a:t>
            </a:r>
            <a:r>
              <a:rPr lang="en-US" sz="2800" b="1" dirty="0"/>
              <a:t>Requirements </a:t>
            </a:r>
            <a:r>
              <a:rPr lang="en-US" sz="2800" b="1" dirty="0" smtClean="0"/>
              <a:t> Geodatabase</a:t>
            </a:r>
            <a:br>
              <a:rPr lang="en-US" sz="2800" b="1" dirty="0" smtClean="0"/>
            </a:br>
            <a:r>
              <a:rPr lang="en-US" sz="2800" i="1" dirty="0" smtClean="0"/>
              <a:t>Example </a:t>
            </a:r>
            <a:r>
              <a:rPr lang="en-US" sz="2800" i="1" dirty="0" smtClean="0">
                <a:sym typeface="Wingdings" pitchFamily="2" charset="2"/>
              </a:rPr>
              <a:t> 5-10 m Optical &amp; SWIR</a:t>
            </a:r>
            <a:endParaRPr lang="en-US" sz="2800" i="1"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6801" y="1548132"/>
            <a:ext cx="1828800" cy="1413163"/>
          </a:xfrm>
          <a:prstGeom prst="rect">
            <a:avLst/>
          </a:prstGeom>
          <a:ln>
            <a:solidFill>
              <a:schemeClr val="tx1"/>
            </a:solidFill>
          </a:ln>
        </p:spPr>
      </p:pic>
      <p:pic>
        <p:nvPicPr>
          <p:cNvPr id="6" name="Content Placeholder 4"/>
          <p:cNvPicPr>
            <a:picLocks noGrp="1" noChangeAspect="1"/>
          </p:cNvPicPr>
          <p:nvPr>
            <p:ph sz="quarter" idx="1"/>
          </p:nvPr>
        </p:nvPicPr>
        <p:blipFill>
          <a:blip r:embed="rId4" cstate="screen">
            <a:extLst>
              <a:ext uri="{28A0092B-C50C-407E-A947-70E740481C1C}">
                <a14:useLocalDpi xmlns:a14="http://schemas.microsoft.com/office/drawing/2010/main"/>
              </a:ext>
            </a:extLst>
          </a:blip>
          <a:stretch>
            <a:fillRect/>
          </a:stretch>
        </p:blipFill>
        <p:spPr>
          <a:xfrm>
            <a:off x="6495457" y="1568746"/>
            <a:ext cx="1837054" cy="1419543"/>
          </a:xfrm>
          <a:ln>
            <a:solidFill>
              <a:schemeClr val="tx1"/>
            </a:solidFill>
          </a:ln>
        </p:spPr>
      </p:pic>
      <p:sp>
        <p:nvSpPr>
          <p:cNvPr id="7" name="TextBox 6"/>
          <p:cNvSpPr txBox="1"/>
          <p:nvPr/>
        </p:nvSpPr>
        <p:spPr>
          <a:xfrm>
            <a:off x="1495426" y="4466369"/>
            <a:ext cx="1828802" cy="181588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1600" dirty="0" smtClean="0"/>
              <a:t>Repeat time required for monthly image </a:t>
            </a:r>
          </a:p>
          <a:p>
            <a:pPr algn="ctr"/>
            <a:r>
              <a:rPr lang="en-US" sz="1600" dirty="0" smtClean="0"/>
              <a:t>year round &amp; during AGS [early, peak, late]: </a:t>
            </a:r>
          </a:p>
          <a:p>
            <a:pPr algn="ctr"/>
            <a:r>
              <a:rPr lang="en-US" sz="1600" b="1" dirty="0"/>
              <a:t>A</a:t>
            </a:r>
            <a:r>
              <a:rPr lang="en-US" sz="1600" b="1" dirty="0" smtClean="0"/>
              <a:t>ll croplands</a:t>
            </a:r>
            <a:endParaRPr lang="en-US" sz="1600" b="1" dirty="0"/>
          </a:p>
        </p:txBody>
      </p:sp>
      <p:sp>
        <p:nvSpPr>
          <p:cNvPr id="9" name="TextBox 8"/>
          <p:cNvSpPr txBox="1"/>
          <p:nvPr/>
        </p:nvSpPr>
        <p:spPr>
          <a:xfrm>
            <a:off x="4124062" y="4463674"/>
            <a:ext cx="1819538" cy="156966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1600" dirty="0" smtClean="0"/>
              <a:t>Repeat time required for </a:t>
            </a:r>
          </a:p>
          <a:p>
            <a:pPr algn="ctr"/>
            <a:r>
              <a:rPr lang="en-US" sz="1600" dirty="0" smtClean="0"/>
              <a:t>weekly image during AGS [early, peak, late]: </a:t>
            </a:r>
            <a:endParaRPr lang="en-US" sz="1600" dirty="0"/>
          </a:p>
          <a:p>
            <a:pPr algn="ctr"/>
            <a:r>
              <a:rPr lang="en-US" sz="1600" b="1" dirty="0" smtClean="0"/>
              <a:t>Main croplands </a:t>
            </a:r>
            <a:endParaRPr lang="en-US" sz="1600" b="1" dirty="0"/>
          </a:p>
        </p:txBody>
      </p:sp>
      <p:sp>
        <p:nvSpPr>
          <p:cNvPr id="10" name="Rectangle 9"/>
          <p:cNvSpPr/>
          <p:nvPr/>
        </p:nvSpPr>
        <p:spPr>
          <a:xfrm rot="16200000">
            <a:off x="-352099" y="2028500"/>
            <a:ext cx="1470665" cy="461665"/>
          </a:xfrm>
          <a:prstGeom prst="rect">
            <a:avLst/>
          </a:prstGeom>
          <a:noFill/>
        </p:spPr>
        <p:txBody>
          <a:bodyPr wrap="square" lIns="91440" tIns="45720" rIns="91440" bIns="45720">
            <a:spAutoFit/>
          </a:bodyPr>
          <a:lstStyle/>
          <a:p>
            <a:pPr algn="ct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When?</a:t>
            </a:r>
          </a:p>
        </p:txBody>
      </p:sp>
      <p:sp>
        <p:nvSpPr>
          <p:cNvPr id="11" name="Rectangle 10"/>
          <p:cNvSpPr/>
          <p:nvPr/>
        </p:nvSpPr>
        <p:spPr>
          <a:xfrm rot="16200000">
            <a:off x="-384600" y="3508801"/>
            <a:ext cx="1905000" cy="830997"/>
          </a:xfrm>
          <a:prstGeom prst="rect">
            <a:avLst/>
          </a:prstGeom>
          <a:noFill/>
        </p:spPr>
        <p:txBody>
          <a:bodyPr wrap="square" lIns="91440" tIns="45720" rIns="91440" bIns="45720">
            <a:spAutoFit/>
          </a:bodyPr>
          <a:lstStyle/>
          <a:p>
            <a:pPr algn="ct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Frequency?</a:t>
            </a:r>
          </a:p>
          <a:p>
            <a:pPr algn="ct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Which fields?</a:t>
            </a:r>
            <a:endPar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5" name="Rectangular Callout 14"/>
          <p:cNvSpPr/>
          <p:nvPr/>
        </p:nvSpPr>
        <p:spPr>
          <a:xfrm>
            <a:off x="6629400" y="4451559"/>
            <a:ext cx="2209800" cy="1796841"/>
          </a:xfrm>
          <a:prstGeom prst="wedgeRect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7" name="Rectangle 16"/>
          <p:cNvSpPr/>
          <p:nvPr/>
        </p:nvSpPr>
        <p:spPr>
          <a:xfrm>
            <a:off x="7152194" y="6517064"/>
            <a:ext cx="305586" cy="304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extBox 17"/>
          <p:cNvSpPr txBox="1"/>
          <p:nvPr/>
        </p:nvSpPr>
        <p:spPr>
          <a:xfrm>
            <a:off x="7418109" y="6484798"/>
            <a:ext cx="1447800" cy="369332"/>
          </a:xfrm>
          <a:prstGeom prst="rect">
            <a:avLst/>
          </a:prstGeom>
          <a:noFill/>
        </p:spPr>
        <p:txBody>
          <a:bodyPr wrap="square" rtlCol="0">
            <a:spAutoFit/>
          </a:bodyPr>
          <a:lstStyle/>
          <a:p>
            <a:r>
              <a:rPr lang="en-US" dirty="0" smtClean="0"/>
              <a:t>Click a point</a:t>
            </a:r>
            <a:endParaRPr lang="en-US" dirty="0"/>
          </a:p>
        </p:txBody>
      </p:sp>
      <p:sp>
        <p:nvSpPr>
          <p:cNvPr id="19" name="TextBox 18"/>
          <p:cNvSpPr txBox="1"/>
          <p:nvPr/>
        </p:nvSpPr>
        <p:spPr>
          <a:xfrm>
            <a:off x="6619874" y="4451559"/>
            <a:ext cx="2219325" cy="1815882"/>
          </a:xfrm>
          <a:prstGeom prst="rect">
            <a:avLst/>
          </a:prstGeom>
          <a:noFill/>
        </p:spPr>
        <p:txBody>
          <a:bodyPr wrap="square" rtlCol="0">
            <a:spAutoFit/>
          </a:bodyPr>
          <a:lstStyle/>
          <a:p>
            <a:r>
              <a:rPr lang="en-US" sz="1600" dirty="0" smtClean="0"/>
              <a:t>Imaging Start:    151</a:t>
            </a:r>
          </a:p>
          <a:p>
            <a:r>
              <a:rPr lang="en-US" sz="1600" dirty="0" smtClean="0"/>
              <a:t>Imaging Peak: 220-255</a:t>
            </a:r>
          </a:p>
          <a:p>
            <a:r>
              <a:rPr lang="en-US" sz="1600" dirty="0" smtClean="0"/>
              <a:t>Imaging End:      305</a:t>
            </a:r>
          </a:p>
          <a:p>
            <a:r>
              <a:rPr lang="en-US" sz="1600" dirty="0" smtClean="0"/>
              <a:t>RTR, Early:        4 days</a:t>
            </a:r>
          </a:p>
          <a:p>
            <a:r>
              <a:rPr lang="en-US" sz="1600" dirty="0" smtClean="0"/>
              <a:t>RTR, Peak:        3 days</a:t>
            </a:r>
          </a:p>
          <a:p>
            <a:r>
              <a:rPr lang="en-US" sz="1600" dirty="0" smtClean="0"/>
              <a:t>RTR, Late :        4 days</a:t>
            </a:r>
          </a:p>
          <a:p>
            <a:r>
              <a:rPr lang="en-US" sz="1600" dirty="0" smtClean="0"/>
              <a:t>RTR, Non-AGS: 16 days </a:t>
            </a:r>
            <a:endParaRPr lang="en-US" sz="1600" dirty="0"/>
          </a:p>
        </p:txBody>
      </p:sp>
      <p:sp>
        <p:nvSpPr>
          <p:cNvPr id="20" name="Right Arrow 19"/>
          <p:cNvSpPr/>
          <p:nvPr/>
        </p:nvSpPr>
        <p:spPr>
          <a:xfrm>
            <a:off x="3074709" y="2080899"/>
            <a:ext cx="484909"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a:off x="5895681" y="2080899"/>
            <a:ext cx="484909"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Content Placeholder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54806" y="1548132"/>
            <a:ext cx="1190135" cy="919650"/>
          </a:xfrm>
          <a:prstGeom prst="rect">
            <a:avLst/>
          </a:prstGeom>
          <a:ln>
            <a:solidFill>
              <a:schemeClr val="tx1"/>
            </a:solidFill>
          </a:ln>
        </p:spPr>
      </p:pic>
      <p:pic>
        <p:nvPicPr>
          <p:cNvPr id="23" name="Content Placeholder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43719" y="1997333"/>
            <a:ext cx="1247481" cy="963962"/>
          </a:xfrm>
          <a:prstGeom prst="rect">
            <a:avLst/>
          </a:prstGeom>
          <a:ln>
            <a:solidFill>
              <a:schemeClr val="tx1"/>
            </a:solidFill>
          </a:ln>
        </p:spPr>
      </p:pic>
      <p:sp>
        <p:nvSpPr>
          <p:cNvPr id="24" name="TextBox 23"/>
          <p:cNvSpPr txBox="1"/>
          <p:nvPr/>
        </p:nvSpPr>
        <p:spPr>
          <a:xfrm>
            <a:off x="4876800" y="1516709"/>
            <a:ext cx="1136200" cy="523220"/>
          </a:xfrm>
          <a:prstGeom prst="rect">
            <a:avLst/>
          </a:prstGeom>
          <a:noFill/>
        </p:spPr>
        <p:txBody>
          <a:bodyPr wrap="square" rtlCol="0">
            <a:spAutoFit/>
          </a:bodyPr>
          <a:lstStyle/>
          <a:p>
            <a:r>
              <a:rPr lang="en-US" sz="1400" b="1" dirty="0" smtClean="0"/>
              <a:t>Peak start to Peak end</a:t>
            </a:r>
            <a:endParaRPr lang="en-US" sz="1400" b="1" dirty="0"/>
          </a:p>
        </p:txBody>
      </p:sp>
      <p:pic>
        <p:nvPicPr>
          <p:cNvPr id="25" name="Picture 2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40548" y="3116326"/>
            <a:ext cx="1828802" cy="890148"/>
          </a:xfrm>
          <a:prstGeom prst="rect">
            <a:avLst/>
          </a:prstGeom>
          <a:ln>
            <a:solidFill>
              <a:schemeClr val="tx1"/>
            </a:solidFill>
          </a:ln>
        </p:spPr>
      </p:pic>
      <p:sp>
        <p:nvSpPr>
          <p:cNvPr id="29" name="Plus 28"/>
          <p:cNvSpPr/>
          <p:nvPr/>
        </p:nvSpPr>
        <p:spPr>
          <a:xfrm>
            <a:off x="6019800" y="3645486"/>
            <a:ext cx="381000" cy="380999"/>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6438211" y="3116326"/>
            <a:ext cx="2105713" cy="120032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dirty="0" smtClean="0">
                <a:solidFill>
                  <a:schemeClr val="tx1"/>
                </a:solidFill>
              </a:rPr>
              <a:t>Layer identifying small fields (both) &amp; target countries (main croplands)</a:t>
            </a:r>
          </a:p>
        </p:txBody>
      </p:sp>
      <p:pic>
        <p:nvPicPr>
          <p:cNvPr id="34" name="Picture 3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92948" y="3268726"/>
            <a:ext cx="1828802" cy="890148"/>
          </a:xfrm>
          <a:prstGeom prst="rect">
            <a:avLst/>
          </a:prstGeom>
          <a:ln>
            <a:solidFill>
              <a:schemeClr val="tx1"/>
            </a:solidFill>
          </a:ln>
        </p:spPr>
      </p:pic>
      <p:pic>
        <p:nvPicPr>
          <p:cNvPr id="35" name="Picture 3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45348" y="3421126"/>
            <a:ext cx="1828802" cy="890148"/>
          </a:xfrm>
          <a:prstGeom prst="rect">
            <a:avLst/>
          </a:prstGeom>
          <a:ln>
            <a:solidFill>
              <a:schemeClr val="tx1"/>
            </a:solidFill>
          </a:ln>
        </p:spPr>
      </p:pic>
      <p:pic>
        <p:nvPicPr>
          <p:cNvPr id="36" name="Picture 3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497748" y="3573526"/>
            <a:ext cx="1828802" cy="890148"/>
          </a:xfrm>
          <a:prstGeom prst="rect">
            <a:avLst/>
          </a:prstGeom>
          <a:ln>
            <a:solidFill>
              <a:schemeClr val="tx1"/>
            </a:solidFill>
          </a:ln>
        </p:spPr>
      </p:pic>
      <p:sp>
        <p:nvSpPr>
          <p:cNvPr id="12" name="Plus 11"/>
          <p:cNvSpPr/>
          <p:nvPr/>
        </p:nvSpPr>
        <p:spPr>
          <a:xfrm>
            <a:off x="3276600" y="3625475"/>
            <a:ext cx="381000" cy="380999"/>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657598" y="3104211"/>
            <a:ext cx="1828802" cy="890148"/>
          </a:xfrm>
          <a:prstGeom prst="rect">
            <a:avLst/>
          </a:prstGeom>
          <a:ln>
            <a:solidFill>
              <a:schemeClr val="tx1"/>
            </a:solidFill>
          </a:ln>
        </p:spPr>
      </p:pic>
      <p:pic>
        <p:nvPicPr>
          <p:cNvPr id="38" name="Picture 3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809998" y="3256611"/>
            <a:ext cx="1828802" cy="890148"/>
          </a:xfrm>
          <a:prstGeom prst="rect">
            <a:avLst/>
          </a:prstGeom>
          <a:ln>
            <a:solidFill>
              <a:schemeClr val="tx1"/>
            </a:solidFill>
          </a:ln>
        </p:spPr>
      </p:pic>
      <p:pic>
        <p:nvPicPr>
          <p:cNvPr id="39" name="Picture 3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962398" y="3409011"/>
            <a:ext cx="1828802" cy="890148"/>
          </a:xfrm>
          <a:prstGeom prst="rect">
            <a:avLst/>
          </a:prstGeom>
          <a:ln>
            <a:solidFill>
              <a:schemeClr val="tx1"/>
            </a:solidFill>
          </a:ln>
        </p:spPr>
      </p:pic>
      <p:pic>
        <p:nvPicPr>
          <p:cNvPr id="40" name="Picture 3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114798" y="3561411"/>
            <a:ext cx="1828802" cy="890148"/>
          </a:xfrm>
          <a:prstGeom prst="rect">
            <a:avLst/>
          </a:prstGeom>
          <a:ln>
            <a:solidFill>
              <a:schemeClr val="tx1"/>
            </a:solidFill>
          </a:ln>
        </p:spPr>
      </p:pic>
      <p:sp>
        <p:nvSpPr>
          <p:cNvPr id="3" name="Slide Number Placeholder 2"/>
          <p:cNvSpPr>
            <a:spLocks noGrp="1"/>
          </p:cNvSpPr>
          <p:nvPr>
            <p:ph type="sldNum" sz="quarter" idx="12"/>
          </p:nvPr>
        </p:nvSpPr>
        <p:spPr/>
        <p:txBody>
          <a:bodyPr>
            <a:normAutofit/>
          </a:bodyPr>
          <a:lstStyle/>
          <a:p>
            <a:fld id="{CE8F39B4-CF8A-4DB0-9863-FFD0C97A2F05}" type="slidenum">
              <a:rPr lang="en-US" smtClean="0"/>
              <a:t>48</a:t>
            </a:fld>
            <a:endParaRPr lang="en-US"/>
          </a:p>
        </p:txBody>
      </p:sp>
      <p:sp>
        <p:nvSpPr>
          <p:cNvPr id="31" name="TextBox 30"/>
          <p:cNvSpPr txBox="1"/>
          <p:nvPr/>
        </p:nvSpPr>
        <p:spPr>
          <a:xfrm>
            <a:off x="75287" y="6400800"/>
            <a:ext cx="1068626" cy="369332"/>
          </a:xfrm>
          <a:prstGeom prst="rect">
            <a:avLst/>
          </a:prstGeom>
          <a:noFill/>
        </p:spPr>
        <p:txBody>
          <a:bodyPr wrap="none" rtlCol="0">
            <a:spAutoFit/>
          </a:bodyPr>
          <a:lstStyle/>
          <a:p>
            <a:r>
              <a:rPr lang="en-US" dirty="0" err="1" smtClean="0"/>
              <a:t>Whitcraft</a:t>
            </a:r>
            <a:endParaRPr lang="en-US" dirty="0"/>
          </a:p>
        </p:txBody>
      </p:sp>
    </p:spTree>
    <p:extLst>
      <p:ext uri="{BB962C8B-B14F-4D97-AF65-F5344CB8AC3E}">
        <p14:creationId xmlns:p14="http://schemas.microsoft.com/office/powerpoint/2010/main" val="4914441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5" grpId="0" animBg="1"/>
      <p:bldP spid="17" grpId="0" animBg="1"/>
      <p:bldP spid="18" grpId="0"/>
      <p:bldP spid="19" grpId="0"/>
      <p:bldP spid="20" grpId="0" animBg="1"/>
      <p:bldP spid="21" grpId="0" animBg="1"/>
      <p:bldP spid="24" grpId="0"/>
      <p:bldP spid="29" grpId="0" animBg="1"/>
      <p:bldP spid="30" grpId="0"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381117"/>
            <a:ext cx="9144000" cy="1276483"/>
          </a:xfrm>
          <a:prstGeom prst="rect">
            <a:avLst/>
          </a:prstGeom>
        </p:spPr>
      </p:pic>
      <p:sp>
        <p:nvSpPr>
          <p:cNvPr id="2" name="Title 1"/>
          <p:cNvSpPr>
            <a:spLocks noGrp="1"/>
          </p:cNvSpPr>
          <p:nvPr>
            <p:ph type="title"/>
          </p:nvPr>
        </p:nvSpPr>
        <p:spPr>
          <a:xfrm>
            <a:off x="401016" y="2391909"/>
            <a:ext cx="8229600" cy="1143000"/>
          </a:xfrm>
        </p:spPr>
        <p:txBody>
          <a:bodyPr>
            <a:normAutofit fontScale="90000"/>
          </a:bodyPr>
          <a:lstStyle/>
          <a:p>
            <a:r>
              <a:rPr lang="en-US"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Step 2: Developing a Sampling Approach</a:t>
            </a:r>
            <a:endParaRPr lang="en-US" sz="40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27250671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5185" y="19050"/>
            <a:ext cx="8229600" cy="819150"/>
          </a:xfrm>
        </p:spPr>
        <p:txBody>
          <a:bodyPr>
            <a:noAutofit/>
          </a:bodyPr>
          <a:lstStyle/>
          <a:p>
            <a:r>
              <a:rPr lang="en-US" sz="3600" dirty="0" smtClean="0"/>
              <a:t>Why This Matters: Looking Forward</a:t>
            </a:r>
            <a:endParaRPr lang="en-US" sz="3600" dirty="0"/>
          </a:p>
        </p:txBody>
      </p:sp>
      <p:sp>
        <p:nvSpPr>
          <p:cNvPr id="3" name="Content Placeholder 2"/>
          <p:cNvSpPr>
            <a:spLocks noGrp="1"/>
          </p:cNvSpPr>
          <p:nvPr>
            <p:ph idx="1"/>
          </p:nvPr>
        </p:nvSpPr>
        <p:spPr>
          <a:xfrm>
            <a:off x="625186" y="1513820"/>
            <a:ext cx="8229600" cy="5191780"/>
          </a:xfrm>
        </p:spPr>
        <p:txBody>
          <a:bodyPr>
            <a:normAutofit fontScale="70000" lnSpcReduction="20000"/>
          </a:bodyPr>
          <a:lstStyle/>
          <a:p>
            <a:r>
              <a:rPr lang="en-US" dirty="0" smtClean="0"/>
              <a:t>Increasing pressures on agricultural land and production from:</a:t>
            </a:r>
          </a:p>
          <a:p>
            <a:pPr lvl="1"/>
            <a:r>
              <a:rPr lang="en-US" dirty="0"/>
              <a:t>Increased severe weather events </a:t>
            </a:r>
            <a:r>
              <a:rPr lang="en-US" dirty="0" smtClean="0"/>
              <a:t>and climate </a:t>
            </a:r>
            <a:r>
              <a:rPr lang="en-US" dirty="0"/>
              <a:t>change</a:t>
            </a:r>
          </a:p>
          <a:p>
            <a:pPr lvl="1"/>
            <a:r>
              <a:rPr lang="en-US" dirty="0" smtClean="0"/>
              <a:t>Population growth &amp; changing diets</a:t>
            </a:r>
          </a:p>
          <a:p>
            <a:pPr lvl="1"/>
            <a:r>
              <a:rPr lang="en-US" dirty="0" smtClean="0"/>
              <a:t>Fuel vs. Food vs. Feed</a:t>
            </a:r>
          </a:p>
          <a:p>
            <a:pPr lvl="1"/>
            <a:r>
              <a:rPr lang="en-US" dirty="0" smtClean="0"/>
              <a:t>Limited water and suitable arable land</a:t>
            </a:r>
          </a:p>
          <a:p>
            <a:r>
              <a:rPr lang="en-US" dirty="0"/>
              <a:t>Higher price </a:t>
            </a:r>
            <a:r>
              <a:rPr lang="en-US" dirty="0" smtClean="0"/>
              <a:t>volatility for major grains</a:t>
            </a:r>
            <a:endParaRPr lang="en-US" dirty="0"/>
          </a:p>
          <a:p>
            <a:r>
              <a:rPr lang="en-US" dirty="0" smtClean="0"/>
              <a:t>Commodity markets are increasingly linked (good and bad)</a:t>
            </a:r>
          </a:p>
          <a:p>
            <a:r>
              <a:rPr lang="en-US" dirty="0" smtClean="0"/>
              <a:t>Rising fuel prices impact food prices (transport, fertilizer)</a:t>
            </a:r>
          </a:p>
          <a:p>
            <a:endParaRPr lang="en-US" b="1" dirty="0" smtClean="0"/>
          </a:p>
          <a:p>
            <a:r>
              <a:rPr lang="en-US" b="1" dirty="0" smtClean="0"/>
              <a:t>NEED TO INCREASE </a:t>
            </a:r>
            <a:r>
              <a:rPr lang="en-US" b="1" dirty="0"/>
              <a:t>GLOBAL PRODUCTION BY 70% BY 2050 TO MEET DEMAND  (FAO)</a:t>
            </a:r>
          </a:p>
          <a:p>
            <a:endParaRPr lang="en-US" dirty="0" smtClean="0"/>
          </a:p>
          <a:p>
            <a:pPr marL="0" indent="0">
              <a:buNone/>
            </a:pPr>
            <a:r>
              <a:rPr lang="en-US" dirty="0" smtClean="0">
                <a:sym typeface="Wingdings" pitchFamily="2" charset="2"/>
              </a:rPr>
              <a:t> Data and </a:t>
            </a:r>
            <a:r>
              <a:rPr lang="en-US" dirty="0">
                <a:sym typeface="Wingdings" pitchFamily="2" charset="2"/>
              </a:rPr>
              <a:t>t</a:t>
            </a:r>
            <a:r>
              <a:rPr lang="en-US" dirty="0" smtClean="0"/>
              <a:t>ools for monitoring and reliably forecasting production are essential for anticipating market imbalances and enhancing policy responses</a:t>
            </a:r>
            <a:endParaRPr lang="en-US" dirty="0"/>
          </a:p>
        </p:txBody>
      </p:sp>
      <p:sp>
        <p:nvSpPr>
          <p:cNvPr id="4" name="Rectangle 3"/>
          <p:cNvSpPr/>
          <p:nvPr/>
        </p:nvSpPr>
        <p:spPr>
          <a:xfrm>
            <a:off x="488373" y="990600"/>
            <a:ext cx="8503227" cy="523220"/>
          </a:xfrm>
          <a:prstGeom prst="rect">
            <a:avLst/>
          </a:prstGeom>
        </p:spPr>
        <p:txBody>
          <a:bodyPr wrap="square">
            <a:spAutoFit/>
          </a:bodyPr>
          <a:lstStyle/>
          <a:p>
            <a:r>
              <a:rPr lang="en-US" sz="2800" dirty="0" smtClean="0"/>
              <a:t>Agriculture Faces Major Challenges in this Century</a:t>
            </a:r>
            <a:endParaRPr lang="en-US" sz="2000" b="1" dirty="0"/>
          </a:p>
        </p:txBody>
      </p:sp>
      <p:pic>
        <p:nvPicPr>
          <p:cNvPr id="5"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48837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Line 15"/>
          <p:cNvSpPr>
            <a:spLocks noChangeShapeType="1"/>
          </p:cNvSpPr>
          <p:nvPr/>
        </p:nvSpPr>
        <p:spPr bwMode="auto">
          <a:xfrm>
            <a:off x="1905000" y="838200"/>
            <a:ext cx="7239000" cy="0"/>
          </a:xfrm>
          <a:prstGeom prst="line">
            <a:avLst/>
          </a:prstGeom>
          <a:noFill/>
          <a:ln w="38100">
            <a:solidFill>
              <a:srgbClr val="FCD33E"/>
            </a:solidFill>
            <a:round/>
            <a:headEnd/>
            <a:tailEnd/>
          </a:ln>
        </p:spPr>
        <p:txBody>
          <a:bodyPr/>
          <a:lstStyle/>
          <a:p>
            <a:endParaRPr lang="en-US" dirty="0">
              <a:solidFill>
                <a:prstClr val="black"/>
              </a:solidFill>
            </a:endParaRPr>
          </a:p>
        </p:txBody>
      </p:sp>
    </p:spTree>
    <p:extLst>
      <p:ext uri="{BB962C8B-B14F-4D97-AF65-F5344CB8AC3E}">
        <p14:creationId xmlns:p14="http://schemas.microsoft.com/office/powerpoint/2010/main" val="166600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806"/>
            <a:ext cx="8229600" cy="1143000"/>
          </a:xfrm>
        </p:spPr>
        <p:txBody>
          <a:bodyPr/>
          <a:lstStyle/>
          <a:p>
            <a:r>
              <a:rPr lang="en-US" dirty="0" smtClean="0"/>
              <a:t>Sampling Strategy </a:t>
            </a:r>
            <a:endParaRPr lang="en-US" dirty="0"/>
          </a:p>
        </p:txBody>
      </p:sp>
      <p:sp>
        <p:nvSpPr>
          <p:cNvPr id="3" name="Content Placeholder 2"/>
          <p:cNvSpPr>
            <a:spLocks noGrp="1"/>
          </p:cNvSpPr>
          <p:nvPr>
            <p:ph idx="1"/>
          </p:nvPr>
        </p:nvSpPr>
        <p:spPr>
          <a:xfrm>
            <a:off x="457200" y="1251001"/>
            <a:ext cx="8229600" cy="5450328"/>
          </a:xfrm>
        </p:spPr>
        <p:txBody>
          <a:bodyPr>
            <a:normAutofit fontScale="62500" lnSpcReduction="20000"/>
          </a:bodyPr>
          <a:lstStyle/>
          <a:p>
            <a:pPr marL="457200" lvl="1" indent="0">
              <a:buNone/>
            </a:pPr>
            <a:r>
              <a:rPr lang="en-US" dirty="0">
                <a:latin typeface="Arial" pitchFamily="34" charset="0"/>
                <a:cs typeface="Arial" pitchFamily="34" charset="0"/>
              </a:rPr>
              <a:t>Preference is for wall to wall coverage BUT </a:t>
            </a:r>
            <a:r>
              <a:rPr lang="en-US" dirty="0" smtClean="0">
                <a:latin typeface="Arial" pitchFamily="34" charset="0"/>
                <a:cs typeface="Arial" pitchFamily="34" charset="0"/>
              </a:rPr>
              <a:t>this </a:t>
            </a:r>
            <a:r>
              <a:rPr lang="en-US" dirty="0">
                <a:latin typeface="Arial" pitchFamily="34" charset="0"/>
                <a:cs typeface="Arial" pitchFamily="34" charset="0"/>
              </a:rPr>
              <a:t>is not </a:t>
            </a:r>
            <a:r>
              <a:rPr lang="en-US" dirty="0" smtClean="0">
                <a:latin typeface="Arial" pitchFamily="34" charset="0"/>
                <a:cs typeface="Arial" pitchFamily="34" charset="0"/>
              </a:rPr>
              <a:t>feasible for all GEOGLAM regions, with high acquisition frequency, </a:t>
            </a:r>
            <a:r>
              <a:rPr lang="en-US" dirty="0" smtClean="0"/>
              <a:t>especially </a:t>
            </a:r>
            <a:r>
              <a:rPr lang="en-US" dirty="0"/>
              <a:t>given cloud cover during growing </a:t>
            </a:r>
            <a:r>
              <a:rPr lang="en-US" dirty="0" smtClean="0"/>
              <a:t>season. </a:t>
            </a:r>
          </a:p>
          <a:p>
            <a:pPr marL="457200" lvl="1" indent="0">
              <a:buNone/>
            </a:pPr>
            <a:endParaRPr lang="en-US" dirty="0" smtClean="0"/>
          </a:p>
          <a:p>
            <a:pPr marL="457200" lvl="1" indent="0">
              <a:buNone/>
            </a:pPr>
            <a:r>
              <a:rPr lang="en-US" dirty="0" smtClean="0">
                <a:latin typeface="Arial" pitchFamily="34" charset="0"/>
                <a:cs typeface="Arial" pitchFamily="34" charset="0"/>
              </a:rPr>
              <a:t>A nested stratified, multi-resolution  sampling </a:t>
            </a:r>
            <a:r>
              <a:rPr lang="en-US" dirty="0">
                <a:latin typeface="Arial" pitchFamily="34" charset="0"/>
                <a:cs typeface="Arial" pitchFamily="34" charset="0"/>
              </a:rPr>
              <a:t>approach </a:t>
            </a:r>
            <a:r>
              <a:rPr lang="en-US" dirty="0" smtClean="0">
                <a:latin typeface="Arial" pitchFamily="34" charset="0"/>
                <a:cs typeface="Arial" pitchFamily="34" charset="0"/>
              </a:rPr>
              <a:t>is an alternative which allows </a:t>
            </a:r>
            <a:r>
              <a:rPr lang="en-US" dirty="0">
                <a:latin typeface="Arial" pitchFamily="34" charset="0"/>
                <a:cs typeface="Arial" pitchFamily="34" charset="0"/>
              </a:rPr>
              <a:t>for more frequent acquisitions over selected sites that </a:t>
            </a:r>
            <a:r>
              <a:rPr lang="en-US" dirty="0" smtClean="0">
                <a:latin typeface="Arial" pitchFamily="34" charset="0"/>
                <a:cs typeface="Arial" pitchFamily="34" charset="0"/>
              </a:rPr>
              <a:t>are statistically representative of entire area</a:t>
            </a:r>
            <a:endParaRPr lang="en-US" dirty="0">
              <a:latin typeface="Arial" pitchFamily="34" charset="0"/>
              <a:cs typeface="Arial" pitchFamily="34" charset="0"/>
            </a:endParaRPr>
          </a:p>
          <a:p>
            <a:pPr marL="457200" lvl="1" indent="0">
              <a:buNone/>
            </a:pPr>
            <a:endParaRPr lang="en-US" dirty="0" smtClean="0"/>
          </a:p>
          <a:p>
            <a:pPr lvl="1">
              <a:buFontTx/>
              <a:buChar char="-"/>
            </a:pPr>
            <a:r>
              <a:rPr lang="en-US" dirty="0" smtClean="0"/>
              <a:t>S1: Moderate res sample blocks </a:t>
            </a:r>
          </a:p>
          <a:p>
            <a:pPr lvl="2">
              <a:buFontTx/>
              <a:buChar char="-"/>
            </a:pPr>
            <a:r>
              <a:rPr lang="en-US" dirty="0" smtClean="0"/>
              <a:t>Number of sample blocks depends primarily on </a:t>
            </a:r>
            <a:r>
              <a:rPr lang="en-US" dirty="0"/>
              <a:t>variability of crop </a:t>
            </a:r>
            <a:r>
              <a:rPr lang="en-US" dirty="0" smtClean="0"/>
              <a:t>types, </a:t>
            </a:r>
            <a:r>
              <a:rPr lang="en-US" dirty="0"/>
              <a:t>of crop </a:t>
            </a:r>
            <a:r>
              <a:rPr lang="en-US" dirty="0" smtClean="0"/>
              <a:t>rotations, size of region, desired standard error</a:t>
            </a:r>
          </a:p>
          <a:p>
            <a:pPr lvl="2">
              <a:buFontTx/>
              <a:buChar char="-"/>
            </a:pPr>
            <a:r>
              <a:rPr lang="en-US" dirty="0" smtClean="0"/>
              <a:t> Blocks should be </a:t>
            </a:r>
            <a:r>
              <a:rPr lang="en-US" dirty="0"/>
              <a:t>quite small (5</a:t>
            </a:r>
            <a:r>
              <a:rPr lang="en-US" dirty="0" smtClean="0"/>
              <a:t>-20km</a:t>
            </a:r>
            <a:r>
              <a:rPr lang="en-US" dirty="0"/>
              <a:t>) </a:t>
            </a:r>
            <a:endParaRPr lang="en-US" dirty="0" smtClean="0"/>
          </a:p>
          <a:p>
            <a:pPr lvl="2">
              <a:buFontTx/>
              <a:buChar char="-"/>
            </a:pPr>
            <a:endParaRPr lang="en-US" dirty="0" smtClean="0"/>
          </a:p>
          <a:p>
            <a:pPr lvl="1">
              <a:buFontTx/>
              <a:buChar char="-"/>
            </a:pPr>
            <a:r>
              <a:rPr lang="en-US" dirty="0" smtClean="0"/>
              <a:t>Frequency of acquisition, will depend on the complexity of the cropping system- approximately 5 scenes per growing season; 1-2 out of season</a:t>
            </a:r>
          </a:p>
          <a:p>
            <a:pPr lvl="1">
              <a:buFontTx/>
              <a:buChar char="-"/>
            </a:pPr>
            <a:endParaRPr lang="en-US" dirty="0" smtClean="0"/>
          </a:p>
          <a:p>
            <a:pPr lvl="1">
              <a:buFontTx/>
              <a:buChar char="-"/>
            </a:pPr>
            <a:r>
              <a:rPr lang="en-US" dirty="0" smtClean="0"/>
              <a:t>S2: Smaller Subset of sample blocks requested for fine res with same acquisition frequency as S1 blocks</a:t>
            </a:r>
          </a:p>
          <a:p>
            <a:pPr lvl="1">
              <a:buFontTx/>
              <a:buChar char="-"/>
            </a:pPr>
            <a:endParaRPr lang="en-US" dirty="0" smtClean="0"/>
          </a:p>
          <a:p>
            <a:pPr lvl="1">
              <a:buFontTx/>
              <a:buChar char="-"/>
            </a:pPr>
            <a:r>
              <a:rPr lang="en-US" b="1" dirty="0" smtClean="0"/>
              <a:t>NASA likely to fund initial design of sampling approach</a:t>
            </a:r>
          </a:p>
          <a:p>
            <a:pPr lvl="1">
              <a:buFontTx/>
              <a:buChar char="-"/>
            </a:pPr>
            <a:endParaRPr lang="en-US" dirty="0" smtClean="0"/>
          </a:p>
          <a:p>
            <a:pPr lvl="1">
              <a:buFontTx/>
              <a:buChar char="-"/>
            </a:pPr>
            <a:endParaRPr lang="en-US" dirty="0" smtClean="0"/>
          </a:p>
        </p:txBody>
      </p:sp>
      <p:pic>
        <p:nvPicPr>
          <p:cNvPr id="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48837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4210050" y="1147685"/>
            <a:ext cx="489585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6" name="Picture 2"/>
          <p:cNvPicPr>
            <a:picLocks noChangeAspect="1" noChangeArrowheads="1"/>
          </p:cNvPicPr>
          <p:nvPr/>
        </p:nvPicPr>
        <p:blipFill>
          <a:blip r:embed="rId3" cstate="print"/>
          <a:srcRect/>
          <a:stretch>
            <a:fillRect/>
          </a:stretch>
        </p:blipFill>
        <p:spPr bwMode="auto">
          <a:xfrm>
            <a:off x="7086600" y="19051"/>
            <a:ext cx="2019300" cy="527072"/>
          </a:xfrm>
          <a:prstGeom prst="rect">
            <a:avLst/>
          </a:prstGeom>
          <a:noFill/>
          <a:ln w="9525">
            <a:noFill/>
            <a:miter lim="800000"/>
            <a:headEnd/>
            <a:tailEnd/>
          </a:ln>
        </p:spPr>
      </p:pic>
    </p:spTree>
    <p:extLst>
      <p:ext uri="{BB962C8B-B14F-4D97-AF65-F5344CB8AC3E}">
        <p14:creationId xmlns:p14="http://schemas.microsoft.com/office/powerpoint/2010/main" val="47402998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71343" y="9143"/>
            <a:ext cx="6772657" cy="6839713"/>
          </a:xfrm>
          <a:prstGeom prst="rect">
            <a:avLst/>
          </a:prstGeom>
        </p:spPr>
      </p:pic>
      <p:sp>
        <p:nvSpPr>
          <p:cNvPr id="3" name="TextBox 2"/>
          <p:cNvSpPr txBox="1"/>
          <p:nvPr/>
        </p:nvSpPr>
        <p:spPr>
          <a:xfrm>
            <a:off x="76200" y="3336191"/>
            <a:ext cx="2819400" cy="3293209"/>
          </a:xfrm>
          <a:prstGeom prst="rect">
            <a:avLst/>
          </a:prstGeom>
          <a:solidFill>
            <a:srgbClr val="FFFFFF"/>
          </a:solidFill>
        </p:spPr>
        <p:txBody>
          <a:bodyPr wrap="square" rtlCol="0">
            <a:spAutoFit/>
          </a:bodyPr>
          <a:lstStyle/>
          <a:p>
            <a:r>
              <a:rPr lang="en-US" sz="1600" dirty="0">
                <a:solidFill>
                  <a:srgbClr val="000000"/>
                </a:solidFill>
              </a:rPr>
              <a:t>Study area, consisting of </a:t>
            </a:r>
            <a:r>
              <a:rPr lang="en-US" sz="1600" dirty="0" smtClean="0">
                <a:solidFill>
                  <a:srgbClr val="000000"/>
                </a:solidFill>
              </a:rPr>
              <a:t>the top </a:t>
            </a:r>
            <a:r>
              <a:rPr lang="en-US" sz="1600" dirty="0">
                <a:solidFill>
                  <a:srgbClr val="000000"/>
                </a:solidFill>
              </a:rPr>
              <a:t>four soybean production </a:t>
            </a:r>
            <a:r>
              <a:rPr lang="en-US" sz="1600" dirty="0" smtClean="0">
                <a:solidFill>
                  <a:srgbClr val="000000"/>
                </a:solidFill>
              </a:rPr>
              <a:t>countries, nearly </a:t>
            </a:r>
            <a:r>
              <a:rPr lang="en-US" sz="1600" dirty="0">
                <a:solidFill>
                  <a:srgbClr val="000000"/>
                </a:solidFill>
              </a:rPr>
              <a:t>90% of global soybean </a:t>
            </a:r>
            <a:r>
              <a:rPr lang="en-US" sz="1600" dirty="0" smtClean="0">
                <a:solidFill>
                  <a:srgbClr val="000000"/>
                </a:solidFill>
              </a:rPr>
              <a:t>production.  Top left, United States; top right, Brazil; lower left, Argentina; lower right, China. For </a:t>
            </a:r>
            <a:r>
              <a:rPr lang="en-US" sz="1600" dirty="0">
                <a:solidFill>
                  <a:srgbClr val="000000"/>
                </a:solidFill>
              </a:rPr>
              <a:t>each country, </a:t>
            </a:r>
            <a:r>
              <a:rPr lang="en-US" sz="1600" dirty="0" smtClean="0">
                <a:solidFill>
                  <a:srgbClr val="000000"/>
                </a:solidFill>
              </a:rPr>
              <a:t>the administrative </a:t>
            </a:r>
            <a:r>
              <a:rPr lang="en-US" sz="1600" dirty="0">
                <a:solidFill>
                  <a:srgbClr val="000000"/>
                </a:solidFill>
              </a:rPr>
              <a:t>subset shown accounts </a:t>
            </a:r>
            <a:r>
              <a:rPr lang="en-US" sz="1600" dirty="0" smtClean="0">
                <a:solidFill>
                  <a:srgbClr val="000000"/>
                </a:solidFill>
              </a:rPr>
              <a:t>for over </a:t>
            </a:r>
            <a:r>
              <a:rPr lang="en-US" sz="1600" dirty="0">
                <a:solidFill>
                  <a:srgbClr val="000000"/>
                </a:solidFill>
              </a:rPr>
              <a:t>95% of national soybean </a:t>
            </a:r>
            <a:r>
              <a:rPr lang="en-US" sz="1600" dirty="0" smtClean="0">
                <a:solidFill>
                  <a:srgbClr val="000000"/>
                </a:solidFill>
              </a:rPr>
              <a:t>acreage, except </a:t>
            </a:r>
            <a:r>
              <a:rPr lang="en-US" sz="1600" dirty="0">
                <a:solidFill>
                  <a:srgbClr val="000000"/>
                </a:solidFill>
              </a:rPr>
              <a:t>for China, where the </a:t>
            </a:r>
            <a:r>
              <a:rPr lang="en-US" sz="1600" dirty="0" smtClean="0">
                <a:solidFill>
                  <a:srgbClr val="000000"/>
                </a:solidFill>
              </a:rPr>
              <a:t>subset shown </a:t>
            </a:r>
            <a:r>
              <a:rPr lang="en-US" sz="1600" dirty="0">
                <a:solidFill>
                  <a:srgbClr val="000000"/>
                </a:solidFill>
              </a:rPr>
              <a:t>represents 88% of </a:t>
            </a:r>
            <a:r>
              <a:rPr lang="en-US" sz="1600" dirty="0" smtClean="0">
                <a:solidFill>
                  <a:srgbClr val="000000"/>
                </a:solidFill>
              </a:rPr>
              <a:t>national soybean </a:t>
            </a:r>
            <a:r>
              <a:rPr lang="en-US" sz="1600" dirty="0">
                <a:solidFill>
                  <a:srgbClr val="000000"/>
                </a:solidFill>
              </a:rPr>
              <a:t>acreage. </a:t>
            </a:r>
          </a:p>
        </p:txBody>
      </p:sp>
      <p:sp>
        <p:nvSpPr>
          <p:cNvPr id="5" name="TextBox 4"/>
          <p:cNvSpPr txBox="1"/>
          <p:nvPr/>
        </p:nvSpPr>
        <p:spPr>
          <a:xfrm>
            <a:off x="3345366" y="6451646"/>
            <a:ext cx="1503386" cy="400110"/>
          </a:xfrm>
          <a:prstGeom prst="rect">
            <a:avLst/>
          </a:prstGeom>
          <a:noFill/>
        </p:spPr>
        <p:txBody>
          <a:bodyPr wrap="none" rtlCol="0">
            <a:spAutoFit/>
          </a:bodyPr>
          <a:lstStyle/>
          <a:p>
            <a:r>
              <a:rPr lang="en-US" sz="2000" b="1" dirty="0" smtClean="0">
                <a:solidFill>
                  <a:srgbClr val="000000"/>
                </a:solidFill>
              </a:rPr>
              <a:t>Hansen et al</a:t>
            </a:r>
            <a:endParaRPr lang="en-US" sz="2000" b="1" dirty="0">
              <a:solidFill>
                <a:srgbClr val="000000"/>
              </a:solidFill>
            </a:endParaRPr>
          </a:p>
        </p:txBody>
      </p:sp>
      <p:sp>
        <p:nvSpPr>
          <p:cNvPr id="6" name="TextBox 5"/>
          <p:cNvSpPr txBox="1"/>
          <p:nvPr/>
        </p:nvSpPr>
        <p:spPr>
          <a:xfrm>
            <a:off x="1" y="87868"/>
            <a:ext cx="2286000" cy="3293209"/>
          </a:xfrm>
          <a:prstGeom prst="rect">
            <a:avLst/>
          </a:prstGeom>
          <a:noFill/>
        </p:spPr>
        <p:txBody>
          <a:bodyPr wrap="square" rtlCol="0">
            <a:spAutoFit/>
          </a:bodyPr>
          <a:lstStyle/>
          <a:p>
            <a:r>
              <a:rPr lang="en-US" sz="4000" b="1" dirty="0" smtClean="0"/>
              <a:t>Sampling: </a:t>
            </a:r>
            <a:r>
              <a:rPr lang="en-US" sz="2400" dirty="0" smtClean="0"/>
              <a:t>Example of  proposed Sampling </a:t>
            </a:r>
            <a:r>
              <a:rPr lang="en-US" sz="2400" dirty="0"/>
              <a:t>a</a:t>
            </a:r>
            <a:r>
              <a:rPr lang="en-US" sz="2400" dirty="0" smtClean="0"/>
              <a:t>pproach to global </a:t>
            </a:r>
            <a:r>
              <a:rPr lang="en-US" sz="2400" dirty="0"/>
              <a:t>s</a:t>
            </a:r>
            <a:r>
              <a:rPr lang="en-US" sz="2400" dirty="0" smtClean="0"/>
              <a:t>oy Area </a:t>
            </a:r>
            <a:r>
              <a:rPr lang="en-US" sz="2400" dirty="0"/>
              <a:t>u</a:t>
            </a:r>
            <a:r>
              <a:rPr lang="en-US" sz="2400" dirty="0" smtClean="0"/>
              <a:t>sing multi-res data  </a:t>
            </a:r>
            <a:endParaRPr lang="en-US" sz="2400" dirty="0"/>
          </a:p>
        </p:txBody>
      </p:sp>
    </p:spTree>
    <p:extLst>
      <p:ext uri="{BB962C8B-B14F-4D97-AF65-F5344CB8AC3E}">
        <p14:creationId xmlns:p14="http://schemas.microsoft.com/office/powerpoint/2010/main" val="222497243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143000"/>
          </a:xfrm>
        </p:spPr>
        <p:txBody>
          <a:bodyPr>
            <a:noAutofit/>
          </a:bodyPr>
          <a:lstStyle/>
          <a:p>
            <a:r>
              <a:rPr lang="en-US" sz="5400" dirty="0" smtClean="0"/>
              <a:t>Objectives</a:t>
            </a:r>
            <a:endParaRPr lang="en-US" sz="5400" dirty="0"/>
          </a:p>
        </p:txBody>
      </p:sp>
      <p:sp>
        <p:nvSpPr>
          <p:cNvPr id="3" name="Content Placeholder 2"/>
          <p:cNvSpPr>
            <a:spLocks noGrp="1"/>
          </p:cNvSpPr>
          <p:nvPr>
            <p:ph idx="1"/>
          </p:nvPr>
        </p:nvSpPr>
        <p:spPr>
          <a:xfrm>
            <a:off x="776110" y="1295400"/>
            <a:ext cx="8367889" cy="5562600"/>
          </a:xfrm>
        </p:spPr>
        <p:txBody>
          <a:bodyPr>
            <a:normAutofit/>
          </a:bodyPr>
          <a:lstStyle/>
          <a:p>
            <a:pPr marL="457200" lvl="1" indent="0" eaLnBrk="0" hangingPunct="0">
              <a:buNone/>
              <a:defRPr/>
            </a:pPr>
            <a:endParaRPr lang="en-US" sz="1800" dirty="0" smtClean="0">
              <a:latin typeface="Arial" pitchFamily="34" charset="0"/>
              <a:cs typeface="Arial" pitchFamily="34" charset="0"/>
            </a:endParaRPr>
          </a:p>
          <a:p>
            <a:pPr eaLnBrk="0" hangingPunct="0">
              <a:defRPr/>
            </a:pPr>
            <a:r>
              <a:rPr lang="en-US" sz="2400" dirty="0" smtClean="0">
                <a:latin typeface="Arial" pitchFamily="34" charset="0"/>
                <a:cs typeface="Arial" pitchFamily="34" charset="0"/>
              </a:rPr>
              <a:t>Employ multiple resolution data: MODIS, Landsat, RapidEye and field data to estimate national-scale crop area by type</a:t>
            </a:r>
          </a:p>
          <a:p>
            <a:pPr eaLnBrk="0" hangingPunct="0">
              <a:defRPr/>
            </a:pPr>
            <a:endParaRPr lang="en-US" sz="2400" dirty="0">
              <a:latin typeface="Arial" pitchFamily="34" charset="0"/>
              <a:cs typeface="Arial" pitchFamily="34" charset="0"/>
            </a:endParaRPr>
          </a:p>
          <a:p>
            <a:pPr eaLnBrk="0" hangingPunct="0">
              <a:defRPr/>
            </a:pPr>
            <a:r>
              <a:rPr lang="en-US" sz="2400" dirty="0">
                <a:latin typeface="Arial" pitchFamily="34" charset="0"/>
                <a:cs typeface="Arial" pitchFamily="34" charset="0"/>
              </a:rPr>
              <a:t>T</a:t>
            </a:r>
            <a:r>
              <a:rPr lang="en-US" sz="2400" dirty="0" smtClean="0">
                <a:latin typeface="Arial" pitchFamily="34" charset="0"/>
                <a:cs typeface="Arial" pitchFamily="34" charset="0"/>
              </a:rPr>
              <a:t>est a generic approach to estimate cultivated soybean area in the USA, Brazil, Argentina and China, which account for almost 90% of global soybean production</a:t>
            </a:r>
          </a:p>
          <a:p>
            <a:pPr eaLnBrk="0" hangingPunct="0">
              <a:defRPr/>
            </a:pPr>
            <a:endParaRPr lang="en-US" sz="2400" dirty="0" smtClean="0">
              <a:latin typeface="Arial" pitchFamily="34" charset="0"/>
              <a:cs typeface="Arial" pitchFamily="34" charset="0"/>
            </a:endParaRPr>
          </a:p>
          <a:p>
            <a:pPr eaLnBrk="0" hangingPunct="0">
              <a:defRPr/>
            </a:pPr>
            <a:r>
              <a:rPr lang="en-US" sz="2400" dirty="0">
                <a:latin typeface="Arial" pitchFamily="34" charset="0"/>
                <a:cs typeface="Arial" pitchFamily="34" charset="0"/>
              </a:rPr>
              <a:t>I</a:t>
            </a:r>
            <a:r>
              <a:rPr lang="en-US" sz="2400" dirty="0" smtClean="0">
                <a:latin typeface="Arial" pitchFamily="34" charset="0"/>
                <a:cs typeface="Arial" pitchFamily="34" charset="0"/>
              </a:rPr>
              <a:t>llustrate the viability of remote sensing-based global crop type area estimation using a sampling approach</a:t>
            </a:r>
          </a:p>
        </p:txBody>
      </p:sp>
      <p:pic>
        <p:nvPicPr>
          <p:cNvPr id="5"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48837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a:off x="4210050" y="1147685"/>
            <a:ext cx="489585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787442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Method</a:t>
            </a:r>
            <a:endParaRPr lang="en-US" dirty="0"/>
          </a:p>
        </p:txBody>
      </p:sp>
      <p:sp>
        <p:nvSpPr>
          <p:cNvPr id="3" name="Content Placeholder 2"/>
          <p:cNvSpPr>
            <a:spLocks noGrp="1"/>
          </p:cNvSpPr>
          <p:nvPr>
            <p:ph idx="1"/>
          </p:nvPr>
        </p:nvSpPr>
        <p:spPr>
          <a:xfrm>
            <a:off x="457200" y="1066800"/>
            <a:ext cx="8229600" cy="5486400"/>
          </a:xfrm>
        </p:spPr>
        <p:txBody>
          <a:bodyPr>
            <a:noAutofit/>
          </a:bodyPr>
          <a:lstStyle/>
          <a:p>
            <a:r>
              <a:rPr lang="en-US" sz="2400" b="1" dirty="0" smtClean="0"/>
              <a:t>MODIS</a:t>
            </a:r>
            <a:r>
              <a:rPr lang="en-US" sz="2400" dirty="0" smtClean="0"/>
              <a:t>  used for turn-key, generalized models to generate per nation/sub-region to indicate within growing-season soybean cultivation based on sub-pixel percent cover training data</a:t>
            </a:r>
          </a:p>
          <a:p>
            <a:pPr lvl="1"/>
            <a:r>
              <a:rPr lang="en-US" sz="1800" dirty="0" smtClean="0"/>
              <a:t>The models estimate percent soy-cover and enable the stratification of national-scale cropland growing regions for sampling purposes </a:t>
            </a:r>
          </a:p>
          <a:p>
            <a:r>
              <a:rPr lang="en-US" sz="2400" b="1" dirty="0" smtClean="0"/>
              <a:t>S1- Landsat samples </a:t>
            </a:r>
            <a:r>
              <a:rPr lang="en-US" sz="2400" dirty="0" smtClean="0"/>
              <a:t>used to map per sample block soybean cultivated area</a:t>
            </a:r>
          </a:p>
          <a:p>
            <a:r>
              <a:rPr lang="en-US" sz="2400" b="1" dirty="0" smtClean="0"/>
              <a:t>S2- </a:t>
            </a:r>
            <a:r>
              <a:rPr lang="en-US" sz="2400" b="1" dirty="0" err="1" smtClean="0"/>
              <a:t>RapidEye</a:t>
            </a:r>
            <a:r>
              <a:rPr lang="en-US" sz="2400" dirty="0" smtClean="0"/>
              <a:t> allows for per country/region calibration of Landsat area estimates</a:t>
            </a:r>
          </a:p>
          <a:p>
            <a:r>
              <a:rPr lang="en-US" sz="2400" dirty="0" smtClean="0"/>
              <a:t>The Landsat sample blocks are then analyzed to quantify national-scale crop type area</a:t>
            </a:r>
          </a:p>
        </p:txBody>
      </p:sp>
      <p:pic>
        <p:nvPicPr>
          <p:cNvPr id="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48837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4210050" y="963853"/>
            <a:ext cx="489585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438583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7175" y="733425"/>
            <a:ext cx="8629650" cy="5391150"/>
          </a:xfrm>
          <a:prstGeom prst="rect">
            <a:avLst/>
          </a:prstGeom>
        </p:spPr>
      </p:pic>
      <p:sp>
        <p:nvSpPr>
          <p:cNvPr id="4" name="Rectangle 3"/>
          <p:cNvSpPr/>
          <p:nvPr/>
        </p:nvSpPr>
        <p:spPr>
          <a:xfrm>
            <a:off x="0" y="533400"/>
            <a:ext cx="9144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0" y="5782727"/>
            <a:ext cx="9144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Rectangle 5"/>
          <p:cNvSpPr/>
          <p:nvPr/>
        </p:nvSpPr>
        <p:spPr>
          <a:xfrm>
            <a:off x="152400" y="685800"/>
            <a:ext cx="3048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8734425" y="762000"/>
            <a:ext cx="3048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normAutofit fontScale="90000"/>
          </a:bodyPr>
          <a:lstStyle/>
          <a:p>
            <a:r>
              <a:rPr lang="en-US" dirty="0" smtClean="0"/>
              <a:t>High, medium and low soybean strata</a:t>
            </a:r>
            <a:br>
              <a:rPr lang="en-US" dirty="0" smtClean="0"/>
            </a:br>
            <a:r>
              <a:rPr lang="en-US" dirty="0" smtClean="0"/>
              <a:t>using MODIS </a:t>
            </a:r>
            <a:endParaRPr lang="en-US" dirty="0"/>
          </a:p>
        </p:txBody>
      </p:sp>
      <p:sp>
        <p:nvSpPr>
          <p:cNvPr id="8" name="TextBox 7"/>
          <p:cNvSpPr txBox="1"/>
          <p:nvPr/>
        </p:nvSpPr>
        <p:spPr>
          <a:xfrm>
            <a:off x="1295400" y="6139934"/>
            <a:ext cx="6922793" cy="369332"/>
          </a:xfrm>
          <a:prstGeom prst="rect">
            <a:avLst/>
          </a:prstGeom>
          <a:noFill/>
        </p:spPr>
        <p:txBody>
          <a:bodyPr wrap="none" rtlCol="0">
            <a:spAutoFit/>
          </a:bodyPr>
          <a:lstStyle/>
          <a:p>
            <a:r>
              <a:rPr lang="en-US" dirty="0">
                <a:solidFill>
                  <a:srgbClr val="FFFFFF"/>
                </a:solidFill>
              </a:rPr>
              <a:t>Red=high (&gt;19.8%), orange=medium (7.2-19.8%), yellow=low (0.5-7.2%)</a:t>
            </a:r>
          </a:p>
        </p:txBody>
      </p:sp>
    </p:spTree>
    <p:extLst>
      <p:ext uri="{BB962C8B-B14F-4D97-AF65-F5344CB8AC3E}">
        <p14:creationId xmlns:p14="http://schemas.microsoft.com/office/powerpoint/2010/main" val="158182232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7175" y="733425"/>
            <a:ext cx="8629650" cy="5391150"/>
          </a:xfrm>
          <a:prstGeom prst="rect">
            <a:avLst/>
          </a:prstGeom>
        </p:spPr>
      </p:pic>
      <p:sp>
        <p:nvSpPr>
          <p:cNvPr id="4" name="Rectangle 3"/>
          <p:cNvSpPr/>
          <p:nvPr/>
        </p:nvSpPr>
        <p:spPr>
          <a:xfrm>
            <a:off x="0" y="533400"/>
            <a:ext cx="9144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0" y="5791200"/>
            <a:ext cx="9144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152400" y="685800"/>
            <a:ext cx="3048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8734425" y="762000"/>
            <a:ext cx="3048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1295400" y="6139934"/>
            <a:ext cx="6922793" cy="369332"/>
          </a:xfrm>
          <a:prstGeom prst="rect">
            <a:avLst/>
          </a:prstGeom>
          <a:noFill/>
        </p:spPr>
        <p:txBody>
          <a:bodyPr wrap="none" rtlCol="0">
            <a:spAutoFit/>
          </a:bodyPr>
          <a:lstStyle/>
          <a:p>
            <a:r>
              <a:rPr lang="en-US" dirty="0">
                <a:solidFill>
                  <a:prstClr val="black"/>
                </a:solidFill>
              </a:rPr>
              <a:t>Red=high (&gt;19.8%), orange=medium (7.2-19.8%), yellow=low (0.5-7.2%)</a:t>
            </a:r>
          </a:p>
        </p:txBody>
      </p:sp>
      <p:sp>
        <p:nvSpPr>
          <p:cNvPr id="2" name="Title 1"/>
          <p:cNvSpPr>
            <a:spLocks noGrp="1"/>
          </p:cNvSpPr>
          <p:nvPr>
            <p:ph type="title"/>
          </p:nvPr>
        </p:nvSpPr>
        <p:spPr/>
        <p:txBody>
          <a:bodyPr>
            <a:normAutofit fontScale="90000"/>
          </a:bodyPr>
          <a:lstStyle/>
          <a:p>
            <a:r>
              <a:rPr lang="en-US" dirty="0" smtClean="0"/>
              <a:t>Landsat sample blocks (S1)</a:t>
            </a:r>
            <a:br>
              <a:rPr lang="en-US" dirty="0" smtClean="0"/>
            </a:br>
            <a:r>
              <a:rPr lang="en-US" dirty="0" smtClean="0"/>
              <a:t>3-4 acquisitions during growing season</a:t>
            </a:r>
            <a:endParaRPr lang="en-US" dirty="0"/>
          </a:p>
        </p:txBody>
      </p:sp>
    </p:spTree>
    <p:extLst>
      <p:ext uri="{BB962C8B-B14F-4D97-AF65-F5344CB8AC3E}">
        <p14:creationId xmlns:p14="http://schemas.microsoft.com/office/powerpoint/2010/main" val="54948157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7175" y="733425"/>
            <a:ext cx="8629650" cy="5391150"/>
          </a:xfrm>
          <a:prstGeom prst="rect">
            <a:avLst/>
          </a:prstGeom>
        </p:spPr>
      </p:pic>
      <p:sp>
        <p:nvSpPr>
          <p:cNvPr id="4" name="Rectangle 3"/>
          <p:cNvSpPr/>
          <p:nvPr/>
        </p:nvSpPr>
        <p:spPr>
          <a:xfrm>
            <a:off x="0" y="533400"/>
            <a:ext cx="9144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0" y="5791200"/>
            <a:ext cx="9144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152400" y="685800"/>
            <a:ext cx="3048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8734425" y="762000"/>
            <a:ext cx="3048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dirty="0" err="1" smtClean="0"/>
              <a:t>RapidEye</a:t>
            </a:r>
            <a:r>
              <a:rPr lang="en-US" dirty="0" smtClean="0"/>
              <a:t> sample blocks- S2</a:t>
            </a:r>
            <a:endParaRPr lang="en-US" dirty="0"/>
          </a:p>
        </p:txBody>
      </p:sp>
      <p:sp>
        <p:nvSpPr>
          <p:cNvPr id="8" name="TextBox 7"/>
          <p:cNvSpPr txBox="1"/>
          <p:nvPr/>
        </p:nvSpPr>
        <p:spPr>
          <a:xfrm>
            <a:off x="1295400" y="6139934"/>
            <a:ext cx="6922793" cy="369332"/>
          </a:xfrm>
          <a:prstGeom prst="rect">
            <a:avLst/>
          </a:prstGeom>
          <a:noFill/>
        </p:spPr>
        <p:txBody>
          <a:bodyPr wrap="none" rtlCol="0">
            <a:spAutoFit/>
          </a:bodyPr>
          <a:lstStyle/>
          <a:p>
            <a:r>
              <a:rPr lang="en-US" dirty="0">
                <a:solidFill>
                  <a:srgbClr val="FFFFFF"/>
                </a:solidFill>
              </a:rPr>
              <a:t>Red=high (&gt;19.8%), orange=medium (7.2-19.8%), yellow=low (0.5-7.2%)</a:t>
            </a:r>
          </a:p>
        </p:txBody>
      </p:sp>
    </p:spTree>
    <p:extLst>
      <p:ext uri="{BB962C8B-B14F-4D97-AF65-F5344CB8AC3E}">
        <p14:creationId xmlns:p14="http://schemas.microsoft.com/office/powerpoint/2010/main" val="137957914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39317" y="0"/>
            <a:ext cx="6865366" cy="6858000"/>
          </a:xfrm>
          <a:prstGeom prst="rect">
            <a:avLst/>
          </a:prstGeom>
        </p:spPr>
      </p:pic>
      <p:sp>
        <p:nvSpPr>
          <p:cNvPr id="6" name="Rectangle 5"/>
          <p:cNvSpPr/>
          <p:nvPr/>
        </p:nvSpPr>
        <p:spPr>
          <a:xfrm>
            <a:off x="914401" y="0"/>
            <a:ext cx="71628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914401" y="6477000"/>
            <a:ext cx="7162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762000" y="609600"/>
            <a:ext cx="457200" cy="605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7924800" y="455676"/>
            <a:ext cx="457200" cy="605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itle 3"/>
          <p:cNvSpPr>
            <a:spLocks noGrp="1"/>
          </p:cNvSpPr>
          <p:nvPr>
            <p:ph type="title"/>
          </p:nvPr>
        </p:nvSpPr>
        <p:spPr>
          <a:xfrm>
            <a:off x="381001" y="0"/>
            <a:ext cx="8229600" cy="838200"/>
          </a:xfrm>
        </p:spPr>
        <p:txBody>
          <a:bodyPr>
            <a:normAutofit/>
          </a:bodyPr>
          <a:lstStyle/>
          <a:p>
            <a:r>
              <a:rPr lang="en-US" dirty="0" smtClean="0"/>
              <a:t>SW Minnesota Landsat 5-4-3</a:t>
            </a:r>
            <a:endParaRPr lang="en-US" sz="3100" dirty="0"/>
          </a:p>
        </p:txBody>
      </p:sp>
      <p:sp>
        <p:nvSpPr>
          <p:cNvPr id="2" name="TextBox 1"/>
          <p:cNvSpPr txBox="1"/>
          <p:nvPr/>
        </p:nvSpPr>
        <p:spPr>
          <a:xfrm>
            <a:off x="2286000" y="6491716"/>
            <a:ext cx="4788555" cy="369332"/>
          </a:xfrm>
          <a:prstGeom prst="rect">
            <a:avLst/>
          </a:prstGeom>
          <a:noFill/>
        </p:spPr>
        <p:txBody>
          <a:bodyPr wrap="none" rtlCol="0">
            <a:spAutoFit/>
          </a:bodyPr>
          <a:lstStyle/>
          <a:p>
            <a:r>
              <a:rPr lang="en-US" dirty="0" smtClean="0">
                <a:solidFill>
                  <a:prstClr val="black"/>
                </a:solidFill>
              </a:rPr>
              <a:t>24km x 20km, centered </a:t>
            </a:r>
            <a:r>
              <a:rPr lang="en-US" dirty="0">
                <a:solidFill>
                  <a:prstClr val="black"/>
                </a:solidFill>
              </a:rPr>
              <a:t>on 95 35 24W, 44 19 38N</a:t>
            </a:r>
          </a:p>
        </p:txBody>
      </p:sp>
    </p:spTree>
    <p:extLst>
      <p:ext uri="{BB962C8B-B14F-4D97-AF65-F5344CB8AC3E}">
        <p14:creationId xmlns:p14="http://schemas.microsoft.com/office/powerpoint/2010/main" val="296089338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39317" y="0"/>
            <a:ext cx="6865366" cy="6858000"/>
          </a:xfrm>
          <a:prstGeom prst="rect">
            <a:avLst/>
          </a:prstGeom>
        </p:spPr>
      </p:pic>
      <p:sp>
        <p:nvSpPr>
          <p:cNvPr id="4" name="Rectangle 3"/>
          <p:cNvSpPr/>
          <p:nvPr/>
        </p:nvSpPr>
        <p:spPr>
          <a:xfrm>
            <a:off x="914401" y="0"/>
            <a:ext cx="71628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914401" y="6477000"/>
            <a:ext cx="7162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762000" y="609600"/>
            <a:ext cx="457200" cy="605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7924800" y="455676"/>
            <a:ext cx="457200" cy="605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2590800" y="5181600"/>
            <a:ext cx="1219200" cy="990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itle 3"/>
          <p:cNvSpPr>
            <a:spLocks noGrp="1"/>
          </p:cNvSpPr>
          <p:nvPr>
            <p:ph type="title"/>
          </p:nvPr>
        </p:nvSpPr>
        <p:spPr>
          <a:xfrm>
            <a:off x="381001" y="0"/>
            <a:ext cx="8229600" cy="838200"/>
          </a:xfrm>
        </p:spPr>
        <p:txBody>
          <a:bodyPr>
            <a:normAutofit/>
          </a:bodyPr>
          <a:lstStyle/>
          <a:p>
            <a:r>
              <a:rPr lang="en-US" dirty="0" smtClean="0"/>
              <a:t>SW Minnesota RapidEye 4-5-3</a:t>
            </a:r>
            <a:endParaRPr lang="en-US" sz="3100" dirty="0"/>
          </a:p>
        </p:txBody>
      </p:sp>
    </p:spTree>
    <p:extLst>
      <p:ext uri="{BB962C8B-B14F-4D97-AF65-F5344CB8AC3E}">
        <p14:creationId xmlns:p14="http://schemas.microsoft.com/office/powerpoint/2010/main" val="9673219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solidFill>
                <a:srgbClr val="FFFFFF"/>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39317" y="0"/>
            <a:ext cx="6865366" cy="6858000"/>
          </a:xfrm>
          <a:prstGeom prst="rect">
            <a:avLst/>
          </a:prstGeom>
        </p:spPr>
      </p:pic>
      <p:sp>
        <p:nvSpPr>
          <p:cNvPr id="4" name="Rectangle 3"/>
          <p:cNvSpPr/>
          <p:nvPr/>
        </p:nvSpPr>
        <p:spPr>
          <a:xfrm>
            <a:off x="914401" y="0"/>
            <a:ext cx="71628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914401" y="6477000"/>
            <a:ext cx="7162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762000" y="609600"/>
            <a:ext cx="457200" cy="605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7924800" y="455676"/>
            <a:ext cx="457200" cy="605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56660354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381000" y="76200"/>
            <a:ext cx="8763000" cy="990600"/>
          </a:xfrm>
        </p:spPr>
        <p:txBody>
          <a:bodyPr>
            <a:noAutofit/>
          </a:bodyPr>
          <a:lstStyle/>
          <a:p>
            <a:r>
              <a:rPr lang="en-US" sz="3200" dirty="0" smtClean="0"/>
              <a:t>The GEO Global Agricultural Monitoring</a:t>
            </a:r>
            <a:br>
              <a:rPr lang="en-US" sz="3200" dirty="0" smtClean="0"/>
            </a:br>
            <a:r>
              <a:rPr lang="en-US" sz="3200" dirty="0" smtClean="0"/>
              <a:t> </a:t>
            </a:r>
            <a:r>
              <a:rPr lang="en-US" sz="2400" dirty="0" smtClean="0"/>
              <a:t>(Initiated in 2007)</a:t>
            </a:r>
          </a:p>
        </p:txBody>
      </p:sp>
      <p:sp>
        <p:nvSpPr>
          <p:cNvPr id="45059" name="Content Placeholder 2"/>
          <p:cNvSpPr>
            <a:spLocks noGrp="1"/>
          </p:cNvSpPr>
          <p:nvPr>
            <p:ph idx="1"/>
          </p:nvPr>
        </p:nvSpPr>
        <p:spPr>
          <a:xfrm>
            <a:off x="457200" y="1066800"/>
            <a:ext cx="8667750" cy="4525963"/>
          </a:xfrm>
        </p:spPr>
        <p:txBody>
          <a:bodyPr>
            <a:noAutofit/>
          </a:bodyPr>
          <a:lstStyle/>
          <a:p>
            <a:pPr>
              <a:buFontTx/>
              <a:buNone/>
            </a:pPr>
            <a:r>
              <a:rPr lang="en-US" sz="1800" dirty="0" smtClean="0"/>
              <a:t>Task Co-Leads: 		</a:t>
            </a:r>
          </a:p>
          <a:p>
            <a:pPr>
              <a:buFontTx/>
              <a:buNone/>
            </a:pPr>
            <a:r>
              <a:rPr lang="en-US" sz="1800" b="1" dirty="0"/>
              <a:t>	</a:t>
            </a:r>
            <a:r>
              <a:rPr lang="en-US" sz="1800" b="1" dirty="0" smtClean="0"/>
              <a:t>			Chris Justice</a:t>
            </a:r>
            <a:r>
              <a:rPr lang="en-US" sz="1800" dirty="0" smtClean="0"/>
              <a:t>, University of Maryland, USA (NASA supported)</a:t>
            </a:r>
          </a:p>
          <a:p>
            <a:pPr>
              <a:buNone/>
            </a:pPr>
            <a:r>
              <a:rPr lang="en-US" sz="1800" dirty="0" smtClean="0"/>
              <a:t>				</a:t>
            </a:r>
            <a:r>
              <a:rPr lang="en-US" sz="1800" b="1" dirty="0"/>
              <a:t>Derrick Williams</a:t>
            </a:r>
            <a:r>
              <a:rPr lang="en-US" sz="1800" dirty="0"/>
              <a:t>, USDA FAS, USA</a:t>
            </a:r>
          </a:p>
          <a:p>
            <a:pPr>
              <a:buFontTx/>
              <a:buNone/>
            </a:pPr>
            <a:r>
              <a:rPr lang="en-US" sz="1800" b="1" dirty="0" smtClean="0"/>
              <a:t>				Wu Bingfang</a:t>
            </a:r>
            <a:r>
              <a:rPr lang="en-US" sz="1800" dirty="0" smtClean="0"/>
              <a:t>, Institute of Remote Sensing 				</a:t>
            </a:r>
            <a:r>
              <a:rPr lang="en-US" sz="1800" dirty="0"/>
              <a:t> </a:t>
            </a:r>
            <a:r>
              <a:rPr lang="en-US" sz="1800" dirty="0" smtClean="0"/>
              <a:t>                                          Applications, CAS, Beijing, China</a:t>
            </a:r>
          </a:p>
          <a:p>
            <a:pPr>
              <a:buFontTx/>
              <a:buNone/>
            </a:pPr>
            <a:r>
              <a:rPr lang="en-US" sz="1800" b="1" dirty="0" smtClean="0"/>
              <a:t>				Olivier Leo</a:t>
            </a:r>
            <a:r>
              <a:rPr lang="en-US" sz="1800" dirty="0" smtClean="0"/>
              <a:t>, Joint Research Centre, European 						</a:t>
            </a:r>
            <a:r>
              <a:rPr lang="en-US" sz="1800" dirty="0"/>
              <a:t> </a:t>
            </a:r>
            <a:r>
              <a:rPr lang="en-US" sz="1800" dirty="0" smtClean="0"/>
              <a:t>   Commission,  </a:t>
            </a:r>
            <a:r>
              <a:rPr lang="en-US" sz="1800" dirty="0" err="1" smtClean="0"/>
              <a:t>Ispra</a:t>
            </a:r>
            <a:r>
              <a:rPr lang="en-US" sz="1800" dirty="0" smtClean="0"/>
              <a:t>, Italy</a:t>
            </a:r>
          </a:p>
          <a:p>
            <a:pPr>
              <a:buFontTx/>
              <a:buNone/>
            </a:pPr>
            <a:r>
              <a:rPr lang="en-US" sz="1800" dirty="0"/>
              <a:t>	</a:t>
            </a:r>
            <a:r>
              <a:rPr lang="en-US" sz="1800" dirty="0" smtClean="0"/>
              <a:t>							</a:t>
            </a:r>
          </a:p>
          <a:p>
            <a:pPr>
              <a:buFontTx/>
              <a:buNone/>
            </a:pPr>
            <a:r>
              <a:rPr lang="en-US" sz="1800" dirty="0" smtClean="0"/>
              <a:t>Task Executive Director: 	</a:t>
            </a:r>
            <a:r>
              <a:rPr lang="en-US" sz="1800" b="1" dirty="0" smtClean="0"/>
              <a:t>Jai Singh Parihar</a:t>
            </a:r>
            <a:r>
              <a:rPr lang="en-US" sz="1800" dirty="0" smtClean="0"/>
              <a:t>, Space Applications Centre	(ISRO), India</a:t>
            </a:r>
          </a:p>
          <a:p>
            <a:pPr>
              <a:buNone/>
            </a:pPr>
            <a:r>
              <a:rPr lang="en-US" sz="1800" dirty="0" smtClean="0"/>
              <a:t>JECAM Sub-task Lead: 	</a:t>
            </a:r>
            <a:r>
              <a:rPr lang="en-US" sz="1800" b="1" dirty="0" smtClean="0"/>
              <a:t>Ian Jarvis</a:t>
            </a:r>
            <a:r>
              <a:rPr lang="en-US" sz="1800" dirty="0" smtClean="0"/>
              <a:t>, Agriculture and </a:t>
            </a:r>
            <a:r>
              <a:rPr lang="en-US" sz="1800" dirty="0" err="1" smtClean="0"/>
              <a:t>Agri</a:t>
            </a:r>
            <a:r>
              <a:rPr lang="en-US" sz="1800" dirty="0" smtClean="0"/>
              <a:t>-Food Canada</a:t>
            </a:r>
          </a:p>
          <a:p>
            <a:pPr>
              <a:buNone/>
            </a:pPr>
            <a:r>
              <a:rPr lang="en-US" sz="1800" dirty="0" smtClean="0"/>
              <a:t>Production Area Yield Lead: </a:t>
            </a:r>
            <a:r>
              <a:rPr lang="en-US" sz="1800" b="1" dirty="0" smtClean="0"/>
              <a:t>Inbal Becker-Reshef</a:t>
            </a:r>
            <a:r>
              <a:rPr lang="en-US" sz="1800" dirty="0" smtClean="0"/>
              <a:t>, UMD, </a:t>
            </a:r>
            <a:r>
              <a:rPr lang="en-US" sz="1800" dirty="0" err="1" smtClean="0"/>
              <a:t>Meng</a:t>
            </a:r>
            <a:r>
              <a:rPr lang="en-US" sz="1800" dirty="0" smtClean="0"/>
              <a:t> </a:t>
            </a:r>
            <a:r>
              <a:rPr lang="en-US" sz="1800" dirty="0" err="1" smtClean="0"/>
              <a:t>Jihua</a:t>
            </a:r>
            <a:r>
              <a:rPr lang="en-US" sz="1800" dirty="0" smtClean="0"/>
              <a:t>, China</a:t>
            </a:r>
          </a:p>
          <a:p>
            <a:pPr marL="2738438" indent="-2738438" defTabSz="231775">
              <a:buFontTx/>
              <a:buNone/>
            </a:pPr>
            <a:r>
              <a:rPr lang="en-US" sz="1800" dirty="0" smtClean="0"/>
              <a:t>CEOS GEO Agriculture POC:	</a:t>
            </a:r>
            <a:r>
              <a:rPr lang="en-US" sz="1800" b="1" dirty="0" smtClean="0"/>
              <a:t>Prasad Thenkabail</a:t>
            </a:r>
            <a:r>
              <a:rPr lang="en-US" sz="1800" dirty="0" smtClean="0"/>
              <a:t>, USGS </a:t>
            </a:r>
          </a:p>
          <a:p>
            <a:pPr marL="2738438" indent="-2738438" defTabSz="231775">
              <a:buNone/>
            </a:pPr>
            <a:r>
              <a:rPr lang="en-US" sz="1800" dirty="0" smtClean="0"/>
              <a:t>GEO Secretariat </a:t>
            </a:r>
            <a:r>
              <a:rPr lang="en-US" sz="1800" dirty="0" err="1" smtClean="0"/>
              <a:t>PoC</a:t>
            </a:r>
            <a:r>
              <a:rPr lang="en-US" sz="1800" dirty="0" smtClean="0"/>
              <a:t>: 	</a:t>
            </a:r>
            <a:r>
              <a:rPr lang="en-US" sz="1800" b="1" dirty="0" smtClean="0"/>
              <a:t>Joao </a:t>
            </a:r>
            <a:r>
              <a:rPr lang="en-US" sz="1800" b="1" dirty="0" err="1" smtClean="0"/>
              <a:t>Soares</a:t>
            </a:r>
            <a:r>
              <a:rPr lang="en-US" sz="1800" dirty="0" smtClean="0"/>
              <a:t>, GEO Secretariat, Geneva</a:t>
            </a:r>
          </a:p>
          <a:p>
            <a:pPr marL="2738438" indent="-2738438" defTabSz="231775">
              <a:buFontTx/>
              <a:buNone/>
            </a:pPr>
            <a:endParaRPr lang="en-US" sz="1800" dirty="0" smtClean="0"/>
          </a:p>
          <a:p>
            <a:pPr marL="2738438" indent="-2738438" defTabSz="231775">
              <a:buFontTx/>
              <a:buNone/>
            </a:pPr>
            <a:endParaRPr lang="en-US" sz="1800" dirty="0" smtClean="0"/>
          </a:p>
        </p:txBody>
      </p:sp>
      <p:cxnSp>
        <p:nvCxnSpPr>
          <p:cNvPr id="8" name="Straight Connector 7"/>
          <p:cNvCxnSpPr/>
          <p:nvPr/>
        </p:nvCxnSpPr>
        <p:spPr>
          <a:xfrm rot="10800000">
            <a:off x="4572000" y="1065213"/>
            <a:ext cx="4572000" cy="1587"/>
          </a:xfrm>
          <a:prstGeom prst="line">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638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34200" y="6449031"/>
            <a:ext cx="2209800" cy="399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48837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2031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39317" y="0"/>
            <a:ext cx="6865366" cy="6858000"/>
          </a:xfrm>
          <a:prstGeom prst="rect">
            <a:avLst/>
          </a:prstGeom>
        </p:spPr>
      </p:pic>
      <p:sp>
        <p:nvSpPr>
          <p:cNvPr id="4" name="Rectangle 3"/>
          <p:cNvSpPr/>
          <p:nvPr/>
        </p:nvSpPr>
        <p:spPr>
          <a:xfrm>
            <a:off x="914401" y="0"/>
            <a:ext cx="71628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914401" y="6477000"/>
            <a:ext cx="7162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762000" y="609600"/>
            <a:ext cx="457200" cy="605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7924800" y="455676"/>
            <a:ext cx="457200" cy="605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2895600" y="2209800"/>
            <a:ext cx="3352800" cy="2819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5891343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39317" y="0"/>
            <a:ext cx="6865366" cy="6858000"/>
          </a:xfrm>
          <a:prstGeom prst="rect">
            <a:avLst/>
          </a:prstGeom>
        </p:spPr>
      </p:pic>
      <p:sp>
        <p:nvSpPr>
          <p:cNvPr id="4" name="Rectangle 3"/>
          <p:cNvSpPr/>
          <p:nvPr/>
        </p:nvSpPr>
        <p:spPr>
          <a:xfrm>
            <a:off x="914401" y="0"/>
            <a:ext cx="71628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914401" y="6477000"/>
            <a:ext cx="7162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762000" y="609600"/>
            <a:ext cx="457200" cy="605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7924800" y="455676"/>
            <a:ext cx="457200" cy="605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86138090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39317" y="0"/>
            <a:ext cx="6865366" cy="6858000"/>
          </a:xfrm>
          <a:prstGeom prst="rect">
            <a:avLst/>
          </a:prstGeom>
        </p:spPr>
      </p:pic>
      <p:sp>
        <p:nvSpPr>
          <p:cNvPr id="4" name="Rectangle 3"/>
          <p:cNvSpPr/>
          <p:nvPr/>
        </p:nvSpPr>
        <p:spPr>
          <a:xfrm>
            <a:off x="914401" y="0"/>
            <a:ext cx="71628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914401" y="6477000"/>
            <a:ext cx="7162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762000" y="609600"/>
            <a:ext cx="457200" cy="605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7924800" y="455676"/>
            <a:ext cx="457200" cy="605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19948602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39317" y="0"/>
            <a:ext cx="6865366" cy="6858000"/>
          </a:xfrm>
          <a:prstGeom prst="rect">
            <a:avLst/>
          </a:prstGeom>
        </p:spPr>
      </p:pic>
      <p:sp>
        <p:nvSpPr>
          <p:cNvPr id="4" name="Rectangle 3"/>
          <p:cNvSpPr/>
          <p:nvPr/>
        </p:nvSpPr>
        <p:spPr>
          <a:xfrm>
            <a:off x="914401" y="0"/>
            <a:ext cx="71628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914401" y="6477000"/>
            <a:ext cx="7162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762000" y="609600"/>
            <a:ext cx="457200" cy="605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7924800" y="455676"/>
            <a:ext cx="457200" cy="605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4154310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39317" y="0"/>
            <a:ext cx="6865366" cy="6858000"/>
          </a:xfrm>
          <a:prstGeom prst="rect">
            <a:avLst/>
          </a:prstGeom>
        </p:spPr>
      </p:pic>
      <p:sp>
        <p:nvSpPr>
          <p:cNvPr id="4" name="Rectangle 3"/>
          <p:cNvSpPr/>
          <p:nvPr/>
        </p:nvSpPr>
        <p:spPr>
          <a:xfrm>
            <a:off x="914401" y="0"/>
            <a:ext cx="71628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914401" y="6477000"/>
            <a:ext cx="7162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762000" y="609600"/>
            <a:ext cx="457200" cy="605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7924800" y="455676"/>
            <a:ext cx="457200" cy="605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154268452"/>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39317" y="0"/>
            <a:ext cx="6865366" cy="6858000"/>
          </a:xfrm>
          <a:prstGeom prst="rect">
            <a:avLst/>
          </a:prstGeom>
        </p:spPr>
      </p:pic>
      <p:sp>
        <p:nvSpPr>
          <p:cNvPr id="4" name="Rectangle 3"/>
          <p:cNvSpPr/>
          <p:nvPr/>
        </p:nvSpPr>
        <p:spPr>
          <a:xfrm>
            <a:off x="914401" y="0"/>
            <a:ext cx="71628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914401" y="6477000"/>
            <a:ext cx="7162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Rectangle 5"/>
          <p:cNvSpPr/>
          <p:nvPr/>
        </p:nvSpPr>
        <p:spPr>
          <a:xfrm>
            <a:off x="762000" y="609600"/>
            <a:ext cx="457200" cy="605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7924800" y="455676"/>
            <a:ext cx="457200" cy="605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2667000" y="6477000"/>
            <a:ext cx="3941785" cy="369332"/>
          </a:xfrm>
          <a:prstGeom prst="rect">
            <a:avLst/>
          </a:prstGeom>
          <a:noFill/>
        </p:spPr>
        <p:txBody>
          <a:bodyPr wrap="none" rtlCol="0">
            <a:spAutoFit/>
          </a:bodyPr>
          <a:lstStyle/>
          <a:p>
            <a:r>
              <a:rPr lang="en-US" dirty="0" smtClean="0">
                <a:solidFill>
                  <a:prstClr val="black"/>
                </a:solidFill>
              </a:rPr>
              <a:t>RapidEye – 140 acres, Landsat 126 acres</a:t>
            </a:r>
            <a:endParaRPr lang="en-US" dirty="0">
              <a:solidFill>
                <a:prstClr val="black"/>
              </a:solidFill>
            </a:endParaRPr>
          </a:p>
        </p:txBody>
      </p:sp>
    </p:spTree>
    <p:extLst>
      <p:ext uri="{BB962C8B-B14F-4D97-AF65-F5344CB8AC3E}">
        <p14:creationId xmlns:p14="http://schemas.microsoft.com/office/powerpoint/2010/main" val="66967574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643" y="1509878"/>
            <a:ext cx="3508149" cy="1635820"/>
          </a:xfrm>
        </p:spPr>
        <p:txBody>
          <a:bodyPr>
            <a:noAutofit/>
          </a:bodyPr>
          <a:lstStyle/>
          <a:p>
            <a:r>
              <a:rPr lang="en-US" sz="2400" dirty="0" smtClean="0"/>
              <a:t>Calibration of Landsat with Rapid Eye</a:t>
            </a:r>
            <a:br>
              <a:rPr lang="en-US" sz="2400" dirty="0" smtClean="0"/>
            </a:br>
            <a:r>
              <a:rPr lang="en-US" sz="2400" dirty="0" smtClean="0"/>
              <a:t>Rapid Eye vs. Landsat Area estimates per Block</a:t>
            </a:r>
            <a:endParaRPr lang="en-US" sz="2400"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0643" y="3159809"/>
            <a:ext cx="3508149" cy="3105513"/>
          </a:xfrm>
          <a:prstGeom prst="rect">
            <a:avLst/>
          </a:prstGeom>
        </p:spPr>
      </p:pic>
      <p:sp>
        <p:nvSpPr>
          <p:cNvPr id="9" name="Title 1"/>
          <p:cNvSpPr txBox="1">
            <a:spLocks/>
          </p:cNvSpPr>
          <p:nvPr/>
        </p:nvSpPr>
        <p:spPr>
          <a:xfrm>
            <a:off x="4623390" y="1827732"/>
            <a:ext cx="3800606"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t>Comparison of Area Estimates using Landsat sample blocks vs. wall to wall Landsat based estimate</a:t>
            </a:r>
            <a:endParaRPr lang="en-US" sz="2400" dirty="0"/>
          </a:p>
        </p:txBody>
      </p:sp>
      <p:pic>
        <p:nvPicPr>
          <p:cNvPr id="11" name="Picture 10"/>
          <p:cNvPicPr>
            <a:picLocks noChangeAspect="1"/>
          </p:cNvPicPr>
          <p:nvPr/>
        </p:nvPicPr>
        <p:blipFill>
          <a:blip r:embed="rId3"/>
          <a:stretch>
            <a:fillRect/>
          </a:stretch>
        </p:blipFill>
        <p:spPr>
          <a:xfrm>
            <a:off x="4623389" y="3203944"/>
            <a:ext cx="3918886" cy="3160155"/>
          </a:xfrm>
          <a:prstGeom prst="rect">
            <a:avLst/>
          </a:prstGeom>
        </p:spPr>
      </p:pic>
      <p:sp>
        <p:nvSpPr>
          <p:cNvPr id="12" name="TextBox 11"/>
          <p:cNvSpPr txBox="1"/>
          <p:nvPr/>
        </p:nvSpPr>
        <p:spPr>
          <a:xfrm>
            <a:off x="640643" y="406775"/>
            <a:ext cx="7783353" cy="707886"/>
          </a:xfrm>
          <a:prstGeom prst="rect">
            <a:avLst/>
          </a:prstGeom>
          <a:noFill/>
        </p:spPr>
        <p:txBody>
          <a:bodyPr wrap="square" rtlCol="0">
            <a:spAutoFit/>
          </a:bodyPr>
          <a:lstStyle/>
          <a:p>
            <a:pPr algn="ctr"/>
            <a:r>
              <a:rPr lang="en-US" sz="4000" dirty="0" smtClean="0"/>
              <a:t>Preliminary Results</a:t>
            </a:r>
            <a:endParaRPr lang="en-US" sz="4000" dirty="0"/>
          </a:p>
        </p:txBody>
      </p:sp>
      <p:sp>
        <p:nvSpPr>
          <p:cNvPr id="7" name="TextBox 6"/>
          <p:cNvSpPr txBox="1"/>
          <p:nvPr/>
        </p:nvSpPr>
        <p:spPr>
          <a:xfrm>
            <a:off x="44721" y="6452250"/>
            <a:ext cx="1348831" cy="369332"/>
          </a:xfrm>
          <a:prstGeom prst="rect">
            <a:avLst/>
          </a:prstGeom>
          <a:noFill/>
        </p:spPr>
        <p:txBody>
          <a:bodyPr wrap="none" rtlCol="0">
            <a:spAutoFit/>
          </a:bodyPr>
          <a:lstStyle/>
          <a:p>
            <a:r>
              <a:rPr lang="en-US" dirty="0" smtClean="0"/>
              <a:t>Hansen et al</a:t>
            </a:r>
            <a:endParaRPr lang="en-US" dirty="0"/>
          </a:p>
        </p:txBody>
      </p:sp>
      <p:cxnSp>
        <p:nvCxnSpPr>
          <p:cNvPr id="10" name="Straight Connector 9"/>
          <p:cNvCxnSpPr/>
          <p:nvPr/>
        </p:nvCxnSpPr>
        <p:spPr>
          <a:xfrm>
            <a:off x="4210050" y="1147685"/>
            <a:ext cx="489585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9487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95400" y="564446"/>
            <a:ext cx="6576307" cy="5291936"/>
          </a:xfrm>
          <a:prstGeom prst="rect">
            <a:avLst/>
          </a:prstGeom>
        </p:spPr>
      </p:pic>
      <p:sp>
        <p:nvSpPr>
          <p:cNvPr id="4" name="Rectangle 3"/>
          <p:cNvSpPr/>
          <p:nvPr/>
        </p:nvSpPr>
        <p:spPr>
          <a:xfrm>
            <a:off x="-15240" y="265176"/>
            <a:ext cx="9144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5791200"/>
            <a:ext cx="9144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66737" y="755904"/>
            <a:ext cx="3048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272462" y="762000"/>
            <a:ext cx="3048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88749"/>
            <a:ext cx="8229600" cy="1143000"/>
          </a:xfrm>
        </p:spPr>
        <p:txBody>
          <a:bodyPr/>
          <a:lstStyle/>
          <a:p>
            <a:r>
              <a:rPr lang="en-US" dirty="0" smtClean="0"/>
              <a:t>Argentina strata</a:t>
            </a:r>
            <a:endParaRPr lang="en-US" dirty="0"/>
          </a:p>
        </p:txBody>
      </p:sp>
      <p:sp>
        <p:nvSpPr>
          <p:cNvPr id="8" name="TextBox 7"/>
          <p:cNvSpPr txBox="1"/>
          <p:nvPr/>
        </p:nvSpPr>
        <p:spPr>
          <a:xfrm>
            <a:off x="1295400" y="6139934"/>
            <a:ext cx="6922793" cy="369332"/>
          </a:xfrm>
          <a:prstGeom prst="rect">
            <a:avLst/>
          </a:prstGeom>
          <a:noFill/>
        </p:spPr>
        <p:txBody>
          <a:bodyPr wrap="none" rtlCol="0">
            <a:spAutoFit/>
          </a:bodyPr>
          <a:lstStyle/>
          <a:p>
            <a:r>
              <a:rPr lang="en-US" dirty="0" smtClean="0"/>
              <a:t>Red=high (&gt;19.8%), orange=medium (7.2-19.8%), yellow=low (0.5-7.2%)</a:t>
            </a:r>
            <a:endParaRPr lang="en-US" dirty="0"/>
          </a:p>
        </p:txBody>
      </p:sp>
      <p:sp>
        <p:nvSpPr>
          <p:cNvPr id="10" name="TextBox 9"/>
          <p:cNvSpPr txBox="1"/>
          <p:nvPr/>
        </p:nvSpPr>
        <p:spPr>
          <a:xfrm>
            <a:off x="44721" y="6452250"/>
            <a:ext cx="1348831" cy="369332"/>
          </a:xfrm>
          <a:prstGeom prst="rect">
            <a:avLst/>
          </a:prstGeom>
          <a:noFill/>
        </p:spPr>
        <p:txBody>
          <a:bodyPr wrap="none" rtlCol="0">
            <a:spAutoFit/>
          </a:bodyPr>
          <a:lstStyle/>
          <a:p>
            <a:r>
              <a:rPr lang="en-US" dirty="0" smtClean="0"/>
              <a:t>Hansen et al</a:t>
            </a:r>
            <a:endParaRPr lang="en-US" dirty="0"/>
          </a:p>
        </p:txBody>
      </p:sp>
      <p:sp>
        <p:nvSpPr>
          <p:cNvPr id="11" name="Content Placeholder 3"/>
          <p:cNvSpPr txBox="1">
            <a:spLocks/>
          </p:cNvSpPr>
          <p:nvPr/>
        </p:nvSpPr>
        <p:spPr>
          <a:xfrm>
            <a:off x="499532" y="5487050"/>
            <a:ext cx="8229600" cy="369332"/>
          </a:xfrm>
          <a:prstGeom prst="rect">
            <a:avLst/>
          </a:prstGeom>
          <a:solidFill>
            <a:srgbClr val="FFFFFF"/>
          </a:solidFill>
        </p:spPr>
        <p:txBody>
          <a:bodyPr>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dirty="0" smtClean="0">
                <a:solidFill>
                  <a:schemeClr val="bg1"/>
                </a:solidFill>
              </a:rPr>
              <a:t>• Preliminary result: 160,030 km2 with a standard error of 10,600 km2</a:t>
            </a:r>
            <a:endParaRPr lang="en-US" sz="1800" dirty="0">
              <a:solidFill>
                <a:schemeClr val="bg1"/>
              </a:solidFill>
            </a:endParaRPr>
          </a:p>
        </p:txBody>
      </p:sp>
    </p:spTree>
    <p:extLst>
      <p:ext uri="{BB962C8B-B14F-4D97-AF65-F5344CB8AC3E}">
        <p14:creationId xmlns:p14="http://schemas.microsoft.com/office/powerpoint/2010/main" val="357719984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Argentina field data collection over selected sample blocks (Feb 2012)</a:t>
            </a:r>
            <a:endParaRPr lang="en-US" dirty="0"/>
          </a:p>
        </p:txBody>
      </p:sp>
      <p:pic>
        <p:nvPicPr>
          <p:cNvPr id="4" name="Content Placeholder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52400" y="1447800"/>
            <a:ext cx="3768750" cy="5257800"/>
          </a:xfrm>
        </p:spPr>
      </p:pic>
      <p:pic>
        <p:nvPicPr>
          <p:cNvPr id="1027"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395609" y="1556426"/>
            <a:ext cx="3352800" cy="1948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86200" y="3505200"/>
            <a:ext cx="4876800" cy="3104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3368691"/>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528"/>
            <a:ext cx="8229600" cy="1143000"/>
          </a:xfrm>
        </p:spPr>
        <p:txBody>
          <a:bodyPr/>
          <a:lstStyle/>
          <a:p>
            <a:r>
              <a:rPr lang="en-US" dirty="0" smtClean="0"/>
              <a:t>Summary</a:t>
            </a:r>
            <a:endParaRPr lang="en-US" dirty="0"/>
          </a:p>
        </p:txBody>
      </p:sp>
      <p:sp>
        <p:nvSpPr>
          <p:cNvPr id="3" name="Content Placeholder 2"/>
          <p:cNvSpPr>
            <a:spLocks noGrp="1"/>
          </p:cNvSpPr>
          <p:nvPr>
            <p:ph idx="1"/>
          </p:nvPr>
        </p:nvSpPr>
        <p:spPr>
          <a:xfrm>
            <a:off x="457200" y="902415"/>
            <a:ext cx="8229600" cy="5654769"/>
          </a:xfrm>
        </p:spPr>
        <p:txBody>
          <a:bodyPr>
            <a:noAutofit/>
          </a:bodyPr>
          <a:lstStyle/>
          <a:p>
            <a:pPr marL="342900" lvl="1" indent="-342900">
              <a:buFont typeface="Arial" pitchFamily="34" charset="0"/>
              <a:buChar char="•"/>
            </a:pPr>
            <a:r>
              <a:rPr lang="en-US" sz="2000" dirty="0"/>
              <a:t>GEOGLAM has substantive and </a:t>
            </a:r>
            <a:r>
              <a:rPr lang="en-US" sz="2000" dirty="0" smtClean="0"/>
              <a:t>complex observation </a:t>
            </a:r>
            <a:r>
              <a:rPr lang="en-US" sz="2000" dirty="0"/>
              <a:t>data needs (what, where and when) which underpin its implementation – </a:t>
            </a:r>
            <a:r>
              <a:rPr lang="en-US" sz="2000" u="sng" dirty="0"/>
              <a:t>no one satellite system can meet the data needs – international cooperation is needed  </a:t>
            </a:r>
          </a:p>
          <a:p>
            <a:r>
              <a:rPr lang="en-US" sz="2000" dirty="0"/>
              <a:t>Approach: work in close partnership with CEOS </a:t>
            </a:r>
            <a:r>
              <a:rPr lang="en-US" sz="2000" dirty="0" smtClean="0"/>
              <a:t>Ad hoc committee and commercial </a:t>
            </a:r>
            <a:r>
              <a:rPr lang="en-US" sz="2000" dirty="0"/>
              <a:t>data providers </a:t>
            </a:r>
            <a:r>
              <a:rPr lang="en-US" sz="2000" dirty="0" smtClean="0"/>
              <a:t>to</a:t>
            </a:r>
            <a:r>
              <a:rPr lang="en-US" sz="2000" dirty="0"/>
              <a:t> establish and implement data acquisition </a:t>
            </a:r>
            <a:r>
              <a:rPr lang="en-US" sz="2000" dirty="0" smtClean="0"/>
              <a:t>with a phased approach</a:t>
            </a:r>
            <a:endParaRPr lang="en-US" sz="2000" dirty="0"/>
          </a:p>
          <a:p>
            <a:endParaRPr lang="en-US" sz="2000" dirty="0" smtClean="0"/>
          </a:p>
          <a:p>
            <a:r>
              <a:rPr lang="en-US" sz="2000" dirty="0" smtClean="0"/>
              <a:t>GEOGLAM requests: </a:t>
            </a:r>
          </a:p>
          <a:p>
            <a:pPr lvl="1"/>
            <a:r>
              <a:rPr lang="en-US" sz="2000" dirty="0" smtClean="0"/>
              <a:t>limited support  from SDGC within the next year for implementation of of phase 1, with an understanding that increased support will be needed in 2014</a:t>
            </a:r>
          </a:p>
          <a:p>
            <a:pPr lvl="1"/>
            <a:r>
              <a:rPr lang="en-US" sz="2000" dirty="0" smtClean="0"/>
              <a:t>Feedback on proposed phased approach</a:t>
            </a:r>
          </a:p>
          <a:p>
            <a:pPr lvl="1"/>
            <a:r>
              <a:rPr lang="en-US" sz="2000" dirty="0" smtClean="0"/>
              <a:t>Feedback on possible synergies between GFOI and GEOGLAM</a:t>
            </a:r>
          </a:p>
          <a:p>
            <a:pPr lvl="1"/>
            <a:r>
              <a:rPr lang="en-US" sz="2000" dirty="0" smtClean="0"/>
              <a:t>Commitment to support GEOGLAM to implement its proposed phased approach </a:t>
            </a:r>
          </a:p>
          <a:p>
            <a:pPr lvl="1"/>
            <a:r>
              <a:rPr lang="en-US" sz="2000" dirty="0" smtClean="0"/>
              <a:t>Clear steps required for GEOGLAM to become a CEOS priority initiative</a:t>
            </a:r>
          </a:p>
          <a:p>
            <a:pPr lvl="1"/>
            <a:endParaRPr lang="en-US" sz="2000" dirty="0" smtClean="0"/>
          </a:p>
        </p:txBody>
      </p:sp>
      <p:cxnSp>
        <p:nvCxnSpPr>
          <p:cNvPr id="4" name="Straight Connector 3"/>
          <p:cNvCxnSpPr/>
          <p:nvPr/>
        </p:nvCxnSpPr>
        <p:spPr>
          <a:xfrm>
            <a:off x="4210050" y="746597"/>
            <a:ext cx="489585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48837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srcRect/>
          <a:stretch>
            <a:fillRect/>
          </a:stretch>
        </p:blipFill>
        <p:spPr bwMode="auto">
          <a:xfrm>
            <a:off x="7086600" y="19051"/>
            <a:ext cx="2019300" cy="527072"/>
          </a:xfrm>
          <a:prstGeom prst="rect">
            <a:avLst/>
          </a:prstGeom>
          <a:noFill/>
          <a:ln w="9525">
            <a:noFill/>
            <a:miter lim="800000"/>
            <a:headEnd/>
            <a:tailEnd/>
          </a:ln>
        </p:spPr>
      </p:pic>
      <p:sp>
        <p:nvSpPr>
          <p:cNvPr id="7" name="TextBox 6"/>
          <p:cNvSpPr txBox="1"/>
          <p:nvPr/>
        </p:nvSpPr>
        <p:spPr>
          <a:xfrm>
            <a:off x="9507421" y="414446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695937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8"/>
          <p:cNvSpPr>
            <a:spLocks noGrp="1" noChangeArrowheads="1"/>
          </p:cNvSpPr>
          <p:nvPr>
            <p:ph type="title"/>
          </p:nvPr>
        </p:nvSpPr>
        <p:spPr>
          <a:xfrm>
            <a:off x="0" y="0"/>
            <a:ext cx="9144000" cy="838200"/>
          </a:xfrm>
        </p:spPr>
        <p:txBody>
          <a:bodyPr>
            <a:normAutofit fontScale="90000"/>
          </a:bodyPr>
          <a:lstStyle/>
          <a:p>
            <a:pPr eaLnBrk="1" hangingPunct="1"/>
            <a:r>
              <a:rPr lang="en-US" sz="2800" dirty="0" smtClean="0"/>
              <a:t>GEO Agriculture Monitoring Community of Practice</a:t>
            </a:r>
            <a:br>
              <a:rPr lang="en-US" sz="2800" dirty="0" smtClean="0"/>
            </a:br>
            <a:r>
              <a:rPr lang="en-US" sz="2400" dirty="0" smtClean="0"/>
              <a:t>(an open community of Data Providers, Brokers and Users)  </a:t>
            </a:r>
            <a:endParaRPr lang="en-US" sz="3200" dirty="0" smtClean="0"/>
          </a:p>
        </p:txBody>
      </p:sp>
      <p:grpSp>
        <p:nvGrpSpPr>
          <p:cNvPr id="2" name="Group 31"/>
          <p:cNvGrpSpPr>
            <a:grpSpLocks/>
          </p:cNvGrpSpPr>
          <p:nvPr/>
        </p:nvGrpSpPr>
        <p:grpSpPr bwMode="auto">
          <a:xfrm>
            <a:off x="95250" y="2000250"/>
            <a:ext cx="8943975" cy="4848225"/>
            <a:chOff x="72" y="1248"/>
            <a:chExt cx="5634" cy="3054"/>
          </a:xfrm>
        </p:grpSpPr>
        <p:sp>
          <p:nvSpPr>
            <p:cNvPr id="9233" name="Rectangle 30"/>
            <p:cNvSpPr>
              <a:spLocks noChangeArrowheads="1"/>
            </p:cNvSpPr>
            <p:nvPr/>
          </p:nvSpPr>
          <p:spPr bwMode="auto">
            <a:xfrm>
              <a:off x="72" y="1248"/>
              <a:ext cx="5634" cy="3054"/>
            </a:xfrm>
            <a:prstGeom prst="rect">
              <a:avLst/>
            </a:prstGeom>
            <a:solidFill>
              <a:schemeClr val="tx1"/>
            </a:solidFill>
            <a:ln w="38100">
              <a:solidFill>
                <a:schemeClr val="folHlink"/>
              </a:solidFill>
              <a:miter lim="800000"/>
              <a:headEnd/>
              <a:tailEnd/>
            </a:ln>
          </p:spPr>
          <p:txBody>
            <a:bodyPr wrap="none" anchor="ctr"/>
            <a:lstStyle/>
            <a:p>
              <a:endParaRPr lang="en-US">
                <a:solidFill>
                  <a:srgbClr val="FFFFFF"/>
                </a:solidFill>
              </a:endParaRPr>
            </a:p>
          </p:txBody>
        </p:sp>
        <p:grpSp>
          <p:nvGrpSpPr>
            <p:cNvPr id="3" name="Group 2"/>
            <p:cNvGrpSpPr>
              <a:grpSpLocks/>
            </p:cNvGrpSpPr>
            <p:nvPr/>
          </p:nvGrpSpPr>
          <p:grpSpPr bwMode="auto">
            <a:xfrm>
              <a:off x="96" y="2736"/>
              <a:ext cx="2496" cy="576"/>
              <a:chOff x="240" y="2164"/>
              <a:chExt cx="1927" cy="360"/>
            </a:xfrm>
          </p:grpSpPr>
          <p:pic>
            <p:nvPicPr>
              <p:cNvPr id="925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 y="2208"/>
                <a:ext cx="1152" cy="306"/>
              </a:xfrm>
              <a:prstGeom prst="rect">
                <a:avLst/>
              </a:prstGeom>
              <a:noFill/>
              <a:ln w="9525">
                <a:noFill/>
                <a:miter lim="800000"/>
                <a:headEnd/>
                <a:tailEnd/>
              </a:ln>
            </p:spPr>
          </p:pic>
          <p:pic>
            <p:nvPicPr>
              <p:cNvPr id="925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t="-1697"/>
              <a:stretch>
                <a:fillRect/>
              </a:stretch>
            </p:blipFill>
            <p:spPr bwMode="auto">
              <a:xfrm>
                <a:off x="1382" y="2164"/>
                <a:ext cx="785" cy="360"/>
              </a:xfrm>
              <a:prstGeom prst="rect">
                <a:avLst/>
              </a:prstGeom>
              <a:noFill/>
              <a:ln w="9525">
                <a:noFill/>
                <a:miter lim="800000"/>
                <a:headEnd/>
                <a:tailEnd/>
              </a:ln>
            </p:spPr>
          </p:pic>
        </p:grpSp>
        <p:pic>
          <p:nvPicPr>
            <p:cNvPr id="9235" name="Picture 5" descr="03"/>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0" y="3345"/>
              <a:ext cx="2338" cy="588"/>
            </a:xfrm>
            <a:prstGeom prst="rect">
              <a:avLst/>
            </a:prstGeom>
            <a:solidFill>
              <a:schemeClr val="tx1"/>
            </a:solidFill>
            <a:ln w="9525">
              <a:noFill/>
              <a:miter lim="800000"/>
              <a:headEnd/>
              <a:tailEnd/>
            </a:ln>
          </p:spPr>
        </p:pic>
        <p:pic>
          <p:nvPicPr>
            <p:cNvPr id="9236" name="Picture 7" descr="logo10_fivims"/>
            <p:cNvPicPr>
              <a:picLocks noChangeAspect="1" noChangeArrowheads="1"/>
            </p:cNvPicPr>
            <p:nvPr/>
          </p:nvPicPr>
          <p:blipFill>
            <a:blip r:embed="rId6" cstate="print"/>
            <a:srcRect/>
            <a:stretch>
              <a:fillRect/>
            </a:stretch>
          </p:blipFill>
          <p:spPr bwMode="auto">
            <a:xfrm>
              <a:off x="4727" y="2247"/>
              <a:ext cx="864" cy="261"/>
            </a:xfrm>
            <a:prstGeom prst="rect">
              <a:avLst/>
            </a:prstGeom>
            <a:noFill/>
            <a:ln w="9525">
              <a:noFill/>
              <a:miter lim="800000"/>
              <a:headEnd/>
              <a:tailEnd/>
            </a:ln>
          </p:spPr>
        </p:pic>
        <p:pic>
          <p:nvPicPr>
            <p:cNvPr id="9237" name="Picture 8" descr="logo_gmfs"/>
            <p:cNvPicPr>
              <a:picLocks noChangeAspect="1" noChangeArrowheads="1"/>
            </p:cNvPicPr>
            <p:nvPr/>
          </p:nvPicPr>
          <p:blipFill>
            <a:blip r:embed="rId7" cstate="print"/>
            <a:srcRect/>
            <a:stretch>
              <a:fillRect/>
            </a:stretch>
          </p:blipFill>
          <p:spPr bwMode="auto">
            <a:xfrm>
              <a:off x="96" y="2160"/>
              <a:ext cx="1434" cy="348"/>
            </a:xfrm>
            <a:prstGeom prst="rect">
              <a:avLst/>
            </a:prstGeom>
            <a:noFill/>
            <a:ln w="9525">
              <a:noFill/>
              <a:miter lim="800000"/>
              <a:headEnd/>
              <a:tailEnd/>
            </a:ln>
          </p:spPr>
        </p:pic>
        <p:grpSp>
          <p:nvGrpSpPr>
            <p:cNvPr id="4" name="Group 9"/>
            <p:cNvGrpSpPr>
              <a:grpSpLocks/>
            </p:cNvGrpSpPr>
            <p:nvPr/>
          </p:nvGrpSpPr>
          <p:grpSpPr bwMode="auto">
            <a:xfrm>
              <a:off x="2718" y="1248"/>
              <a:ext cx="2976" cy="892"/>
              <a:chOff x="2784" y="1460"/>
              <a:chExt cx="2040" cy="616"/>
            </a:xfrm>
          </p:grpSpPr>
          <p:pic>
            <p:nvPicPr>
              <p:cNvPr id="9253" name="Picture 10" descr="fao_logo"/>
              <p:cNvPicPr>
                <a:picLocks noChangeAspect="1" noChangeArrowheads="1"/>
              </p:cNvPicPr>
              <p:nvPr/>
            </p:nvPicPr>
            <p:blipFill>
              <a:blip r:embed="rId8" cstate="print"/>
              <a:srcRect/>
              <a:stretch>
                <a:fillRect/>
              </a:stretch>
            </p:blipFill>
            <p:spPr bwMode="auto">
              <a:xfrm>
                <a:off x="4457" y="1460"/>
                <a:ext cx="342" cy="468"/>
              </a:xfrm>
              <a:prstGeom prst="rect">
                <a:avLst/>
              </a:prstGeom>
              <a:noFill/>
              <a:ln w="9525">
                <a:noFill/>
                <a:miter lim="800000"/>
                <a:headEnd/>
                <a:tailEnd/>
              </a:ln>
            </p:spPr>
          </p:pic>
          <p:pic>
            <p:nvPicPr>
              <p:cNvPr id="9254" name="Picture 11" descr="food"/>
              <p:cNvPicPr>
                <a:picLocks noChangeAspect="1" noChangeArrowheads="1"/>
              </p:cNvPicPr>
              <p:nvPr/>
            </p:nvPicPr>
            <p:blipFill>
              <a:blip r:embed="rId9" cstate="print"/>
              <a:srcRect/>
              <a:stretch>
                <a:fillRect/>
              </a:stretch>
            </p:blipFill>
            <p:spPr bwMode="auto">
              <a:xfrm>
                <a:off x="2784" y="1824"/>
                <a:ext cx="2040" cy="252"/>
              </a:xfrm>
              <a:prstGeom prst="rect">
                <a:avLst/>
              </a:prstGeom>
              <a:noFill/>
              <a:ln w="9525">
                <a:noFill/>
                <a:miter lim="800000"/>
                <a:headEnd/>
                <a:tailEnd/>
              </a:ln>
            </p:spPr>
          </p:pic>
        </p:grpSp>
        <p:pic>
          <p:nvPicPr>
            <p:cNvPr id="9239" name="Picture 12" descr="wfplogo"/>
            <p:cNvPicPr>
              <a:picLocks noChangeAspect="1" noChangeArrowheads="1"/>
            </p:cNvPicPr>
            <p:nvPr/>
          </p:nvPicPr>
          <p:blipFill>
            <a:blip r:embed="rId10" cstate="print"/>
            <a:srcRect/>
            <a:stretch>
              <a:fillRect/>
            </a:stretch>
          </p:blipFill>
          <p:spPr bwMode="auto">
            <a:xfrm>
              <a:off x="1806" y="2448"/>
              <a:ext cx="1074" cy="323"/>
            </a:xfrm>
            <a:prstGeom prst="rect">
              <a:avLst/>
            </a:prstGeom>
            <a:solidFill>
              <a:schemeClr val="accent2"/>
            </a:solidFill>
            <a:ln w="9525">
              <a:noFill/>
              <a:miter lim="800000"/>
              <a:headEnd/>
              <a:tailEnd/>
            </a:ln>
          </p:spPr>
        </p:pic>
        <p:pic>
          <p:nvPicPr>
            <p:cNvPr id="9240" name="Picture 13" descr="sadc_logo"/>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848" y="2605"/>
              <a:ext cx="816" cy="803"/>
            </a:xfrm>
            <a:prstGeom prst="rect">
              <a:avLst/>
            </a:prstGeom>
            <a:noFill/>
            <a:ln w="9525">
              <a:noFill/>
              <a:miter lim="800000"/>
              <a:headEnd/>
              <a:tailEnd/>
            </a:ln>
          </p:spPr>
        </p:pic>
        <p:pic>
          <p:nvPicPr>
            <p:cNvPr id="9241" name="Picture 14" descr="GLAM"/>
            <p:cNvPicPr>
              <a:picLocks noChangeAspect="1" noChangeArrowheads="1"/>
            </p:cNvPicPr>
            <p:nvPr/>
          </p:nvPicPr>
          <p:blipFill>
            <a:blip r:embed="rId12" cstate="print"/>
            <a:srcRect/>
            <a:stretch>
              <a:fillRect/>
            </a:stretch>
          </p:blipFill>
          <p:spPr bwMode="auto">
            <a:xfrm>
              <a:off x="3456" y="3693"/>
              <a:ext cx="1248" cy="531"/>
            </a:xfrm>
            <a:prstGeom prst="rect">
              <a:avLst/>
            </a:prstGeom>
            <a:noFill/>
            <a:ln w="9525">
              <a:noFill/>
              <a:miter lim="800000"/>
              <a:headEnd/>
              <a:tailEnd/>
            </a:ln>
          </p:spPr>
        </p:pic>
        <p:grpSp>
          <p:nvGrpSpPr>
            <p:cNvPr id="5" name="Group 15"/>
            <p:cNvGrpSpPr>
              <a:grpSpLocks/>
            </p:cNvGrpSpPr>
            <p:nvPr/>
          </p:nvGrpSpPr>
          <p:grpSpPr bwMode="auto">
            <a:xfrm>
              <a:off x="2784" y="2791"/>
              <a:ext cx="1968" cy="521"/>
              <a:chOff x="192" y="1584"/>
              <a:chExt cx="1968" cy="521"/>
            </a:xfrm>
          </p:grpSpPr>
          <p:pic>
            <p:nvPicPr>
              <p:cNvPr id="9251" name="Picture 16" descr="usaid_logoh"/>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92" y="1728"/>
                <a:ext cx="1056" cy="370"/>
              </a:xfrm>
              <a:prstGeom prst="rect">
                <a:avLst/>
              </a:prstGeom>
              <a:solidFill>
                <a:schemeClr val="bg1"/>
              </a:solidFill>
              <a:ln w="9525">
                <a:noFill/>
                <a:miter lim="800000"/>
                <a:headEnd/>
                <a:tailEnd/>
              </a:ln>
            </p:spPr>
          </p:pic>
          <p:pic>
            <p:nvPicPr>
              <p:cNvPr id="9252" name="Picture 17" descr="fews_logo"/>
              <p:cNvPicPr>
                <a:picLocks noChangeAspect="1" noChangeArrowheads="1"/>
              </p:cNvPicPr>
              <p:nvPr/>
            </p:nvPicPr>
            <p:blipFill>
              <a:blip r:embed="rId14" cstate="print"/>
              <a:srcRect/>
              <a:stretch>
                <a:fillRect/>
              </a:stretch>
            </p:blipFill>
            <p:spPr bwMode="auto">
              <a:xfrm>
                <a:off x="1248" y="1584"/>
                <a:ext cx="912" cy="521"/>
              </a:xfrm>
              <a:prstGeom prst="rect">
                <a:avLst/>
              </a:prstGeom>
              <a:noFill/>
              <a:ln w="9525">
                <a:noFill/>
                <a:miter lim="800000"/>
                <a:headEnd/>
                <a:tailEnd/>
              </a:ln>
            </p:spPr>
          </p:pic>
        </p:grpSp>
        <p:pic>
          <p:nvPicPr>
            <p:cNvPr id="9243" name="Picture 19" descr="NASA"/>
            <p:cNvPicPr>
              <a:picLocks noChangeAspect="1" noChangeArrowheads="1"/>
            </p:cNvPicPr>
            <p:nvPr/>
          </p:nvPicPr>
          <p:blipFill>
            <a:blip r:embed="rId15" cstate="print"/>
            <a:srcRect/>
            <a:stretch>
              <a:fillRect/>
            </a:stretch>
          </p:blipFill>
          <p:spPr bwMode="auto">
            <a:xfrm>
              <a:off x="5040" y="3750"/>
              <a:ext cx="556" cy="522"/>
            </a:xfrm>
            <a:prstGeom prst="rect">
              <a:avLst/>
            </a:prstGeom>
            <a:noFill/>
            <a:ln w="9525">
              <a:noFill/>
              <a:miter lim="800000"/>
              <a:headEnd/>
              <a:tailEnd/>
            </a:ln>
          </p:spPr>
        </p:pic>
        <p:pic>
          <p:nvPicPr>
            <p:cNvPr id="9244" name="Picture 20" descr="esa-logo400"/>
            <p:cNvPicPr>
              <a:picLocks noChangeAspect="1" noChangeArrowheads="1"/>
            </p:cNvPicPr>
            <p:nvPr/>
          </p:nvPicPr>
          <p:blipFill>
            <a:blip r:embed="rId16" cstate="screen">
              <a:extLst>
                <a:ext uri="{28A0092B-C50C-407E-A947-70E740481C1C}">
                  <a14:useLocalDpi xmlns:a14="http://schemas.microsoft.com/office/drawing/2010/main"/>
                </a:ext>
              </a:extLst>
            </a:blip>
            <a:srcRect t="20630" b="24356"/>
            <a:stretch>
              <a:fillRect/>
            </a:stretch>
          </p:blipFill>
          <p:spPr bwMode="auto">
            <a:xfrm>
              <a:off x="3012" y="2160"/>
              <a:ext cx="876" cy="390"/>
            </a:xfrm>
            <a:prstGeom prst="rect">
              <a:avLst/>
            </a:prstGeom>
            <a:noFill/>
            <a:ln w="9525">
              <a:noFill/>
              <a:miter lim="800000"/>
              <a:headEnd/>
              <a:tailEnd/>
            </a:ln>
          </p:spPr>
        </p:pic>
        <p:pic>
          <p:nvPicPr>
            <p:cNvPr id="9245" name="Picture 23" descr="caas-logo"/>
            <p:cNvPicPr>
              <a:picLocks noChangeAspect="1" noChangeArrowheads="1"/>
            </p:cNvPicPr>
            <p:nvPr/>
          </p:nvPicPr>
          <p:blipFill>
            <a:blip r:embed="rId17" cstate="print"/>
            <a:srcRect/>
            <a:stretch>
              <a:fillRect/>
            </a:stretch>
          </p:blipFill>
          <p:spPr bwMode="auto">
            <a:xfrm>
              <a:off x="96" y="1758"/>
              <a:ext cx="1680" cy="354"/>
            </a:xfrm>
            <a:prstGeom prst="rect">
              <a:avLst/>
            </a:prstGeom>
            <a:noFill/>
            <a:ln w="9525">
              <a:noFill/>
              <a:miter lim="800000"/>
              <a:headEnd/>
              <a:tailEnd/>
            </a:ln>
          </p:spPr>
        </p:pic>
        <p:grpSp>
          <p:nvGrpSpPr>
            <p:cNvPr id="6" name="Group 25"/>
            <p:cNvGrpSpPr>
              <a:grpSpLocks/>
            </p:cNvGrpSpPr>
            <p:nvPr/>
          </p:nvGrpSpPr>
          <p:grpSpPr bwMode="auto">
            <a:xfrm>
              <a:off x="444" y="1278"/>
              <a:ext cx="3168" cy="465"/>
              <a:chOff x="2160" y="624"/>
              <a:chExt cx="2682" cy="372"/>
            </a:xfrm>
          </p:grpSpPr>
          <p:pic>
            <p:nvPicPr>
              <p:cNvPr id="9249" name="Picture 26" descr="masthead_fas_ipa"/>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3696" y="624"/>
                <a:ext cx="1146" cy="372"/>
              </a:xfrm>
              <a:prstGeom prst="rect">
                <a:avLst/>
              </a:prstGeom>
              <a:solidFill>
                <a:schemeClr val="accent2"/>
              </a:solidFill>
              <a:ln w="9525">
                <a:noFill/>
                <a:miter lim="800000"/>
                <a:headEnd/>
                <a:tailEnd/>
              </a:ln>
            </p:spPr>
          </p:pic>
          <p:pic>
            <p:nvPicPr>
              <p:cNvPr id="9250" name="Picture 27" descr="masthead_fas_ipa"/>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2160" y="624"/>
                <a:ext cx="1584" cy="372"/>
              </a:xfrm>
              <a:prstGeom prst="rect">
                <a:avLst/>
              </a:prstGeom>
              <a:solidFill>
                <a:schemeClr val="accent2"/>
              </a:solidFill>
              <a:ln w="9525">
                <a:noFill/>
                <a:miter lim="800000"/>
                <a:headEnd/>
                <a:tailEnd/>
              </a:ln>
            </p:spPr>
          </p:pic>
        </p:grpSp>
        <p:pic>
          <p:nvPicPr>
            <p:cNvPr id="9247" name="Picture 28" descr="cgiar%20logo"/>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2736" y="3360"/>
              <a:ext cx="480" cy="558"/>
            </a:xfrm>
            <a:prstGeom prst="rect">
              <a:avLst/>
            </a:prstGeom>
            <a:solidFill>
              <a:schemeClr val="tx1"/>
            </a:solidFill>
            <a:ln w="9525">
              <a:noFill/>
              <a:miter lim="800000"/>
              <a:headEnd/>
              <a:tailEnd/>
            </a:ln>
          </p:spPr>
        </p:pic>
        <p:pic>
          <p:nvPicPr>
            <p:cNvPr id="9248" name="Picture 6" descr="giews_logo"/>
            <p:cNvPicPr>
              <a:picLocks noChangeAspect="1" noChangeArrowheads="1"/>
            </p:cNvPicPr>
            <p:nvPr/>
          </p:nvPicPr>
          <p:blipFill>
            <a:blip r:embed="rId21" cstate="print"/>
            <a:srcRect/>
            <a:stretch>
              <a:fillRect/>
            </a:stretch>
          </p:blipFill>
          <p:spPr bwMode="auto">
            <a:xfrm>
              <a:off x="4332" y="1260"/>
              <a:ext cx="624" cy="549"/>
            </a:xfrm>
            <a:prstGeom prst="rect">
              <a:avLst/>
            </a:prstGeom>
            <a:noFill/>
            <a:ln w="9525">
              <a:noFill/>
              <a:miter lim="800000"/>
              <a:headEnd/>
              <a:tailEnd/>
            </a:ln>
          </p:spPr>
        </p:pic>
      </p:grpSp>
      <p:pic>
        <p:nvPicPr>
          <p:cNvPr id="9221" name="Picture 32"/>
          <p:cNvPicPr>
            <a:picLocks noChangeAspect="1" noChangeArrowheads="1"/>
          </p:cNvPicPr>
          <p:nvPr/>
        </p:nvPicPr>
        <p:blipFill>
          <a:blip r:embed="rId22" cstate="print"/>
          <a:srcRect/>
          <a:stretch>
            <a:fillRect/>
          </a:stretch>
        </p:blipFill>
        <p:spPr bwMode="auto">
          <a:xfrm>
            <a:off x="3173413" y="2767013"/>
            <a:ext cx="466725" cy="630237"/>
          </a:xfrm>
          <a:prstGeom prst="rect">
            <a:avLst/>
          </a:prstGeom>
          <a:noFill/>
          <a:ln w="9525">
            <a:noFill/>
            <a:miter lim="800000"/>
            <a:headEnd/>
            <a:tailEnd/>
          </a:ln>
        </p:spPr>
      </p:pic>
      <p:pic>
        <p:nvPicPr>
          <p:cNvPr id="9222" name="Picture 33"/>
          <p:cNvPicPr>
            <a:picLocks noChangeAspect="1" noChangeArrowheads="1"/>
          </p:cNvPicPr>
          <p:nvPr/>
        </p:nvPicPr>
        <p:blipFill>
          <a:blip r:embed="rId23" cstate="print"/>
          <a:srcRect/>
          <a:stretch>
            <a:fillRect/>
          </a:stretch>
        </p:blipFill>
        <p:spPr bwMode="auto">
          <a:xfrm>
            <a:off x="5734050" y="2028825"/>
            <a:ext cx="942975" cy="466725"/>
          </a:xfrm>
          <a:prstGeom prst="rect">
            <a:avLst/>
          </a:prstGeom>
          <a:noFill/>
          <a:ln w="9525">
            <a:noFill/>
            <a:miter lim="800000"/>
            <a:headEnd/>
            <a:tailEnd/>
          </a:ln>
        </p:spPr>
      </p:pic>
      <p:pic>
        <p:nvPicPr>
          <p:cNvPr id="9223" name="Picture 34" descr="logo-conab.png"/>
          <p:cNvPicPr>
            <a:picLocks noChangeAspect="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3375025" y="6111875"/>
            <a:ext cx="1055688" cy="552450"/>
          </a:xfrm>
          <a:prstGeom prst="rect">
            <a:avLst/>
          </a:prstGeom>
          <a:noFill/>
          <a:ln w="9525">
            <a:noFill/>
            <a:miter lim="800000"/>
            <a:headEnd/>
            <a:tailEnd/>
          </a:ln>
        </p:spPr>
      </p:pic>
      <p:pic>
        <p:nvPicPr>
          <p:cNvPr id="9224" name="Picture 35" descr="isro-logo.jpg"/>
          <p:cNvPicPr>
            <a:picLocks noChangeAspect="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5713413" y="5156200"/>
            <a:ext cx="765175" cy="706438"/>
          </a:xfrm>
          <a:prstGeom prst="rect">
            <a:avLst/>
          </a:prstGeom>
          <a:noFill/>
          <a:ln w="9525">
            <a:noFill/>
            <a:miter lim="800000"/>
            <a:headEnd/>
            <a:tailEnd/>
          </a:ln>
        </p:spPr>
      </p:pic>
      <p:pic>
        <p:nvPicPr>
          <p:cNvPr id="9225" name="Picture 37" descr="chinese_academy_of_sciences_logo.jpg"/>
          <p:cNvPicPr>
            <a:picLocks noChangeAspect="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6545263" y="5294313"/>
            <a:ext cx="922337" cy="925512"/>
          </a:xfrm>
          <a:prstGeom prst="rect">
            <a:avLst/>
          </a:prstGeom>
          <a:noFill/>
          <a:ln w="9525">
            <a:noFill/>
            <a:miter lim="800000"/>
            <a:headEnd/>
            <a:tailEnd/>
          </a:ln>
        </p:spPr>
      </p:pic>
      <p:pic>
        <p:nvPicPr>
          <p:cNvPr id="9226" name="Picture 38" descr="logointa.jpg"/>
          <p:cNvPicPr>
            <a:picLocks noChangeAspect="1"/>
          </p:cNvPicPr>
          <p:nvPr/>
        </p:nvPicPr>
        <p:blipFill>
          <a:blip r:embed="rId27" cstate="print"/>
          <a:srcRect/>
          <a:stretch>
            <a:fillRect/>
          </a:stretch>
        </p:blipFill>
        <p:spPr bwMode="auto">
          <a:xfrm>
            <a:off x="1454150" y="3981450"/>
            <a:ext cx="1066800" cy="576263"/>
          </a:xfrm>
          <a:prstGeom prst="rect">
            <a:avLst/>
          </a:prstGeom>
          <a:noFill/>
          <a:ln w="9525">
            <a:noFill/>
            <a:miter lim="800000"/>
            <a:headEnd/>
            <a:tailEnd/>
          </a:ln>
        </p:spPr>
      </p:pic>
      <p:pic>
        <p:nvPicPr>
          <p:cNvPr id="9227" name="Picture 34"/>
          <p:cNvPicPr>
            <a:picLocks noChangeAspect="1" noChangeArrowheads="1"/>
          </p:cNvPicPr>
          <p:nvPr/>
        </p:nvPicPr>
        <p:blipFill>
          <a:blip r:embed="rId28" cstate="print"/>
          <a:srcRect/>
          <a:stretch>
            <a:fillRect/>
          </a:stretch>
        </p:blipFill>
        <p:spPr bwMode="auto">
          <a:xfrm>
            <a:off x="1798638" y="6111875"/>
            <a:ext cx="1020762" cy="593725"/>
          </a:xfrm>
          <a:prstGeom prst="rect">
            <a:avLst/>
          </a:prstGeom>
          <a:noFill/>
          <a:ln w="9525">
            <a:noFill/>
            <a:miter lim="800000"/>
            <a:headEnd/>
            <a:tailEnd/>
          </a:ln>
        </p:spPr>
      </p:pic>
      <p:pic>
        <p:nvPicPr>
          <p:cNvPr id="9228" name="Picture 36" descr="irsa.jpg"/>
          <p:cNvPicPr>
            <a:picLocks noChangeAspect="1"/>
          </p:cNvPicPr>
          <p:nvPr/>
        </p:nvPicPr>
        <p:blipFill>
          <a:blip r:embed="rId29" cstate="print"/>
          <a:srcRect/>
          <a:stretch>
            <a:fillRect/>
          </a:stretch>
        </p:blipFill>
        <p:spPr bwMode="auto">
          <a:xfrm>
            <a:off x="7543800" y="5334000"/>
            <a:ext cx="850900" cy="619125"/>
          </a:xfrm>
          <a:prstGeom prst="rect">
            <a:avLst/>
          </a:prstGeom>
          <a:noFill/>
          <a:ln w="9525">
            <a:noFill/>
            <a:miter lim="800000"/>
            <a:headEnd/>
            <a:tailEnd/>
          </a:ln>
        </p:spPr>
      </p:pic>
      <p:pic>
        <p:nvPicPr>
          <p:cNvPr id="9229" name="Picture 39" descr="cnsa_logo_2.jpg"/>
          <p:cNvPicPr>
            <a:picLocks noChangeAspect="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4870450" y="4114800"/>
            <a:ext cx="692150" cy="552450"/>
          </a:xfrm>
          <a:prstGeom prst="rect">
            <a:avLst/>
          </a:prstGeom>
          <a:noFill/>
          <a:ln w="9525">
            <a:noFill/>
            <a:miter lim="800000"/>
            <a:headEnd/>
            <a:tailEnd/>
          </a:ln>
        </p:spPr>
      </p:pic>
      <p:pic>
        <p:nvPicPr>
          <p:cNvPr id="9230" name="Picture 40" descr="csa-logo.jpg"/>
          <p:cNvPicPr>
            <a:picLocks noChangeAspect="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3798888" y="3097213"/>
            <a:ext cx="631825" cy="631825"/>
          </a:xfrm>
          <a:prstGeom prst="rect">
            <a:avLst/>
          </a:prstGeom>
          <a:noFill/>
          <a:ln w="9525">
            <a:noFill/>
            <a:miter lim="800000"/>
            <a:headEnd/>
            <a:tailEnd/>
          </a:ln>
        </p:spPr>
      </p:pic>
      <p:pic>
        <p:nvPicPr>
          <p:cNvPr id="9231" name="Picture 41" descr="logo_AgricultureAgriFoodCanada.gif"/>
          <p:cNvPicPr>
            <a:picLocks noChangeAspect="1"/>
          </p:cNvPicPr>
          <p:nvPr/>
        </p:nvPicPr>
        <p:blipFill>
          <a:blip r:embed="rId32" cstate="print"/>
          <a:srcRect/>
          <a:stretch>
            <a:fillRect/>
          </a:stretch>
        </p:blipFill>
        <p:spPr bwMode="auto">
          <a:xfrm>
            <a:off x="5715000" y="4005263"/>
            <a:ext cx="1979613" cy="414337"/>
          </a:xfrm>
          <a:prstGeom prst="rect">
            <a:avLst/>
          </a:prstGeom>
          <a:noFill/>
          <a:ln w="9525">
            <a:noFill/>
            <a:miter lim="800000"/>
            <a:headEnd/>
            <a:tailEnd/>
          </a:ln>
        </p:spPr>
      </p:pic>
      <p:sp>
        <p:nvSpPr>
          <p:cNvPr id="9232" name="Rectangle 43"/>
          <p:cNvSpPr>
            <a:spLocks noChangeArrowheads="1"/>
          </p:cNvSpPr>
          <p:nvPr/>
        </p:nvSpPr>
        <p:spPr bwMode="auto">
          <a:xfrm>
            <a:off x="228600" y="1066800"/>
            <a:ext cx="8458200" cy="923925"/>
          </a:xfrm>
          <a:prstGeom prst="rect">
            <a:avLst/>
          </a:prstGeom>
          <a:noFill/>
          <a:ln w="9525">
            <a:noFill/>
            <a:miter lim="800000"/>
            <a:headEnd/>
            <a:tailEnd/>
          </a:ln>
        </p:spPr>
        <p:txBody>
          <a:bodyPr wrap="square">
            <a:spAutoFit/>
          </a:bodyPr>
          <a:lstStyle/>
          <a:p>
            <a:pPr marL="171450" indent="-171450">
              <a:buFontTx/>
              <a:buChar char="•"/>
            </a:pPr>
            <a:r>
              <a:rPr lang="en-US" dirty="0">
                <a:solidFill>
                  <a:srgbClr val="FFFFFF"/>
                </a:solidFill>
              </a:rPr>
              <a:t>Several global/regional scale systems in place – with common data needs, few common standards and protocols and inconsistent results </a:t>
            </a:r>
          </a:p>
          <a:p>
            <a:pPr marL="171450" indent="-171450">
              <a:buFontTx/>
              <a:buChar char="•"/>
            </a:pPr>
            <a:r>
              <a:rPr lang="en-US" dirty="0">
                <a:solidFill>
                  <a:srgbClr val="FFFFFF"/>
                </a:solidFill>
              </a:rPr>
              <a:t>Most countries have a national agricultural monitoring system</a:t>
            </a:r>
          </a:p>
        </p:txBody>
      </p:sp>
      <p:sp>
        <p:nvSpPr>
          <p:cNvPr id="41" name="Line 5"/>
          <p:cNvSpPr>
            <a:spLocks noChangeShapeType="1"/>
          </p:cNvSpPr>
          <p:nvPr/>
        </p:nvSpPr>
        <p:spPr bwMode="auto">
          <a:xfrm>
            <a:off x="1905000" y="990600"/>
            <a:ext cx="7239000" cy="0"/>
          </a:xfrm>
          <a:prstGeom prst="line">
            <a:avLst/>
          </a:prstGeom>
          <a:noFill/>
          <a:ln w="38100">
            <a:solidFill>
              <a:srgbClr val="FCD33E"/>
            </a:solidFill>
            <a:round/>
            <a:headEnd/>
            <a:tailEnd/>
          </a:ln>
        </p:spPr>
        <p:txBody>
          <a:bodyPr/>
          <a:lstStyle/>
          <a:p>
            <a:endParaRPr lang="en-US">
              <a:solidFill>
                <a:srgbClr val="FFFFFF"/>
              </a:solidFill>
            </a:endParaRPr>
          </a:p>
        </p:txBody>
      </p:sp>
    </p:spTree>
    <p:extLst>
      <p:ext uri="{BB962C8B-B14F-4D97-AF65-F5344CB8AC3E}">
        <p14:creationId xmlns:p14="http://schemas.microsoft.com/office/powerpoint/2010/main" val="2917220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76142" y="4223657"/>
            <a:ext cx="2725002" cy="243465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158033" y="4227992"/>
            <a:ext cx="2741946" cy="243032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88493" y="4214261"/>
            <a:ext cx="2783308" cy="24668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158034" y="111262"/>
            <a:ext cx="2741945" cy="391174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076142" y="111262"/>
            <a:ext cx="2708624" cy="386946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88492" y="111262"/>
            <a:ext cx="2848879" cy="39273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681086" y="2251501"/>
            <a:ext cx="3176913" cy="830997"/>
          </a:xfrm>
          <a:prstGeom prst="rect">
            <a:avLst/>
          </a:prstGeom>
          <a:solidFill>
            <a:schemeClr val="bg1">
              <a:alpha val="73000"/>
            </a:schemeClr>
          </a:solidFill>
        </p:spPr>
        <p:txBody>
          <a:bodyPr wrap="square" rtlCol="0">
            <a:spAutoFit/>
          </a:bodyPr>
          <a:lstStyle/>
          <a:p>
            <a:r>
              <a:rPr lang="en-US" sz="4800" b="1" dirty="0" smtClean="0">
                <a:solidFill>
                  <a:srgbClr val="FFFFFF"/>
                </a:solidFill>
              </a:rPr>
              <a:t>Thank You! </a:t>
            </a:r>
            <a:endParaRPr lang="en-US" sz="4800" b="1" dirty="0">
              <a:solidFill>
                <a:srgbClr val="FFFFFF"/>
              </a:solidFill>
            </a:endParaRPr>
          </a:p>
        </p:txBody>
      </p:sp>
      <p:sp>
        <p:nvSpPr>
          <p:cNvPr id="9" name="TextBox 8"/>
          <p:cNvSpPr txBox="1"/>
          <p:nvPr/>
        </p:nvSpPr>
        <p:spPr>
          <a:xfrm>
            <a:off x="-5715000" y="0"/>
            <a:ext cx="317716" cy="369332"/>
          </a:xfrm>
          <a:prstGeom prst="rect">
            <a:avLst/>
          </a:prstGeom>
          <a:noFill/>
        </p:spPr>
        <p:txBody>
          <a:bodyPr wrap="none" rtlCol="0">
            <a:spAutoFit/>
          </a:bodyPr>
          <a:lstStyle/>
          <a:p>
            <a:r>
              <a:rPr lang="en-US" dirty="0" smtClean="0">
                <a:solidFill>
                  <a:prstClr val="black"/>
                </a:solidFill>
              </a:rPr>
              <a:t>A</a:t>
            </a:r>
            <a:endParaRPr lang="en-US" dirty="0">
              <a:solidFill>
                <a:prstClr val="black"/>
              </a:solidFill>
            </a:endParaRPr>
          </a:p>
        </p:txBody>
      </p:sp>
    </p:spTree>
    <p:extLst>
      <p:ext uri="{BB962C8B-B14F-4D97-AF65-F5344CB8AC3E}">
        <p14:creationId xmlns:p14="http://schemas.microsoft.com/office/powerpoint/2010/main" val="2671864278"/>
      </p:ext>
    </p:extLst>
  </p:cSld>
  <p:clrMapOvr>
    <a:masterClrMapping/>
  </p:clrMapOvr>
  <p:transition xmlns:p14="http://schemas.microsoft.com/office/powerpoint/2010/main" spd="slow" advTm="74507"/>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8373" y="1143000"/>
            <a:ext cx="8229600" cy="1143000"/>
          </a:xfrm>
        </p:spPr>
        <p:txBody>
          <a:bodyPr>
            <a:normAutofit fontScale="90000"/>
          </a:bodyPr>
          <a:lstStyle/>
          <a:p>
            <a:pPr lvl="0"/>
            <a:r>
              <a:rPr lang="en-US" dirty="0" smtClean="0"/>
              <a:t>Strengthening the case for EO agricultural Monitoring: A demonstration Case Study</a:t>
            </a:r>
            <a:br>
              <a:rPr lang="en-US" dirty="0" smtClean="0"/>
            </a:br>
            <a:endParaRPr lang="en-US" dirty="0"/>
          </a:p>
        </p:txBody>
      </p:sp>
      <p:sp>
        <p:nvSpPr>
          <p:cNvPr id="5" name="Content Placeholder 4"/>
          <p:cNvSpPr>
            <a:spLocks noGrp="1"/>
          </p:cNvSpPr>
          <p:nvPr>
            <p:ph idx="1"/>
          </p:nvPr>
        </p:nvSpPr>
        <p:spPr>
          <a:xfrm>
            <a:off x="488373" y="2514600"/>
            <a:ext cx="8229600" cy="4525963"/>
          </a:xfrm>
        </p:spPr>
        <p:txBody>
          <a:bodyPr>
            <a:normAutofit/>
          </a:bodyPr>
          <a:lstStyle/>
          <a:p>
            <a:pPr lvl="0"/>
            <a:endParaRPr lang="en-US" sz="2800" dirty="0" smtClean="0"/>
          </a:p>
          <a:p>
            <a:pPr lvl="0"/>
            <a:r>
              <a:rPr lang="en-US" sz="2800" b="1" dirty="0" smtClean="0"/>
              <a:t>Objective: </a:t>
            </a:r>
            <a:r>
              <a:rPr lang="en-US" sz="2800" dirty="0" smtClean="0"/>
              <a:t>Demonstrate the potential benefit of EO-based crop forecasts for informing crop commodity markets </a:t>
            </a:r>
          </a:p>
          <a:p>
            <a:pPr lvl="1"/>
            <a:r>
              <a:rPr lang="en-US" sz="2400" dirty="0" smtClean="0"/>
              <a:t>Explore the potential impact of reliable, timely EO-based forecasts on reducing price volatility. Using 2010 as a demonstration case study</a:t>
            </a:r>
          </a:p>
          <a:p>
            <a:endParaRPr lang="en-US" dirty="0"/>
          </a:p>
        </p:txBody>
      </p:sp>
      <p:pic>
        <p:nvPicPr>
          <p:cNvPr id="7" name="Picture 5"/>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48837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3253761"/>
      </p:ext>
    </p:extLst>
  </p:cSld>
  <p:clrMapOvr>
    <a:masterClrMapping/>
  </p:clrMapOvr>
  <p:transition xmlns:p14="http://schemas.microsoft.com/office/powerpoint/2010/main" advTm="10155"/>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76200"/>
            <a:ext cx="8229600" cy="1143000"/>
          </a:xfrm>
          <a:prstGeom prst="rect">
            <a:avLst/>
          </a:prstGeom>
        </p:spPr>
        <p:txBody>
          <a:bodyPr vert="horz" lIns="91440" tIns="45720" rIns="91440" bIns="45720" rtlCol="0" anchor="ctr">
            <a:noAutofit/>
          </a:bodyPr>
          <a:lstStyle/>
          <a:p>
            <a:pPr algn="ctr">
              <a:spcBef>
                <a:spcPct val="0"/>
              </a:spcBef>
              <a:defRPr/>
            </a:pPr>
            <a:r>
              <a:rPr lang="en-US" sz="2400" dirty="0">
                <a:latin typeface="Arial"/>
              </a:rPr>
              <a:t>Where should attention be focused on for EO-based yield forecasting to make an impact on market Stability?</a:t>
            </a:r>
            <a:endParaRPr lang="en-US" sz="2400" dirty="0"/>
          </a:p>
        </p:txBody>
      </p:sp>
      <p:sp>
        <p:nvSpPr>
          <p:cNvPr id="6" name="Rectangle 5"/>
          <p:cNvSpPr/>
          <p:nvPr/>
        </p:nvSpPr>
        <p:spPr>
          <a:xfrm>
            <a:off x="714793" y="1752600"/>
            <a:ext cx="2743200" cy="1754326"/>
          </a:xfrm>
          <a:prstGeom prst="rect">
            <a:avLst/>
          </a:prstGeom>
        </p:spPr>
        <p:txBody>
          <a:bodyPr wrap="square">
            <a:spAutoFit/>
          </a:bodyPr>
          <a:lstStyle/>
          <a:p>
            <a:r>
              <a:rPr lang="en-US" dirty="0"/>
              <a:t>Focus on largest exporters:</a:t>
            </a:r>
          </a:p>
          <a:p>
            <a:r>
              <a:rPr lang="en-US" dirty="0"/>
              <a:t>Wheat Production of 7 largest exporters account for ~ 35% of total production and ~ 75% for total wheat exports</a:t>
            </a:r>
          </a:p>
        </p:txBody>
      </p:sp>
      <p:pic>
        <p:nvPicPr>
          <p:cNvPr id="12"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48837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743787" y="4135208"/>
            <a:ext cx="2685213" cy="2417988"/>
            <a:chOff x="5410200" y="3907478"/>
            <a:chExt cx="3276600" cy="2950522"/>
          </a:xfrm>
          <a:effectLst>
            <a:outerShdw blurRad="50800" dist="38100" dir="5400000" algn="t" rotWithShape="0">
              <a:prstClr val="black">
                <a:alpha val="40000"/>
              </a:prstClr>
            </a:outerShdw>
          </a:effectLst>
        </p:grpSpPr>
        <p:sp>
          <p:nvSpPr>
            <p:cNvPr id="8" name="Rectangle 7"/>
            <p:cNvSpPr/>
            <p:nvPr/>
          </p:nvSpPr>
          <p:spPr>
            <a:xfrm>
              <a:off x="5410200" y="3907478"/>
              <a:ext cx="3276600" cy="2950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p:nvSpPr>
          <p:spPr>
            <a:xfrm>
              <a:off x="5791200" y="4198776"/>
              <a:ext cx="2514600" cy="25146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prstClr val="white"/>
                </a:solidFill>
              </a:endParaRPr>
            </a:p>
          </p:txBody>
        </p:sp>
        <p:sp>
          <p:nvSpPr>
            <p:cNvPr id="7" name="Freeform 6"/>
            <p:cNvSpPr/>
            <p:nvPr/>
          </p:nvSpPr>
          <p:spPr>
            <a:xfrm>
              <a:off x="7035282" y="5589037"/>
              <a:ext cx="1539551" cy="1268963"/>
            </a:xfrm>
            <a:custGeom>
              <a:avLst/>
              <a:gdLst>
                <a:gd name="connsiteX0" fmla="*/ 979714 w 1539551"/>
                <a:gd name="connsiteY0" fmla="*/ 0 h 1268963"/>
                <a:gd name="connsiteX1" fmla="*/ 1520889 w 1539551"/>
                <a:gd name="connsiteY1" fmla="*/ 0 h 1268963"/>
                <a:gd name="connsiteX2" fmla="*/ 1539551 w 1539551"/>
                <a:gd name="connsiteY2" fmla="*/ 1268963 h 1268963"/>
                <a:gd name="connsiteX3" fmla="*/ 93306 w 1539551"/>
                <a:gd name="connsiteY3" fmla="*/ 1259632 h 1268963"/>
                <a:gd name="connsiteX4" fmla="*/ 0 w 1539551"/>
                <a:gd name="connsiteY4" fmla="*/ 1259632 h 1268963"/>
                <a:gd name="connsiteX5" fmla="*/ 9330 w 1539551"/>
                <a:gd name="connsiteY5" fmla="*/ 839755 h 1268963"/>
                <a:gd name="connsiteX6" fmla="*/ 186612 w 1539551"/>
                <a:gd name="connsiteY6" fmla="*/ 821094 h 1268963"/>
                <a:gd name="connsiteX7" fmla="*/ 279918 w 1539551"/>
                <a:gd name="connsiteY7" fmla="*/ 793102 h 1268963"/>
                <a:gd name="connsiteX8" fmla="*/ 391885 w 1539551"/>
                <a:gd name="connsiteY8" fmla="*/ 746449 h 1268963"/>
                <a:gd name="connsiteX9" fmla="*/ 485191 w 1539551"/>
                <a:gd name="connsiteY9" fmla="*/ 0 h 1268963"/>
                <a:gd name="connsiteX10" fmla="*/ 1091681 w 1539551"/>
                <a:gd name="connsiteY10" fmla="*/ 0 h 126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9551" h="1268963">
                  <a:moveTo>
                    <a:pt x="979714" y="0"/>
                  </a:moveTo>
                  <a:lnTo>
                    <a:pt x="1520889" y="0"/>
                  </a:lnTo>
                  <a:lnTo>
                    <a:pt x="1539551" y="1268963"/>
                  </a:lnTo>
                  <a:lnTo>
                    <a:pt x="93306" y="1259632"/>
                  </a:lnTo>
                  <a:lnTo>
                    <a:pt x="0" y="1259632"/>
                  </a:lnTo>
                  <a:lnTo>
                    <a:pt x="9330" y="839755"/>
                  </a:lnTo>
                  <a:lnTo>
                    <a:pt x="186612" y="821094"/>
                  </a:lnTo>
                  <a:lnTo>
                    <a:pt x="279918" y="793102"/>
                  </a:lnTo>
                  <a:lnTo>
                    <a:pt x="391885" y="746449"/>
                  </a:lnTo>
                  <a:lnTo>
                    <a:pt x="485191" y="0"/>
                  </a:lnTo>
                  <a:lnTo>
                    <a:pt x="1091681" y="0"/>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Oval 1"/>
            <p:cNvSpPr/>
            <p:nvPr/>
          </p:nvSpPr>
          <p:spPr>
            <a:xfrm>
              <a:off x="6096000" y="4503576"/>
              <a:ext cx="1905000" cy="190500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white"/>
                  </a:solidFill>
                </a:rPr>
                <a:t>WHEAT</a:t>
              </a:r>
            </a:p>
            <a:p>
              <a:pPr algn="ctr"/>
              <a:r>
                <a:rPr lang="en-US" sz="3200" b="1" dirty="0">
                  <a:solidFill>
                    <a:prstClr val="white"/>
                  </a:solidFill>
                </a:rPr>
                <a:t>75%</a:t>
              </a:r>
            </a:p>
          </p:txBody>
        </p:sp>
      </p:grpSp>
      <p:sp>
        <p:nvSpPr>
          <p:cNvPr id="15" name="TextBox 14"/>
          <p:cNvSpPr txBox="1"/>
          <p:nvPr/>
        </p:nvSpPr>
        <p:spPr>
          <a:xfrm>
            <a:off x="743787" y="3488877"/>
            <a:ext cx="2685213" cy="646331"/>
          </a:xfrm>
          <a:prstGeom prst="rect">
            <a:avLst/>
          </a:prstGeom>
          <a:solidFill>
            <a:schemeClr val="bg1"/>
          </a:solidFill>
        </p:spPr>
        <p:txBody>
          <a:bodyPr wrap="square" rtlCol="0">
            <a:spAutoFit/>
          </a:bodyPr>
          <a:lstStyle/>
          <a:p>
            <a:pPr algn="ctr"/>
            <a:r>
              <a:rPr lang="en-US" dirty="0">
                <a:solidFill>
                  <a:prstClr val="black"/>
                </a:solidFill>
              </a:rPr>
              <a:t>Group 1: Share of global wheat exports</a:t>
            </a:r>
          </a:p>
        </p:txBody>
      </p:sp>
      <p:grpSp>
        <p:nvGrpSpPr>
          <p:cNvPr id="17" name="Group 7"/>
          <p:cNvGrpSpPr/>
          <p:nvPr/>
        </p:nvGrpSpPr>
        <p:grpSpPr>
          <a:xfrm>
            <a:off x="3634895" y="3512254"/>
            <a:ext cx="5385210" cy="2126546"/>
            <a:chOff x="228600" y="1905000"/>
            <a:chExt cx="8695570" cy="3433762"/>
          </a:xfrm>
        </p:grpSpPr>
        <p:pic>
          <p:nvPicPr>
            <p:cNvPr id="18" name="Picture 1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1905000"/>
              <a:ext cx="8695570" cy="34337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a:xfrm>
              <a:off x="838200" y="2286000"/>
              <a:ext cx="7924800" cy="381000"/>
            </a:xfrm>
            <a:prstGeom prst="rect">
              <a:avLst/>
            </a:prstGeom>
            <a:noFill/>
            <a:ln w="5715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6" name="Rectangle 15"/>
          <p:cNvSpPr/>
          <p:nvPr/>
        </p:nvSpPr>
        <p:spPr>
          <a:xfrm>
            <a:off x="3634895" y="2612648"/>
            <a:ext cx="5386145" cy="892552"/>
          </a:xfrm>
          <a:prstGeom prst="rect">
            <a:avLst/>
          </a:prstGeom>
        </p:spPr>
        <p:txBody>
          <a:bodyPr wrap="square">
            <a:spAutoFit/>
          </a:bodyPr>
          <a:lstStyle/>
          <a:p>
            <a:pPr algn="ctr"/>
            <a:r>
              <a:rPr lang="en-US" dirty="0"/>
              <a:t>Focus on forecasting anomalous seasons (shortfalls): </a:t>
            </a:r>
            <a:br>
              <a:rPr lang="en-US" dirty="0"/>
            </a:br>
            <a:r>
              <a:rPr lang="en-US" dirty="0"/>
              <a:t>Impact of a 5% increase/decrease of yield on price</a:t>
            </a:r>
            <a:br>
              <a:rPr lang="en-US" dirty="0"/>
            </a:br>
            <a:r>
              <a:rPr lang="en-US" sz="1600" dirty="0"/>
              <a:t>(based on projections from OECD/FAO between 2011-2020)</a:t>
            </a:r>
            <a:endParaRPr lang="en-US" sz="2800" dirty="0"/>
          </a:p>
        </p:txBody>
      </p:sp>
      <p:sp>
        <p:nvSpPr>
          <p:cNvPr id="21" name="Rectangle 20"/>
          <p:cNvSpPr/>
          <p:nvPr/>
        </p:nvSpPr>
        <p:spPr>
          <a:xfrm>
            <a:off x="4953000" y="1066800"/>
            <a:ext cx="41910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739868738"/>
      </p:ext>
    </p:extLst>
  </p:cSld>
  <p:clrMapOvr>
    <a:masterClrMapping/>
  </p:clrMapOvr>
  <p:transition xmlns:p14="http://schemas.microsoft.com/office/powerpoint/2010/main" advTm="38533"/>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1143000"/>
          </a:xfrm>
        </p:spPr>
        <p:txBody>
          <a:bodyPr>
            <a:noAutofit/>
          </a:bodyPr>
          <a:lstStyle/>
          <a:p>
            <a:r>
              <a:rPr lang="en-US" sz="3600" dirty="0" smtClean="0"/>
              <a:t>2010/2011 Demonstration Case Study</a:t>
            </a:r>
            <a:br>
              <a:rPr lang="en-US" sz="3600" dirty="0" smtClean="0"/>
            </a:br>
            <a:r>
              <a:rPr lang="en-US" sz="3200" dirty="0" smtClean="0"/>
              <a:t/>
            </a:r>
            <a:br>
              <a:rPr lang="en-US" sz="3200" dirty="0" smtClean="0"/>
            </a:br>
            <a:r>
              <a:rPr lang="en-US" sz="2800" dirty="0" smtClean="0"/>
              <a:t>Focus on 2010/11: Year of major Drought in Russia</a:t>
            </a:r>
            <a:br>
              <a:rPr lang="en-US" sz="2800" dirty="0" smtClean="0"/>
            </a:br>
            <a:r>
              <a:rPr lang="en-US" sz="2800" dirty="0" smtClean="0"/>
              <a:t>resulted in 30% grain loss </a:t>
            </a:r>
            <a:r>
              <a:rPr lang="en-US" sz="2800" dirty="0" smtClean="0">
                <a:sym typeface="Wingdings" pitchFamily="2" charset="2"/>
              </a:rPr>
              <a:t> 80% increase in price </a:t>
            </a:r>
            <a:endParaRPr lang="en-US" sz="3200" dirty="0"/>
          </a:p>
        </p:txBody>
      </p:sp>
      <p:pic>
        <p:nvPicPr>
          <p:cNvPr id="8" name="Picture 5"/>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48837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2819400" y="2514600"/>
            <a:ext cx="4629150" cy="3561406"/>
            <a:chOff x="533400" y="2133600"/>
            <a:chExt cx="4629150" cy="3561406"/>
          </a:xfrm>
        </p:grpSpPr>
        <p:pic>
          <p:nvPicPr>
            <p:cNvPr id="4" name="Picture 3" descr="russia_forecats"/>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 y="2133600"/>
              <a:ext cx="4629150" cy="3561406"/>
            </a:xfrm>
            <a:prstGeom prst="rect">
              <a:avLst/>
            </a:prstGeom>
            <a:noFill/>
            <a:ln>
              <a:noFill/>
            </a:ln>
          </p:spPr>
        </p:pic>
        <p:sp>
          <p:nvSpPr>
            <p:cNvPr id="5" name="Down Arrow 4"/>
            <p:cNvSpPr/>
            <p:nvPr/>
          </p:nvSpPr>
          <p:spPr>
            <a:xfrm>
              <a:off x="2438400" y="4191000"/>
              <a:ext cx="762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2201854" y="3900761"/>
              <a:ext cx="625492" cy="261610"/>
            </a:xfrm>
            <a:prstGeom prst="rect">
              <a:avLst/>
            </a:prstGeom>
            <a:noFill/>
          </p:spPr>
          <p:txBody>
            <a:bodyPr wrap="none" rtlCol="0">
              <a:spAutoFit/>
            </a:bodyPr>
            <a:lstStyle/>
            <a:p>
              <a:r>
                <a:rPr lang="en-US" sz="1100" dirty="0">
                  <a:solidFill>
                    <a:prstClr val="black"/>
                  </a:solidFill>
                </a:rPr>
                <a:t>Harvest</a:t>
              </a:r>
            </a:p>
          </p:txBody>
        </p:sp>
        <p:sp>
          <p:nvSpPr>
            <p:cNvPr id="9" name="Down Arrow 8"/>
            <p:cNvSpPr/>
            <p:nvPr/>
          </p:nvSpPr>
          <p:spPr>
            <a:xfrm>
              <a:off x="4122746" y="4605010"/>
              <a:ext cx="762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3886200" y="4314771"/>
              <a:ext cx="984565" cy="261610"/>
            </a:xfrm>
            <a:prstGeom prst="rect">
              <a:avLst/>
            </a:prstGeom>
            <a:noFill/>
          </p:spPr>
          <p:txBody>
            <a:bodyPr wrap="none" rtlCol="0">
              <a:spAutoFit/>
            </a:bodyPr>
            <a:lstStyle/>
            <a:p>
              <a:r>
                <a:rPr lang="en-US" sz="1100" dirty="0">
                  <a:solidFill>
                    <a:prstClr val="black"/>
                  </a:solidFill>
                </a:rPr>
                <a:t>Final Estimate</a:t>
              </a:r>
            </a:p>
          </p:txBody>
        </p:sp>
      </p:grpSp>
      <p:sp>
        <p:nvSpPr>
          <p:cNvPr id="11" name="Rectangle 10"/>
          <p:cNvSpPr/>
          <p:nvPr/>
        </p:nvSpPr>
        <p:spPr>
          <a:xfrm>
            <a:off x="4953000" y="838200"/>
            <a:ext cx="41910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177852497"/>
      </p:ext>
    </p:extLst>
  </p:cSld>
  <p:clrMapOvr>
    <a:masterClrMapping/>
  </p:clrMapOvr>
  <p:transition xmlns:p14="http://schemas.microsoft.com/office/powerpoint/2010/main" advTm="29859"/>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Screen Shot 2013-02-08 at 2.31.42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6956778" cy="3559061"/>
          </a:xfrm>
          <a:prstGeom prst="rect">
            <a:avLst/>
          </a:prstGeom>
        </p:spPr>
      </p:pic>
      <p:pic>
        <p:nvPicPr>
          <p:cNvPr id="4" name="Picture 3" descr="Screen Shot 2013-02-08 at 2.32.03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43" y="3270954"/>
            <a:ext cx="6956778" cy="3587236"/>
          </a:xfrm>
          <a:prstGeom prst="rect">
            <a:avLst/>
          </a:prstGeom>
        </p:spPr>
      </p:pic>
      <p:sp>
        <p:nvSpPr>
          <p:cNvPr id="5" name="Rounded Rectangle 4"/>
          <p:cNvSpPr/>
          <p:nvPr/>
        </p:nvSpPr>
        <p:spPr>
          <a:xfrm>
            <a:off x="4391378" y="691443"/>
            <a:ext cx="561622" cy="2116667"/>
          </a:xfrm>
          <a:prstGeom prst="round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le 5"/>
          <p:cNvSpPr/>
          <p:nvPr/>
        </p:nvSpPr>
        <p:spPr>
          <a:xfrm>
            <a:off x="5785556" y="691443"/>
            <a:ext cx="561622" cy="2116667"/>
          </a:xfrm>
          <a:prstGeom prst="round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ounded Rectangle 6"/>
          <p:cNvSpPr/>
          <p:nvPr/>
        </p:nvSpPr>
        <p:spPr>
          <a:xfrm>
            <a:off x="5937957" y="3559061"/>
            <a:ext cx="561622" cy="2825046"/>
          </a:xfrm>
          <a:prstGeom prst="round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7064023" y="2809289"/>
            <a:ext cx="2046111" cy="923330"/>
          </a:xfrm>
          <a:prstGeom prst="rect">
            <a:avLst/>
          </a:prstGeom>
          <a:noFill/>
        </p:spPr>
        <p:txBody>
          <a:bodyPr wrap="square" rtlCol="0">
            <a:spAutoFit/>
          </a:bodyPr>
          <a:lstStyle/>
          <a:p>
            <a:r>
              <a:rPr lang="en-US" dirty="0" smtClean="0"/>
              <a:t>Green- Production forecast</a:t>
            </a:r>
          </a:p>
          <a:p>
            <a:r>
              <a:rPr lang="en-US" dirty="0" smtClean="0"/>
              <a:t>Gray- Price</a:t>
            </a:r>
            <a:endParaRPr lang="en-US" dirty="0"/>
          </a:p>
        </p:txBody>
      </p:sp>
      <p:sp>
        <p:nvSpPr>
          <p:cNvPr id="9" name="TextBox 8"/>
          <p:cNvSpPr txBox="1"/>
          <p:nvPr/>
        </p:nvSpPr>
        <p:spPr>
          <a:xfrm>
            <a:off x="6956778" y="985613"/>
            <a:ext cx="2046111" cy="954107"/>
          </a:xfrm>
          <a:prstGeom prst="rect">
            <a:avLst/>
          </a:prstGeom>
          <a:noFill/>
        </p:spPr>
        <p:txBody>
          <a:bodyPr wrap="square" rtlCol="0">
            <a:spAutoFit/>
          </a:bodyPr>
          <a:lstStyle/>
          <a:p>
            <a:r>
              <a:rPr lang="en-US" b="1" dirty="0" smtClean="0"/>
              <a:t>As production forecast </a:t>
            </a:r>
            <a:r>
              <a:rPr lang="en-US" sz="2000" b="1" dirty="0" smtClean="0"/>
              <a:t>decreases</a:t>
            </a:r>
            <a:r>
              <a:rPr lang="en-US" b="1" dirty="0" smtClean="0"/>
              <a:t> price increases</a:t>
            </a:r>
            <a:endParaRPr lang="en-US" b="1" dirty="0"/>
          </a:p>
        </p:txBody>
      </p:sp>
      <p:sp>
        <p:nvSpPr>
          <p:cNvPr id="10" name="TextBox 9"/>
          <p:cNvSpPr txBox="1"/>
          <p:nvPr/>
        </p:nvSpPr>
        <p:spPr>
          <a:xfrm>
            <a:off x="4217456" y="350333"/>
            <a:ext cx="652643" cy="369332"/>
          </a:xfrm>
          <a:prstGeom prst="rect">
            <a:avLst/>
          </a:prstGeom>
          <a:noFill/>
        </p:spPr>
        <p:txBody>
          <a:bodyPr wrap="none" rtlCol="0">
            <a:spAutoFit/>
          </a:bodyPr>
          <a:lstStyle/>
          <a:p>
            <a:r>
              <a:rPr lang="en-US" dirty="0" smtClean="0"/>
              <a:t>2010</a:t>
            </a:r>
            <a:endParaRPr lang="en-US" dirty="0"/>
          </a:p>
        </p:txBody>
      </p:sp>
      <p:sp>
        <p:nvSpPr>
          <p:cNvPr id="11" name="TextBox 10"/>
          <p:cNvSpPr txBox="1"/>
          <p:nvPr/>
        </p:nvSpPr>
        <p:spPr>
          <a:xfrm>
            <a:off x="5694535" y="165667"/>
            <a:ext cx="652643" cy="369332"/>
          </a:xfrm>
          <a:prstGeom prst="rect">
            <a:avLst/>
          </a:prstGeom>
          <a:noFill/>
        </p:spPr>
        <p:txBody>
          <a:bodyPr wrap="none" rtlCol="0">
            <a:spAutoFit/>
          </a:bodyPr>
          <a:lstStyle/>
          <a:p>
            <a:r>
              <a:rPr lang="en-US" dirty="0" smtClean="0"/>
              <a:t>2012</a:t>
            </a:r>
            <a:endParaRPr lang="en-US" dirty="0"/>
          </a:p>
        </p:txBody>
      </p:sp>
    </p:spTree>
    <p:extLst>
      <p:ext uri="{BB962C8B-B14F-4D97-AF65-F5344CB8AC3E}">
        <p14:creationId xmlns:p14="http://schemas.microsoft.com/office/powerpoint/2010/main" val="3612972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r>
              <a:rPr lang="en-US" sz="2800" dirty="0" smtClean="0"/>
              <a:t>Aggregation of Wheat Production Forecasts from Main Wheat Export Countries vs. International Market Price</a:t>
            </a:r>
            <a:br>
              <a:rPr lang="en-US" sz="2800" dirty="0" smtClean="0"/>
            </a:br>
            <a:r>
              <a:rPr lang="en-US" sz="2800" dirty="0" smtClean="0"/>
              <a:t>2010-2012</a:t>
            </a:r>
            <a:br>
              <a:rPr lang="en-US" sz="2800" dirty="0" smtClean="0"/>
            </a:br>
            <a:endParaRPr lang="en-US" sz="2800" dirty="0">
              <a:solidFill>
                <a:srgbClr val="FF3399"/>
              </a:solidFill>
            </a:endParaRPr>
          </a:p>
        </p:txBody>
      </p:sp>
      <p:sp>
        <p:nvSpPr>
          <p:cNvPr id="5" name="TextBox 4"/>
          <p:cNvSpPr txBox="1"/>
          <p:nvPr/>
        </p:nvSpPr>
        <p:spPr>
          <a:xfrm>
            <a:off x="76200" y="6553200"/>
            <a:ext cx="4596579" cy="338554"/>
          </a:xfrm>
          <a:prstGeom prst="rect">
            <a:avLst/>
          </a:prstGeom>
          <a:noFill/>
        </p:spPr>
        <p:txBody>
          <a:bodyPr wrap="none" rtlCol="0">
            <a:spAutoFit/>
          </a:bodyPr>
          <a:lstStyle/>
          <a:p>
            <a:r>
              <a:rPr lang="en-US" sz="1600" dirty="0" smtClean="0"/>
              <a:t>Data source: GEOGLAM PAY database, USDA and FAO</a:t>
            </a:r>
            <a:endParaRPr lang="en-US" sz="1600" dirty="0"/>
          </a:p>
        </p:txBody>
      </p:sp>
      <p:grpSp>
        <p:nvGrpSpPr>
          <p:cNvPr id="17" name="Group 16"/>
          <p:cNvGrpSpPr/>
          <p:nvPr/>
        </p:nvGrpSpPr>
        <p:grpSpPr>
          <a:xfrm>
            <a:off x="0" y="2117855"/>
            <a:ext cx="9144000" cy="4282945"/>
            <a:chOff x="0" y="2117855"/>
            <a:chExt cx="9144000" cy="4282945"/>
          </a:xfrm>
        </p:grpSpPr>
        <p:sp>
          <p:nvSpPr>
            <p:cNvPr id="3" name="Rectangle 2"/>
            <p:cNvSpPr/>
            <p:nvPr/>
          </p:nvSpPr>
          <p:spPr>
            <a:xfrm>
              <a:off x="0" y="2117855"/>
              <a:ext cx="9144000" cy="42829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304800" y="2651255"/>
              <a:ext cx="8425397" cy="3743325"/>
              <a:chOff x="304800" y="2651255"/>
              <a:chExt cx="8425397" cy="3743325"/>
            </a:xfrm>
          </p:grpSpPr>
          <p:pic>
            <p:nvPicPr>
              <p:cNvPr id="409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0" y="2651255"/>
                <a:ext cx="8425397"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762000" y="5486400"/>
                <a:ext cx="7543800" cy="152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p:cNvSpPr/>
            <p:nvPr/>
          </p:nvSpPr>
          <p:spPr>
            <a:xfrm>
              <a:off x="1828800" y="2198801"/>
              <a:ext cx="5790239" cy="461665"/>
            </a:xfrm>
            <a:prstGeom prst="rect">
              <a:avLst/>
            </a:prstGeom>
          </p:spPr>
          <p:txBody>
            <a:bodyPr wrap="none">
              <a:spAutoFit/>
            </a:bodyPr>
            <a:lstStyle/>
            <a:p>
              <a:r>
                <a:rPr lang="en-US" sz="2400" dirty="0">
                  <a:solidFill>
                    <a:schemeClr val="bg2">
                      <a:lumMod val="60000"/>
                      <a:lumOff val="40000"/>
                    </a:schemeClr>
                  </a:solidFill>
                </a:rPr>
                <a:t>Price ($/Ton)</a:t>
              </a:r>
              <a:r>
                <a:rPr lang="en-US" sz="2400" dirty="0"/>
                <a:t>, </a:t>
              </a:r>
              <a:r>
                <a:rPr lang="en-US" sz="2400" dirty="0">
                  <a:solidFill>
                    <a:srgbClr val="FF3399"/>
                  </a:solidFill>
                </a:rPr>
                <a:t>Production Forecasts 1,000 MT</a:t>
              </a:r>
              <a:endParaRPr lang="en-US" sz="2400" dirty="0"/>
            </a:p>
          </p:txBody>
        </p:sp>
        <p:sp>
          <p:nvSpPr>
            <p:cNvPr id="6" name="TextBox 5"/>
            <p:cNvSpPr txBox="1"/>
            <p:nvPr/>
          </p:nvSpPr>
          <p:spPr>
            <a:xfrm>
              <a:off x="1600200" y="3124200"/>
              <a:ext cx="652743" cy="369332"/>
            </a:xfrm>
            <a:prstGeom prst="rect">
              <a:avLst/>
            </a:prstGeom>
            <a:noFill/>
          </p:spPr>
          <p:txBody>
            <a:bodyPr wrap="none" rtlCol="0">
              <a:spAutoFit/>
            </a:bodyPr>
            <a:lstStyle/>
            <a:p>
              <a:r>
                <a:rPr lang="en-US" dirty="0" smtClean="0">
                  <a:solidFill>
                    <a:schemeClr val="bg1"/>
                  </a:solidFill>
                </a:rPr>
                <a:t>2010</a:t>
              </a:r>
              <a:endParaRPr lang="en-US" dirty="0">
                <a:solidFill>
                  <a:schemeClr val="bg1"/>
                </a:solidFill>
              </a:endParaRPr>
            </a:p>
          </p:txBody>
        </p:sp>
        <p:sp>
          <p:nvSpPr>
            <p:cNvPr id="8" name="TextBox 7"/>
            <p:cNvSpPr txBox="1"/>
            <p:nvPr/>
          </p:nvSpPr>
          <p:spPr>
            <a:xfrm>
              <a:off x="4245628" y="4074661"/>
              <a:ext cx="652743" cy="369332"/>
            </a:xfrm>
            <a:prstGeom prst="rect">
              <a:avLst/>
            </a:prstGeom>
            <a:noFill/>
          </p:spPr>
          <p:txBody>
            <a:bodyPr wrap="none" rtlCol="0">
              <a:spAutoFit/>
            </a:bodyPr>
            <a:lstStyle/>
            <a:p>
              <a:r>
                <a:rPr lang="en-US" dirty="0" smtClean="0">
                  <a:solidFill>
                    <a:schemeClr val="bg1"/>
                  </a:solidFill>
                </a:rPr>
                <a:t>2011</a:t>
              </a:r>
              <a:endParaRPr lang="en-US" dirty="0">
                <a:solidFill>
                  <a:schemeClr val="bg1"/>
                </a:solidFill>
              </a:endParaRPr>
            </a:p>
          </p:txBody>
        </p:sp>
        <p:sp>
          <p:nvSpPr>
            <p:cNvPr id="9" name="TextBox 8"/>
            <p:cNvSpPr txBox="1"/>
            <p:nvPr/>
          </p:nvSpPr>
          <p:spPr>
            <a:xfrm>
              <a:off x="7292667" y="2939534"/>
              <a:ext cx="652743" cy="369332"/>
            </a:xfrm>
            <a:prstGeom prst="rect">
              <a:avLst/>
            </a:prstGeom>
            <a:noFill/>
          </p:spPr>
          <p:txBody>
            <a:bodyPr wrap="none" rtlCol="0">
              <a:spAutoFit/>
            </a:bodyPr>
            <a:lstStyle/>
            <a:p>
              <a:r>
                <a:rPr lang="en-US" dirty="0" smtClean="0">
                  <a:solidFill>
                    <a:schemeClr val="bg1"/>
                  </a:solidFill>
                </a:rPr>
                <a:t>2012</a:t>
              </a:r>
              <a:endParaRPr lang="en-US" dirty="0">
                <a:solidFill>
                  <a:schemeClr val="bg1"/>
                </a:solidFill>
              </a:endParaRPr>
            </a:p>
          </p:txBody>
        </p:sp>
        <p:sp>
          <p:nvSpPr>
            <p:cNvPr id="10" name="Rectangle 9"/>
            <p:cNvSpPr/>
            <p:nvPr/>
          </p:nvSpPr>
          <p:spPr>
            <a:xfrm>
              <a:off x="2819400" y="4953000"/>
              <a:ext cx="152400" cy="152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594420" y="2733989"/>
              <a:ext cx="152400" cy="152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926571" y="2667000"/>
              <a:ext cx="152400" cy="152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087850" y="2590800"/>
              <a:ext cx="1493550" cy="369332"/>
            </a:xfrm>
            <a:prstGeom prst="rect">
              <a:avLst/>
            </a:prstGeom>
            <a:noFill/>
          </p:spPr>
          <p:txBody>
            <a:bodyPr wrap="none" rtlCol="0">
              <a:spAutoFit/>
            </a:bodyPr>
            <a:lstStyle/>
            <a:p>
              <a:r>
                <a:rPr lang="en-US" dirty="0" smtClean="0">
                  <a:solidFill>
                    <a:schemeClr val="bg1"/>
                  </a:solidFill>
                </a:rPr>
                <a:t>Final Estimate</a:t>
              </a:r>
              <a:endParaRPr lang="en-US" dirty="0">
                <a:solidFill>
                  <a:schemeClr val="bg1"/>
                </a:solidFill>
              </a:endParaRPr>
            </a:p>
          </p:txBody>
        </p:sp>
      </p:grpSp>
    </p:spTree>
    <p:extLst>
      <p:ext uri="{BB962C8B-B14F-4D97-AF65-F5344CB8AC3E}">
        <p14:creationId xmlns:p14="http://schemas.microsoft.com/office/powerpoint/2010/main" val="1871497320"/>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Estimate monthly wheat price for 2010 based on production forecasts</a:t>
            </a:r>
            <a:endParaRPr lang="en-US" dirty="0"/>
          </a:p>
        </p:txBody>
      </p:sp>
      <p:pic>
        <p:nvPicPr>
          <p:cNvPr id="3" name="Picture 2" descr="yr2010_grp1"/>
          <p:cNvPicPr/>
          <p:nvPr/>
        </p:nvPicPr>
        <p:blipFill>
          <a:blip r:embed="rId2" cstate="print">
            <a:extLst>
              <a:ext uri="{28A0092B-C50C-407E-A947-70E740481C1C}">
                <a14:useLocalDpi xmlns:a14="http://schemas.microsoft.com/office/drawing/2010/main"/>
              </a:ext>
            </a:extLst>
          </a:blip>
          <a:srcRect/>
          <a:stretch>
            <a:fillRect/>
          </a:stretch>
        </p:blipFill>
        <p:spPr bwMode="auto">
          <a:xfrm>
            <a:off x="685800" y="1676400"/>
            <a:ext cx="5029200" cy="4338266"/>
          </a:xfrm>
          <a:prstGeom prst="rect">
            <a:avLst/>
          </a:prstGeom>
          <a:noFill/>
          <a:ln>
            <a:noFill/>
          </a:ln>
        </p:spPr>
      </p:pic>
      <p:sp>
        <p:nvSpPr>
          <p:cNvPr id="4" name="Rectangle 3"/>
          <p:cNvSpPr/>
          <p:nvPr/>
        </p:nvSpPr>
        <p:spPr>
          <a:xfrm>
            <a:off x="685800" y="6172200"/>
            <a:ext cx="5713039" cy="369332"/>
          </a:xfrm>
          <a:prstGeom prst="rect">
            <a:avLst/>
          </a:prstGeom>
          <a:ln>
            <a:solidFill>
              <a:schemeClr val="bg1"/>
            </a:solidFill>
          </a:ln>
        </p:spPr>
        <p:txBody>
          <a:bodyPr wrap="none">
            <a:spAutoFit/>
          </a:bodyPr>
          <a:lstStyle/>
          <a:p>
            <a:r>
              <a:rPr lang="en-US" dirty="0">
                <a:solidFill>
                  <a:prstClr val="white"/>
                </a:solidFill>
              </a:rPr>
              <a:t>Estimated </a:t>
            </a:r>
            <a:r>
              <a:rPr lang="en-US" dirty="0" err="1">
                <a:solidFill>
                  <a:prstClr val="white"/>
                </a:solidFill>
              </a:rPr>
              <a:t>Price</a:t>
            </a:r>
            <a:r>
              <a:rPr lang="en-US" baseline="-25000" dirty="0" err="1">
                <a:solidFill>
                  <a:prstClr val="white"/>
                </a:solidFill>
              </a:rPr>
              <a:t>t</a:t>
            </a:r>
            <a:r>
              <a:rPr lang="en-US" baseline="-25000" dirty="0">
                <a:solidFill>
                  <a:prstClr val="white"/>
                </a:solidFill>
              </a:rPr>
              <a:t> </a:t>
            </a:r>
            <a:r>
              <a:rPr lang="en-US" dirty="0">
                <a:solidFill>
                  <a:prstClr val="white"/>
                </a:solidFill>
              </a:rPr>
              <a:t>= -0.01 *  Production </a:t>
            </a:r>
            <a:r>
              <a:rPr lang="en-US" dirty="0" err="1">
                <a:solidFill>
                  <a:prstClr val="white"/>
                </a:solidFill>
              </a:rPr>
              <a:t>Forecast</a:t>
            </a:r>
            <a:r>
              <a:rPr lang="en-US" baseline="-25000" dirty="0" err="1">
                <a:solidFill>
                  <a:prstClr val="white"/>
                </a:solidFill>
              </a:rPr>
              <a:t>t</a:t>
            </a:r>
            <a:r>
              <a:rPr lang="en-US" dirty="0">
                <a:solidFill>
                  <a:prstClr val="white"/>
                </a:solidFill>
              </a:rPr>
              <a:t>  + 1158.39 </a:t>
            </a:r>
          </a:p>
        </p:txBody>
      </p:sp>
      <p:pic>
        <p:nvPicPr>
          <p:cNvPr id="6"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48837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953000" y="1371600"/>
            <a:ext cx="41910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descr="wheat_price_vs_production_by_year"/>
          <p:cNvPicPr/>
          <p:nvPr/>
        </p:nvPicPr>
        <p:blipFill rotWithShape="1">
          <a:blip r:embed="rId4" cstate="screen">
            <a:extLst>
              <a:ext uri="{28A0092B-C50C-407E-A947-70E740481C1C}">
                <a14:useLocalDpi xmlns:a14="http://schemas.microsoft.com/office/drawing/2010/main"/>
              </a:ext>
            </a:extLst>
          </a:blip>
          <a:srcRect/>
          <a:stretch/>
        </p:blipFill>
        <p:spPr bwMode="auto">
          <a:xfrm>
            <a:off x="6216836" y="2895600"/>
            <a:ext cx="2720336" cy="2133600"/>
          </a:xfrm>
          <a:prstGeom prst="rect">
            <a:avLst/>
          </a:prstGeom>
          <a:noFill/>
          <a:ln w="9525" cmpd="sng">
            <a:solidFill>
              <a:schemeClr val="bg1">
                <a:lumMod val="50000"/>
                <a:lumOff val="0"/>
              </a:schemeClr>
            </a:solidFill>
            <a:miter lim="800000"/>
            <a:headEnd/>
            <a:tailEnd/>
          </a:ln>
          <a:effectLst/>
        </p:spPr>
      </p:pic>
      <p:cxnSp>
        <p:nvCxnSpPr>
          <p:cNvPr id="10" name="Straight Arrow Connector 9"/>
          <p:cNvCxnSpPr/>
          <p:nvPr/>
        </p:nvCxnSpPr>
        <p:spPr>
          <a:xfrm flipH="1">
            <a:off x="5715000" y="4267200"/>
            <a:ext cx="1676400" cy="0"/>
          </a:xfrm>
          <a:prstGeom prst="straightConnector1">
            <a:avLst/>
          </a:prstGeom>
          <a:ln w="762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275090"/>
      </p:ext>
    </p:extLst>
  </p:cSld>
  <p:clrMapOvr>
    <a:masterClrMapping/>
  </p:clrMapOvr>
  <p:transition xmlns:p14="http://schemas.microsoft.com/office/powerpoint/2010/main" advTm="23775"/>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838200"/>
            <a:ext cx="5362818" cy="3352800"/>
            <a:chOff x="4572000" y="3810000"/>
            <a:chExt cx="4572000" cy="2858386"/>
          </a:xfrm>
        </p:grpSpPr>
        <p:pic>
          <p:nvPicPr>
            <p:cNvPr id="8" name="Picture 7" descr="4.12.png"/>
            <p:cNvPicPr/>
            <p:nvPr/>
          </p:nvPicPr>
          <p:blipFill>
            <a:blip r:embed="rId2" cstate="screen">
              <a:extLst>
                <a:ext uri="{28A0092B-C50C-407E-A947-70E740481C1C}">
                  <a14:useLocalDpi xmlns:a14="http://schemas.microsoft.com/office/drawing/2010/main"/>
                </a:ext>
              </a:extLst>
            </a:blip>
            <a:srcRect/>
            <a:stretch>
              <a:fillRect/>
            </a:stretch>
          </p:blipFill>
          <p:spPr>
            <a:xfrm>
              <a:off x="4572000" y="3810000"/>
              <a:ext cx="4572000" cy="2858386"/>
            </a:xfrm>
            <a:prstGeom prst="rect">
              <a:avLst/>
            </a:prstGeom>
            <a:solidFill>
              <a:schemeClr val="bg1"/>
            </a:solidFill>
          </p:spPr>
        </p:pic>
        <p:sp>
          <p:nvSpPr>
            <p:cNvPr id="5" name="Rectangle 4"/>
            <p:cNvSpPr/>
            <p:nvPr/>
          </p:nvSpPr>
          <p:spPr>
            <a:xfrm>
              <a:off x="4724400" y="6400800"/>
              <a:ext cx="5334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0" name="Group 9"/>
          <p:cNvGrpSpPr/>
          <p:nvPr/>
        </p:nvGrpSpPr>
        <p:grpSpPr>
          <a:xfrm>
            <a:off x="3962400" y="3558798"/>
            <a:ext cx="5181600" cy="3299202"/>
            <a:chOff x="0" y="1524000"/>
            <a:chExt cx="4572000" cy="2911061"/>
          </a:xfrm>
        </p:grpSpPr>
        <p:pic>
          <p:nvPicPr>
            <p:cNvPr id="3" name="Picture 2" descr="4.12.png"/>
            <p:cNvPicPr/>
            <p:nvPr/>
          </p:nvPicPr>
          <p:blipFill>
            <a:blip r:embed="rId3" cstate="screen">
              <a:extLst>
                <a:ext uri="{28A0092B-C50C-407E-A947-70E740481C1C}">
                  <a14:useLocalDpi xmlns:a14="http://schemas.microsoft.com/office/drawing/2010/main"/>
                </a:ext>
              </a:extLst>
            </a:blip>
            <a:srcRect/>
            <a:stretch>
              <a:fillRect/>
            </a:stretch>
          </p:blipFill>
          <p:spPr>
            <a:xfrm>
              <a:off x="0" y="1524000"/>
              <a:ext cx="4572000" cy="2911061"/>
            </a:xfrm>
            <a:prstGeom prst="rect">
              <a:avLst/>
            </a:prstGeom>
            <a:solidFill>
              <a:schemeClr val="bg1"/>
            </a:solidFill>
          </p:spPr>
        </p:pic>
        <p:sp>
          <p:nvSpPr>
            <p:cNvPr id="6" name="Rectangle 5"/>
            <p:cNvSpPr/>
            <p:nvPr/>
          </p:nvSpPr>
          <p:spPr>
            <a:xfrm>
              <a:off x="152400" y="4114800"/>
              <a:ext cx="5334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1" name="TextBox 10"/>
          <p:cNvSpPr txBox="1"/>
          <p:nvPr/>
        </p:nvSpPr>
        <p:spPr>
          <a:xfrm>
            <a:off x="0" y="0"/>
            <a:ext cx="9144000" cy="830997"/>
          </a:xfrm>
          <a:prstGeom prst="rect">
            <a:avLst/>
          </a:prstGeom>
          <a:noFill/>
        </p:spPr>
        <p:txBody>
          <a:bodyPr wrap="square" rtlCol="0">
            <a:spAutoFit/>
          </a:bodyPr>
          <a:lstStyle/>
          <a:p>
            <a:pPr algn="ctr"/>
            <a:r>
              <a:rPr lang="en-US" sz="2400" dirty="0"/>
              <a:t>Monthly Wheat Price Estimates Comparisons: </a:t>
            </a:r>
          </a:p>
          <a:p>
            <a:pPr algn="ctr"/>
            <a:r>
              <a:rPr lang="en-US" sz="2400" dirty="0">
                <a:solidFill>
                  <a:prstClr val="white">
                    <a:lumMod val="85000"/>
                  </a:prstClr>
                </a:solidFill>
              </a:rPr>
              <a:t>Actual</a:t>
            </a:r>
            <a:r>
              <a:rPr lang="en-US" sz="2400" dirty="0">
                <a:solidFill>
                  <a:prstClr val="white"/>
                </a:solidFill>
              </a:rPr>
              <a:t>, vs. </a:t>
            </a:r>
            <a:r>
              <a:rPr lang="en-US" sz="2400" dirty="0">
                <a:solidFill>
                  <a:srgbClr val="FF66CC"/>
                </a:solidFill>
              </a:rPr>
              <a:t>Computed USDA Forecast </a:t>
            </a:r>
            <a:r>
              <a:rPr lang="en-US" sz="2400" dirty="0">
                <a:solidFill>
                  <a:prstClr val="white"/>
                </a:solidFill>
              </a:rPr>
              <a:t>vs. </a:t>
            </a:r>
            <a:r>
              <a:rPr lang="en-US" sz="2400" dirty="0">
                <a:solidFill>
                  <a:srgbClr val="00B0F0"/>
                </a:solidFill>
              </a:rPr>
              <a:t>EO-integrated forecast  </a:t>
            </a:r>
          </a:p>
        </p:txBody>
      </p:sp>
      <p:sp>
        <p:nvSpPr>
          <p:cNvPr id="12" name="Rectangle 11"/>
          <p:cNvSpPr/>
          <p:nvPr/>
        </p:nvSpPr>
        <p:spPr>
          <a:xfrm>
            <a:off x="5553075" y="1219200"/>
            <a:ext cx="3429000" cy="1569660"/>
          </a:xfrm>
          <a:prstGeom prst="rect">
            <a:avLst/>
          </a:prstGeom>
          <a:ln>
            <a:solidFill>
              <a:schemeClr val="bg1"/>
            </a:solidFill>
          </a:ln>
        </p:spPr>
        <p:txBody>
          <a:bodyPr wrap="square">
            <a:spAutoFit/>
          </a:bodyPr>
          <a:lstStyle/>
          <a:p>
            <a:r>
              <a:rPr lang="en-US" sz="2400" dirty="0"/>
              <a:t>Can EO-based estimates potentially contribute towards reducing price volatility? </a:t>
            </a:r>
          </a:p>
        </p:txBody>
      </p:sp>
      <p:sp>
        <p:nvSpPr>
          <p:cNvPr id="13" name="Rounded Rectangle 12"/>
          <p:cNvSpPr/>
          <p:nvPr/>
        </p:nvSpPr>
        <p:spPr>
          <a:xfrm>
            <a:off x="4953000" y="4648200"/>
            <a:ext cx="1219200" cy="1600200"/>
          </a:xfrm>
          <a:prstGeom prst="roundRect">
            <a:avLst/>
          </a:prstGeom>
          <a:noFill/>
          <a:ln w="28575">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29047704"/>
      </p:ext>
    </p:extLst>
  </p:cSld>
  <p:clrMapOvr>
    <a:masterClrMapping/>
  </p:clrMapOvr>
  <p:transition xmlns:p14="http://schemas.microsoft.com/office/powerpoint/2010/main" advTm="35178"/>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olatility_table.JPG"/>
          <p:cNvPicPr/>
          <p:nvPr/>
        </p:nvPicPr>
        <p:blipFill>
          <a:blip r:embed="rId2" cstate="print"/>
          <a:stretch>
            <a:fillRect/>
          </a:stretch>
        </p:blipFill>
        <p:spPr>
          <a:xfrm>
            <a:off x="2133600" y="2209800"/>
            <a:ext cx="5311634" cy="3581400"/>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457200" y="76200"/>
            <a:ext cx="8229600" cy="2062103"/>
          </a:xfrm>
          <a:prstGeom prst="rect">
            <a:avLst/>
          </a:prstGeom>
        </p:spPr>
        <p:txBody>
          <a:bodyPr wrap="square">
            <a:spAutoFit/>
          </a:bodyPr>
          <a:lstStyle/>
          <a:p>
            <a:r>
              <a:rPr lang="en-US" sz="3200" dirty="0" smtClean="0"/>
              <a:t>Can EO-based estimates potentially contribute towards reducing price volatility? </a:t>
            </a:r>
            <a:br>
              <a:rPr lang="en-US" sz="3200" dirty="0" smtClean="0"/>
            </a:br>
            <a:r>
              <a:rPr lang="en-US" sz="3200" dirty="0" smtClean="0"/>
              <a:t/>
            </a:r>
            <a:br>
              <a:rPr lang="en-US" sz="3200" dirty="0" smtClean="0"/>
            </a:br>
            <a:r>
              <a:rPr lang="en-US" sz="3200" dirty="0" smtClean="0"/>
              <a:t>Case Study Results</a:t>
            </a:r>
            <a:endParaRPr lang="en-US" sz="3200" dirty="0"/>
          </a:p>
        </p:txBody>
      </p:sp>
      <p:pic>
        <p:nvPicPr>
          <p:cNvPr id="6"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48837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953000" y="1143000"/>
            <a:ext cx="41910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2170999" y="3581400"/>
            <a:ext cx="5183470" cy="141694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232552164"/>
      </p:ext>
    </p:extLst>
  </p:cSld>
  <p:clrMapOvr>
    <a:masterClrMapping/>
  </p:clrMapOvr>
  <p:transition xmlns:p14="http://schemas.microsoft.com/office/powerpoint/2010/main" advTm="13744"/>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Case Study Conclusions</a:t>
            </a:r>
            <a:endParaRPr lang="en-US" dirty="0"/>
          </a:p>
        </p:txBody>
      </p:sp>
      <p:sp>
        <p:nvSpPr>
          <p:cNvPr id="4" name="Content Placeholder 3"/>
          <p:cNvSpPr>
            <a:spLocks noGrp="1"/>
          </p:cNvSpPr>
          <p:nvPr>
            <p:ph idx="1"/>
          </p:nvPr>
        </p:nvSpPr>
        <p:spPr/>
        <p:txBody>
          <a:bodyPr>
            <a:normAutofit fontScale="70000" lnSpcReduction="20000"/>
          </a:bodyPr>
          <a:lstStyle/>
          <a:p>
            <a:pPr marL="514350" indent="-514350">
              <a:buFont typeface="+mj-lt"/>
              <a:buAutoNum type="arabicPeriod"/>
            </a:pPr>
            <a:r>
              <a:rPr lang="en-US" dirty="0" smtClean="0"/>
              <a:t>Monitoring production in the 7 main wheat export countries can provide a good indicator of international wheat prices </a:t>
            </a:r>
          </a:p>
          <a:p>
            <a:pPr marL="514350" indent="-514350">
              <a:buFont typeface="+mj-lt"/>
              <a:buAutoNum type="arabicPeriod"/>
            </a:pPr>
            <a:endParaRPr lang="en-US" dirty="0" smtClean="0"/>
          </a:p>
          <a:p>
            <a:pPr marL="514350" indent="-514350">
              <a:buFont typeface="+mj-lt"/>
              <a:buAutoNum type="arabicPeriod"/>
            </a:pPr>
            <a:r>
              <a:rPr lang="en-US" dirty="0" smtClean="0"/>
              <a:t>Price volatility maybe reduced in part with timely accurate production forecasts afforded by better integration of EO-based methods into operational monitoring systems </a:t>
            </a:r>
          </a:p>
          <a:p>
            <a:pPr marL="914400" lvl="1" indent="-514350"/>
            <a:r>
              <a:rPr lang="en-US" dirty="0" smtClean="0"/>
              <a:t>In the hypothetical case the 2010/2011 price volatility reduced from 22% to 9% by integrating early season EO-based production forecasts (assuming these are timely and accurate) </a:t>
            </a:r>
          </a:p>
          <a:p>
            <a:pPr marL="914400" lvl="1" indent="-514350">
              <a:buFont typeface="+mj-lt"/>
              <a:buAutoNum type="arabicPeriod"/>
            </a:pPr>
            <a:endParaRPr lang="en-US" dirty="0" smtClean="0"/>
          </a:p>
          <a:p>
            <a:pPr marL="514350" indent="-514350">
              <a:buFont typeface="+mj-lt"/>
              <a:buAutoNum type="arabicPeriod"/>
            </a:pPr>
            <a:r>
              <a:rPr lang="en-US" dirty="0" smtClean="0"/>
              <a:t>EO-based forecasts are likely to be of most value to operational monitoring systems, during the first estimates of the season, prior to harvest and the release of other reliable market information</a:t>
            </a:r>
            <a:endParaRPr lang="en-US" dirty="0"/>
          </a:p>
        </p:txBody>
      </p:sp>
      <p:pic>
        <p:nvPicPr>
          <p:cNvPr id="6" name="Picture 5"/>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48837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953000" y="1219200"/>
            <a:ext cx="41910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069678410"/>
      </p:ext>
    </p:extLst>
  </p:cSld>
  <p:clrMapOvr>
    <a:masterClrMapping/>
  </p:clrMapOvr>
  <p:transition xmlns:p14="http://schemas.microsoft.com/office/powerpoint/2010/main" advTm="40264"/>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Need for Improved Agricultural Intelligence</a:t>
            </a:r>
            <a:br>
              <a:rPr lang="en-US" sz="3600" dirty="0" smtClean="0"/>
            </a:br>
            <a:endParaRPr lang="en-US" sz="3600" dirty="0"/>
          </a:p>
        </p:txBody>
      </p:sp>
      <p:sp>
        <p:nvSpPr>
          <p:cNvPr id="3" name="Content Placeholder 2"/>
          <p:cNvSpPr>
            <a:spLocks noGrp="1"/>
          </p:cNvSpPr>
          <p:nvPr>
            <p:ph idx="1"/>
          </p:nvPr>
        </p:nvSpPr>
        <p:spPr>
          <a:xfrm>
            <a:off x="609600" y="1166018"/>
            <a:ext cx="8229600" cy="4525963"/>
          </a:xfrm>
        </p:spPr>
        <p:txBody>
          <a:bodyPr>
            <a:normAutofit fontScale="70000" lnSpcReduction="20000"/>
          </a:bodyPr>
          <a:lstStyle/>
          <a:p>
            <a:pPr marL="0" indent="0" algn="ctr">
              <a:buNone/>
            </a:pPr>
            <a:r>
              <a:rPr lang="en-US" sz="4000" dirty="0" smtClean="0"/>
              <a:t>International recognition of critical need for improved information including at the World Summit on Food Security 2009, G20 Action Plan on Food Price Volatility and Agriculture, 2011</a:t>
            </a:r>
          </a:p>
          <a:p>
            <a:pPr marL="0" indent="0" algn="ctr">
              <a:buNone/>
            </a:pPr>
            <a:endParaRPr lang="en-US" dirty="0" smtClean="0"/>
          </a:p>
          <a:p>
            <a:pPr marL="0" indent="0" algn="ctr">
              <a:buNone/>
            </a:pPr>
            <a:r>
              <a:rPr lang="en-US" dirty="0" smtClean="0"/>
              <a:t>official </a:t>
            </a:r>
            <a:r>
              <a:rPr lang="en-US" dirty="0"/>
              <a:t>statement of The Extraordinary Joint </a:t>
            </a:r>
            <a:r>
              <a:rPr lang="en-US" dirty="0" err="1" smtClean="0"/>
              <a:t>Intersessional</a:t>
            </a:r>
            <a:r>
              <a:rPr lang="en-US" dirty="0" smtClean="0"/>
              <a:t> meeting </a:t>
            </a:r>
            <a:r>
              <a:rPr lang="en-US" dirty="0"/>
              <a:t>of the Intergovernmental Group (IGG/FAO) on </a:t>
            </a:r>
            <a:r>
              <a:rPr lang="en-US" dirty="0" smtClean="0"/>
              <a:t>Grains, Rome 2010:</a:t>
            </a:r>
          </a:p>
          <a:p>
            <a:pPr marL="0" indent="0" algn="ctr">
              <a:buNone/>
            </a:pPr>
            <a:r>
              <a:rPr lang="en-US" i="1" dirty="0" smtClean="0"/>
              <a:t>“</a:t>
            </a:r>
            <a:r>
              <a:rPr lang="en-US" i="1" dirty="0"/>
              <a:t>Unexpected price hikes and volatility are amongst</a:t>
            </a:r>
          </a:p>
          <a:p>
            <a:pPr marL="0" indent="0" algn="ctr">
              <a:buNone/>
            </a:pPr>
            <a:r>
              <a:rPr lang="en-US" i="1" dirty="0"/>
              <a:t>major threats to food security and their </a:t>
            </a:r>
            <a:r>
              <a:rPr lang="en-US" i="1" dirty="0" smtClean="0"/>
              <a:t>root </a:t>
            </a:r>
            <a:r>
              <a:rPr lang="en-US" i="1" dirty="0"/>
              <a:t>causes</a:t>
            </a:r>
          </a:p>
          <a:p>
            <a:pPr marL="0" indent="0" algn="ctr">
              <a:buNone/>
            </a:pPr>
            <a:r>
              <a:rPr lang="en-US" i="1" dirty="0"/>
              <a:t>need to be addressed, in particular regarding </a:t>
            </a:r>
            <a:r>
              <a:rPr lang="en-US" b="1" i="1" dirty="0"/>
              <a:t>the lack</a:t>
            </a:r>
          </a:p>
          <a:p>
            <a:pPr marL="0" indent="0" algn="ctr">
              <a:buNone/>
            </a:pPr>
            <a:r>
              <a:rPr lang="en-US" b="1" i="1" dirty="0"/>
              <a:t>of reliable and up-to-date information on crop supply</a:t>
            </a:r>
          </a:p>
          <a:p>
            <a:pPr marL="0" indent="0" algn="ctr">
              <a:buNone/>
            </a:pPr>
            <a:r>
              <a:rPr lang="en-US" b="1" i="1" dirty="0"/>
              <a:t>and demand and export availability</a:t>
            </a:r>
            <a:r>
              <a:rPr lang="en-US" i="1" dirty="0" smtClean="0"/>
              <a:t>….”</a:t>
            </a:r>
          </a:p>
          <a:p>
            <a:pPr marL="0" indent="0" algn="ctr">
              <a:buNone/>
            </a:pPr>
            <a:endParaRPr lang="en-US" dirty="0"/>
          </a:p>
        </p:txBody>
      </p:sp>
      <p:pic>
        <p:nvPicPr>
          <p:cNvPr id="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48837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Line 15"/>
          <p:cNvSpPr>
            <a:spLocks noChangeShapeType="1"/>
          </p:cNvSpPr>
          <p:nvPr/>
        </p:nvSpPr>
        <p:spPr bwMode="auto">
          <a:xfrm>
            <a:off x="1905000" y="1166018"/>
            <a:ext cx="7239000" cy="0"/>
          </a:xfrm>
          <a:prstGeom prst="line">
            <a:avLst/>
          </a:prstGeom>
          <a:noFill/>
          <a:ln w="38100">
            <a:solidFill>
              <a:srgbClr val="FCD33E"/>
            </a:solidFill>
            <a:round/>
            <a:headEnd/>
            <a:tailEnd/>
          </a:ln>
        </p:spPr>
        <p:txBody>
          <a:bodyPr/>
          <a:lstStyle/>
          <a:p>
            <a:endParaRPr lang="en-US" dirty="0">
              <a:solidFill>
                <a:prstClr val="black"/>
              </a:solidFill>
            </a:endParaRPr>
          </a:p>
        </p:txBody>
      </p:sp>
    </p:spTree>
    <p:extLst>
      <p:ext uri="{BB962C8B-B14F-4D97-AF65-F5344CB8AC3E}">
        <p14:creationId xmlns:p14="http://schemas.microsoft.com/office/powerpoint/2010/main" val="2746287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028" name="Picture 4" descr="C:\Users\ireshef\Documents\GEO\storyboard2011\images\v2\news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
            <a:ext cx="9143999" cy="69176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838199" y="304800"/>
            <a:ext cx="7896225" cy="1771271"/>
          </a:xfrm>
          <a:prstGeom prst="rect">
            <a:avLst/>
          </a:prstGeom>
          <a:noFill/>
          <a:ln w="28575">
            <a:solidFill>
              <a:schemeClr val="tx1">
                <a:lumMod val="95000"/>
                <a:lumOff val="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3244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10417</TotalTime>
  <Words>3762</Words>
  <Application>Microsoft Macintosh PowerPoint</Application>
  <PresentationFormat>On-screen Show (4:3)</PresentationFormat>
  <Paragraphs>504</Paragraphs>
  <Slides>79</Slides>
  <Notes>11</Notes>
  <HiddenSlides>9</HiddenSlides>
  <MMClips>0</MMClips>
  <ScaleCrop>false</ScaleCrop>
  <HeadingPairs>
    <vt:vector size="4" baseType="variant">
      <vt:variant>
        <vt:lpstr>Theme</vt:lpstr>
      </vt:variant>
      <vt:variant>
        <vt:i4>2</vt:i4>
      </vt:variant>
      <vt:variant>
        <vt:lpstr>Slide Titles</vt:lpstr>
      </vt:variant>
      <vt:variant>
        <vt:i4>79</vt:i4>
      </vt:variant>
    </vt:vector>
  </HeadingPairs>
  <TitlesOfParts>
    <vt:vector size="81" baseType="lpstr">
      <vt:lpstr>Black</vt:lpstr>
      <vt:lpstr>Office Theme</vt:lpstr>
      <vt:lpstr> Status Update on The GEOGLAM Initiative </vt:lpstr>
      <vt:lpstr>G20 GEOGLAM Goal: </vt:lpstr>
      <vt:lpstr>PowerPoint Presentation</vt:lpstr>
      <vt:lpstr>PowerPoint Presentation</vt:lpstr>
      <vt:lpstr>Why This Matters: Looking Forward</vt:lpstr>
      <vt:lpstr>The GEO Global Agricultural Monitoring  (Initiated in 2007)</vt:lpstr>
      <vt:lpstr>GEO Agriculture Monitoring Community of Practice (an open community of Data Providers, Brokers and Users)  </vt:lpstr>
      <vt:lpstr>Need for Improved Agricultural Intelligence </vt:lpstr>
      <vt:lpstr>PowerPoint Presentation</vt:lpstr>
      <vt:lpstr>The G20 Initiative: GEO-GLAM</vt:lpstr>
      <vt:lpstr>How We are Organized</vt:lpstr>
      <vt:lpstr>Support: Current &amp; Anticipated</vt:lpstr>
      <vt:lpstr>PowerPoint Presentation</vt:lpstr>
      <vt:lpstr>GEOGLAM Components</vt:lpstr>
      <vt:lpstr>PowerPoint Presentation</vt:lpstr>
      <vt:lpstr>Developing the Observation Requirements</vt:lpstr>
      <vt:lpstr>GEOGLAM Component 4 Activities:</vt:lpstr>
      <vt:lpstr>First GEOGLAM/CEOS Ad Hoc Team Workshop on Developing the GEOGLAM OBSERVATION REQUIREMENTS  CSA, Montreal July 10-11, 2012 </vt:lpstr>
      <vt:lpstr>Information Products</vt:lpstr>
      <vt:lpstr>Workshop Outcome: EO Data Requirements Table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Developing a Phased Approach CEOS-GEOGLAM meeting Langley November 2012</vt:lpstr>
      <vt:lpstr>Proposed GEOGLAM Phased Approach To be discussed at GEOGLAM Feb meeting</vt:lpstr>
      <vt:lpstr>GEOGLAM Phased Implementation Approach</vt:lpstr>
      <vt:lpstr>Countries responsible for 96% of total world exports of corn, soy, wheat and rice combined </vt:lpstr>
      <vt:lpstr>Percent of Population by Country with Insufficient Food UN FAO 2003-2005 Primary countries at Risk – needs updating</vt:lpstr>
      <vt:lpstr>Phase 1</vt:lpstr>
      <vt:lpstr>Phase 1 Proposed Countries</vt:lpstr>
      <vt:lpstr>Phase 1: Baseline Data Sets Status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Developing an EO Requirements  Geodatabase Example  5-10 m Optical &amp; SWIR</vt:lpstr>
      <vt:lpstr>Step 2: Developing a Sampling Approach</vt:lpstr>
      <vt:lpstr>Sampling Strategy </vt:lpstr>
      <vt:lpstr>PowerPoint Presentation</vt:lpstr>
      <vt:lpstr>Objectives</vt:lpstr>
      <vt:lpstr>Method</vt:lpstr>
      <vt:lpstr>High, medium and low soybean strata using MODIS </vt:lpstr>
      <vt:lpstr>Landsat sample blocks (S1) 3-4 acquisitions during growing season</vt:lpstr>
      <vt:lpstr>RapidEye sample blocks- S2</vt:lpstr>
      <vt:lpstr>SW Minnesota Landsat 5-4-3</vt:lpstr>
      <vt:lpstr>SW Minnesota RapidEye 4-5-3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Calibration of Landsat with Rapid Eye Rapid Eye vs. Landsat Area estimates per Block</vt:lpstr>
      <vt:lpstr>Argentina strata</vt:lpstr>
      <vt:lpstr>Argentina field data collection over selected sample blocks (Feb 2012)</vt:lpstr>
      <vt:lpstr>Summary</vt:lpstr>
      <vt:lpstr>PowerPoint Presentation</vt:lpstr>
      <vt:lpstr>Strengthening the case for EO agricultural Monitoring: A demonstration Case Study </vt:lpstr>
      <vt:lpstr>PowerPoint Presentation</vt:lpstr>
      <vt:lpstr>2010/2011 Demonstration Case Study  Focus on 2010/11: Year of major Drought in Russia resulted in 30% grain loss  80% increase in price </vt:lpstr>
      <vt:lpstr>PowerPoint Presentation</vt:lpstr>
      <vt:lpstr>Aggregation of Wheat Production Forecasts from Main Wheat Export Countries vs. International Market Price 2010-2012 </vt:lpstr>
      <vt:lpstr>Estimate monthly wheat price for 2010 based on production forecasts</vt:lpstr>
      <vt:lpstr>PowerPoint Presentation</vt:lpstr>
      <vt:lpstr>Can EO-based estimates potentially contribute towards reducing price volatility?   Case Study Results</vt:lpstr>
      <vt:lpstr>Case Study Conclusions</vt:lpstr>
    </vt:vector>
  </TitlesOfParts>
  <Company>UMD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Inbal Becker-Reshef</dc:creator>
  <cp:lastModifiedBy>George Dyke</cp:lastModifiedBy>
  <cp:revision>78</cp:revision>
  <dcterms:created xsi:type="dcterms:W3CDTF">2013-01-31T16:36:50Z</dcterms:created>
  <dcterms:modified xsi:type="dcterms:W3CDTF">2013-02-12T23:49:16Z</dcterms:modified>
</cp:coreProperties>
</file>