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60" r:id="rId2"/>
    <p:sldId id="275" r:id="rId3"/>
    <p:sldId id="289" r:id="rId4"/>
    <p:sldId id="277" r:id="rId5"/>
    <p:sldId id="288" r:id="rId6"/>
    <p:sldId id="296" r:id="rId7"/>
    <p:sldId id="294" r:id="rId8"/>
    <p:sldId id="293" r:id="rId9"/>
    <p:sldId id="295" r:id="rId10"/>
    <p:sldId id="290" r:id="rId11"/>
    <p:sldId id="297" r:id="rId12"/>
    <p:sldId id="291" r:id="rId13"/>
    <p:sldId id="280" r:id="rId14"/>
    <p:sldId id="285" r:id="rId15"/>
    <p:sldId id="286" r:id="rId16"/>
    <p:sldId id="287" r:id="rId1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9" autoAdjust="0"/>
    <p:restoredTop sz="95833" autoAdjust="0"/>
  </p:normalViewPr>
  <p:slideViewPr>
    <p:cSldViewPr snapToGrid="0" snapToObjects="1">
      <p:cViewPr varScale="1">
        <p:scale>
          <a:sx n="83" d="100"/>
          <a:sy n="83" d="100"/>
        </p:scale>
        <p:origin x="-1136" y="-112"/>
      </p:cViewPr>
      <p:guideLst>
        <p:guide orient="horz" pos="4277"/>
        <p:guide pos="28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2072"/>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defRPr>
            </a:lvl1pPr>
          </a:lstStyle>
          <a:p>
            <a:pPr>
              <a:defRPr/>
            </a:pPr>
            <a:fld id="{70C43DB1-6AE4-42F4-A030-67A0368BA2C1}" type="datetime1">
              <a:rPr lang="en-US"/>
              <a:pPr>
                <a:defRPr/>
              </a:pPr>
              <a:t>2/8/13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defRPr>
            </a:lvl1pPr>
          </a:lstStyle>
          <a:p>
            <a:pPr>
              <a:defRPr/>
            </a:pPr>
            <a:fld id="{3D31D474-A30B-46C7-A7CB-BF5BB52F9BBE}" type="slidenum">
              <a:rPr lang="en-US"/>
              <a:pPr>
                <a:defRPr/>
              </a:pPr>
              <a:t>‹#›</a:t>
            </a:fld>
            <a:endParaRPr lang="en-US"/>
          </a:p>
        </p:txBody>
      </p:sp>
    </p:spTree>
    <p:extLst>
      <p:ext uri="{BB962C8B-B14F-4D97-AF65-F5344CB8AC3E}">
        <p14:creationId xmlns:p14="http://schemas.microsoft.com/office/powerpoint/2010/main" val="301070270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C098A87-5171-4B75-93C2-5524BB9D1112}" type="slidenum">
              <a:rPr lang="de-DE" smtClean="0">
                <a:latin typeface="Times New Roman" pitchFamily="-106" charset="0"/>
              </a:rPr>
              <a:pPr/>
              <a:t>1</a:t>
            </a:fld>
            <a:endParaRPr lang="de-DE" dirty="0" smtClean="0">
              <a:latin typeface="Times New Roman" pitchFamily="-106"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de-DE" dirty="0" smtClean="0">
              <a:latin typeface="Times New Roman" pitchFamily="-106"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10</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11</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12</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13</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14</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15</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16</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2</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3</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4</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5</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6</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7</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8</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9</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AutoShape 5"/>
          <p:cNvSpPr>
            <a:spLocks noChangeAspect="1" noChangeArrowheads="1" noTextEdit="1"/>
          </p:cNvSpPr>
          <p:nvPr/>
        </p:nvSpPr>
        <p:spPr bwMode="auto">
          <a:xfrm>
            <a:off x="0" y="3244851"/>
            <a:ext cx="9144000" cy="288925"/>
          </a:xfrm>
          <a:prstGeom prst="rect">
            <a:avLst/>
          </a:prstGeom>
          <a:noFill/>
          <a:ln w="9525">
            <a:noFill/>
            <a:miter lim="800000"/>
            <a:headEnd/>
            <a:tailEnd/>
          </a:ln>
        </p:spPr>
        <p:txBody>
          <a:bodyPr/>
          <a:lstStyle/>
          <a:p>
            <a:pPr>
              <a:defRPr/>
            </a:pPr>
            <a:endParaRPr lang="en-US">
              <a:latin typeface="Tahoma" pitchFamily="34" charset="0"/>
            </a:endParaRPr>
          </a:p>
        </p:txBody>
      </p:sp>
      <p:sp>
        <p:nvSpPr>
          <p:cNvPr id="328706" name="Rectangle 2"/>
          <p:cNvSpPr>
            <a:spLocks noGrp="1" noChangeArrowheads="1"/>
          </p:cNvSpPr>
          <p:nvPr>
            <p:ph type="ctrTitle" sz="quarter"/>
          </p:nvPr>
        </p:nvSpPr>
        <p:spPr>
          <a:xfrm>
            <a:off x="4089889" y="666750"/>
            <a:ext cx="4810857" cy="1874838"/>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4081097" y="2722564"/>
            <a:ext cx="4826977" cy="1093787"/>
          </a:xfr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pPr>
              <a:defRPr/>
            </a:pPr>
            <a:fld id="{6BF8D2B0-EFB6-4DAA-9B0B-6F6B3A580823}" type="slidenum">
              <a:rPr lang="en-US"/>
              <a:pPr>
                <a:defRPr/>
              </a:pPr>
              <a:t>‹#›</a:t>
            </a:fld>
            <a:endParaRPr lang="en-US"/>
          </a:p>
        </p:txBody>
      </p:sp>
    </p:spTree>
  </p:cSld>
  <p:clrMapOvr>
    <a:masterClrMapping/>
  </p:clrMapOvr>
  <p:transition xmlns:p14="http://schemas.microsoft.com/office/powerpoint/2010/main" spd="slow"/>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1671638" y="188913"/>
            <a:ext cx="7396162"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4" name="TextBox 3"/>
          <p:cNvSpPr txBox="1"/>
          <p:nvPr userDrawn="1"/>
        </p:nvSpPr>
        <p:spPr>
          <a:xfrm>
            <a:off x="19050" y="544775"/>
            <a:ext cx="1249060" cy="553998"/>
          </a:xfrm>
          <a:prstGeom prst="rect">
            <a:avLst/>
          </a:prstGeom>
          <a:noFill/>
        </p:spPr>
        <p:txBody>
          <a:bodyPr wrap="none">
            <a:spAutoFit/>
          </a:bodyPr>
          <a:lstStyle/>
          <a:p>
            <a:pPr defTabSz="914400" eaLnBrk="0" hangingPunct="0">
              <a:spcBef>
                <a:spcPts val="0"/>
              </a:spcBef>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SDCG-3 Meeting</a:t>
            </a:r>
            <a:endParaRPr lang="en-US" sz="1000" b="1" dirty="0">
              <a:solidFill>
                <a:srgbClr val="FFFFFF"/>
              </a:solidFill>
              <a:latin typeface="Arial Unicode MS" pitchFamily="-111" charset="0"/>
              <a:ea typeface="ＭＳ Ｐゴシック" pitchFamily="-105" charset="-128"/>
              <a:cs typeface="ＭＳ Ｐゴシック" pitchFamily="-105" charset="-128"/>
            </a:endParaRPr>
          </a:p>
          <a:p>
            <a:pPr defTabSz="914400" eaLnBrk="0" hangingPunct="0">
              <a:spcBef>
                <a:spcPts val="0"/>
              </a:spcBef>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Sydney,</a:t>
            </a:r>
            <a:r>
              <a:rPr lang="en-US" sz="1000" b="1" baseline="0" dirty="0" smtClean="0">
                <a:solidFill>
                  <a:srgbClr val="FFFFFF"/>
                </a:solidFill>
                <a:latin typeface="Arial Unicode MS" pitchFamily="-111" charset="0"/>
                <a:ea typeface="ＭＳ Ｐゴシック" pitchFamily="-105" charset="-128"/>
                <a:cs typeface="ＭＳ Ｐゴシック" pitchFamily="-105" charset="-128"/>
              </a:rPr>
              <a:t> Australia</a:t>
            </a:r>
            <a:r>
              <a:rPr lang="en-US" sz="1000" b="1" dirty="0">
                <a:solidFill>
                  <a:srgbClr val="FFFFFF"/>
                </a:solidFill>
                <a:latin typeface="Arial Unicode MS" pitchFamily="-111" charset="0"/>
                <a:ea typeface="ＭＳ Ｐゴシック" pitchFamily="-105" charset="-128"/>
                <a:cs typeface="ＭＳ Ｐゴシック" pitchFamily="-105" charset="-128"/>
              </a:rPr>
              <a:t/>
            </a:r>
            <a:br>
              <a:rPr lang="en-US" sz="1000" b="1" dirty="0">
                <a:solidFill>
                  <a:srgbClr val="FFFFFF"/>
                </a:solidFill>
                <a:latin typeface="Arial Unicode MS" pitchFamily="-111" charset="0"/>
                <a:ea typeface="ＭＳ Ｐゴシック" pitchFamily="-105" charset="-128"/>
                <a:cs typeface="ＭＳ Ｐゴシック" pitchFamily="-105" charset="-128"/>
              </a:rPr>
            </a:br>
            <a:r>
              <a:rPr lang="en-US" sz="1000" b="1" dirty="0" smtClean="0">
                <a:solidFill>
                  <a:srgbClr val="FFFFFF"/>
                </a:solidFill>
                <a:latin typeface="Arial Unicode MS" pitchFamily="-111" charset="0"/>
                <a:ea typeface="ＭＳ Ｐゴシック" pitchFamily="-105" charset="-128"/>
                <a:cs typeface="ＭＳ Ｐゴシック" pitchFamily="-105" charset="-128"/>
              </a:rPr>
              <a:t>7-9 February 2013</a:t>
            </a:r>
            <a:endParaRPr lang="en-US" sz="1000" b="1" dirty="0">
              <a:solidFill>
                <a:srgbClr val="FFFFFF"/>
              </a:solidFill>
              <a:latin typeface="Arial Unicode MS" pitchFamily="-111" charset="0"/>
              <a:ea typeface="ＭＳ Ｐゴシック" pitchFamily="-105" charset="-128"/>
              <a:cs typeface="ＭＳ Ｐゴシック" pitchFamily="-105" charset="-128"/>
            </a:endParaRP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a:defRPr/>
            </a:pPr>
            <a:fld id="{980EA4A0-E513-42EA-B292-B21C1B51B660}" type="slidenum">
              <a:rPr lang="en-US"/>
              <a:pPr>
                <a:defRPr/>
              </a:pPr>
              <a:t>‹#›</a:t>
            </a:fld>
            <a:endParaRPr lang="en-US"/>
          </a:p>
        </p:txBody>
      </p:sp>
      <p:pic>
        <p:nvPicPr>
          <p:cNvPr id="10" name="Picture 34"/>
          <p:cNvPicPr>
            <a:picLocks noChangeAspect="1" noChangeArrowheads="1"/>
          </p:cNvPicPr>
          <p:nvPr userDrawn="1"/>
        </p:nvPicPr>
        <p:blipFill>
          <a:blip r:embed="rId5" cstate="print"/>
          <a:srcRect t="16208"/>
          <a:stretch>
            <a:fillRect/>
          </a:stretch>
        </p:blipFill>
        <p:spPr bwMode="auto">
          <a:xfrm>
            <a:off x="1" y="0"/>
            <a:ext cx="1375442" cy="6905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71" r:id="rId2"/>
  </p:sldLayoutIdLst>
  <p:transition xmlns:p14="http://schemas.microsoft.com/office/powerpoint/2010/main" spd="slow"/>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4"/>
          <p:cNvSpPr>
            <a:spLocks noGrp="1" noChangeArrowheads="1"/>
          </p:cNvSpPr>
          <p:nvPr>
            <p:ph type="ctrTitle"/>
          </p:nvPr>
        </p:nvSpPr>
        <p:spPr>
          <a:xfrm>
            <a:off x="3814057" y="166221"/>
            <a:ext cx="5206574" cy="1874838"/>
          </a:xfrm>
        </p:spPr>
        <p:txBody>
          <a:bodyPr/>
          <a:lstStyle/>
          <a:p>
            <a:pPr algn="l"/>
            <a:r>
              <a:rPr lang="en-US" sz="2800" dirty="0" smtClean="0"/>
              <a:t>GEOGLAM Phase-1 Analysis </a:t>
            </a:r>
            <a:br>
              <a:rPr lang="en-US" sz="2800" dirty="0" smtClean="0"/>
            </a:br>
            <a:r>
              <a:rPr lang="en-US" sz="2800" dirty="0" smtClean="0"/>
              <a:t>by the CEOS SEO</a:t>
            </a:r>
            <a:endParaRPr lang="en-US" sz="2800" dirty="0" smtClean="0">
              <a:solidFill>
                <a:srgbClr val="FFFF00"/>
              </a:solidFill>
            </a:endParaRPr>
          </a:p>
        </p:txBody>
      </p:sp>
      <p:sp>
        <p:nvSpPr>
          <p:cNvPr id="2" name="Subtitle 1"/>
          <p:cNvSpPr>
            <a:spLocks noGrp="1"/>
          </p:cNvSpPr>
          <p:nvPr>
            <p:ph type="subTitle" sz="quarter" idx="1"/>
          </p:nvPr>
        </p:nvSpPr>
        <p:spPr>
          <a:xfrm>
            <a:off x="3814057" y="2175670"/>
            <a:ext cx="4826977" cy="1093787"/>
          </a:xfrm>
        </p:spPr>
        <p:txBody>
          <a:bodyPr/>
          <a:lstStyle/>
          <a:p>
            <a:r>
              <a:rPr lang="en-US" b="0" dirty="0" smtClean="0"/>
              <a:t>Brian Killough</a:t>
            </a:r>
            <a:br>
              <a:rPr lang="en-US" b="0" dirty="0" smtClean="0"/>
            </a:br>
            <a:r>
              <a:rPr lang="en-US" b="0" dirty="0" smtClean="0"/>
              <a:t>CEOS SDCG-3 Meeting</a:t>
            </a:r>
            <a:br>
              <a:rPr lang="en-US" b="0" dirty="0" smtClean="0"/>
            </a:br>
            <a:r>
              <a:rPr lang="en-US" b="0" dirty="0" smtClean="0"/>
              <a:t>February 7-9, 2013</a:t>
            </a:r>
            <a:br>
              <a:rPr lang="en-US" b="0" dirty="0" smtClean="0"/>
            </a:br>
            <a:r>
              <a:rPr lang="en-US" b="0" dirty="0" smtClean="0"/>
              <a:t>Sydney, Australia</a:t>
            </a:r>
            <a:endParaRPr lang="en-US" b="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10</a:t>
            </a:fld>
            <a:endParaRPr lang="en-US" dirty="0" smtClean="0"/>
          </a:p>
        </p:txBody>
      </p:sp>
      <p:sp>
        <p:nvSpPr>
          <p:cNvPr id="6" name="Title 1"/>
          <p:cNvSpPr txBox="1">
            <a:spLocks/>
          </p:cNvSpPr>
          <p:nvPr/>
        </p:nvSpPr>
        <p:spPr bwMode="auto">
          <a:xfrm>
            <a:off x="3166253" y="109710"/>
            <a:ext cx="5859461"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dirty="0" smtClean="0">
                <a:solidFill>
                  <a:schemeClr val="bg1"/>
                </a:solidFill>
                <a:latin typeface="Tahoma" pitchFamily="-106" charset="0"/>
                <a:cs typeface="Tahoma" pitchFamily="-106" charset="0"/>
              </a:rPr>
              <a:t>Russia   </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220" y="1427409"/>
            <a:ext cx="3999162" cy="2375570"/>
          </a:xfrm>
          <a:prstGeom prst="rect">
            <a:avLst/>
          </a:prstGeom>
          <a:noFill/>
          <a:ln>
            <a:noFill/>
          </a:ln>
        </p:spPr>
      </p:pic>
      <p:sp>
        <p:nvSpPr>
          <p:cNvPr id="9" name="TextBox 8"/>
          <p:cNvSpPr txBox="1"/>
          <p:nvPr/>
        </p:nvSpPr>
        <p:spPr>
          <a:xfrm>
            <a:off x="4469517" y="1435535"/>
            <a:ext cx="4556197" cy="1323439"/>
          </a:xfrm>
          <a:prstGeom prst="rect">
            <a:avLst/>
          </a:prstGeom>
          <a:noFill/>
        </p:spPr>
        <p:txBody>
          <a:bodyPr wrap="square" rtlCol="0">
            <a:spAutoFit/>
          </a:bodyPr>
          <a:lstStyle/>
          <a:p>
            <a:pPr lvl="0"/>
            <a:r>
              <a:rPr lang="en-US" sz="2000" dirty="0" smtClean="0"/>
              <a:t>Cropland Map (top left)</a:t>
            </a:r>
          </a:p>
          <a:p>
            <a:pPr lvl="0"/>
            <a:r>
              <a:rPr lang="en-US" sz="2000" dirty="0" smtClean="0"/>
              <a:t>Landsat WRS scenes (bottom-left)</a:t>
            </a:r>
          </a:p>
          <a:p>
            <a:pPr lvl="0"/>
            <a:endParaRPr lang="en-US" sz="2000" dirty="0"/>
          </a:p>
          <a:p>
            <a:pPr lvl="0"/>
            <a:r>
              <a:rPr lang="en-US" sz="2000" dirty="0" smtClean="0"/>
              <a:t>Landsat scenes for region = </a:t>
            </a:r>
            <a:r>
              <a:rPr lang="en-US" sz="2000" dirty="0" smtClean="0"/>
              <a:t>382</a:t>
            </a:r>
            <a:endParaRPr lang="en-US" sz="2000" dirty="0" smtClean="0"/>
          </a:p>
        </p:txBody>
      </p:sp>
      <p:pic>
        <p:nvPicPr>
          <p:cNvPr id="4" name="Picture 3"/>
          <p:cNvPicPr>
            <a:picLocks noChangeAspect="1"/>
          </p:cNvPicPr>
          <p:nvPr/>
        </p:nvPicPr>
        <p:blipFill>
          <a:blip r:embed="rId4"/>
          <a:stretch>
            <a:fillRect/>
          </a:stretch>
        </p:blipFill>
        <p:spPr>
          <a:xfrm>
            <a:off x="207153" y="3952451"/>
            <a:ext cx="6643040" cy="2722791"/>
          </a:xfrm>
          <a:prstGeom prst="rect">
            <a:avLst/>
          </a:prstGeom>
        </p:spPr>
      </p:pic>
    </p:spTree>
    <p:extLst>
      <p:ext uri="{BB962C8B-B14F-4D97-AF65-F5344CB8AC3E}">
        <p14:creationId xmlns:p14="http://schemas.microsoft.com/office/powerpoint/2010/main" val="18529171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11</a:t>
            </a:fld>
            <a:endParaRPr lang="en-US" dirty="0" smtClean="0"/>
          </a:p>
        </p:txBody>
      </p:sp>
      <p:sp>
        <p:nvSpPr>
          <p:cNvPr id="6" name="Title 1"/>
          <p:cNvSpPr txBox="1">
            <a:spLocks/>
          </p:cNvSpPr>
          <p:nvPr/>
        </p:nvSpPr>
        <p:spPr bwMode="auto">
          <a:xfrm>
            <a:off x="1591263" y="216803"/>
            <a:ext cx="7298369"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2800" b="1" kern="0" dirty="0" smtClean="0">
                <a:solidFill>
                  <a:schemeClr val="bg1"/>
                </a:solidFill>
                <a:latin typeface="Tahoma" pitchFamily="-106" charset="0"/>
                <a:cs typeface="Tahoma" pitchFamily="-106" charset="0"/>
              </a:rPr>
              <a:t>Preliminary GEOGLAM Volumetric Assessments Results   </a:t>
            </a:r>
            <a:endParaRPr kumimoji="0" lang="en-US" sz="2800" b="1" i="0" u="none" strike="noStrike" kern="0" cap="none" spc="0" normalizeH="0" baseline="0" noProof="0" dirty="0" smtClean="0">
              <a:ln>
                <a:noFill/>
              </a:ln>
              <a:solidFill>
                <a:schemeClr val="bg1"/>
              </a:solidFill>
              <a:effectLst/>
              <a:uLnTx/>
              <a:uFillTx/>
              <a:latin typeface="Tahoma" pitchFamily="-106" charset="0"/>
              <a:cs typeface="Tahoma" pitchFamily="-106" charset="0"/>
            </a:endParaRPr>
          </a:p>
        </p:txBody>
      </p:sp>
      <p:sp>
        <p:nvSpPr>
          <p:cNvPr id="9" name="TextBox 8"/>
          <p:cNvSpPr txBox="1"/>
          <p:nvPr/>
        </p:nvSpPr>
        <p:spPr>
          <a:xfrm>
            <a:off x="6068518" y="1764678"/>
            <a:ext cx="2821113" cy="4247317"/>
          </a:xfrm>
          <a:prstGeom prst="rect">
            <a:avLst/>
          </a:prstGeom>
          <a:noFill/>
        </p:spPr>
        <p:txBody>
          <a:bodyPr wrap="square" rtlCol="0">
            <a:spAutoFit/>
          </a:bodyPr>
          <a:lstStyle/>
          <a:p>
            <a:pPr lvl="0"/>
            <a:r>
              <a:rPr lang="en-US" dirty="0" smtClean="0"/>
              <a:t>Preliminary results only assessed Landsat-7 and NPP (VIIRS).  Future revisions will introduce more missions and instruments.</a:t>
            </a:r>
          </a:p>
          <a:p>
            <a:pPr lvl="0"/>
            <a:endParaRPr lang="en-US" dirty="0"/>
          </a:p>
          <a:p>
            <a:pPr lvl="0"/>
            <a:r>
              <a:rPr lang="en-US" dirty="0" smtClean="0"/>
              <a:t>This analysis represents the </a:t>
            </a:r>
            <a:r>
              <a:rPr lang="en-US" b="1" dirty="0" smtClean="0"/>
              <a:t>MAXIMUM</a:t>
            </a:r>
            <a:r>
              <a:rPr lang="en-US" dirty="0" smtClean="0"/>
              <a:t> amount of data.  Updates will need to consider GEOGLAM required scenes and available scenes due to clouds or other restrictions.</a:t>
            </a:r>
            <a:endParaRPr lang="en-US" dirty="0" smtClean="0"/>
          </a:p>
        </p:txBody>
      </p:sp>
      <p:pic>
        <p:nvPicPr>
          <p:cNvPr id="2" name="Picture 1"/>
          <p:cNvPicPr>
            <a:picLocks noChangeAspect="1"/>
          </p:cNvPicPr>
          <p:nvPr/>
        </p:nvPicPr>
        <p:blipFill>
          <a:blip r:embed="rId3"/>
          <a:stretch>
            <a:fillRect/>
          </a:stretch>
        </p:blipFill>
        <p:spPr>
          <a:xfrm>
            <a:off x="204161" y="1539948"/>
            <a:ext cx="5570311" cy="5006902"/>
          </a:xfrm>
          <a:prstGeom prst="rect">
            <a:avLst/>
          </a:prstGeom>
        </p:spPr>
      </p:pic>
    </p:spTree>
    <p:extLst>
      <p:ext uri="{BB962C8B-B14F-4D97-AF65-F5344CB8AC3E}">
        <p14:creationId xmlns:p14="http://schemas.microsoft.com/office/powerpoint/2010/main" val="8224012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12</a:t>
            </a:fld>
            <a:endParaRPr lang="en-US" dirty="0" smtClean="0"/>
          </a:p>
        </p:txBody>
      </p:sp>
      <p:sp>
        <p:nvSpPr>
          <p:cNvPr id="6" name="Title 1"/>
          <p:cNvSpPr txBox="1">
            <a:spLocks/>
          </p:cNvSpPr>
          <p:nvPr/>
        </p:nvSpPr>
        <p:spPr bwMode="auto">
          <a:xfrm>
            <a:off x="3166253" y="109710"/>
            <a:ext cx="5859461"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rPr>
              <a:t>Synergies</a:t>
            </a:r>
            <a:r>
              <a:rPr kumimoji="0" lang="en-US" sz="3200" b="1" i="0" u="none" strike="noStrike" kern="0" cap="none" spc="0" normalizeH="0" noProof="0" dirty="0" smtClean="0">
                <a:ln>
                  <a:noFill/>
                </a:ln>
                <a:solidFill>
                  <a:schemeClr val="bg1"/>
                </a:solidFill>
                <a:effectLst/>
                <a:uLnTx/>
                <a:uFillTx/>
                <a:latin typeface="Tahoma" pitchFamily="-106" charset="0"/>
                <a:ea typeface="ＭＳ Ｐゴシック" pitchFamily="-106" charset="-128"/>
                <a:cs typeface="Tahoma" pitchFamily="-106" charset="0"/>
              </a:rPr>
              <a:t> with GFOI</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4" name="TextBox 3"/>
          <p:cNvSpPr txBox="1"/>
          <p:nvPr/>
        </p:nvSpPr>
        <p:spPr>
          <a:xfrm>
            <a:off x="101059" y="1573558"/>
            <a:ext cx="5468343" cy="4832092"/>
          </a:xfrm>
          <a:prstGeom prst="rect">
            <a:avLst/>
          </a:prstGeom>
          <a:noFill/>
        </p:spPr>
        <p:txBody>
          <a:bodyPr wrap="square" rtlCol="0">
            <a:spAutoFit/>
          </a:bodyPr>
          <a:lstStyle/>
          <a:p>
            <a:pPr marL="342900" lvl="0" indent="-342900">
              <a:buFont typeface="Arial"/>
              <a:buChar char="•"/>
            </a:pPr>
            <a:r>
              <a:rPr lang="en-US" sz="2200" dirty="0" smtClean="0"/>
              <a:t>Forest </a:t>
            </a:r>
            <a:r>
              <a:rPr lang="en-US" sz="2200" dirty="0"/>
              <a:t>and agriculture regions within any country are not likely the </a:t>
            </a:r>
            <a:r>
              <a:rPr lang="en-US" sz="2200" dirty="0" smtClean="0"/>
              <a:t>same.</a:t>
            </a:r>
          </a:p>
          <a:p>
            <a:pPr marL="342900" lvl="0" indent="-342900">
              <a:buFont typeface="Arial"/>
              <a:buChar char="•"/>
            </a:pPr>
            <a:r>
              <a:rPr lang="en-US" sz="2200" dirty="0"/>
              <a:t>Wall-to-wall optical coverage is the likely synergy for </a:t>
            </a:r>
            <a:r>
              <a:rPr lang="en-US" sz="2200" dirty="0" smtClean="0"/>
              <a:t>acquisitions.</a:t>
            </a:r>
          </a:p>
          <a:p>
            <a:pPr marL="342900" lvl="0" indent="-342900">
              <a:buFont typeface="Arial"/>
              <a:buChar char="•"/>
            </a:pPr>
            <a:r>
              <a:rPr lang="en-US" sz="2200" dirty="0" smtClean="0"/>
              <a:t>GFOI </a:t>
            </a:r>
            <a:r>
              <a:rPr lang="en-US" sz="2200" dirty="0"/>
              <a:t>country list includes FCT, REDD+ and UN-</a:t>
            </a:r>
            <a:r>
              <a:rPr lang="en-US" sz="2200" dirty="0" smtClean="0"/>
              <a:t>REDD = </a:t>
            </a:r>
            <a:r>
              <a:rPr lang="en-US" sz="2200" dirty="0" smtClean="0">
                <a:solidFill>
                  <a:srgbClr val="FF0000"/>
                </a:solidFill>
              </a:rPr>
              <a:t>44 total</a:t>
            </a:r>
            <a:r>
              <a:rPr lang="en-US" sz="2200" dirty="0" smtClean="0"/>
              <a:t>. GEOGLAM country list </a:t>
            </a:r>
            <a:r>
              <a:rPr lang="en-US" sz="2200" smtClean="0"/>
              <a:t>includes </a:t>
            </a:r>
            <a:r>
              <a:rPr lang="en-US" sz="2200" smtClean="0"/>
              <a:t>21 “producers</a:t>
            </a:r>
            <a:r>
              <a:rPr lang="en-US" sz="2200" dirty="0" smtClean="0"/>
              <a:t>” </a:t>
            </a:r>
            <a:r>
              <a:rPr lang="en-US" sz="2200" smtClean="0"/>
              <a:t>and </a:t>
            </a:r>
            <a:r>
              <a:rPr lang="en-US" sz="2200" smtClean="0"/>
              <a:t>24 “at </a:t>
            </a:r>
            <a:r>
              <a:rPr lang="en-US" sz="2200" dirty="0" smtClean="0"/>
              <a:t>risk” countries = </a:t>
            </a:r>
            <a:r>
              <a:rPr lang="en-US" sz="2200" dirty="0" smtClean="0">
                <a:solidFill>
                  <a:srgbClr val="FF0000"/>
                </a:solidFill>
              </a:rPr>
              <a:t>45 total</a:t>
            </a:r>
            <a:r>
              <a:rPr lang="en-US" sz="2200" smtClean="0"/>
              <a:t>.  </a:t>
            </a:r>
            <a:endParaRPr lang="en-US" sz="2200" smtClean="0"/>
          </a:p>
          <a:p>
            <a:pPr marL="342900" lvl="0" indent="-342900">
              <a:buFont typeface="Arial"/>
              <a:buChar char="•"/>
            </a:pPr>
            <a:r>
              <a:rPr lang="en-US" sz="2200" smtClean="0"/>
              <a:t>There </a:t>
            </a:r>
            <a:r>
              <a:rPr lang="en-US" sz="2200" dirty="0" smtClean="0"/>
              <a:t>are </a:t>
            </a:r>
            <a:r>
              <a:rPr lang="en-US" sz="2200" b="1" dirty="0" smtClean="0"/>
              <a:t>18 countries </a:t>
            </a:r>
            <a:r>
              <a:rPr lang="en-US" sz="2200" dirty="0" smtClean="0"/>
              <a:t>that </a:t>
            </a:r>
            <a:r>
              <a:rPr lang="en-US" sz="2200" smtClean="0"/>
              <a:t>are </a:t>
            </a:r>
            <a:r>
              <a:rPr lang="en-US" sz="2200" smtClean="0"/>
              <a:t>common between GFOI and GEOGLAM (see table).  6 of these are “producer” countries …</a:t>
            </a:r>
            <a:r>
              <a:rPr lang="en-US" sz="2200" b="1" smtClean="0"/>
              <a:t>Argentina, Australia, Brazil, Paraguay, Thailand, Vietnam.  </a:t>
            </a:r>
            <a:endParaRPr lang="en-US" sz="2200" b="1" dirty="0" smtClean="0"/>
          </a:p>
        </p:txBody>
      </p:sp>
      <p:pic>
        <p:nvPicPr>
          <p:cNvPr id="2" name="Picture 1"/>
          <p:cNvPicPr>
            <a:picLocks noChangeAspect="1"/>
          </p:cNvPicPr>
          <p:nvPr/>
        </p:nvPicPr>
        <p:blipFill>
          <a:blip r:embed="rId3"/>
          <a:stretch>
            <a:fillRect/>
          </a:stretch>
        </p:blipFill>
        <p:spPr>
          <a:xfrm>
            <a:off x="5930302" y="1573558"/>
            <a:ext cx="2617395" cy="5031891"/>
          </a:xfrm>
          <a:prstGeom prst="rect">
            <a:avLst/>
          </a:prstGeom>
        </p:spPr>
      </p:pic>
    </p:spTree>
    <p:extLst>
      <p:ext uri="{BB962C8B-B14F-4D97-AF65-F5344CB8AC3E}">
        <p14:creationId xmlns:p14="http://schemas.microsoft.com/office/powerpoint/2010/main" val="80990206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13</a:t>
            </a:fld>
            <a:endParaRPr lang="en-US" dirty="0" smtClean="0"/>
          </a:p>
        </p:txBody>
      </p:sp>
      <p:sp>
        <p:nvSpPr>
          <p:cNvPr id="6" name="Title 1"/>
          <p:cNvSpPr txBox="1">
            <a:spLocks/>
          </p:cNvSpPr>
          <p:nvPr/>
        </p:nvSpPr>
        <p:spPr bwMode="auto">
          <a:xfrm>
            <a:off x="3166253" y="109710"/>
            <a:ext cx="5859461"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dirty="0" smtClean="0">
                <a:solidFill>
                  <a:schemeClr val="bg1"/>
                </a:solidFill>
                <a:latin typeface="Tahoma" pitchFamily="-106" charset="0"/>
                <a:cs typeface="Tahoma" pitchFamily="-106" charset="0"/>
              </a:rPr>
              <a:t>Next Steps</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7" name="TextBox 6"/>
          <p:cNvSpPr txBox="1"/>
          <p:nvPr/>
        </p:nvSpPr>
        <p:spPr>
          <a:xfrm>
            <a:off x="208166" y="1573558"/>
            <a:ext cx="8577751" cy="3539430"/>
          </a:xfrm>
          <a:prstGeom prst="rect">
            <a:avLst/>
          </a:prstGeom>
          <a:noFill/>
        </p:spPr>
        <p:txBody>
          <a:bodyPr wrap="square" rtlCol="0">
            <a:spAutoFit/>
          </a:bodyPr>
          <a:lstStyle/>
          <a:p>
            <a:pPr marL="342900" lvl="0" indent="-342900">
              <a:buFont typeface="Arial"/>
              <a:buChar char="•"/>
            </a:pPr>
            <a:r>
              <a:rPr lang="en-US" sz="3200" smtClean="0"/>
              <a:t>Complete the</a:t>
            </a:r>
            <a:r>
              <a:rPr lang="en-US" sz="3200" smtClean="0"/>
              <a:t> preliminary volumetric </a:t>
            </a:r>
            <a:r>
              <a:rPr lang="en-US" sz="3200" dirty="0" smtClean="0"/>
              <a:t>analysis for all Phase-1 regions (5 </a:t>
            </a:r>
            <a:r>
              <a:rPr lang="en-US" sz="3200" smtClean="0"/>
              <a:t>countries</a:t>
            </a:r>
            <a:r>
              <a:rPr lang="en-US" sz="3200" smtClean="0"/>
              <a:t>) and the full set of missions/instruments.</a:t>
            </a:r>
            <a:endParaRPr lang="en-US" sz="3200" dirty="0" smtClean="0"/>
          </a:p>
          <a:p>
            <a:pPr marL="342900" lvl="0" indent="-342900">
              <a:buFont typeface="Arial"/>
              <a:buChar char="•"/>
            </a:pPr>
            <a:r>
              <a:rPr lang="en-US" sz="3200" dirty="0" smtClean="0"/>
              <a:t>Participate in the GEOGLAM Meeting on Feb 20-22 in Washington, DC. </a:t>
            </a:r>
          </a:p>
          <a:p>
            <a:pPr marL="342900" lvl="0" indent="-342900">
              <a:buFont typeface="Arial"/>
              <a:buChar char="•"/>
            </a:pPr>
            <a:r>
              <a:rPr lang="en-US" sz="3200" dirty="0" smtClean="0"/>
              <a:t>Prepare a SIT-28 response for </a:t>
            </a:r>
            <a:r>
              <a:rPr lang="en-US" sz="3200" u="sng" dirty="0" smtClean="0"/>
              <a:t>three </a:t>
            </a:r>
            <a:r>
              <a:rPr lang="en-US" sz="3200" dirty="0" smtClean="0"/>
              <a:t>GEOGLAM actions.  </a:t>
            </a:r>
            <a:r>
              <a:rPr lang="en-US" sz="3200" smtClean="0">
                <a:solidFill>
                  <a:srgbClr val="FF0000"/>
                </a:solidFill>
              </a:rPr>
              <a:t>Next </a:t>
            </a:r>
            <a:r>
              <a:rPr lang="en-US" sz="3200" smtClean="0">
                <a:solidFill>
                  <a:srgbClr val="FF0000"/>
                </a:solidFill>
              </a:rPr>
              <a:t>3 charts </a:t>
            </a:r>
            <a:r>
              <a:rPr lang="en-US" sz="3200" dirty="0" smtClean="0">
                <a:solidFill>
                  <a:srgbClr val="FF0000"/>
                </a:solidFill>
              </a:rPr>
              <a:t>….</a:t>
            </a:r>
          </a:p>
        </p:txBody>
      </p:sp>
    </p:spTree>
    <p:extLst>
      <p:ext uri="{BB962C8B-B14F-4D97-AF65-F5344CB8AC3E}">
        <p14:creationId xmlns:p14="http://schemas.microsoft.com/office/powerpoint/2010/main" val="248463620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14</a:t>
            </a:fld>
            <a:endParaRPr lang="en-US" dirty="0" smtClean="0"/>
          </a:p>
        </p:txBody>
      </p:sp>
      <p:sp>
        <p:nvSpPr>
          <p:cNvPr id="6" name="Title 1"/>
          <p:cNvSpPr txBox="1">
            <a:spLocks/>
          </p:cNvSpPr>
          <p:nvPr/>
        </p:nvSpPr>
        <p:spPr bwMode="auto">
          <a:xfrm>
            <a:off x="1550457" y="109710"/>
            <a:ext cx="7475258"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dirty="0" smtClean="0">
                <a:solidFill>
                  <a:schemeClr val="bg1"/>
                </a:solidFill>
                <a:latin typeface="Tahoma" pitchFamily="-106" charset="0"/>
                <a:cs typeface="Tahoma" pitchFamily="-106" charset="0"/>
              </a:rPr>
              <a:t>SIT Action 27-11</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7" name="TextBox 6"/>
          <p:cNvSpPr txBox="1"/>
          <p:nvPr/>
        </p:nvSpPr>
        <p:spPr>
          <a:xfrm>
            <a:off x="208167" y="1499718"/>
            <a:ext cx="8710648" cy="4524316"/>
          </a:xfrm>
          <a:prstGeom prst="rect">
            <a:avLst/>
          </a:prstGeom>
          <a:noFill/>
        </p:spPr>
        <p:txBody>
          <a:bodyPr wrap="square" rtlCol="0">
            <a:spAutoFit/>
          </a:bodyPr>
          <a:lstStyle/>
          <a:p>
            <a:pPr lvl="0"/>
            <a:r>
              <a:rPr lang="en-US" b="1" dirty="0" smtClean="0"/>
              <a:t>Action: </a:t>
            </a:r>
            <a:r>
              <a:rPr lang="en-US" dirty="0" smtClean="0"/>
              <a:t>An </a:t>
            </a:r>
            <a:r>
              <a:rPr lang="en-US" dirty="0"/>
              <a:t>Ad Hoc CEOS team to take responsibility for working with GEOGLAM to further develop the space-based observations component suggested by the draft Work Plan. Initial membership should include Yves </a:t>
            </a:r>
            <a:r>
              <a:rPr lang="en-US" dirty="0" err="1"/>
              <a:t>Crevier</a:t>
            </a:r>
            <a:r>
              <a:rPr lang="en-US" dirty="0"/>
              <a:t>, John </a:t>
            </a:r>
            <a:r>
              <a:rPr lang="en-US" dirty="0" err="1"/>
              <a:t>Faundeen</a:t>
            </a:r>
            <a:r>
              <a:rPr lang="en-US" dirty="0"/>
              <a:t>, Brian Killough, Prasad </a:t>
            </a:r>
            <a:r>
              <a:rPr lang="en-US" dirty="0" err="1"/>
              <a:t>Thenkabail</a:t>
            </a:r>
            <a:r>
              <a:rPr lang="en-US" dirty="0"/>
              <a:t>, Brad </a:t>
            </a:r>
            <a:r>
              <a:rPr lang="en-US" dirty="0" err="1"/>
              <a:t>Doorn</a:t>
            </a:r>
            <a:r>
              <a:rPr lang="en-US" dirty="0"/>
              <a:t>, and Stephen </a:t>
            </a:r>
            <a:r>
              <a:rPr lang="en-US" dirty="0" smtClean="0"/>
              <a:t>Ward.  </a:t>
            </a:r>
            <a:r>
              <a:rPr lang="en-US" b="1" dirty="0" smtClean="0">
                <a:solidFill>
                  <a:srgbClr val="FF0000"/>
                </a:solidFill>
              </a:rPr>
              <a:t>Due</a:t>
            </a:r>
            <a:r>
              <a:rPr lang="en-US" dirty="0">
                <a:solidFill>
                  <a:srgbClr val="FF0000"/>
                </a:solidFill>
              </a:rPr>
              <a:t>: CEOS Plenary</a:t>
            </a:r>
          </a:p>
          <a:p>
            <a:pPr lvl="0"/>
            <a:endParaRPr lang="en-US" dirty="0"/>
          </a:p>
          <a:p>
            <a:pPr lvl="0"/>
            <a:r>
              <a:rPr lang="en-US" b="1" dirty="0" smtClean="0"/>
              <a:t>Proposed Response</a:t>
            </a:r>
            <a:r>
              <a:rPr lang="en-US" dirty="0" smtClean="0"/>
              <a:t>: An </a:t>
            </a:r>
            <a:r>
              <a:rPr lang="en-US" dirty="0"/>
              <a:t>Ad Hoc CEOS team has been </a:t>
            </a:r>
            <a:r>
              <a:rPr lang="en-US"/>
              <a:t>working </a:t>
            </a:r>
            <a:r>
              <a:rPr lang="en-US" smtClean="0"/>
              <a:t>with </a:t>
            </a:r>
            <a:r>
              <a:rPr lang="en-US" dirty="0"/>
              <a:t>GEOGLAM to develop a phased implementation approach leading toward an operational GEOGLAM in ~5 years (2018).  The initial 2-year concept phase (Nov 2012 to Nov 2014) is an extension of the JECAM efforts and will target </a:t>
            </a:r>
            <a:r>
              <a:rPr lang="en-US" dirty="0" smtClean="0"/>
              <a:t>5 agriculture </a:t>
            </a:r>
            <a:r>
              <a:rPr lang="en-US" dirty="0"/>
              <a:t>regions in Australia, Argentina, Russia, Ukraine and the at-risk country of Uganda. A GEOGLAM data planning meeting was held in November 2012 and a GEOGLAM strategic planning meeting was held in February 2013.  This phased plan and the long-term support desired from CEOS </a:t>
            </a:r>
            <a:r>
              <a:rPr lang="en-US" dirty="0" smtClean="0"/>
              <a:t>will be presented </a:t>
            </a:r>
            <a:r>
              <a:rPr lang="en-US" dirty="0"/>
              <a:t>at SIT-28.</a:t>
            </a:r>
          </a:p>
          <a:p>
            <a:pPr lvl="0"/>
            <a:endParaRPr lang="en-US" dirty="0" smtClean="0"/>
          </a:p>
          <a:p>
            <a:pPr lvl="0"/>
            <a:r>
              <a:rPr lang="en-US" dirty="0" smtClean="0"/>
              <a:t/>
            </a:r>
            <a:br>
              <a:rPr lang="en-US" dirty="0" smtClean="0"/>
            </a:br>
            <a:endParaRPr lang="en-US" dirty="0" smtClean="0"/>
          </a:p>
        </p:txBody>
      </p:sp>
    </p:spTree>
    <p:extLst>
      <p:ext uri="{BB962C8B-B14F-4D97-AF65-F5344CB8AC3E}">
        <p14:creationId xmlns:p14="http://schemas.microsoft.com/office/powerpoint/2010/main" val="154411685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15</a:t>
            </a:fld>
            <a:endParaRPr lang="en-US" smtClean="0"/>
          </a:p>
        </p:txBody>
      </p:sp>
      <p:sp>
        <p:nvSpPr>
          <p:cNvPr id="6" name="Title 1"/>
          <p:cNvSpPr txBox="1">
            <a:spLocks/>
          </p:cNvSpPr>
          <p:nvPr/>
        </p:nvSpPr>
        <p:spPr bwMode="auto">
          <a:xfrm>
            <a:off x="1550457" y="109710"/>
            <a:ext cx="7475258"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dirty="0" smtClean="0">
                <a:solidFill>
                  <a:schemeClr val="bg1"/>
                </a:solidFill>
                <a:latin typeface="Tahoma" pitchFamily="-106" charset="0"/>
                <a:cs typeface="Tahoma" pitchFamily="-106" charset="0"/>
              </a:rPr>
              <a:t>SIT Action 27-12</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7" name="TextBox 6"/>
          <p:cNvSpPr txBox="1"/>
          <p:nvPr/>
        </p:nvSpPr>
        <p:spPr>
          <a:xfrm>
            <a:off x="208167" y="1499718"/>
            <a:ext cx="8710648" cy="4801315"/>
          </a:xfrm>
          <a:prstGeom prst="rect">
            <a:avLst/>
          </a:prstGeom>
          <a:noFill/>
        </p:spPr>
        <p:txBody>
          <a:bodyPr wrap="square" rtlCol="0">
            <a:spAutoFit/>
          </a:bodyPr>
          <a:lstStyle/>
          <a:p>
            <a:pPr lvl="0"/>
            <a:r>
              <a:rPr lang="en-US" b="1" dirty="0"/>
              <a:t>Action</a:t>
            </a:r>
            <a:r>
              <a:rPr lang="en-US" b="1" dirty="0" smtClean="0"/>
              <a:t>:</a:t>
            </a:r>
            <a:r>
              <a:rPr lang="en-US" dirty="0" smtClean="0"/>
              <a:t> ESA </a:t>
            </a:r>
            <a:r>
              <a:rPr lang="en-US" dirty="0"/>
              <a:t>will explore with SDCG the possibility of tasking/augmenting the SDCG group to undertake a preliminary global acquisition strategy in support of GEOGLAM needs. SDCG tasking would begin following approval at </a:t>
            </a:r>
            <a:r>
              <a:rPr lang="en-US" dirty="0" smtClean="0"/>
              <a:t>Plenary. </a:t>
            </a:r>
            <a:r>
              <a:rPr lang="en-US" b="1" dirty="0" smtClean="0">
                <a:solidFill>
                  <a:srgbClr val="FF0000"/>
                </a:solidFill>
              </a:rPr>
              <a:t>Due</a:t>
            </a:r>
            <a:r>
              <a:rPr lang="en-US" b="1" dirty="0">
                <a:solidFill>
                  <a:srgbClr val="FF0000"/>
                </a:solidFill>
              </a:rPr>
              <a:t>: CEOS Plenary</a:t>
            </a:r>
          </a:p>
          <a:p>
            <a:pPr lvl="0"/>
            <a:endParaRPr lang="en-US" dirty="0"/>
          </a:p>
          <a:p>
            <a:pPr lvl="0"/>
            <a:r>
              <a:rPr lang="en-US" b="1" dirty="0" smtClean="0"/>
              <a:t>Proposed Response</a:t>
            </a:r>
            <a:r>
              <a:rPr lang="en-US" dirty="0" smtClean="0"/>
              <a:t>: The </a:t>
            </a:r>
            <a:r>
              <a:rPr lang="en-US" dirty="0"/>
              <a:t>Ad Hoc CEOS GEOGLAM team recognizes the important efforts of SDCG and their support to GFOI.  Though the team is not ready for the full support of SDCG, it would like to continue scoping discussions with the group to learn how it is supporting GFOI and explore the potential for SDCG to similarly support GEOGLAM in the future. It is anticipated that the team will not require significant support from SDCG in 2013.  The Ad Hoc CEOS GEOGLAM team would like to present a status of its accomplishments at the 2013 CEOS Plenary and discuss potential support from SDCG beyond 2013. </a:t>
            </a:r>
          </a:p>
          <a:p>
            <a:pPr lvl="0"/>
            <a:endParaRPr lang="en-US" b="1" dirty="0"/>
          </a:p>
          <a:p>
            <a:pPr lvl="0"/>
            <a:endParaRPr lang="en-US" dirty="0" smtClean="0"/>
          </a:p>
          <a:p>
            <a:pPr lvl="0"/>
            <a:r>
              <a:rPr lang="en-US" dirty="0" smtClean="0"/>
              <a:t/>
            </a:r>
            <a:br>
              <a:rPr lang="en-US" dirty="0" smtClean="0"/>
            </a:br>
            <a:endParaRPr lang="en-US" dirty="0" smtClean="0"/>
          </a:p>
        </p:txBody>
      </p:sp>
    </p:spTree>
    <p:extLst>
      <p:ext uri="{BB962C8B-B14F-4D97-AF65-F5344CB8AC3E}">
        <p14:creationId xmlns:p14="http://schemas.microsoft.com/office/powerpoint/2010/main" val="378589460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16</a:t>
            </a:fld>
            <a:endParaRPr lang="en-US" smtClean="0"/>
          </a:p>
        </p:txBody>
      </p:sp>
      <p:sp>
        <p:nvSpPr>
          <p:cNvPr id="6" name="Title 1"/>
          <p:cNvSpPr txBox="1">
            <a:spLocks/>
          </p:cNvSpPr>
          <p:nvPr/>
        </p:nvSpPr>
        <p:spPr bwMode="auto">
          <a:xfrm>
            <a:off x="1550457" y="109710"/>
            <a:ext cx="7475258"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dirty="0" smtClean="0">
                <a:solidFill>
                  <a:schemeClr val="bg1"/>
                </a:solidFill>
                <a:latin typeface="Tahoma" pitchFamily="-106" charset="0"/>
                <a:cs typeface="Tahoma" pitchFamily="-106" charset="0"/>
              </a:rPr>
              <a:t>SIT Action 27-13</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7" name="TextBox 6"/>
          <p:cNvSpPr txBox="1"/>
          <p:nvPr/>
        </p:nvSpPr>
        <p:spPr>
          <a:xfrm>
            <a:off x="208167" y="1499718"/>
            <a:ext cx="8710648" cy="4801315"/>
          </a:xfrm>
          <a:prstGeom prst="rect">
            <a:avLst/>
          </a:prstGeom>
          <a:noFill/>
        </p:spPr>
        <p:txBody>
          <a:bodyPr wrap="square" rtlCol="0">
            <a:spAutoFit/>
          </a:bodyPr>
          <a:lstStyle/>
          <a:p>
            <a:pPr lvl="0"/>
            <a:r>
              <a:rPr lang="en-US" b="1" dirty="0" smtClean="0"/>
              <a:t>Action: </a:t>
            </a:r>
            <a:r>
              <a:rPr lang="en-US" dirty="0" smtClean="0"/>
              <a:t>Building </a:t>
            </a:r>
            <a:r>
              <a:rPr lang="en-US" dirty="0"/>
              <a:t>upon the outcomes of the user requirements and space data coordination activities, responsible CEOS team will provide their analysis and recommendations to CEOS leadership on further steps vis-à-vis the GEOGLAM initiative – including a plan for the pre-2015 </a:t>
            </a:r>
            <a:r>
              <a:rPr lang="en-US" dirty="0" smtClean="0"/>
              <a:t>outcomes.  </a:t>
            </a:r>
            <a:r>
              <a:rPr lang="en-US" b="1" dirty="0" smtClean="0">
                <a:solidFill>
                  <a:srgbClr val="FF0000"/>
                </a:solidFill>
              </a:rPr>
              <a:t>Due</a:t>
            </a:r>
            <a:r>
              <a:rPr lang="en-US" b="1" dirty="0">
                <a:solidFill>
                  <a:srgbClr val="FF0000"/>
                </a:solidFill>
              </a:rPr>
              <a:t>: SIT-28</a:t>
            </a:r>
          </a:p>
          <a:p>
            <a:pPr lvl="0"/>
            <a:endParaRPr lang="en-US" dirty="0"/>
          </a:p>
          <a:p>
            <a:pPr lvl="0"/>
            <a:r>
              <a:rPr lang="en-US" b="1" dirty="0" smtClean="0"/>
              <a:t>Proposed Response: </a:t>
            </a:r>
            <a:r>
              <a:rPr lang="en-US" dirty="0" smtClean="0"/>
              <a:t>The </a:t>
            </a:r>
            <a:r>
              <a:rPr lang="en-US" dirty="0"/>
              <a:t>Ad Hoc CEOS Team for GEOGLAM will present a status of its Phasing Plan at SIT-28 leading toward an operational GEOGLAM in ~5 years (2018).  Several meetings have been held to develop requirements (July 2012), develop preliminary phasing and data acquisition plans (November 2012), discuss synergies and potential support from SDCG (September 2012 and February 2013) and develop long-term implementation strategies (February 2013).  The GEOGLAM phased approach includes a 2-year conceptual pilot phase (through 2014) that is focused on optical and SWIR measurements over 5 targeted regions, a preliminary phase (through 2015) that adds SAR measurements, more targeted regions, and Asian Rice products, and a critical phase (through 2017) that targets all large </a:t>
            </a:r>
            <a:r>
              <a:rPr lang="en-US"/>
              <a:t>producing </a:t>
            </a:r>
            <a:r>
              <a:rPr lang="en-US" smtClean="0"/>
              <a:t>countries (~21) and 5</a:t>
            </a:r>
            <a:r>
              <a:rPr lang="en-US" dirty="0"/>
              <a:t>+ at-risk countries, additional missions and products, and a sampling strategy for product validation</a:t>
            </a:r>
            <a:r>
              <a:rPr lang="en-US"/>
              <a:t>. </a:t>
            </a:r>
            <a:endParaRPr lang="en-US" dirty="0" smtClean="0"/>
          </a:p>
        </p:txBody>
      </p:sp>
    </p:spTree>
    <p:extLst>
      <p:ext uri="{BB962C8B-B14F-4D97-AF65-F5344CB8AC3E}">
        <p14:creationId xmlns:p14="http://schemas.microsoft.com/office/powerpoint/2010/main" val="192034580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2</a:t>
            </a:fld>
            <a:endParaRPr lang="en-US" dirty="0" smtClean="0"/>
          </a:p>
        </p:txBody>
      </p:sp>
      <p:sp>
        <p:nvSpPr>
          <p:cNvPr id="6" name="Title 1"/>
          <p:cNvSpPr txBox="1">
            <a:spLocks/>
          </p:cNvSpPr>
          <p:nvPr/>
        </p:nvSpPr>
        <p:spPr bwMode="auto">
          <a:xfrm>
            <a:off x="1550457" y="109710"/>
            <a:ext cx="7475258"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dirty="0" smtClean="0">
                <a:solidFill>
                  <a:schemeClr val="bg1"/>
                </a:solidFill>
                <a:latin typeface="Tahoma" pitchFamily="-106" charset="0"/>
                <a:cs typeface="Tahoma" pitchFamily="-106" charset="0"/>
              </a:rPr>
              <a:t>Goal and Outcome</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7" name="TextBox 6"/>
          <p:cNvSpPr txBox="1"/>
          <p:nvPr/>
        </p:nvSpPr>
        <p:spPr>
          <a:xfrm>
            <a:off x="208167" y="1499718"/>
            <a:ext cx="8710648" cy="4154983"/>
          </a:xfrm>
          <a:prstGeom prst="rect">
            <a:avLst/>
          </a:prstGeom>
          <a:noFill/>
        </p:spPr>
        <p:txBody>
          <a:bodyPr wrap="square" rtlCol="0">
            <a:spAutoFit/>
          </a:bodyPr>
          <a:lstStyle/>
          <a:p>
            <a:pPr lvl="0"/>
            <a:r>
              <a:rPr lang="en-US" sz="2400" b="1" dirty="0" smtClean="0"/>
              <a:t>Goal</a:t>
            </a:r>
            <a:r>
              <a:rPr lang="en-US" sz="2400" dirty="0" smtClean="0"/>
              <a:t>:  Perform a Phase-1 volumetric data analysis for GEOGLAM over 5 </a:t>
            </a:r>
            <a:r>
              <a:rPr lang="en-US" sz="2400" dirty="0"/>
              <a:t>countries (Australia, Argentina, Russia, Ukraine, Uganda</a:t>
            </a:r>
            <a:r>
              <a:rPr lang="en-US" sz="2400" dirty="0" smtClean="0"/>
              <a:t>).  Preliminary release at SIT-28 and final release at CEOS Plenary (late 2013).</a:t>
            </a:r>
          </a:p>
          <a:p>
            <a:pPr lvl="0"/>
            <a:r>
              <a:rPr lang="en-US" sz="2400" dirty="0" smtClean="0"/>
              <a:t/>
            </a:r>
            <a:br>
              <a:rPr lang="en-US" sz="2400" dirty="0" smtClean="0"/>
            </a:br>
            <a:r>
              <a:rPr lang="en-US" sz="2400" b="1" dirty="0" smtClean="0"/>
              <a:t>Outcome</a:t>
            </a:r>
            <a:r>
              <a:rPr lang="en-US" sz="2400" dirty="0" smtClean="0"/>
              <a:t>:  Refine the GEOGLAM measurement requirements and determine the required missions and instruments needed to support the phased implementation approach. Assess the yearly data volume for each region to support long-term data acquisition planning.</a:t>
            </a:r>
          </a:p>
          <a:p>
            <a:pPr lvl="0"/>
            <a:endParaRPr lang="en-US" sz="2400" dirty="0" smtClean="0"/>
          </a:p>
        </p:txBody>
      </p:sp>
    </p:spTree>
    <p:extLst>
      <p:ext uri="{BB962C8B-B14F-4D97-AF65-F5344CB8AC3E}">
        <p14:creationId xmlns:p14="http://schemas.microsoft.com/office/powerpoint/2010/main" val="286648030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3</a:t>
            </a:fld>
            <a:endParaRPr lang="en-US" dirty="0" smtClean="0"/>
          </a:p>
        </p:txBody>
      </p:sp>
      <p:sp>
        <p:nvSpPr>
          <p:cNvPr id="6" name="Title 1"/>
          <p:cNvSpPr txBox="1">
            <a:spLocks/>
          </p:cNvSpPr>
          <p:nvPr/>
        </p:nvSpPr>
        <p:spPr bwMode="auto">
          <a:xfrm>
            <a:off x="3166253" y="109710"/>
            <a:ext cx="5859461"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dirty="0" smtClean="0">
                <a:solidFill>
                  <a:schemeClr val="bg1"/>
                </a:solidFill>
                <a:latin typeface="Tahoma" pitchFamily="-106" charset="0"/>
                <a:cs typeface="Tahoma" pitchFamily="-106" charset="0"/>
              </a:rPr>
              <a:t>Phase-1 Regions </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7" name="TextBox 6"/>
          <p:cNvSpPr txBox="1"/>
          <p:nvPr/>
        </p:nvSpPr>
        <p:spPr>
          <a:xfrm>
            <a:off x="192011" y="4202305"/>
            <a:ext cx="7942802" cy="400110"/>
          </a:xfrm>
          <a:prstGeom prst="rect">
            <a:avLst/>
          </a:prstGeom>
          <a:noFill/>
        </p:spPr>
        <p:txBody>
          <a:bodyPr wrap="square" rtlCol="0">
            <a:spAutoFit/>
          </a:bodyPr>
          <a:lstStyle/>
          <a:p>
            <a:pPr lvl="0"/>
            <a:r>
              <a:rPr lang="en-US" sz="2000" b="1" dirty="0" smtClean="0"/>
              <a:t>NOTE:  </a:t>
            </a:r>
            <a:r>
              <a:rPr lang="en-US" sz="2000" dirty="0" smtClean="0"/>
              <a:t>Uganda is considered an “at-risk” country.</a:t>
            </a:r>
          </a:p>
        </p:txBody>
      </p:sp>
      <p:pic>
        <p:nvPicPr>
          <p:cNvPr id="2" name="Picture 1"/>
          <p:cNvPicPr>
            <a:picLocks noChangeAspect="1"/>
          </p:cNvPicPr>
          <p:nvPr/>
        </p:nvPicPr>
        <p:blipFill>
          <a:blip r:embed="rId3"/>
          <a:stretch>
            <a:fillRect/>
          </a:stretch>
        </p:blipFill>
        <p:spPr>
          <a:xfrm>
            <a:off x="192011" y="1577415"/>
            <a:ext cx="8711373" cy="2336168"/>
          </a:xfrm>
          <a:prstGeom prst="rect">
            <a:avLst/>
          </a:prstGeom>
        </p:spPr>
      </p:pic>
    </p:spTree>
    <p:extLst>
      <p:ext uri="{BB962C8B-B14F-4D97-AF65-F5344CB8AC3E}">
        <p14:creationId xmlns:p14="http://schemas.microsoft.com/office/powerpoint/2010/main" val="341153445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4</a:t>
            </a:fld>
            <a:endParaRPr lang="en-US" dirty="0" smtClean="0"/>
          </a:p>
        </p:txBody>
      </p:sp>
      <p:sp>
        <p:nvSpPr>
          <p:cNvPr id="6" name="Title 1"/>
          <p:cNvSpPr txBox="1">
            <a:spLocks/>
          </p:cNvSpPr>
          <p:nvPr/>
        </p:nvSpPr>
        <p:spPr bwMode="auto">
          <a:xfrm>
            <a:off x="3166253" y="109710"/>
            <a:ext cx="5859461"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dirty="0" smtClean="0">
                <a:solidFill>
                  <a:schemeClr val="bg1"/>
                </a:solidFill>
                <a:latin typeface="Tahoma" pitchFamily="-106" charset="0"/>
                <a:cs typeface="Tahoma" pitchFamily="-106" charset="0"/>
              </a:rPr>
              <a:t>Phase-1 Requirements</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pic>
        <p:nvPicPr>
          <p:cNvPr id="2" name="Picture 1"/>
          <p:cNvPicPr>
            <a:picLocks noChangeAspect="1"/>
          </p:cNvPicPr>
          <p:nvPr/>
        </p:nvPicPr>
        <p:blipFill>
          <a:blip r:embed="rId3"/>
          <a:stretch>
            <a:fillRect/>
          </a:stretch>
        </p:blipFill>
        <p:spPr>
          <a:xfrm>
            <a:off x="121973" y="1410229"/>
            <a:ext cx="6166556" cy="5355977"/>
          </a:xfrm>
          <a:prstGeom prst="rect">
            <a:avLst/>
          </a:prstGeom>
        </p:spPr>
      </p:pic>
      <p:sp>
        <p:nvSpPr>
          <p:cNvPr id="5" name="TextBox 4"/>
          <p:cNvSpPr txBox="1"/>
          <p:nvPr/>
        </p:nvSpPr>
        <p:spPr>
          <a:xfrm>
            <a:off x="6487439" y="1499718"/>
            <a:ext cx="2417490" cy="4708981"/>
          </a:xfrm>
          <a:prstGeom prst="rect">
            <a:avLst/>
          </a:prstGeom>
          <a:noFill/>
        </p:spPr>
        <p:txBody>
          <a:bodyPr wrap="square" rtlCol="0">
            <a:spAutoFit/>
          </a:bodyPr>
          <a:lstStyle/>
          <a:p>
            <a:pPr lvl="0"/>
            <a:r>
              <a:rPr lang="en-US" sz="2000" dirty="0" smtClean="0"/>
              <a:t>Mixture of Optical (low to high resolution) and SAR.  </a:t>
            </a:r>
          </a:p>
          <a:p>
            <a:pPr lvl="0"/>
            <a:endParaRPr lang="en-US" sz="2000" dirty="0"/>
          </a:p>
          <a:p>
            <a:pPr lvl="0"/>
            <a:r>
              <a:rPr lang="en-US" sz="2000" dirty="0" smtClean="0"/>
              <a:t>Temporal sampling varies from daily to seasonal.</a:t>
            </a:r>
          </a:p>
          <a:p>
            <a:pPr lvl="0"/>
            <a:endParaRPr lang="en-US" sz="2000" dirty="0"/>
          </a:p>
          <a:p>
            <a:pPr lvl="0"/>
            <a:r>
              <a:rPr lang="en-US" sz="2000" dirty="0" smtClean="0"/>
              <a:t>Spatial sampling varies from wall-to-wall to small-scale cropland samples.</a:t>
            </a:r>
          </a:p>
          <a:p>
            <a:pPr lvl="0"/>
            <a:endParaRPr lang="en-US" sz="2000" dirty="0"/>
          </a:p>
          <a:p>
            <a:pPr lvl="0"/>
            <a:endParaRPr lang="en-US" sz="2000" dirty="0" smtClean="0"/>
          </a:p>
        </p:txBody>
      </p:sp>
    </p:spTree>
    <p:extLst>
      <p:ext uri="{BB962C8B-B14F-4D97-AF65-F5344CB8AC3E}">
        <p14:creationId xmlns:p14="http://schemas.microsoft.com/office/powerpoint/2010/main" val="280338456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5</a:t>
            </a:fld>
            <a:endParaRPr lang="en-US" dirty="0" smtClean="0"/>
          </a:p>
        </p:txBody>
      </p:sp>
      <p:sp>
        <p:nvSpPr>
          <p:cNvPr id="6" name="Title 1"/>
          <p:cNvSpPr txBox="1">
            <a:spLocks/>
          </p:cNvSpPr>
          <p:nvPr/>
        </p:nvSpPr>
        <p:spPr bwMode="auto">
          <a:xfrm>
            <a:off x="3166253" y="109710"/>
            <a:ext cx="5859461"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dirty="0" smtClean="0">
                <a:solidFill>
                  <a:schemeClr val="bg1"/>
                </a:solidFill>
                <a:latin typeface="Tahoma" pitchFamily="-106" charset="0"/>
                <a:cs typeface="Tahoma" pitchFamily="-106" charset="0"/>
              </a:rPr>
              <a:t>Missions and Instruments</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pic>
        <p:nvPicPr>
          <p:cNvPr id="4" name="Picture 3"/>
          <p:cNvPicPr>
            <a:picLocks noChangeAspect="1"/>
          </p:cNvPicPr>
          <p:nvPr/>
        </p:nvPicPr>
        <p:blipFill>
          <a:blip r:embed="rId3"/>
          <a:stretch>
            <a:fillRect/>
          </a:stretch>
        </p:blipFill>
        <p:spPr>
          <a:xfrm>
            <a:off x="169085" y="1486076"/>
            <a:ext cx="4833611" cy="5233471"/>
          </a:xfrm>
          <a:prstGeom prst="rect">
            <a:avLst/>
          </a:prstGeom>
        </p:spPr>
      </p:pic>
      <p:pic>
        <p:nvPicPr>
          <p:cNvPr id="5" name="Picture 4"/>
          <p:cNvPicPr>
            <a:picLocks noChangeAspect="1"/>
          </p:cNvPicPr>
          <p:nvPr/>
        </p:nvPicPr>
        <p:blipFill>
          <a:blip r:embed="rId4"/>
          <a:stretch>
            <a:fillRect/>
          </a:stretch>
        </p:blipFill>
        <p:spPr>
          <a:xfrm>
            <a:off x="5195557" y="1490294"/>
            <a:ext cx="3754536" cy="2216533"/>
          </a:xfrm>
          <a:prstGeom prst="rect">
            <a:avLst/>
          </a:prstGeom>
        </p:spPr>
      </p:pic>
      <p:sp>
        <p:nvSpPr>
          <p:cNvPr id="9" name="TextBox 8"/>
          <p:cNvSpPr txBox="1"/>
          <p:nvPr/>
        </p:nvSpPr>
        <p:spPr>
          <a:xfrm>
            <a:off x="5195557" y="4054623"/>
            <a:ext cx="3754536" cy="2246769"/>
          </a:xfrm>
          <a:prstGeom prst="rect">
            <a:avLst/>
          </a:prstGeom>
          <a:noFill/>
        </p:spPr>
        <p:txBody>
          <a:bodyPr wrap="square" rtlCol="0">
            <a:spAutoFit/>
          </a:bodyPr>
          <a:lstStyle/>
          <a:p>
            <a:pPr lvl="0"/>
            <a:r>
              <a:rPr lang="en-US" sz="2000" dirty="0" smtClean="0"/>
              <a:t>These tables represent </a:t>
            </a:r>
            <a:r>
              <a:rPr lang="en-US" sz="2000" b="1" dirty="0" smtClean="0">
                <a:solidFill>
                  <a:srgbClr val="FF0000"/>
                </a:solidFill>
              </a:rPr>
              <a:t>candidate</a:t>
            </a:r>
            <a:r>
              <a:rPr lang="en-US" sz="2000" dirty="0" smtClean="0"/>
              <a:t> GEOGLAM missions.  The phased implementation approach will evaluate the utility and need of each dataset to develop long-term plans. </a:t>
            </a:r>
          </a:p>
        </p:txBody>
      </p:sp>
    </p:spTree>
    <p:extLst>
      <p:ext uri="{BB962C8B-B14F-4D97-AF65-F5344CB8AC3E}">
        <p14:creationId xmlns:p14="http://schemas.microsoft.com/office/powerpoint/2010/main" val="317209701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6</a:t>
            </a:fld>
            <a:endParaRPr lang="en-US" dirty="0" smtClean="0"/>
          </a:p>
        </p:txBody>
      </p:sp>
      <p:sp>
        <p:nvSpPr>
          <p:cNvPr id="6" name="Title 1"/>
          <p:cNvSpPr txBox="1">
            <a:spLocks/>
          </p:cNvSpPr>
          <p:nvPr/>
        </p:nvSpPr>
        <p:spPr bwMode="auto">
          <a:xfrm>
            <a:off x="3166253" y="109710"/>
            <a:ext cx="5859461"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dirty="0" smtClean="0">
                <a:solidFill>
                  <a:schemeClr val="bg1"/>
                </a:solidFill>
                <a:latin typeface="Tahoma" pitchFamily="-106" charset="0"/>
                <a:cs typeface="Tahoma" pitchFamily="-106" charset="0"/>
              </a:rPr>
              <a:t>Australia   </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9" name="TextBox 8"/>
          <p:cNvSpPr txBox="1"/>
          <p:nvPr/>
        </p:nvSpPr>
        <p:spPr>
          <a:xfrm>
            <a:off x="177801" y="5069370"/>
            <a:ext cx="2908344" cy="369332"/>
          </a:xfrm>
          <a:prstGeom prst="rect">
            <a:avLst/>
          </a:prstGeom>
          <a:noFill/>
        </p:spPr>
        <p:txBody>
          <a:bodyPr wrap="square" rtlCol="0">
            <a:spAutoFit/>
          </a:bodyPr>
          <a:lstStyle/>
          <a:p>
            <a:pPr lvl="0"/>
            <a:r>
              <a:rPr lang="en-US" dirty="0" smtClean="0"/>
              <a:t>Cropland Map</a:t>
            </a:r>
          </a:p>
        </p:txBody>
      </p:sp>
      <p:sp>
        <p:nvSpPr>
          <p:cNvPr id="11" name="TextBox 10"/>
          <p:cNvSpPr txBox="1"/>
          <p:nvPr/>
        </p:nvSpPr>
        <p:spPr>
          <a:xfrm>
            <a:off x="4748696" y="5023355"/>
            <a:ext cx="4277017" cy="400110"/>
          </a:xfrm>
          <a:prstGeom prst="rect">
            <a:avLst/>
          </a:prstGeom>
          <a:noFill/>
        </p:spPr>
        <p:txBody>
          <a:bodyPr wrap="square" rtlCol="0">
            <a:spAutoFit/>
          </a:bodyPr>
          <a:lstStyle/>
          <a:p>
            <a:pPr lvl="0"/>
            <a:r>
              <a:rPr lang="en-US" sz="2000" dirty="0" smtClean="0"/>
              <a:t>Landsat scenes for region = 54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801" y="1482430"/>
            <a:ext cx="4305401" cy="3435393"/>
          </a:xfrm>
          <a:prstGeom prst="rect">
            <a:avLst/>
          </a:prstGeom>
          <a:noFill/>
          <a:ln>
            <a:noFill/>
          </a:ln>
        </p:spPr>
      </p:pic>
      <p:pic>
        <p:nvPicPr>
          <p:cNvPr id="3" name="Picture 2"/>
          <p:cNvPicPr>
            <a:picLocks noChangeAspect="1"/>
          </p:cNvPicPr>
          <p:nvPr/>
        </p:nvPicPr>
        <p:blipFill>
          <a:blip r:embed="rId4"/>
          <a:stretch>
            <a:fillRect/>
          </a:stretch>
        </p:blipFill>
        <p:spPr>
          <a:xfrm>
            <a:off x="4748696" y="1502736"/>
            <a:ext cx="4217954" cy="3389822"/>
          </a:xfrm>
          <a:prstGeom prst="rect">
            <a:avLst/>
          </a:prstGeom>
        </p:spPr>
      </p:pic>
    </p:spTree>
    <p:extLst>
      <p:ext uri="{BB962C8B-B14F-4D97-AF65-F5344CB8AC3E}">
        <p14:creationId xmlns:p14="http://schemas.microsoft.com/office/powerpoint/2010/main" val="125368662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7</a:t>
            </a:fld>
            <a:endParaRPr lang="en-US" dirty="0" smtClean="0"/>
          </a:p>
        </p:txBody>
      </p:sp>
      <p:sp>
        <p:nvSpPr>
          <p:cNvPr id="6" name="Title 1"/>
          <p:cNvSpPr txBox="1">
            <a:spLocks/>
          </p:cNvSpPr>
          <p:nvPr/>
        </p:nvSpPr>
        <p:spPr bwMode="auto">
          <a:xfrm>
            <a:off x="3166253" y="109710"/>
            <a:ext cx="5859461"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dirty="0" smtClean="0">
                <a:solidFill>
                  <a:schemeClr val="bg1"/>
                </a:solidFill>
                <a:latin typeface="Tahoma" pitchFamily="-106" charset="0"/>
                <a:cs typeface="Tahoma" pitchFamily="-106" charset="0"/>
              </a:rPr>
              <a:t>Uganda   </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9" name="TextBox 8"/>
          <p:cNvSpPr txBox="1"/>
          <p:nvPr/>
        </p:nvSpPr>
        <p:spPr>
          <a:xfrm>
            <a:off x="200732" y="5542778"/>
            <a:ext cx="4556197" cy="369332"/>
          </a:xfrm>
          <a:prstGeom prst="rect">
            <a:avLst/>
          </a:prstGeom>
          <a:noFill/>
        </p:spPr>
        <p:txBody>
          <a:bodyPr wrap="square" rtlCol="0">
            <a:spAutoFit/>
          </a:bodyPr>
          <a:lstStyle/>
          <a:p>
            <a:pPr lvl="0"/>
            <a:r>
              <a:rPr lang="en-US" dirty="0" smtClean="0"/>
              <a:t>Cropland Map</a:t>
            </a:r>
          </a:p>
        </p:txBody>
      </p:sp>
      <p:sp>
        <p:nvSpPr>
          <p:cNvPr id="11" name="TextBox 10"/>
          <p:cNvSpPr txBox="1"/>
          <p:nvPr/>
        </p:nvSpPr>
        <p:spPr>
          <a:xfrm>
            <a:off x="3982397" y="5544983"/>
            <a:ext cx="4556197" cy="400110"/>
          </a:xfrm>
          <a:prstGeom prst="rect">
            <a:avLst/>
          </a:prstGeom>
          <a:noFill/>
        </p:spPr>
        <p:txBody>
          <a:bodyPr wrap="square" rtlCol="0">
            <a:spAutoFit/>
          </a:bodyPr>
          <a:lstStyle/>
          <a:p>
            <a:pPr lvl="0"/>
            <a:r>
              <a:rPr lang="en-US" sz="2000" dirty="0" smtClean="0"/>
              <a:t>Landsat scenes for region = </a:t>
            </a:r>
            <a:r>
              <a:rPr lang="en-US" sz="2000" dirty="0" smtClean="0"/>
              <a:t>15</a:t>
            </a:r>
            <a:endParaRPr lang="en-US" sz="2000" dirty="0" smtClean="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0732" y="1558579"/>
            <a:ext cx="3476064" cy="3895172"/>
          </a:xfrm>
          <a:prstGeom prst="rect">
            <a:avLst/>
          </a:prstGeom>
          <a:noFill/>
          <a:ln>
            <a:noFill/>
          </a:ln>
        </p:spPr>
      </p:pic>
      <p:pic>
        <p:nvPicPr>
          <p:cNvPr id="3" name="Picture 2"/>
          <p:cNvPicPr>
            <a:picLocks noChangeAspect="1"/>
          </p:cNvPicPr>
          <p:nvPr/>
        </p:nvPicPr>
        <p:blipFill>
          <a:blip r:embed="rId4"/>
          <a:stretch>
            <a:fillRect/>
          </a:stretch>
        </p:blipFill>
        <p:spPr>
          <a:xfrm>
            <a:off x="4080478" y="1558579"/>
            <a:ext cx="3158521" cy="3883692"/>
          </a:xfrm>
          <a:prstGeom prst="rect">
            <a:avLst/>
          </a:prstGeom>
        </p:spPr>
      </p:pic>
    </p:spTree>
    <p:extLst>
      <p:ext uri="{BB962C8B-B14F-4D97-AF65-F5344CB8AC3E}">
        <p14:creationId xmlns:p14="http://schemas.microsoft.com/office/powerpoint/2010/main" val="200374069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8</a:t>
            </a:fld>
            <a:endParaRPr lang="en-US" dirty="0" smtClean="0"/>
          </a:p>
        </p:txBody>
      </p:sp>
      <p:sp>
        <p:nvSpPr>
          <p:cNvPr id="6" name="Title 1"/>
          <p:cNvSpPr txBox="1">
            <a:spLocks/>
          </p:cNvSpPr>
          <p:nvPr/>
        </p:nvSpPr>
        <p:spPr bwMode="auto">
          <a:xfrm>
            <a:off x="3166253" y="109710"/>
            <a:ext cx="5859461"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dirty="0" smtClean="0">
                <a:solidFill>
                  <a:schemeClr val="bg1"/>
                </a:solidFill>
                <a:latin typeface="Tahoma" pitchFamily="-106" charset="0"/>
                <a:cs typeface="Tahoma" pitchFamily="-106" charset="0"/>
              </a:rPr>
              <a:t>Argentina   </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9" name="TextBox 8"/>
          <p:cNvSpPr txBox="1"/>
          <p:nvPr/>
        </p:nvSpPr>
        <p:spPr>
          <a:xfrm>
            <a:off x="200732" y="5542778"/>
            <a:ext cx="3490829" cy="400110"/>
          </a:xfrm>
          <a:prstGeom prst="rect">
            <a:avLst/>
          </a:prstGeom>
          <a:noFill/>
        </p:spPr>
        <p:txBody>
          <a:bodyPr wrap="square" rtlCol="0">
            <a:spAutoFit/>
          </a:bodyPr>
          <a:lstStyle/>
          <a:p>
            <a:pPr lvl="0"/>
            <a:r>
              <a:rPr lang="en-US" sz="2000" dirty="0" smtClean="0"/>
              <a:t>Cropland Map</a:t>
            </a:r>
          </a:p>
        </p:txBody>
      </p:sp>
      <p:pic>
        <p:nvPicPr>
          <p:cNvPr id="2" name="Picture 1"/>
          <p:cNvPicPr>
            <a:picLocks noChangeAspect="1"/>
          </p:cNvPicPr>
          <p:nvPr/>
        </p:nvPicPr>
        <p:blipFill>
          <a:blip r:embed="rId3"/>
          <a:stretch>
            <a:fillRect/>
          </a:stretch>
        </p:blipFill>
        <p:spPr>
          <a:xfrm>
            <a:off x="259798" y="1498781"/>
            <a:ext cx="3431763" cy="386893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77028" y="1498781"/>
            <a:ext cx="3292538" cy="3868930"/>
          </a:xfrm>
          <a:prstGeom prst="rect">
            <a:avLst/>
          </a:prstGeom>
          <a:noFill/>
          <a:ln>
            <a:noFill/>
          </a:ln>
        </p:spPr>
      </p:pic>
      <p:sp>
        <p:nvSpPr>
          <p:cNvPr id="11" name="TextBox 10"/>
          <p:cNvSpPr txBox="1"/>
          <p:nvPr/>
        </p:nvSpPr>
        <p:spPr>
          <a:xfrm>
            <a:off x="3832730" y="5507573"/>
            <a:ext cx="4556197" cy="400110"/>
          </a:xfrm>
          <a:prstGeom prst="rect">
            <a:avLst/>
          </a:prstGeom>
          <a:noFill/>
        </p:spPr>
        <p:txBody>
          <a:bodyPr wrap="square" rtlCol="0">
            <a:spAutoFit/>
          </a:bodyPr>
          <a:lstStyle/>
          <a:p>
            <a:pPr lvl="0"/>
            <a:r>
              <a:rPr lang="en-US" sz="2000" dirty="0" smtClean="0"/>
              <a:t>Landsat scenes for region = </a:t>
            </a:r>
            <a:r>
              <a:rPr lang="en-US" sz="2000" dirty="0" smtClean="0"/>
              <a:t>78</a:t>
            </a:r>
            <a:endParaRPr lang="en-US" sz="2000" dirty="0" smtClean="0"/>
          </a:p>
        </p:txBody>
      </p:sp>
    </p:spTree>
    <p:extLst>
      <p:ext uri="{BB962C8B-B14F-4D97-AF65-F5344CB8AC3E}">
        <p14:creationId xmlns:p14="http://schemas.microsoft.com/office/powerpoint/2010/main" val="179518637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9</a:t>
            </a:fld>
            <a:endParaRPr lang="en-US" dirty="0" smtClean="0"/>
          </a:p>
        </p:txBody>
      </p:sp>
      <p:sp>
        <p:nvSpPr>
          <p:cNvPr id="6" name="Title 1"/>
          <p:cNvSpPr txBox="1">
            <a:spLocks/>
          </p:cNvSpPr>
          <p:nvPr/>
        </p:nvSpPr>
        <p:spPr bwMode="auto">
          <a:xfrm>
            <a:off x="3166253" y="109710"/>
            <a:ext cx="5859461"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dirty="0" smtClean="0">
                <a:solidFill>
                  <a:schemeClr val="bg1"/>
                </a:solidFill>
                <a:latin typeface="Tahoma" pitchFamily="-106" charset="0"/>
                <a:cs typeface="Tahoma" pitchFamily="-106" charset="0"/>
              </a:rPr>
              <a:t>Ukraine   </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9" name="TextBox 8"/>
          <p:cNvSpPr txBox="1"/>
          <p:nvPr/>
        </p:nvSpPr>
        <p:spPr>
          <a:xfrm>
            <a:off x="177801" y="5252106"/>
            <a:ext cx="4556197" cy="369332"/>
          </a:xfrm>
          <a:prstGeom prst="rect">
            <a:avLst/>
          </a:prstGeom>
          <a:noFill/>
        </p:spPr>
        <p:txBody>
          <a:bodyPr wrap="square" rtlCol="0">
            <a:spAutoFit/>
          </a:bodyPr>
          <a:lstStyle/>
          <a:p>
            <a:pPr lvl="0"/>
            <a:r>
              <a:rPr lang="en-US" dirty="0" smtClean="0"/>
              <a:t>Cropland Map</a:t>
            </a:r>
          </a:p>
        </p:txBody>
      </p:sp>
      <p:sp>
        <p:nvSpPr>
          <p:cNvPr id="11" name="TextBox 10"/>
          <p:cNvSpPr txBox="1"/>
          <p:nvPr/>
        </p:nvSpPr>
        <p:spPr>
          <a:xfrm>
            <a:off x="4469517" y="5217880"/>
            <a:ext cx="4556197" cy="400110"/>
          </a:xfrm>
          <a:prstGeom prst="rect">
            <a:avLst/>
          </a:prstGeom>
          <a:noFill/>
        </p:spPr>
        <p:txBody>
          <a:bodyPr wrap="square" rtlCol="0">
            <a:spAutoFit/>
          </a:bodyPr>
          <a:lstStyle/>
          <a:p>
            <a:pPr lvl="0"/>
            <a:r>
              <a:rPr lang="en-US" sz="2000" dirty="0" smtClean="0"/>
              <a:t>Landsat scenes for region = </a:t>
            </a:r>
            <a:r>
              <a:rPr lang="en-US" sz="2000" dirty="0" smtClean="0"/>
              <a:t>45</a:t>
            </a:r>
            <a:endParaRPr lang="en-US" sz="2000" dirty="0" smtClean="0"/>
          </a:p>
        </p:txBody>
      </p:sp>
      <p:pic>
        <p:nvPicPr>
          <p:cNvPr id="2" name="Picture 1"/>
          <p:cNvPicPr>
            <a:picLocks noChangeAspect="1"/>
          </p:cNvPicPr>
          <p:nvPr/>
        </p:nvPicPr>
        <p:blipFill>
          <a:blip r:embed="rId3"/>
          <a:stretch>
            <a:fillRect/>
          </a:stretch>
        </p:blipFill>
        <p:spPr>
          <a:xfrm>
            <a:off x="4580810" y="1514855"/>
            <a:ext cx="4444904" cy="347681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7801" y="1473706"/>
            <a:ext cx="4321248" cy="3594941"/>
          </a:xfrm>
          <a:prstGeom prst="rect">
            <a:avLst/>
          </a:prstGeom>
          <a:noFill/>
          <a:ln>
            <a:noFill/>
          </a:ln>
        </p:spPr>
      </p:pic>
    </p:spTree>
    <p:extLst>
      <p:ext uri="{BB962C8B-B14F-4D97-AF65-F5344CB8AC3E}">
        <p14:creationId xmlns:p14="http://schemas.microsoft.com/office/powerpoint/2010/main" val="404328931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4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2738</TotalTime>
  <Words>1014</Words>
  <Application>Microsoft Macintosh PowerPoint</Application>
  <PresentationFormat>On-screen Show (4:3)</PresentationFormat>
  <Paragraphs>93</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4_EUM_template_v03</vt:lpstr>
      <vt:lpstr>GEOGLAM Phase-1 Analysis  by the CEOS SEO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Brian Killough</dc:creator>
  <cp:lastModifiedBy>Brian Killough</cp:lastModifiedBy>
  <cp:revision>274</cp:revision>
  <dcterms:created xsi:type="dcterms:W3CDTF">2012-08-31T01:11:17Z</dcterms:created>
  <dcterms:modified xsi:type="dcterms:W3CDTF">2013-02-08T23:26:20Z</dcterms:modified>
</cp:coreProperties>
</file>