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75" r:id="rId5"/>
    <p:sldId id="292" r:id="rId6"/>
    <p:sldId id="294" r:id="rId7"/>
    <p:sldId id="277" r:id="rId8"/>
    <p:sldId id="293" r:id="rId9"/>
    <p:sldId id="278" r:id="rId10"/>
    <p:sldId id="289" r:id="rId11"/>
    <p:sldId id="285" r:id="rId12"/>
    <p:sldId id="291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Area_Degradation!$O$2</c:f>
              <c:strCache>
                <c:ptCount val="1"/>
                <c:pt idx="0">
                  <c:v>Area</c:v>
                </c:pt>
              </c:strCache>
            </c:strRef>
          </c:tx>
          <c:marker>
            <c:symbol val="none"/>
          </c:marker>
          <c:cat>
            <c:numRef>
              <c:f>Area_Degradation!$N$3:$N$12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</c:numCache>
            </c:numRef>
          </c:cat>
          <c:val>
            <c:numRef>
              <c:f>Area_Degradation!$O$3:$O$12</c:f>
              <c:numCache>
                <c:formatCode>General</c:formatCode>
                <c:ptCount val="10"/>
                <c:pt idx="0">
                  <c:v>0.17589781999999998</c:v>
                </c:pt>
                <c:pt idx="1">
                  <c:v>0.48313146666666656</c:v>
                </c:pt>
                <c:pt idx="2">
                  <c:v>0.5089403333333391</c:v>
                </c:pt>
                <c:pt idx="3">
                  <c:v>0.50922360000000011</c:v>
                </c:pt>
                <c:pt idx="4">
                  <c:v>0.50822299999999343</c:v>
                </c:pt>
                <c:pt idx="5">
                  <c:v>0.50932553333333364</c:v>
                </c:pt>
                <c:pt idx="6">
                  <c:v>0.51069126666666675</c:v>
                </c:pt>
                <c:pt idx="7">
                  <c:v>0.51376166666666667</c:v>
                </c:pt>
                <c:pt idx="8">
                  <c:v>0.51402866666666669</c:v>
                </c:pt>
                <c:pt idx="9">
                  <c:v>0.50995392857142852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Area_Degradation!$P$2</c:f>
              <c:strCache>
                <c:ptCount val="1"/>
                <c:pt idx="0">
                  <c:v>Road</c:v>
                </c:pt>
              </c:strCache>
            </c:strRef>
          </c:tx>
          <c:marker>
            <c:symbol val="none"/>
          </c:marker>
          <c:cat>
            <c:numRef>
              <c:f>Area_Degradation!$N$3:$N$12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</c:numCache>
            </c:numRef>
          </c:cat>
          <c:val>
            <c:numRef>
              <c:f>Area_Degradation!$P$3:$P$12</c:f>
              <c:numCache>
                <c:formatCode>0.00</c:formatCode>
                <c:ptCount val="10"/>
                <c:pt idx="0">
                  <c:v>0.30195033333333338</c:v>
                </c:pt>
                <c:pt idx="1">
                  <c:v>0.48855344444444448</c:v>
                </c:pt>
                <c:pt idx="2">
                  <c:v>0.51500588888888965</c:v>
                </c:pt>
                <c:pt idx="3">
                  <c:v>0.51668266666666651</c:v>
                </c:pt>
                <c:pt idx="4">
                  <c:v>0.5154638888888885</c:v>
                </c:pt>
                <c:pt idx="5">
                  <c:v>0.51307487500000004</c:v>
                </c:pt>
                <c:pt idx="6">
                  <c:v>0.51170475000000004</c:v>
                </c:pt>
                <c:pt idx="7">
                  <c:v>0.51067687500000003</c:v>
                </c:pt>
                <c:pt idx="8">
                  <c:v>0.51124950000000002</c:v>
                </c:pt>
                <c:pt idx="9">
                  <c:v>0.51180800000000004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95808"/>
        <c:axId val="80314368"/>
      </c:lineChart>
      <c:catAx>
        <c:axId val="80295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NZ"/>
                </a:pPr>
                <a:r>
                  <a:rPr lang="en-NZ"/>
                  <a:t>Distance</a:t>
                </a:r>
                <a:r>
                  <a:rPr lang="en-NZ" baseline="0"/>
                  <a:t> from Infrastructure (m)</a:t>
                </a:r>
                <a:endParaRPr lang="en-NZ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80314368"/>
        <c:crosses val="autoZero"/>
        <c:auto val="1"/>
        <c:lblAlgn val="ctr"/>
        <c:lblOffset val="100"/>
        <c:noMultiLvlLbl val="0"/>
      </c:catAx>
      <c:valAx>
        <c:axId val="80314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NZ"/>
                </a:pPr>
                <a:r>
                  <a:rPr lang="en-NZ" dirty="0"/>
                  <a:t>EVI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NZ"/>
            </a:pPr>
            <a:endParaRPr lang="en-US"/>
          </a:p>
        </c:txPr>
        <c:crossAx val="80295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NZ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EA3E3-4A3F-449B-AA4B-CE1143A8E8A9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BDBDE-A622-449C-853E-755C9AB0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Current Reporting geared towards meeting Interim Measures team increased in</a:t>
            </a:r>
            <a:r>
              <a:rPr lang="en-NZ" baseline="0" dirty="0" smtClean="0"/>
              <a:t> Guyana to six GIS operators</a:t>
            </a:r>
            <a:endParaRPr lang="en-NZ" dirty="0" smtClean="0"/>
          </a:p>
          <a:p>
            <a:endParaRPr lang="en-N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The intention is that these interim measures will be phased out</a:t>
            </a:r>
          </a:p>
          <a:p>
            <a:r>
              <a:rPr lang="en-US" sz="1200" dirty="0" smtClean="0"/>
              <a:t>      as the Monitoring Reporting and Verification System (MRVS) is established</a:t>
            </a:r>
          </a:p>
          <a:p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System designed to allow – spatial tracking of forest change and degradation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Flexible to process a range of imagery  and take advantage of existing skill sets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It is clear that targeted acquisition of satellite data is important to ensure effective</a:t>
            </a:r>
          </a:p>
          <a:p>
            <a:pPr algn="just"/>
            <a:r>
              <a:rPr lang="en-US" sz="1200" dirty="0" smtClean="0"/>
              <a:t>land use change monitoring as required to adhere to best practice. If a proactive approach</a:t>
            </a:r>
          </a:p>
          <a:p>
            <a:pPr algn="just"/>
            <a:r>
              <a:rPr lang="en-US" sz="1200" dirty="0" smtClean="0"/>
              <a:t>is not adopted then there is a risk that a national level assessment could not be conducted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Current Reporting geared towards meeting Interim Measures</a:t>
            </a:r>
          </a:p>
          <a:p>
            <a:endParaRPr lang="en-N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The intention is that these interim measures will be phased out</a:t>
            </a:r>
          </a:p>
          <a:p>
            <a:r>
              <a:rPr lang="en-US" sz="1200" dirty="0" smtClean="0"/>
              <a:t>      as the Monitoring Reporting and Verification System (MRVS) is established</a:t>
            </a:r>
          </a:p>
          <a:p>
            <a:endParaRPr lang="en-US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System designed to allow – spatial tracking of forest change and degradation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Flexible to process a range of imagery  and take advantage of existing skill sets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It is clear that targeted acquisition of satellite data is important to ensure effective</a:t>
            </a:r>
          </a:p>
          <a:p>
            <a:pPr algn="just"/>
            <a:r>
              <a:rPr lang="en-US" sz="1200" dirty="0" smtClean="0"/>
              <a:t>land use change monitoring as required to adhere to best practice. If a proactive approach</a:t>
            </a:r>
          </a:p>
          <a:p>
            <a:pPr algn="just"/>
            <a:r>
              <a:rPr lang="en-US" sz="1200" dirty="0" smtClean="0"/>
              <a:t>is not adopted then there is a risk that a national level assessment could not be conducted </a:t>
            </a:r>
          </a:p>
          <a:p>
            <a:endParaRPr lang="en-NZ" sz="1200" dirty="0" smtClean="0"/>
          </a:p>
          <a:p>
            <a:endParaRPr lang="en-NZ" sz="120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DBDE-A622-449C-853E-755C9AB0A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0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automated change detection process produces a vector layer delineating the potential areas of non-forest. The vector layer is subsequently input into the GIS for review, editing and attribution.</a:t>
            </a:r>
            <a:endParaRPr lang="en-N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DBDE-A622-449C-853E-755C9AB0AD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8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About 10,000 ha change annually and 94% </a:t>
            </a:r>
            <a:r>
              <a:rPr lang="en-NZ" smtClean="0"/>
              <a:t>is mining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BDBDE-A622-449C-853E-755C9AB0AD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98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72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5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05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75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081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661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6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263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337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8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9F40-D8EA-4124-BC64-79DF731DE755}" type="datetimeFigureOut">
              <a:rPr lang="en-NZ" smtClean="0"/>
              <a:pPr/>
              <a:t>1/02/2013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D3C9-9DD2-40F4-8CCE-17E27A2769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45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pete.watt@indufor-ap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15" y="5257800"/>
            <a:ext cx="9144000" cy="762000"/>
          </a:xfrm>
        </p:spPr>
        <p:txBody>
          <a:bodyPr>
            <a:normAutofit/>
          </a:bodyPr>
          <a:lstStyle/>
          <a:p>
            <a:r>
              <a:rPr lang="en-AU" sz="2400" i="1" dirty="0"/>
              <a:t>Case </a:t>
            </a:r>
            <a:r>
              <a:rPr lang="en-AU" sz="2400" i="1" dirty="0" smtClean="0"/>
              <a:t>study; from acquisition </a:t>
            </a:r>
            <a:r>
              <a:rPr lang="en-AU" sz="2400" i="1" dirty="0"/>
              <a:t>to REDD+ -</a:t>
            </a:r>
            <a:r>
              <a:rPr lang="en-AU" sz="2400" i="1" dirty="0" smtClean="0"/>
              <a:t>reporting</a:t>
            </a:r>
            <a:endParaRPr lang="en-NZ" sz="23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3477"/>
            <a:ext cx="3459663" cy="5105400"/>
          </a:xfrm>
          <a:prstGeom prst="rect">
            <a:avLst/>
          </a:prstGeom>
        </p:spPr>
      </p:pic>
      <p:pic>
        <p:nvPicPr>
          <p:cNvPr id="5" name="Picture 4" descr="IND_LA01_merkki____B___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1271591"/>
            <a:ext cx="1447800" cy="17764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284" y="1752600"/>
            <a:ext cx="1064895" cy="1019175"/>
          </a:xfrm>
          <a:prstGeom prst="rect">
            <a:avLst/>
          </a:prstGeom>
          <a:noFill/>
        </p:spPr>
      </p:pic>
      <p:pic>
        <p:nvPicPr>
          <p:cNvPr id="7" name="Picture 6" descr="logounidurham-new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7284" y="914400"/>
            <a:ext cx="1639561" cy="71438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200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867400"/>
            <a:ext cx="4936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 smtClean="0"/>
              <a:t>Dr Pete Watt	</a:t>
            </a:r>
            <a:r>
              <a:rPr lang="en-NZ" sz="1600" dirty="0" smtClean="0">
                <a:hlinkClick r:id="rId7"/>
              </a:rPr>
              <a:t>pete.watt@indufor-ap.com</a:t>
            </a:r>
            <a:endParaRPr lang="en-NZ" sz="1600" dirty="0" smtClean="0"/>
          </a:p>
          <a:p>
            <a:r>
              <a:rPr lang="en-NZ" sz="1600" dirty="0" smtClean="0"/>
              <a:t>Andrew Meredith	andrew.meredith@indufor-ap.com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9856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792162"/>
          </a:xfrm>
        </p:spPr>
        <p:txBody>
          <a:bodyPr>
            <a:normAutofit/>
          </a:bodyPr>
          <a:lstStyle/>
          <a:p>
            <a:r>
              <a:rPr lang="en-NZ" sz="2800" dirty="0" smtClean="0"/>
              <a:t>Degradation </a:t>
            </a:r>
            <a:r>
              <a:rPr lang="en-NZ" sz="2800" dirty="0" smtClean="0"/>
              <a:t>Mapping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Default position Interim measures 500 m buffer applied to deforestation events 50% of carbon stocks lost</a:t>
            </a:r>
            <a:r>
              <a:rPr lang="en-NZ" sz="1600" dirty="0"/>
              <a:t> </a:t>
            </a:r>
            <a:r>
              <a:rPr lang="en-NZ" sz="1600" dirty="0" smtClean="0"/>
              <a:t>due to degradation. </a:t>
            </a:r>
          </a:p>
          <a:p>
            <a:endParaRPr lang="en-NZ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approach taken in Year 2 was to estimate the area of degradation surrounding new infrastructure with the 5 m </a:t>
            </a:r>
            <a:r>
              <a:rPr lang="en-US" sz="1600" dirty="0" err="1"/>
              <a:t>RapidEye</a:t>
            </a:r>
            <a:r>
              <a:rPr lang="en-US" sz="1600" dirty="0"/>
              <a:t> satellite imagery</a:t>
            </a:r>
            <a:endParaRPr lang="en-NZ" sz="1600" dirty="0" smtClean="0"/>
          </a:p>
          <a:p>
            <a:endParaRPr lang="en-NZ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46581927"/>
              </p:ext>
            </p:extLst>
          </p:nvPr>
        </p:nvGraphicFramePr>
        <p:xfrm>
          <a:off x="3657600" y="26670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8734" r="10855" b="8516"/>
          <a:stretch/>
        </p:blipFill>
        <p:spPr bwMode="auto">
          <a:xfrm>
            <a:off x="243840" y="2209800"/>
            <a:ext cx="3241040" cy="4475480"/>
          </a:xfrm>
          <a:prstGeom prst="rect">
            <a:avLst/>
          </a:prstGeom>
          <a:ln w="31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ND_LA01_merkki____B____RG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Change Rates </a:t>
            </a:r>
            <a:r>
              <a:rPr lang="en-NZ" sz="2800" dirty="0"/>
              <a:t>&amp;</a:t>
            </a:r>
            <a:r>
              <a:rPr lang="en-NZ" sz="2800" dirty="0" smtClean="0"/>
              <a:t> Trends</a:t>
            </a:r>
            <a:endParaRPr lang="en-NZ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" y="1752600"/>
            <a:ext cx="4078551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6032" y="1251466"/>
            <a:ext cx="435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orest </a:t>
            </a:r>
            <a:r>
              <a:rPr lang="en-US" dirty="0"/>
              <a:t>to non-forest </a:t>
            </a:r>
            <a:r>
              <a:rPr lang="en-US" dirty="0" smtClean="0"/>
              <a:t>change 1990- end 2011 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762000" y="2286000"/>
            <a:ext cx="2590800" cy="2133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3958" r="15632" b="3281"/>
          <a:stretch/>
        </p:blipFill>
        <p:spPr bwMode="auto">
          <a:xfrm>
            <a:off x="4800600" y="1295401"/>
            <a:ext cx="3733800" cy="457200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Work\Planning\Indufor Materials\Proposals\GFC\2012_02_22_Degradation_analysis\Inventory\2012-02-28 PW_GPS\PW_GPS_Feb12 0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33" y="2286000"/>
            <a:ext cx="3352483" cy="2572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ND_LA01_merkki____B____RGB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Where Next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fontAlgn="base" hangingPunct="0"/>
            <a:r>
              <a:rPr lang="en-US" dirty="0"/>
              <a:t>Development of methods to monitor and map shifting cultivation.  The focus of this will be to monitor the temporal change of shifting cultivation plots.</a:t>
            </a:r>
            <a:endParaRPr lang="en-NZ" dirty="0"/>
          </a:p>
          <a:p>
            <a:pPr lvl="0" fontAlgn="base" hangingPunct="0"/>
            <a:r>
              <a:rPr lang="en-US" dirty="0"/>
              <a:t>Spatial mapping of forest harvesting activities and potential development of linkages to log extraction information.</a:t>
            </a:r>
            <a:endParaRPr lang="en-NZ" dirty="0"/>
          </a:p>
          <a:p>
            <a:pPr lvl="0" fontAlgn="base" hangingPunct="0"/>
            <a:r>
              <a:rPr lang="en-US" dirty="0"/>
              <a:t>Development of methods to map afforestation resulting from regenerating non-forest areas. A study to evaluate the ability of multi-temporal high resolution data to detect regeneration. </a:t>
            </a:r>
            <a:endParaRPr lang="en-NZ" dirty="0"/>
          </a:p>
          <a:p>
            <a:pPr lvl="0" fontAlgn="base" hangingPunct="0"/>
            <a:r>
              <a:rPr lang="en-US" dirty="0"/>
              <a:t>Improvements in existing data layers such as the non-forest layer (naturally occurring) and historical pre-Year 2 change layers.</a:t>
            </a:r>
            <a:endParaRPr lang="en-NZ" dirty="0"/>
          </a:p>
          <a:p>
            <a:pPr lvl="0" fontAlgn="base" hangingPunct="0"/>
            <a:r>
              <a:rPr lang="en-US" dirty="0"/>
              <a:t>Development of GIS-based reporting tools to allow further automation of forest change reporting.</a:t>
            </a:r>
            <a:endParaRPr lang="en-NZ" dirty="0"/>
          </a:p>
          <a:p>
            <a:pPr lvl="0" fontAlgn="base" hangingPunct="0"/>
            <a:r>
              <a:rPr lang="en-US" dirty="0"/>
              <a:t>Integration of carbon measurements with spatial datasets to create activity-specific look-up values.</a:t>
            </a:r>
            <a:endParaRPr lang="en-NZ" dirty="0"/>
          </a:p>
          <a:p>
            <a:pPr lvl="0" fontAlgn="base" hangingPunct="0"/>
            <a:r>
              <a:rPr lang="en-US" dirty="0"/>
              <a:t>Development of the MRVS to ensure repeatability in calculations and improved documentation of datasets and processes.   </a:t>
            </a:r>
            <a:endParaRPr lang="en-NZ" dirty="0"/>
          </a:p>
          <a:p>
            <a:r>
              <a:rPr lang="en-US" dirty="0"/>
              <a:t>Further training will also be undertaken with a full-time Remote Sensing specialist embedded in GFC’s Forest Resources Information Unit (FRIU).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 descr="IND_LA01_merkki____B___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338" y="1133475"/>
            <a:ext cx="6121401" cy="1143000"/>
          </a:xfrm>
        </p:spPr>
        <p:txBody>
          <a:bodyPr/>
          <a:lstStyle/>
          <a:p>
            <a:r>
              <a:rPr lang="en-US" sz="2400" dirty="0" smtClean="0"/>
              <a:t>Resource </a:t>
            </a:r>
            <a:r>
              <a:rPr lang="en-US" sz="2400" dirty="0" smtClean="0"/>
              <a:t>Mapping &amp; Climate Change</a:t>
            </a:r>
            <a:endParaRPr lang="en-US" sz="2400" dirty="0" smtClean="0"/>
          </a:p>
        </p:txBody>
      </p:sp>
      <p:pic>
        <p:nvPicPr>
          <p:cNvPr id="18435" name="Picture 4" descr="RapidEyeBanner_HighRe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08500"/>
            <a:ext cx="637222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90813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12750" y="2276475"/>
            <a:ext cx="2952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1400" dirty="0" err="1"/>
              <a:t>Indufor</a:t>
            </a:r>
            <a:r>
              <a:rPr lang="en-NZ" sz="1400" dirty="0"/>
              <a:t> Asia Pacific Ltd</a:t>
            </a:r>
          </a:p>
          <a:p>
            <a:r>
              <a:rPr lang="en-NZ" sz="1400" dirty="0"/>
              <a:t>Auckland City</a:t>
            </a:r>
          </a:p>
          <a:p>
            <a:r>
              <a:rPr lang="en-NZ" sz="1400" dirty="0"/>
              <a:t>New Zealand</a:t>
            </a:r>
          </a:p>
          <a:p>
            <a:endParaRPr lang="en-NZ" sz="1400" dirty="0"/>
          </a:p>
          <a:p>
            <a:r>
              <a:rPr lang="en-NZ" sz="1400" dirty="0"/>
              <a:t>www.indufor-ap.com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75063" y="2276475"/>
            <a:ext cx="2286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1400" dirty="0" err="1"/>
              <a:t>Indufor</a:t>
            </a:r>
            <a:r>
              <a:rPr lang="en-NZ" sz="1400" dirty="0"/>
              <a:t> OY</a:t>
            </a:r>
          </a:p>
          <a:p>
            <a:r>
              <a:rPr lang="en-NZ" sz="1400" dirty="0"/>
              <a:t>Helsinki</a:t>
            </a:r>
          </a:p>
          <a:p>
            <a:r>
              <a:rPr lang="en-NZ" sz="1400" dirty="0"/>
              <a:t>Finland</a:t>
            </a:r>
          </a:p>
          <a:p>
            <a:endParaRPr lang="en-NZ" sz="1400" dirty="0"/>
          </a:p>
          <a:p>
            <a:r>
              <a:rPr lang="en-NZ" sz="1400" dirty="0"/>
              <a:t>www.indufor.fi</a:t>
            </a:r>
          </a:p>
        </p:txBody>
      </p:sp>
      <p:pic>
        <p:nvPicPr>
          <p:cNvPr id="7" name="Picture 6" descr="IND_LA01_merkki____B____RG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5670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Team Overview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NZ" sz="2000" dirty="0" smtClean="0"/>
              <a:t>GFC (Guyana)</a:t>
            </a:r>
          </a:p>
          <a:p>
            <a:pPr>
              <a:buNone/>
            </a:pPr>
            <a:r>
              <a:rPr lang="en-NZ" sz="1600" dirty="0" smtClean="0"/>
              <a:t>Project Coordinator 				Pradeepa Bholanath </a:t>
            </a:r>
          </a:p>
          <a:p>
            <a:pPr>
              <a:buNone/>
            </a:pPr>
            <a:r>
              <a:rPr lang="en-NZ" sz="1600" dirty="0" smtClean="0"/>
              <a:t>FRIU  RS/GIS team leader				Jeff </a:t>
            </a:r>
            <a:r>
              <a:rPr lang="en-NZ" sz="1600" dirty="0"/>
              <a:t>Pickering </a:t>
            </a:r>
            <a:r>
              <a:rPr lang="en-NZ" sz="1600" dirty="0" smtClean="0"/>
              <a:t>(secondment from IAP)</a:t>
            </a:r>
          </a:p>
          <a:p>
            <a:pPr>
              <a:buNone/>
            </a:pPr>
            <a:r>
              <a:rPr lang="en-NZ" sz="1600" dirty="0" smtClean="0"/>
              <a:t> 			</a:t>
            </a:r>
          </a:p>
          <a:p>
            <a:pPr>
              <a:buNone/>
            </a:pPr>
            <a:r>
              <a:rPr lang="en-NZ" sz="2000" dirty="0" err="1" smtClean="0"/>
              <a:t>Indufor</a:t>
            </a:r>
            <a:r>
              <a:rPr lang="en-NZ" sz="2000" dirty="0" smtClean="0"/>
              <a:t> Asia Pacific (IAP)</a:t>
            </a:r>
          </a:p>
          <a:p>
            <a:pPr>
              <a:buNone/>
            </a:pPr>
            <a:r>
              <a:rPr lang="en-NZ" sz="1600" dirty="0" smtClean="0"/>
              <a:t>Project coordinator/ Technical lead			Pete Watt</a:t>
            </a:r>
          </a:p>
          <a:p>
            <a:pPr>
              <a:buNone/>
            </a:pPr>
            <a:r>
              <a:rPr lang="en-NZ" sz="1600" dirty="0" smtClean="0"/>
              <a:t>Remote sensing/ Development				Andrew Meredith</a:t>
            </a:r>
          </a:p>
          <a:p>
            <a:pPr>
              <a:buNone/>
            </a:pPr>
            <a:r>
              <a:rPr lang="en-NZ" sz="1600" dirty="0" smtClean="0"/>
              <a:t>IPCC Reporting					Dr Rosa Rivas Palma</a:t>
            </a:r>
          </a:p>
          <a:p>
            <a:pPr>
              <a:buNone/>
            </a:pPr>
            <a:endParaRPr lang="en-NZ" sz="1600" dirty="0" smtClean="0"/>
          </a:p>
          <a:p>
            <a:pPr>
              <a:buNone/>
            </a:pPr>
            <a:r>
              <a:rPr lang="en-NZ" sz="2000" dirty="0" smtClean="0"/>
              <a:t>University of Durham </a:t>
            </a:r>
          </a:p>
          <a:p>
            <a:pPr>
              <a:spcBef>
                <a:spcPts val="0"/>
              </a:spcBef>
              <a:buNone/>
            </a:pPr>
            <a:r>
              <a:rPr lang="en-NZ" sz="1600" dirty="0" smtClean="0"/>
              <a:t>Accuracy assessment team leader 			</a:t>
            </a:r>
            <a:r>
              <a:rPr lang="en-NZ" sz="1600" dirty="0" err="1" smtClean="0"/>
              <a:t>Prof.</a:t>
            </a:r>
            <a:r>
              <a:rPr lang="en-NZ" sz="1600" dirty="0" smtClean="0"/>
              <a:t> Danny Donoghue</a:t>
            </a:r>
          </a:p>
          <a:p>
            <a:pPr>
              <a:spcBef>
                <a:spcPts val="0"/>
              </a:spcBef>
              <a:buNone/>
            </a:pPr>
            <a:endParaRPr lang="en-NZ" sz="1600" dirty="0" smtClean="0"/>
          </a:p>
          <a:p>
            <a:pPr>
              <a:spcBef>
                <a:spcPts val="600"/>
              </a:spcBef>
              <a:buNone/>
            </a:pPr>
            <a:r>
              <a:rPr lang="en-NZ" sz="2000" dirty="0" err="1" smtClean="0"/>
              <a:t>Winrock</a:t>
            </a:r>
            <a:r>
              <a:rPr lang="en-NZ" sz="2000" dirty="0" smtClean="0"/>
              <a:t> International</a:t>
            </a:r>
          </a:p>
          <a:p>
            <a:pPr>
              <a:spcBef>
                <a:spcPts val="600"/>
              </a:spcBef>
              <a:buNone/>
            </a:pPr>
            <a:r>
              <a:rPr lang="en-GB" sz="1500" dirty="0" smtClean="0"/>
              <a:t>Design of the Forest Carbon Monitoring System </a:t>
            </a:r>
            <a:r>
              <a:rPr lang="en-NZ" sz="1500" dirty="0" smtClean="0"/>
              <a:t> </a:t>
            </a:r>
            <a:r>
              <a:rPr lang="en-NZ" sz="1600" dirty="0" smtClean="0"/>
              <a:t>		Dr Sandra Brown</a:t>
            </a:r>
          </a:p>
          <a:p>
            <a:pPr>
              <a:spcBef>
                <a:spcPts val="600"/>
              </a:spcBef>
              <a:buNone/>
            </a:pPr>
            <a:endParaRPr lang="en-NZ" sz="1600" dirty="0"/>
          </a:p>
          <a:p>
            <a:pPr>
              <a:spcBef>
                <a:spcPts val="600"/>
              </a:spcBef>
              <a:buNone/>
            </a:pPr>
            <a:r>
              <a:rPr lang="en-NZ" sz="2000" dirty="0" err="1" smtClean="0"/>
              <a:t>Det</a:t>
            </a:r>
            <a:r>
              <a:rPr lang="en-NZ" sz="2000" dirty="0" smtClean="0"/>
              <a:t> Norske </a:t>
            </a:r>
            <a:r>
              <a:rPr lang="en-NZ" sz="2000" dirty="0" err="1" smtClean="0"/>
              <a:t>Veritas</a:t>
            </a:r>
            <a:r>
              <a:rPr lang="en-NZ" sz="2000" dirty="0" smtClean="0"/>
              <a:t> </a:t>
            </a:r>
            <a:r>
              <a:rPr lang="en-NZ" sz="1600" dirty="0" smtClean="0"/>
              <a:t>(DNV)				External project auditors</a:t>
            </a:r>
          </a:p>
          <a:p>
            <a:pPr>
              <a:spcBef>
                <a:spcPts val="0"/>
              </a:spcBef>
              <a:buNone/>
            </a:pPr>
            <a:endParaRPr lang="en-NZ" sz="1600" dirty="0" smtClean="0"/>
          </a:p>
          <a:p>
            <a:pPr>
              <a:spcBef>
                <a:spcPts val="0"/>
              </a:spcBef>
              <a:buNone/>
            </a:pPr>
            <a:endParaRPr lang="en-NZ" sz="1600" dirty="0" smtClean="0"/>
          </a:p>
          <a:p>
            <a:pPr>
              <a:spcBef>
                <a:spcPts val="0"/>
              </a:spcBef>
              <a:buNone/>
            </a:pPr>
            <a:r>
              <a:rPr lang="en-NZ" sz="2000" dirty="0" smtClean="0"/>
              <a:t>MRVS Technical Sub-Committee</a:t>
            </a:r>
          </a:p>
          <a:p>
            <a:pPr>
              <a:spcBef>
                <a:spcPts val="0"/>
              </a:spcBef>
              <a:buNone/>
            </a:pPr>
            <a:endParaRPr lang="en-NZ" sz="2000" dirty="0" smtClean="0"/>
          </a:p>
          <a:p>
            <a:pPr>
              <a:spcBef>
                <a:spcPts val="0"/>
              </a:spcBef>
              <a:buNone/>
            </a:pPr>
            <a:r>
              <a:rPr lang="en-GB" sz="1600" dirty="0" smtClean="0"/>
              <a:t>EPA		Responsible for the promotion, facilitation and coordination of effective environmental 	 	management and protection and the sustainable use of Guyana's natural resources</a:t>
            </a:r>
          </a:p>
          <a:p>
            <a:pPr>
              <a:spcBef>
                <a:spcPts val="0"/>
              </a:spcBef>
              <a:buNone/>
            </a:pPr>
            <a:r>
              <a:rPr lang="en-GB" sz="1600" dirty="0" smtClean="0"/>
              <a:t>GL&amp;SC 	</a:t>
            </a:r>
            <a:r>
              <a:rPr lang="en-NZ" sz="1600" dirty="0" smtClean="0"/>
              <a:t>Management of land titling and surveying of land</a:t>
            </a:r>
            <a:endParaRPr lang="en-GB" sz="1600" dirty="0" smtClean="0"/>
          </a:p>
          <a:p>
            <a:pPr>
              <a:spcBef>
                <a:spcPts val="0"/>
              </a:spcBef>
              <a:buNone/>
            </a:pPr>
            <a:r>
              <a:rPr lang="en-GB" sz="1600" dirty="0" smtClean="0"/>
              <a:t>GGMC 	</a:t>
            </a:r>
            <a:r>
              <a:rPr lang="en-NZ" sz="1600" dirty="0" smtClean="0"/>
              <a:t>Management of mining and mineral resources</a:t>
            </a:r>
            <a:endParaRPr lang="en-GB" sz="1600" dirty="0" smtClean="0"/>
          </a:p>
          <a:p>
            <a:pPr>
              <a:spcBef>
                <a:spcPts val="0"/>
              </a:spcBef>
              <a:buNone/>
            </a:pPr>
            <a:r>
              <a:rPr lang="en-GB" sz="1600" dirty="0" smtClean="0"/>
              <a:t>GFC		</a:t>
            </a:r>
            <a:r>
              <a:rPr lang="en-NZ" sz="1600" dirty="0" smtClean="0"/>
              <a:t>Management of forest resources</a:t>
            </a:r>
            <a:endParaRPr lang="en-NZ" sz="1600" dirty="0"/>
          </a:p>
        </p:txBody>
      </p:sp>
      <p:pic>
        <p:nvPicPr>
          <p:cNvPr id="4" name="Picture 3" descr="IND_LA01_merkki____B___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5638800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Guyana - Overview</a:t>
            </a:r>
            <a:endParaRPr lang="en-NZ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6152" y="1804416"/>
            <a:ext cx="3733800" cy="1828800"/>
          </a:xfrm>
        </p:spPr>
        <p:txBody>
          <a:bodyPr>
            <a:normAutofit fontScale="70000" lnSpcReduction="20000"/>
          </a:bodyPr>
          <a:lstStyle/>
          <a:p>
            <a:r>
              <a:rPr lang="en-NZ" sz="2400" dirty="0" smtClean="0"/>
              <a:t>Change drivers </a:t>
            </a:r>
          </a:p>
          <a:p>
            <a:r>
              <a:rPr lang="en-NZ" sz="2400" dirty="0" smtClean="0"/>
              <a:t>Small population </a:t>
            </a:r>
            <a:endParaRPr lang="en-NZ" sz="2400" dirty="0"/>
          </a:p>
          <a:p>
            <a:r>
              <a:rPr lang="en-NZ" sz="2400" dirty="0" smtClean="0"/>
              <a:t>Largely forested (18.3 million ha)</a:t>
            </a:r>
          </a:p>
          <a:p>
            <a:r>
              <a:rPr lang="en-NZ" sz="2400" dirty="0" smtClean="0"/>
              <a:t>Clear and very supportive organisational structure</a:t>
            </a:r>
          </a:p>
          <a:p>
            <a:r>
              <a:rPr lang="en-NZ" sz="2400" dirty="0" smtClean="0"/>
              <a:t>Agencies proficient in GIS</a:t>
            </a:r>
            <a:r>
              <a:rPr lang="en-NZ" dirty="0"/>
              <a:t> </a:t>
            </a:r>
            <a:endParaRPr lang="en-N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4167140"/>
            <a:ext cx="3733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600" dirty="0" smtClean="0"/>
              <a:t>Historical time series limited &amp; cloudy</a:t>
            </a:r>
          </a:p>
          <a:p>
            <a:r>
              <a:rPr lang="en-NZ" sz="1600" dirty="0" smtClean="0"/>
              <a:t>No definitive baseline information to start with</a:t>
            </a:r>
          </a:p>
          <a:p>
            <a:r>
              <a:rPr lang="en-NZ" sz="1600" dirty="0" smtClean="0"/>
              <a:t>Strict reporting timelines  </a:t>
            </a:r>
          </a:p>
          <a:p>
            <a:r>
              <a:rPr lang="en-NZ" sz="1600" dirty="0" smtClean="0"/>
              <a:t>Imaging period constrained</a:t>
            </a:r>
          </a:p>
          <a:p>
            <a:r>
              <a:rPr lang="en-NZ" sz="1600" dirty="0" smtClean="0"/>
              <a:t>Large areas inaccessible </a:t>
            </a:r>
          </a:p>
          <a:p>
            <a:r>
              <a:rPr lang="en-NZ" sz="1600" dirty="0" smtClean="0"/>
              <a:t>A </a:t>
            </a:r>
            <a:r>
              <a:rPr lang="en-NZ" sz="1600" dirty="0"/>
              <a:t>need to develop routines and </a:t>
            </a:r>
            <a:r>
              <a:rPr lang="en-NZ" sz="1600" dirty="0" smtClean="0"/>
              <a:t>implement operationally</a:t>
            </a:r>
          </a:p>
          <a:p>
            <a:pPr marL="0" indent="0">
              <a:buNone/>
            </a:pPr>
            <a:endParaRPr lang="en-NZ" sz="2000" dirty="0" smtClean="0"/>
          </a:p>
          <a:p>
            <a:endParaRPr lang="en-NZ" sz="2400" dirty="0" smtClean="0"/>
          </a:p>
          <a:p>
            <a:pPr marL="0" indent="0">
              <a:buFont typeface="Arial" pitchFamily="34" charset="0"/>
              <a:buNone/>
            </a:pPr>
            <a:endParaRPr lang="en-NZ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63312" y="1295400"/>
            <a:ext cx="88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Known 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777734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Challenges </a:t>
            </a:r>
            <a:endParaRPr lang="en-N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5"/>
          <a:stretch>
            <a:fillRect/>
          </a:stretch>
        </p:blipFill>
        <p:spPr bwMode="auto">
          <a:xfrm>
            <a:off x="457200" y="1173957"/>
            <a:ext cx="3563938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ND_LA01_merkki____B____RG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NZ" sz="2800" dirty="0" smtClean="0"/>
              <a:t>Guyana MRV Development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038600" y="838200"/>
            <a:ext cx="477361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NZ" dirty="0" smtClean="0"/>
              <a:t>2011- Year 1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Determining the forested area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Setting the 1990-2009 Change baseline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/>
              <a:t>Accuracy of Mapping &amp; Change 9</a:t>
            </a:r>
            <a:r>
              <a:rPr lang="en-NZ" b="1" dirty="0" smtClean="0"/>
              <a:t>7</a:t>
            </a:r>
            <a:r>
              <a:rPr lang="en-NZ" dirty="0" smtClean="0"/>
              <a:t>%</a:t>
            </a:r>
          </a:p>
          <a:p>
            <a:pPr eaLnBrk="1" hangingPunct="1">
              <a:defRPr/>
            </a:pPr>
            <a:endParaRPr lang="en-NZ" dirty="0"/>
          </a:p>
          <a:p>
            <a:pPr eaLnBrk="1" hangingPunct="1">
              <a:defRPr/>
            </a:pPr>
            <a:r>
              <a:rPr lang="en-NZ" dirty="0" smtClean="0"/>
              <a:t>2012 – Year 2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Degradation process implemented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Batch processing of 300+ RE tiles to a change product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Accuracy of Mapping &amp; Change </a:t>
            </a:r>
            <a:r>
              <a:rPr lang="en-NZ" b="1" dirty="0" smtClean="0"/>
              <a:t>97</a:t>
            </a:r>
            <a:r>
              <a:rPr lang="en-NZ" dirty="0" smtClean="0"/>
              <a:t>%</a:t>
            </a:r>
          </a:p>
          <a:p>
            <a:pPr eaLnBrk="1" hangingPunct="1">
              <a:defRPr/>
            </a:pPr>
            <a:endParaRPr lang="en-NZ" b="1" dirty="0" smtClean="0"/>
          </a:p>
          <a:p>
            <a:pPr eaLnBrk="1" hangingPunct="1">
              <a:defRPr/>
            </a:pPr>
            <a:r>
              <a:rPr lang="en-NZ" b="1" dirty="0" smtClean="0"/>
              <a:t>2013 – Year 3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100% country coverage with RE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Integration of Shifting cultivation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Integration of Afforestation monitoring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Base mapping improvements / Automation </a:t>
            </a:r>
          </a:p>
          <a:p>
            <a:pPr eaLnBrk="1" hangingPunct="1">
              <a:defRPr/>
            </a:pPr>
            <a:endParaRPr lang="en-NZ" dirty="0" smtClean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NZ" dirty="0" smtClean="0"/>
              <a:t>Tier 3 &amp; Approach 3 run operationally in parallel to the MRV this year</a:t>
            </a:r>
          </a:p>
        </p:txBody>
      </p:sp>
      <p:pic>
        <p:nvPicPr>
          <p:cNvPr id="5" name="Content Placeholder 3" descr="P:\Work\Active\A11-10307 Guyana Forestry Commission\Reporting\Maps for final report\Landsat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5147" r="29704"/>
          <a:stretch>
            <a:fillRect/>
          </a:stretch>
        </p:blipFill>
        <p:spPr>
          <a:xfrm>
            <a:off x="549275" y="914400"/>
            <a:ext cx="3024188" cy="2968625"/>
          </a:xfrm>
        </p:spPr>
      </p:pic>
      <p:pic>
        <p:nvPicPr>
          <p:cNvPr id="6" name="Picture 4" descr="P:\Work\Active\A11-10307 Guyana Forestry Commission\Reporting\Maps for final report\RapidEy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5682" r="29572"/>
          <a:stretch>
            <a:fillRect/>
          </a:stretch>
        </p:blipFill>
        <p:spPr bwMode="auto">
          <a:xfrm>
            <a:off x="609600" y="3965448"/>
            <a:ext cx="2903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D_LA01_merkki____B____RGB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42" y="304800"/>
            <a:ext cx="8229600" cy="1143000"/>
          </a:xfrm>
        </p:spPr>
        <p:txBody>
          <a:bodyPr/>
          <a:lstStyle/>
          <a:p>
            <a:r>
              <a:rPr lang="en-NZ" sz="3200" dirty="0" smtClean="0"/>
              <a:t>Guyana’s</a:t>
            </a:r>
            <a:r>
              <a:rPr lang="en-NZ" dirty="0" smtClean="0"/>
              <a:t> </a:t>
            </a:r>
            <a:r>
              <a:rPr lang="en-NZ" sz="3200" dirty="0" smtClean="0"/>
              <a:t>MRVs Process</a:t>
            </a:r>
            <a:endParaRPr lang="en-NZ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609600" y="2286000"/>
            <a:ext cx="1600200" cy="2404533"/>
          </a:xfrm>
          <a:prstGeom prst="flowChartProcess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Flowchart: Process 6"/>
          <p:cNvSpPr/>
          <p:nvPr/>
        </p:nvSpPr>
        <p:spPr>
          <a:xfrm>
            <a:off x="3060700" y="4402664"/>
            <a:ext cx="1333500" cy="1032933"/>
          </a:xfrm>
          <a:prstGeom prst="flowChartProcess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Flowchart: Predefined Process 7"/>
          <p:cNvSpPr/>
          <p:nvPr/>
        </p:nvSpPr>
        <p:spPr>
          <a:xfrm>
            <a:off x="2971800" y="2986616"/>
            <a:ext cx="1447800" cy="1003300"/>
          </a:xfrm>
          <a:prstGeom prst="flowChartPredefinedProcess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lowchart: Data 8"/>
          <p:cNvSpPr/>
          <p:nvPr/>
        </p:nvSpPr>
        <p:spPr>
          <a:xfrm>
            <a:off x="5212966" y="1634067"/>
            <a:ext cx="1264033" cy="9144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Flowchart: Document 9"/>
          <p:cNvSpPr/>
          <p:nvPr/>
        </p:nvSpPr>
        <p:spPr>
          <a:xfrm>
            <a:off x="5067300" y="4571999"/>
            <a:ext cx="1714500" cy="819489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086100" y="1634067"/>
            <a:ext cx="1066800" cy="914400"/>
          </a:xfrm>
          <a:prstGeom prst="flowChartMagneticDisk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609600" y="2941241"/>
            <a:ext cx="1704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Forest Definitions</a:t>
            </a:r>
          </a:p>
          <a:p>
            <a:endParaRPr lang="en-NZ" sz="1400" dirty="0"/>
          </a:p>
          <a:p>
            <a:r>
              <a:rPr lang="en-NZ" sz="1400" dirty="0" smtClean="0"/>
              <a:t>Interim measures</a:t>
            </a:r>
          </a:p>
          <a:p>
            <a:r>
              <a:rPr lang="en-NZ" sz="1400" dirty="0" smtClean="0"/>
              <a:t>&amp; IPCC requirements</a:t>
            </a:r>
            <a:endParaRPr lang="en-NZ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716" y="2051967"/>
            <a:ext cx="104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Spatial data</a:t>
            </a:r>
            <a:endParaRPr lang="en-NZ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51545" y="1829601"/>
            <a:ext cx="986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Image order</a:t>
            </a:r>
          </a:p>
          <a:p>
            <a:r>
              <a:rPr lang="en-NZ" sz="1200" dirty="0" smtClean="0"/>
              <a:t>GIS datasets </a:t>
            </a:r>
            <a:endParaRPr lang="en-NZ" sz="1200" dirty="0"/>
          </a:p>
        </p:txBody>
      </p:sp>
      <p:sp>
        <p:nvSpPr>
          <p:cNvPr id="16" name="Flowchart: Data 15"/>
          <p:cNvSpPr/>
          <p:nvPr/>
        </p:nvSpPr>
        <p:spPr>
          <a:xfrm>
            <a:off x="4892734" y="3048000"/>
            <a:ext cx="1889066" cy="9144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5100427" y="3276600"/>
            <a:ext cx="154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Method development</a:t>
            </a:r>
          </a:p>
          <a:p>
            <a:r>
              <a:rPr lang="en-NZ" sz="1200" dirty="0" smtClean="0"/>
              <a:t>&amp; field testing  </a:t>
            </a:r>
            <a:endParaRPr lang="en-NZ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6166" y="4437382"/>
            <a:ext cx="1220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b="1" dirty="0" smtClean="0"/>
              <a:t>Reporting:</a:t>
            </a:r>
          </a:p>
          <a:p>
            <a:r>
              <a:rPr lang="en-NZ" sz="1400" dirty="0" smtClean="0"/>
              <a:t>Deforestation</a:t>
            </a:r>
          </a:p>
          <a:p>
            <a:r>
              <a:rPr lang="en-NZ" sz="1400" dirty="0" smtClean="0"/>
              <a:t>Degradation</a:t>
            </a:r>
          </a:p>
          <a:p>
            <a:r>
              <a:rPr lang="en-NZ" sz="1400" dirty="0" smtClean="0"/>
              <a:t>Afforestation  </a:t>
            </a:r>
            <a:endParaRPr lang="en-NZ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93510" y="3014246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 smtClean="0"/>
              <a:t>R&amp;D</a:t>
            </a:r>
            <a:endParaRPr lang="en-NZ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04499" y="4553574"/>
            <a:ext cx="1149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External </a:t>
            </a:r>
          </a:p>
          <a:p>
            <a:r>
              <a:rPr lang="en-NZ" sz="1400" dirty="0" smtClean="0"/>
              <a:t>Accuracy</a:t>
            </a:r>
          </a:p>
          <a:p>
            <a:r>
              <a:rPr lang="en-NZ" sz="1400" dirty="0" smtClean="0"/>
              <a:t>assessment  </a:t>
            </a:r>
            <a:endParaRPr lang="en-NZ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94567" y="3093160"/>
            <a:ext cx="10165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Image</a:t>
            </a:r>
          </a:p>
          <a:p>
            <a:r>
              <a:rPr lang="en-NZ" sz="1400" dirty="0" smtClean="0"/>
              <a:t>processing </a:t>
            </a:r>
          </a:p>
          <a:p>
            <a:r>
              <a:rPr lang="en-NZ" sz="1400" dirty="0" smtClean="0"/>
              <a:t>&amp; Analysis  </a:t>
            </a:r>
            <a:endParaRPr lang="en-NZ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42200" y="4531489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Public consultation</a:t>
            </a:r>
          </a:p>
          <a:p>
            <a:endParaRPr lang="en-NZ" sz="800" dirty="0" smtClean="0"/>
          </a:p>
          <a:p>
            <a:r>
              <a:rPr lang="en-NZ" sz="1400" dirty="0" smtClean="0"/>
              <a:t>External Audit / verification </a:t>
            </a:r>
            <a:endParaRPr lang="en-NZ" sz="1400" dirty="0"/>
          </a:p>
        </p:txBody>
      </p:sp>
      <p:sp>
        <p:nvSpPr>
          <p:cNvPr id="25" name="Flowchart: Document 24"/>
          <p:cNvSpPr/>
          <p:nvPr/>
        </p:nvSpPr>
        <p:spPr>
          <a:xfrm>
            <a:off x="7391400" y="4553574"/>
            <a:ext cx="1714500" cy="948125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475144" y="3352800"/>
            <a:ext cx="556299" cy="2193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7" name="Picture 26" descr="IND_LA01_merkki____B___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5800" y="5935928"/>
            <a:ext cx="723900" cy="888205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5400000">
            <a:off x="958394" y="3572817"/>
            <a:ext cx="3329568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Left Arrow 28"/>
          <p:cNvSpPr/>
          <p:nvPr/>
        </p:nvSpPr>
        <p:spPr>
          <a:xfrm>
            <a:off x="4357078" y="2014714"/>
            <a:ext cx="674365" cy="1911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Right Arrow 29"/>
          <p:cNvSpPr/>
          <p:nvPr/>
        </p:nvSpPr>
        <p:spPr>
          <a:xfrm>
            <a:off x="4530666" y="4914434"/>
            <a:ext cx="498534" cy="190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ight Arrow 30"/>
          <p:cNvSpPr/>
          <p:nvPr/>
        </p:nvSpPr>
        <p:spPr>
          <a:xfrm>
            <a:off x="6789267" y="4875869"/>
            <a:ext cx="498534" cy="190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Rectangle 31"/>
          <p:cNvSpPr/>
          <p:nvPr/>
        </p:nvSpPr>
        <p:spPr>
          <a:xfrm>
            <a:off x="199821" y="6248400"/>
            <a:ext cx="4129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NZ" sz="1400" dirty="0" smtClean="0"/>
              <a:t>Guyana Report</a:t>
            </a:r>
            <a:r>
              <a:rPr lang="en-NZ" sz="1400" dirty="0"/>
              <a:t>: http://www.forestry.gov.gy/news.html</a:t>
            </a:r>
          </a:p>
        </p:txBody>
      </p:sp>
    </p:spTree>
    <p:extLst>
      <p:ext uri="{BB962C8B-B14F-4D97-AF65-F5344CB8AC3E}">
        <p14:creationId xmlns:p14="http://schemas.microsoft.com/office/powerpoint/2010/main" val="14419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 smtClean="0"/>
              <a:t>Datasets</a:t>
            </a:r>
            <a:endParaRPr lang="en-NZ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39330" y="5257800"/>
            <a:ext cx="439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Due to cloud can’t rely on a single dataset</a:t>
            </a:r>
            <a:endParaRPr lang="en-N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25290"/>
              </p:ext>
            </p:extLst>
          </p:nvPr>
        </p:nvGraphicFramePr>
        <p:xfrm>
          <a:off x="304800" y="1371600"/>
          <a:ext cx="8610599" cy="3429000"/>
        </p:xfrm>
        <a:graphic>
          <a:graphicData uri="http://schemas.openxmlformats.org/drawingml/2006/table">
            <a:tbl>
              <a:tblPr/>
              <a:tblGrid>
                <a:gridCol w="1103291"/>
                <a:gridCol w="1775116"/>
                <a:gridCol w="904304"/>
                <a:gridCol w="709258"/>
                <a:gridCol w="1418517"/>
                <a:gridCol w="866871"/>
                <a:gridCol w="918843"/>
                <a:gridCol w="914399"/>
              </a:tblGrid>
              <a:tr h="6926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Applications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Satellite/Source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Spectral Bands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Spatial Res (m)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 Extent (km)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Scenes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Temporal Coverage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 Coverage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6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 Use &amp; Forest Change Mapping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RapidEye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VNIR (RedEdge)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tiles or swaths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Swaths (1B)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 - Dec 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Landsat 5 &amp;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VNIR &amp; SWIR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185km x 185km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 - Dec 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VNIR &amp; SWIR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142km x 142km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Oct-12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Dec-12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RADAR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HH &amp; HV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Verification &amp; Accuracy Assessment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Quickbird &amp; Worldview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 &amp; Pan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0.5 - 2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~10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Late 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Aerial inspections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Sample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-based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IND_LA01_merkki____B___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3682"/>
          <a:stretch>
            <a:fillRect/>
          </a:stretch>
        </p:blipFill>
        <p:spPr bwMode="auto">
          <a:xfrm>
            <a:off x="179388" y="1233488"/>
            <a:ext cx="32400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027112"/>
          </a:xfrm>
        </p:spPr>
        <p:txBody>
          <a:bodyPr/>
          <a:lstStyle/>
          <a:p>
            <a:r>
              <a:rPr lang="en-NZ" sz="2400" dirty="0" smtClean="0"/>
              <a:t>Image Process Flow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>
            <a:fillRect/>
          </a:stretch>
        </p:blipFill>
        <p:spPr bwMode="auto">
          <a:xfrm>
            <a:off x="3433763" y="1341438"/>
            <a:ext cx="562292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3674" y="5732463"/>
            <a:ext cx="8416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NZ" dirty="0" smtClean="0"/>
              <a:t>Focal point: </a:t>
            </a:r>
          </a:p>
          <a:p>
            <a:r>
              <a:rPr lang="en-NZ" sz="1600" dirty="0" smtClean="0"/>
              <a:t>Design </a:t>
            </a:r>
            <a:r>
              <a:rPr lang="en-NZ" sz="1600" dirty="0"/>
              <a:t>a flow that copes with Cloudy data and can be incorporated into existing GIS workflows</a:t>
            </a:r>
            <a:r>
              <a:rPr lang="en-NZ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0400" y="2057400"/>
            <a:ext cx="1219200" cy="609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41954"/>
            <a:ext cx="3326374" cy="432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IND_LA01_merkki____B____RGB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371"/>
          </a:xfrm>
        </p:spPr>
        <p:txBody>
          <a:bodyPr/>
          <a:lstStyle/>
          <a:p>
            <a:r>
              <a:rPr lang="en-NZ" sz="2400" dirty="0" smtClean="0"/>
              <a:t>Change Detection </a:t>
            </a:r>
            <a:r>
              <a:rPr lang="en-NZ" sz="2400" dirty="0" smtClean="0">
                <a:sym typeface="Wingdings" pitchFamily="2" charset="2"/>
              </a:rPr>
              <a:t> Integration into the GIS Mapping</a:t>
            </a:r>
            <a:endParaRPr lang="en-NZ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793803"/>
              </p:ext>
            </p:extLst>
          </p:nvPr>
        </p:nvGraphicFramePr>
        <p:xfrm>
          <a:off x="200724" y="6248400"/>
          <a:ext cx="8799512" cy="3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8876"/>
                <a:gridCol w="4580636"/>
              </a:tblGrid>
              <a:tr h="304800"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EVI-based Detection </a:t>
                      </a:r>
                      <a:endParaRPr lang="en-NZ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450215" indent="-450215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Mapped </a:t>
                      </a:r>
                      <a:r>
                        <a:rPr lang="en-US" sz="1400" dirty="0" smtClean="0">
                          <a:effectLst/>
                        </a:rPr>
                        <a:t>Change</a:t>
                      </a:r>
                      <a:endParaRPr lang="en-NZ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4454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6379" y="2590800"/>
            <a:ext cx="4619418" cy="32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05000"/>
            <a:ext cx="2219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676400"/>
            <a:ext cx="495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15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400" dirty="0" smtClean="0"/>
              <a:t>Mapping Approach : Customised Tools Developed  </a:t>
            </a:r>
          </a:p>
        </p:txBody>
      </p:sp>
      <p:pic>
        <p:nvPicPr>
          <p:cNvPr id="9219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755651" y="1484313"/>
            <a:ext cx="4400550" cy="1928812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8" t="28551" r="27968" b="55226"/>
          <a:stretch>
            <a:fillRect/>
          </a:stretch>
        </p:blipFill>
        <p:spPr bwMode="auto">
          <a:xfrm>
            <a:off x="3419475" y="3860800"/>
            <a:ext cx="55197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0163" y="5535613"/>
            <a:ext cx="9271001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NZ" dirty="0"/>
              <a:t>Developed based on 2 years operational research and customised to suit local working</a:t>
            </a:r>
          </a:p>
          <a:p>
            <a:pPr>
              <a:defRPr/>
            </a:pPr>
            <a:r>
              <a:rPr lang="en-NZ" dirty="0"/>
              <a:t>     environments.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NZ" dirty="0"/>
              <a:t>The result means standardised outputs and processes which allow effective reporting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160713" y="2133600"/>
            <a:ext cx="245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NZ"/>
              <a:t>Remote sensing Tools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2238375" y="3854450"/>
            <a:ext cx="1181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NZ"/>
              <a:t>GIS Tools</a:t>
            </a:r>
          </a:p>
        </p:txBody>
      </p:sp>
      <p:pic>
        <p:nvPicPr>
          <p:cNvPr id="8" name="Picture 7" descr="IND_LA01_merkki____B____RG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233" y="5969795"/>
            <a:ext cx="723900" cy="8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8699</TotalTime>
  <Words>884</Words>
  <Application>Microsoft Office PowerPoint</Application>
  <PresentationFormat>On-screen Show (4:3)</PresentationFormat>
  <Paragraphs>205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Team Overview</vt:lpstr>
      <vt:lpstr>Guyana - Overview</vt:lpstr>
      <vt:lpstr>Guyana MRV Development</vt:lpstr>
      <vt:lpstr>Guyana’s MRVs Process</vt:lpstr>
      <vt:lpstr>Datasets</vt:lpstr>
      <vt:lpstr>Image Process Flow</vt:lpstr>
      <vt:lpstr>Change Detection  Integration into the GIS Mapping</vt:lpstr>
      <vt:lpstr>Mapping Approach : Customised Tools Developed  </vt:lpstr>
      <vt:lpstr>Degradation Mapping</vt:lpstr>
      <vt:lpstr>Change Rates &amp; Trends</vt:lpstr>
      <vt:lpstr>Where Next</vt:lpstr>
      <vt:lpstr>Resource Mapping &amp; Climate Change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Watt</dc:creator>
  <cp:lastModifiedBy>Pete Watt</cp:lastModifiedBy>
  <cp:revision>94</cp:revision>
  <dcterms:created xsi:type="dcterms:W3CDTF">2012-07-09T23:38:20Z</dcterms:created>
  <dcterms:modified xsi:type="dcterms:W3CDTF">2013-01-31T22:36:17Z</dcterms:modified>
</cp:coreProperties>
</file>