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60" r:id="rId2"/>
    <p:sldId id="362" r:id="rId3"/>
    <p:sldId id="363" r:id="rId4"/>
    <p:sldId id="364" r:id="rId5"/>
    <p:sldId id="365" r:id="rId6"/>
    <p:sldId id="366" r:id="rId7"/>
    <p:sldId id="367" r:id="rId8"/>
    <p:sldId id="369" r:id="rId9"/>
    <p:sldId id="370" r:id="rId10"/>
    <p:sldId id="368" r:id="rId11"/>
  </p:sldIdLst>
  <p:sldSz cx="9144000" cy="6858000" type="screen4x3"/>
  <p:notesSz cx="6797675" cy="9926638"/>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280" y="-10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856"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fld id="{71CB9113-12AE-894E-9F19-2A6C6C0E76A3}" type="datetime1">
              <a:rPr lang="en-US"/>
              <a:pPr/>
              <a:t>1/02/13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fld id="{D68DB602-AA20-1941-A8F1-433E00965273}" type="slidenum">
              <a:rPr lang="en-US"/>
              <a:pPr/>
              <a:t>‹#›</a:t>
            </a:fld>
            <a:endParaRPr lang="en-US"/>
          </a:p>
        </p:txBody>
      </p:sp>
    </p:spTree>
    <p:extLst>
      <p:ext uri="{BB962C8B-B14F-4D97-AF65-F5344CB8AC3E}">
        <p14:creationId xmlns:p14="http://schemas.microsoft.com/office/powerpoint/2010/main" val="23153780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fld id="{26EB112A-2A5E-1D43-9AA8-F118D8760DA5}" type="datetime1">
              <a:rPr lang="en-US"/>
              <a:pPr/>
              <a:t>1/02/13</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fld id="{C846B4A1-3C8B-5C41-ACFB-B06C06C05093}" type="slidenum">
              <a:rPr lang="en-US"/>
              <a:pPr/>
              <a:t>‹#›</a:t>
            </a:fld>
            <a:endParaRPr lang="en-US"/>
          </a:p>
        </p:txBody>
      </p:sp>
    </p:spTree>
    <p:extLst>
      <p:ext uri="{BB962C8B-B14F-4D97-AF65-F5344CB8AC3E}">
        <p14:creationId xmlns:p14="http://schemas.microsoft.com/office/powerpoint/2010/main" val="244671741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763" y="6196013"/>
            <a:ext cx="9148763" cy="6619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Calibri" charset="0"/>
              <a:ea typeface="ＭＳ Ｐゴシック" charset="0"/>
              <a:cs typeface="ＭＳ Ｐゴシック" charset="0"/>
            </a:endParaRPr>
          </a:p>
        </p:txBody>
      </p:sp>
      <p:pic>
        <p:nvPicPr>
          <p:cNvPr id="5" name="Picture 8" descr="GEO_Header_Presentation.jpg"/>
          <p:cNvPicPr>
            <a:picLocks noChangeAspect="1"/>
          </p:cNvPicPr>
          <p:nvPr userDrawn="1"/>
        </p:nvPicPr>
        <p:blipFill>
          <a:blip r:embed="rId3">
            <a:extLst>
              <a:ext uri="{28A0092B-C50C-407E-A947-70E740481C1C}">
                <a14:useLocalDpi xmlns:a14="http://schemas.microsoft.com/office/drawing/2010/main" val="0"/>
              </a:ext>
            </a:extLst>
          </a:blip>
          <a:srcRect t="25237" r="69392" b="16719"/>
          <a:stretch>
            <a:fillRect/>
          </a:stretch>
        </p:blipFill>
        <p:spPr bwMode="auto">
          <a:xfrm>
            <a:off x="-4763" y="6265863"/>
            <a:ext cx="22907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1600" y="106363"/>
            <a:ext cx="9429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864475" y="106363"/>
            <a:ext cx="1187450"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130925"/>
            <a:ext cx="9144000" cy="1588"/>
          </a:xfrm>
          <a:prstGeom prst="line">
            <a:avLst/>
          </a:prstGeom>
          <a:ln w="635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6626225" y="6194425"/>
            <a:ext cx="2530475" cy="646113"/>
          </a:xfrm>
          <a:prstGeom prst="rect">
            <a:avLst/>
          </a:prstGeom>
          <a:noFill/>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200"/>
              <a:t>SDCG-3, Sydney, Australia</a:t>
            </a:r>
          </a:p>
          <a:p>
            <a:pPr algn="r" eaLnBrk="1" hangingPunct="1"/>
            <a:r>
              <a:rPr lang="en-US" sz="1200"/>
              <a:t>7</a:t>
            </a:r>
            <a:r>
              <a:rPr lang="en-US" sz="1200" baseline="30000"/>
              <a:t>th</a:t>
            </a:r>
            <a:r>
              <a:rPr lang="en-US" sz="1200"/>
              <a:t> – 9</a:t>
            </a:r>
            <a:r>
              <a:rPr lang="en-US" sz="1200" baseline="30000"/>
              <a:t>th</a:t>
            </a:r>
            <a:r>
              <a:rPr lang="en-US" sz="1200"/>
              <a:t> February 2013</a:t>
            </a:r>
          </a:p>
          <a:p>
            <a:pPr algn="r" eaLnBrk="1" hangingPunct="1"/>
            <a:r>
              <a:rPr lang="en-US" sz="1200"/>
              <a:t>Nielsen Park, Sydney, Australia</a:t>
            </a:r>
          </a:p>
          <a:p>
            <a:pPr algn="r" eaLnBrk="1" hangingPunct="1"/>
            <a:endParaRPr lang="en-US" sz="1200"/>
          </a:p>
        </p:txBody>
      </p:sp>
      <p:sp>
        <p:nvSpPr>
          <p:cNvPr id="2" name="Title 1"/>
          <p:cNvSpPr>
            <a:spLocks noGrp="1"/>
          </p:cNvSpPr>
          <p:nvPr>
            <p:ph type="ctrTitle"/>
          </p:nvPr>
        </p:nvSpPr>
        <p:spPr>
          <a:xfrm>
            <a:off x="685800" y="2130425"/>
            <a:ext cx="7772400" cy="1470025"/>
          </a:xfrm>
        </p:spPr>
        <p:txBody>
          <a:bodyPr/>
          <a:lstStyle>
            <a:lvl1pPr>
              <a:defRPr>
                <a:solidFill>
                  <a:schemeClr val="tx2">
                    <a:lumMod val="60000"/>
                    <a:lumOff val="40000"/>
                  </a:schemeClr>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78561" y="3263900"/>
            <a:ext cx="6400800" cy="876300"/>
          </a:xfrm>
        </p:spPr>
        <p:txBody>
          <a:bodyPr/>
          <a:lstStyle>
            <a:lvl1pPr marL="0" indent="0" algn="ctr">
              <a:buNone/>
              <a:defRPr>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Tree>
    <p:extLst>
      <p:ext uri="{BB962C8B-B14F-4D97-AF65-F5344CB8AC3E}">
        <p14:creationId xmlns:p14="http://schemas.microsoft.com/office/powerpoint/2010/main" val="217934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4300" y="157163"/>
            <a:ext cx="9429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10500" y="157163"/>
            <a:ext cx="1187450"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763" y="6196013"/>
            <a:ext cx="9148763" cy="66198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Calibri" charset="0"/>
              <a:ea typeface="ＭＳ Ｐゴシック" charset="0"/>
              <a:cs typeface="ＭＳ Ｐゴシック" charset="0"/>
            </a:endParaRPr>
          </a:p>
        </p:txBody>
      </p:sp>
      <p:pic>
        <p:nvPicPr>
          <p:cNvPr id="7" name="Picture 8" descr="GEO_Header_Presentation.jpg"/>
          <p:cNvPicPr>
            <a:picLocks noChangeAspect="1"/>
          </p:cNvPicPr>
          <p:nvPr userDrawn="1"/>
        </p:nvPicPr>
        <p:blipFill>
          <a:blip r:embed="rId5">
            <a:extLst>
              <a:ext uri="{28A0092B-C50C-407E-A947-70E740481C1C}">
                <a14:useLocalDpi xmlns:a14="http://schemas.microsoft.com/office/drawing/2010/main" val="0"/>
              </a:ext>
            </a:extLst>
          </a:blip>
          <a:srcRect t="25237" r="69392" b="16719"/>
          <a:stretch>
            <a:fillRect/>
          </a:stretch>
        </p:blipFill>
        <p:spPr bwMode="auto">
          <a:xfrm>
            <a:off x="-4763" y="6265863"/>
            <a:ext cx="22907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130925"/>
            <a:ext cx="9144000" cy="1588"/>
          </a:xfrm>
          <a:prstGeom prst="line">
            <a:avLst/>
          </a:prstGeom>
          <a:ln w="635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6626225" y="6194425"/>
            <a:ext cx="2530475" cy="646113"/>
          </a:xfrm>
          <a:prstGeom prst="rect">
            <a:avLst/>
          </a:prstGeom>
          <a:noFill/>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r>
              <a:rPr lang="en-US" sz="1200"/>
              <a:t>SDCG-3, Sydney, Australia</a:t>
            </a:r>
          </a:p>
          <a:p>
            <a:pPr algn="r" eaLnBrk="1" hangingPunct="1"/>
            <a:r>
              <a:rPr lang="en-US" sz="1200"/>
              <a:t>7</a:t>
            </a:r>
            <a:r>
              <a:rPr lang="en-US" sz="1200" baseline="30000"/>
              <a:t>th</a:t>
            </a:r>
            <a:r>
              <a:rPr lang="en-US" sz="1200"/>
              <a:t> – 9</a:t>
            </a:r>
            <a:r>
              <a:rPr lang="en-US" sz="1200" baseline="30000"/>
              <a:t>th</a:t>
            </a:r>
            <a:r>
              <a:rPr lang="en-US" sz="1200"/>
              <a:t> February 2013</a:t>
            </a:r>
          </a:p>
          <a:p>
            <a:pPr algn="r" eaLnBrk="1" hangingPunct="1"/>
            <a:r>
              <a:rPr lang="en-US" sz="1200"/>
              <a:t>Nielsen Park, Sydney, Australia</a:t>
            </a:r>
          </a:p>
          <a:p>
            <a:pPr algn="r" eaLnBrk="1" hangingPunct="1"/>
            <a:endParaRPr lang="en-US" sz="1200"/>
          </a:p>
        </p:txBody>
      </p:sp>
      <p:sp>
        <p:nvSpPr>
          <p:cNvPr id="2" name="Title 1"/>
          <p:cNvSpPr>
            <a:spLocks noGrp="1"/>
          </p:cNvSpPr>
          <p:nvPr>
            <p:ph type="title"/>
          </p:nvPr>
        </p:nvSpPr>
        <p:spPr>
          <a:xfrm>
            <a:off x="457200" y="592138"/>
            <a:ext cx="8229600" cy="1143000"/>
          </a:xfrm>
        </p:spPr>
        <p:txBody>
          <a:bodyPr/>
          <a:lstStyle>
            <a:lvl1pPr algn="l">
              <a:defRPr baseline="0">
                <a:solidFill>
                  <a:schemeClr val="tx2">
                    <a:lumMod val="60000"/>
                    <a:lumOff val="40000"/>
                  </a:schemeClr>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457200" y="2120899"/>
            <a:ext cx="8229600" cy="3797301"/>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48997396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fld id="{2638AE24-C837-F049-ACB5-D1764D10B8C3}" type="datetime1">
              <a:rPr lang="en-US"/>
              <a:pPr/>
              <a:t>1/02/13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4BACC6"/>
                </a:solidFill>
                <a:latin typeface="Calibri" charset="0"/>
              </a:defRPr>
            </a:lvl1pPr>
          </a:lstStyle>
          <a:p>
            <a:r>
              <a:rPr lang="en-US"/>
              <a:t>SDCG-2</a:t>
            </a:r>
          </a:p>
          <a:p>
            <a:r>
              <a:rPr lang="en-US"/>
              <a:t> USGS HQ @ Reston (Va) USA</a:t>
            </a:r>
          </a:p>
          <a:p>
            <a:r>
              <a:rPr lang="en-US"/>
              <a:t>Sept 13-14, 2012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fld id="{FA6658B8-FF97-CD46-B69B-BCB52B0B37D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defRPr>
      </a:lvl6pPr>
      <a:lvl7pPr marL="914400" algn="ctr" defTabSz="457200" rtl="0" fontAlgn="base">
        <a:spcBef>
          <a:spcPct val="0"/>
        </a:spcBef>
        <a:spcAft>
          <a:spcPct val="0"/>
        </a:spcAft>
        <a:defRPr sz="4400">
          <a:solidFill>
            <a:schemeClr val="tx1"/>
          </a:solidFill>
          <a:latin typeface="Calibri" charset="0"/>
        </a:defRPr>
      </a:lvl7pPr>
      <a:lvl8pPr marL="1371600" algn="ctr" defTabSz="457200" rtl="0" fontAlgn="base">
        <a:spcBef>
          <a:spcPct val="0"/>
        </a:spcBef>
        <a:spcAft>
          <a:spcPct val="0"/>
        </a:spcAft>
        <a:defRPr sz="4400">
          <a:solidFill>
            <a:schemeClr val="tx1"/>
          </a:solidFill>
          <a:latin typeface="Calibri" charset="0"/>
        </a:defRPr>
      </a:lvl8pPr>
      <a:lvl9pPr marL="1828800" algn="ctr" defTabSz="457200" rtl="0" fontAlgn="base">
        <a:spcBef>
          <a:spcPct val="0"/>
        </a:spcBef>
        <a:spcAft>
          <a:spcPct val="0"/>
        </a:spcAft>
        <a:defRPr sz="4400">
          <a:solidFill>
            <a:schemeClr val="tx1"/>
          </a:solidFill>
          <a:latin typeface="Calibri"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596900" y="1508125"/>
            <a:ext cx="10414000" cy="1470025"/>
          </a:xfrm>
        </p:spPr>
        <p:txBody>
          <a:bodyPr/>
          <a:lstStyle/>
          <a:p>
            <a:r>
              <a:rPr lang="en-AU" sz="3600">
                <a:solidFill>
                  <a:srgbClr val="558ED5"/>
                </a:solidFill>
                <a:latin typeface="Calibri" charset="0"/>
                <a:ea typeface="ＭＳ Ｐゴシック" charset="0"/>
                <a:cs typeface="ＭＳ Ｐゴシック" charset="0"/>
              </a:rPr>
              <a:t>Element 2 of the CEOS Data Strategy for GFOI</a:t>
            </a:r>
            <a:br>
              <a:rPr lang="en-AU" sz="3600">
                <a:solidFill>
                  <a:srgbClr val="558ED5"/>
                </a:solidFill>
                <a:latin typeface="Calibri" charset="0"/>
                <a:ea typeface="ＭＳ Ｐゴシック" charset="0"/>
                <a:cs typeface="ＭＳ Ｐゴシック" charset="0"/>
              </a:rPr>
            </a:br>
            <a:r>
              <a:rPr lang="en-AU" sz="3600">
                <a:solidFill>
                  <a:srgbClr val="558ED5"/>
                </a:solidFill>
                <a:latin typeface="Calibri" charset="0"/>
                <a:ea typeface="ＭＳ Ｐゴシック" charset="0"/>
                <a:cs typeface="ＭＳ Ｐゴシック" charset="0"/>
              </a:rPr>
              <a:t>What is it?</a:t>
            </a:r>
            <a:endParaRPr lang="en-US" sz="3600">
              <a:solidFill>
                <a:srgbClr val="558ED5"/>
              </a:solidFill>
              <a:latin typeface="Calibri" charset="0"/>
              <a:ea typeface="ＭＳ Ｐゴシック" charset="0"/>
              <a:cs typeface="ＭＳ Ｐゴシック" charset="0"/>
            </a:endParaRPr>
          </a:p>
        </p:txBody>
      </p:sp>
      <p:sp>
        <p:nvSpPr>
          <p:cNvPr id="6147" name="Subtitle 2"/>
          <p:cNvSpPr>
            <a:spLocks noGrp="1"/>
          </p:cNvSpPr>
          <p:nvPr>
            <p:ph type="subTitle" idx="1"/>
          </p:nvPr>
        </p:nvSpPr>
        <p:spPr>
          <a:xfrm>
            <a:off x="1377950" y="3263900"/>
            <a:ext cx="6400800" cy="1752600"/>
          </a:xfrm>
        </p:spPr>
        <p:txBody>
          <a:bodyPr/>
          <a:lstStyle/>
          <a:p>
            <a:r>
              <a:rPr lang="en-AU" sz="2400">
                <a:solidFill>
                  <a:srgbClr val="8EB4E3"/>
                </a:solidFill>
                <a:latin typeface="Calibri" charset="0"/>
                <a:ea typeface="ＭＳ Ｐゴシック" charset="0"/>
                <a:cs typeface="Arial" charset="0"/>
              </a:rPr>
              <a:t>SDCG-3, Sydney</a:t>
            </a:r>
          </a:p>
          <a:p>
            <a:r>
              <a:rPr lang="en-AU" sz="2400">
                <a:solidFill>
                  <a:srgbClr val="8EB4E3"/>
                </a:solidFill>
                <a:latin typeface="Calibri" charset="0"/>
                <a:ea typeface="ＭＳ Ｐゴシック" charset="0"/>
                <a:cs typeface="Arial" charset="0"/>
              </a:rPr>
              <a:t>7</a:t>
            </a:r>
            <a:r>
              <a:rPr lang="en-AU" sz="2400" baseline="30000">
                <a:solidFill>
                  <a:srgbClr val="8EB4E3"/>
                </a:solidFill>
                <a:latin typeface="Calibri" charset="0"/>
                <a:ea typeface="ＭＳ Ｐゴシック" charset="0"/>
                <a:cs typeface="Arial" charset="0"/>
              </a:rPr>
              <a:t>th</a:t>
            </a:r>
            <a:r>
              <a:rPr lang="en-AU" sz="2400">
                <a:solidFill>
                  <a:srgbClr val="8EB4E3"/>
                </a:solidFill>
                <a:latin typeface="Calibri" charset="0"/>
                <a:ea typeface="ＭＳ Ｐゴシック" charset="0"/>
                <a:cs typeface="Arial" charset="0"/>
              </a:rPr>
              <a:t> – 9</a:t>
            </a:r>
            <a:r>
              <a:rPr lang="en-AU" sz="2400" baseline="30000">
                <a:solidFill>
                  <a:srgbClr val="8EB4E3"/>
                </a:solidFill>
                <a:latin typeface="Calibri" charset="0"/>
                <a:ea typeface="ＭＳ Ｐゴシック" charset="0"/>
                <a:cs typeface="Arial" charset="0"/>
              </a:rPr>
              <a:t>th</a:t>
            </a:r>
            <a:r>
              <a:rPr lang="en-AU" sz="2400">
                <a:solidFill>
                  <a:srgbClr val="8EB4E3"/>
                </a:solidFill>
                <a:latin typeface="Calibri" charset="0"/>
                <a:ea typeface="ＭＳ Ｐゴシック" charset="0"/>
                <a:cs typeface="Arial" charset="0"/>
              </a:rPr>
              <a:t> February 2013</a:t>
            </a:r>
          </a:p>
          <a:p>
            <a:endParaRPr lang="en-AU" sz="2400">
              <a:solidFill>
                <a:srgbClr val="8EB4E3"/>
              </a:solidFill>
              <a:latin typeface="Calibri" charset="0"/>
              <a:ea typeface="ＭＳ Ｐゴシック" charset="0"/>
              <a:cs typeface="Arial" charset="0"/>
            </a:endParaRPr>
          </a:p>
          <a:p>
            <a:endParaRPr lang="en-AU" sz="2400">
              <a:solidFill>
                <a:srgbClr val="8EB4E3"/>
              </a:solidFill>
              <a:latin typeface="Calibri" charset="0"/>
              <a:ea typeface="ＭＳ Ｐゴシック" charset="0"/>
              <a:cs typeface="Arial" charset="0"/>
            </a:endParaRPr>
          </a:p>
          <a:p>
            <a:r>
              <a:rPr lang="en-AU" sz="2400">
                <a:solidFill>
                  <a:srgbClr val="8EB4E3"/>
                </a:solidFill>
                <a:latin typeface="Calibri" charset="0"/>
                <a:ea typeface="ＭＳ Ｐゴシック" charset="0"/>
                <a:cs typeface="Arial" charset="0"/>
              </a:rPr>
              <a:t>Stephen Ward</a:t>
            </a:r>
          </a:p>
          <a:p>
            <a:r>
              <a:rPr lang="en-AU" sz="2400">
                <a:solidFill>
                  <a:srgbClr val="8EB4E3"/>
                </a:solidFill>
                <a:latin typeface="Calibri" charset="0"/>
                <a:ea typeface="ＭＳ Ｐゴシック" charset="0"/>
                <a:cs typeface="Arial" charset="0"/>
              </a:rPr>
              <a:t>for DCCEE</a:t>
            </a:r>
          </a:p>
          <a:p>
            <a:endParaRPr lang="en-US" sz="2400">
              <a:solidFill>
                <a:srgbClr val="8EB4E3"/>
              </a:solidFill>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Discussion</a:t>
            </a:r>
            <a:endParaRPr lang="en-US">
              <a:solidFill>
                <a:srgbClr val="558ED5"/>
              </a:solidFill>
              <a:latin typeface="Calibri" charset="0"/>
              <a:ea typeface="ＭＳ Ｐゴシック" charset="0"/>
              <a:cs typeface="ＭＳ Ｐゴシック" charset="0"/>
            </a:endParaRPr>
          </a:p>
        </p:txBody>
      </p:sp>
      <p:sp>
        <p:nvSpPr>
          <p:cNvPr id="4" name="Content Placeholder 2"/>
          <p:cNvSpPr>
            <a:spLocks noGrp="1"/>
          </p:cNvSpPr>
          <p:nvPr>
            <p:ph idx="1"/>
          </p:nvPr>
        </p:nvSpPr>
        <p:spPr>
          <a:xfrm>
            <a:off x="457200" y="1663700"/>
            <a:ext cx="8229600" cy="3797300"/>
          </a:xfrm>
        </p:spPr>
        <p:txBody>
          <a:bodyPr/>
          <a:lstStyle/>
          <a:p>
            <a:pPr eaLnBrk="1" hangingPunct="1"/>
            <a:r>
              <a:rPr lang="en-AU" sz="2400" b="1" dirty="0" smtClean="0">
                <a:latin typeface="Calibri" charset="0"/>
                <a:ea typeface="ＭＳ Ｐゴシック" charset="0"/>
                <a:cs typeface="ＭＳ Ｐゴシック" charset="0"/>
              </a:rPr>
              <a:t>Service modules for countries for each element</a:t>
            </a:r>
          </a:p>
          <a:p>
            <a:pPr lvl="1" eaLnBrk="1" hangingPunct="1"/>
            <a:r>
              <a:rPr lang="en-AU" sz="1400" b="1" dirty="0" smtClean="0">
                <a:latin typeface="Calibri" charset="0"/>
                <a:ea typeface="ＭＳ Ｐゴシック" charset="0"/>
                <a:cs typeface="ＭＳ Ｐゴシック" charset="0"/>
              </a:rPr>
              <a:t>Acquisition programming</a:t>
            </a:r>
          </a:p>
          <a:p>
            <a:pPr lvl="1" eaLnBrk="1" hangingPunct="1"/>
            <a:r>
              <a:rPr lang="en-AU" sz="1400" b="1" dirty="0" smtClean="0">
                <a:latin typeface="Calibri" charset="0"/>
                <a:ea typeface="ＭＳ Ｐゴシック" charset="0"/>
                <a:cs typeface="ＭＳ Ｐゴシック" charset="0"/>
              </a:rPr>
              <a:t>Coverage tracking</a:t>
            </a:r>
          </a:p>
          <a:p>
            <a:pPr lvl="1" eaLnBrk="1" hangingPunct="1"/>
            <a:r>
              <a:rPr lang="en-AU" sz="1400" b="1" dirty="0" smtClean="0">
                <a:latin typeface="Calibri" charset="0"/>
                <a:ea typeface="ＭＳ Ｐゴシック" charset="0"/>
                <a:cs typeface="ＭＳ Ｐゴシック" charset="0"/>
              </a:rPr>
              <a:t>…</a:t>
            </a:r>
            <a:endParaRPr lang="en-AU" sz="1400" b="1" dirty="0" smtClean="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eaLnBrk="1" hangingPunct="1"/>
            <a:endParaRPr lang="en-US" sz="1800" dirty="0" smtClean="0">
              <a:latin typeface="Calibri" charset="0"/>
              <a:ea typeface="ＭＳ Ｐゴシック" charset="0"/>
              <a:cs typeface="ＭＳ Ｐゴシック" charset="0"/>
            </a:endParaRPr>
          </a:p>
          <a:p>
            <a:pPr eaLnBrk="1" hangingPunct="1"/>
            <a:endParaRPr lang="en-AU" sz="18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CEOS Data Strategy for GFOI</a:t>
            </a:r>
            <a:endParaRPr lang="en-US">
              <a:solidFill>
                <a:srgbClr val="558ED5"/>
              </a:solidFill>
              <a:latin typeface="Calibri" charset="0"/>
              <a:ea typeface="ＭＳ Ｐゴシック" charset="0"/>
              <a:cs typeface="ＭＳ Ｐゴシック" charset="0"/>
            </a:endParaRPr>
          </a:p>
        </p:txBody>
      </p:sp>
      <p:sp>
        <p:nvSpPr>
          <p:cNvPr id="7171" name="Content Placeholder 2"/>
          <p:cNvSpPr>
            <a:spLocks noGrp="1"/>
          </p:cNvSpPr>
          <p:nvPr>
            <p:ph idx="1"/>
          </p:nvPr>
        </p:nvSpPr>
        <p:spPr>
          <a:xfrm>
            <a:off x="457200" y="2120900"/>
            <a:ext cx="8229600" cy="3797300"/>
          </a:xfrm>
        </p:spPr>
        <p:txBody>
          <a:bodyPr/>
          <a:lstStyle/>
          <a:p>
            <a:pPr eaLnBrk="1" hangingPunct="1"/>
            <a:r>
              <a:rPr lang="en-AU" sz="2000" b="1" dirty="0">
                <a:latin typeface="Calibri" charset="0"/>
                <a:ea typeface="ＭＳ Ｐゴシック" charset="0"/>
                <a:cs typeface="ＭＳ Ｐゴシック" charset="0"/>
              </a:rPr>
              <a:t>Element 1: </a:t>
            </a:r>
            <a:r>
              <a:rPr lang="en-GB" sz="2000" b="1" dirty="0">
                <a:latin typeface="Calibri" charset="0"/>
                <a:ea typeface="ＭＳ Ｐゴシック" charset="0"/>
                <a:cs typeface="ＭＳ Ｐゴシック" charset="0"/>
              </a:rPr>
              <a:t>A baseline, coordinated global data acquisition strategy involving a number of ‘core data streams’ that can be used free-of-charge for GFOI purposes. This will involve systematic and sustained wall-to-wall acquisitions of forested areas globally </a:t>
            </a:r>
          </a:p>
          <a:p>
            <a:pPr eaLnBrk="1" hangingPunct="1"/>
            <a:endParaRPr lang="en-GB" sz="2000" b="1" dirty="0">
              <a:latin typeface="Calibri" charset="0"/>
              <a:ea typeface="ＭＳ Ｐゴシック" charset="0"/>
              <a:cs typeface="ＭＳ Ｐゴシック" charset="0"/>
            </a:endParaRPr>
          </a:p>
          <a:p>
            <a:pPr eaLnBrk="1" hangingPunct="1"/>
            <a:r>
              <a:rPr lang="en-GB" sz="2000" b="1" dirty="0">
                <a:latin typeface="Calibri" charset="0"/>
                <a:ea typeface="ＭＳ Ｐゴシック" charset="0"/>
                <a:cs typeface="ＭＳ Ｐゴシック" charset="0"/>
              </a:rPr>
              <a:t>Element 2: A coordinated strategy for national data acquisitions </a:t>
            </a:r>
          </a:p>
          <a:p>
            <a:pPr eaLnBrk="1" hangingPunct="1"/>
            <a:endParaRPr lang="en-GB" sz="2000" b="1" dirty="0">
              <a:latin typeface="Calibri" charset="0"/>
              <a:ea typeface="ＭＳ Ｐゴシック" charset="0"/>
              <a:cs typeface="ＭＳ Ｐゴシック" charset="0"/>
            </a:endParaRPr>
          </a:p>
          <a:p>
            <a:pPr eaLnBrk="1" hangingPunct="1"/>
            <a:r>
              <a:rPr lang="en-GB" sz="2000" b="1" dirty="0">
                <a:latin typeface="Calibri" charset="0"/>
                <a:ea typeface="ＭＳ Ｐゴシック" charset="0"/>
                <a:cs typeface="ＭＳ Ｐゴシック" charset="0"/>
              </a:rPr>
              <a:t>Element 3: Data supply in support of the FCT activities, including in support of: the science studies assisting the development and evolution of the GEO-branded methods and protocol documents for GFOI</a:t>
            </a:r>
            <a:endParaRPr lang="en-AU" sz="2000" b="1" dirty="0">
              <a:latin typeface="Calibri" charset="0"/>
              <a:ea typeface="ＭＳ Ｐゴシック" charset="0"/>
              <a:cs typeface="ＭＳ Ｐゴシック" charset="0"/>
            </a:endParaRPr>
          </a:p>
          <a:p>
            <a:pPr lvl="1" eaLnBrk="1" hangingPunct="1">
              <a:buFont typeface="Lucida Grande" charset="0"/>
              <a:buChar char="-"/>
            </a:pPr>
            <a:endParaRPr lang="en-AU" sz="2400" b="1" dirty="0">
              <a:latin typeface="Calibri" charset="0"/>
              <a:ea typeface="ＭＳ Ｐゴシック" charset="0"/>
              <a:cs typeface="ＭＳ Ｐゴシック" charset="0"/>
            </a:endParaRPr>
          </a:p>
          <a:p>
            <a:pPr lvl="1" eaLnBrk="1" hangingPunct="1">
              <a:buFont typeface="Lucida Grande" charset="0"/>
              <a:buChar char="-"/>
            </a:pPr>
            <a:endParaRPr lang="en-AU" sz="2400" b="1" dirty="0">
              <a:latin typeface="Calibri" charset="0"/>
              <a:ea typeface="ＭＳ Ｐゴシック" charset="0"/>
              <a:cs typeface="ＭＳ Ｐゴシック" charset="0"/>
            </a:endParaRPr>
          </a:p>
          <a:p>
            <a:endParaRPr lang="en-US" b="1" dirty="0">
              <a:latin typeface="Calibri" charset="0"/>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Element 2</a:t>
            </a:r>
            <a:br>
              <a:rPr lang="en-AU">
                <a:solidFill>
                  <a:srgbClr val="558ED5"/>
                </a:solidFill>
                <a:latin typeface="Calibri" charset="0"/>
                <a:ea typeface="ＭＳ Ｐゴシック" charset="0"/>
                <a:cs typeface="ＭＳ Ｐゴシック" charset="0"/>
              </a:rPr>
            </a:br>
            <a:endParaRPr lang="en-US">
              <a:solidFill>
                <a:srgbClr val="558ED5"/>
              </a:solidFill>
              <a:latin typeface="Calibri" charset="0"/>
              <a:ea typeface="ＭＳ Ｐゴシック" charset="0"/>
              <a:cs typeface="ＭＳ Ｐゴシック" charset="0"/>
            </a:endParaRPr>
          </a:p>
        </p:txBody>
      </p:sp>
      <p:sp>
        <p:nvSpPr>
          <p:cNvPr id="3" name="Content Placeholder 2"/>
          <p:cNvSpPr>
            <a:spLocks noGrp="1"/>
          </p:cNvSpPr>
          <p:nvPr>
            <p:ph idx="1"/>
          </p:nvPr>
        </p:nvSpPr>
        <p:spPr>
          <a:xfrm>
            <a:off x="457200" y="2120900"/>
            <a:ext cx="8229600" cy="3797300"/>
          </a:xfrm>
        </p:spPr>
        <p:txBody>
          <a:bodyPr/>
          <a:lstStyle/>
          <a:p>
            <a:pPr eaLnBrk="1" hangingPunct="1"/>
            <a:r>
              <a:rPr lang="en-GB" sz="2000" b="1" dirty="0">
                <a:latin typeface="Calibri" charset="0"/>
                <a:ea typeface="ＭＳ Ｐゴシック" charset="0"/>
                <a:cs typeface="ＭＳ Ｐゴシック" charset="0"/>
              </a:rPr>
              <a:t>A coordinated strategy for national data acquisitions</a:t>
            </a:r>
            <a:r>
              <a:rPr lang="en-GB" sz="2000" b="1" dirty="0">
                <a:solidFill>
                  <a:srgbClr val="558ED5"/>
                </a:solidFill>
                <a:latin typeface="Calibri" charset="0"/>
                <a:ea typeface="ＭＳ Ｐゴシック" charset="0"/>
                <a:cs typeface="ＭＳ Ｐゴシック" charset="0"/>
              </a:rPr>
              <a:t> in response to national needs assessments undertaken in the course of GFOI implementation, commencing in late 2011, and input to the GFOI Linkages Forum in 2012. </a:t>
            </a:r>
            <a:r>
              <a:rPr lang="en-GB" sz="2000" b="1" dirty="0">
                <a:latin typeface="Calibri" charset="0"/>
                <a:ea typeface="ＭＳ Ｐゴシック" charset="0"/>
                <a:cs typeface="ＭＳ Ｐゴシック" charset="0"/>
              </a:rPr>
              <a:t>This will accommodate countries that have specific technical requirements, or heritage and experience on working with a particular data source or type, as well as the numerous intergovernmental arrangements that may exist or emerge for the supply of certain data to one or more countries. This will involve a wider range of satellite data sources, including data that is ordinarily provided on a commercial basis.</a:t>
            </a:r>
            <a:endParaRPr lang="en-AU" sz="2000" b="1" dirty="0">
              <a:latin typeface="Calibri" charset="0"/>
              <a:ea typeface="ＭＳ Ｐゴシック" charset="0"/>
              <a:cs typeface="ＭＳ Ｐゴシック" charset="0"/>
            </a:endParaRPr>
          </a:p>
          <a:p>
            <a:pPr lvl="1" eaLnBrk="1" hangingPunct="1">
              <a:buFont typeface="Lucida Grande" charset="0"/>
              <a:buChar char="-"/>
            </a:pPr>
            <a:endParaRPr lang="en-AU" sz="2400" b="1" dirty="0">
              <a:latin typeface="Calibri" charset="0"/>
              <a:ea typeface="ＭＳ Ｐゴシック" charset="0"/>
              <a:cs typeface="ＭＳ Ｐゴシック" charset="0"/>
            </a:endParaRPr>
          </a:p>
          <a:p>
            <a:pPr lvl="1" eaLnBrk="1" hangingPunct="1">
              <a:buFont typeface="Lucida Grande" charset="0"/>
              <a:buChar char="-"/>
            </a:pPr>
            <a:endParaRPr lang="en-AU" sz="2400" b="1" dirty="0">
              <a:latin typeface="Calibri" charset="0"/>
              <a:ea typeface="ＭＳ Ｐゴシック" charset="0"/>
              <a:cs typeface="ＭＳ Ｐゴシック" charset="0"/>
            </a:endParaRPr>
          </a:p>
          <a:p>
            <a:endParaRPr lang="en-US" b="1" dirty="0">
              <a:latin typeface="Calibri" charset="0"/>
              <a:ea typeface="ＭＳ Ｐゴシック" charset="0"/>
              <a:cs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Element 2</a:t>
            </a:r>
            <a:endParaRPr lang="en-US">
              <a:solidFill>
                <a:srgbClr val="558ED5"/>
              </a:solidFill>
              <a:latin typeface="Calibri" charset="0"/>
              <a:ea typeface="ＭＳ Ｐゴシック" charset="0"/>
              <a:cs typeface="ＭＳ Ｐゴシック" charset="0"/>
            </a:endParaRPr>
          </a:p>
        </p:txBody>
      </p:sp>
      <p:sp>
        <p:nvSpPr>
          <p:cNvPr id="9219" name="Content Placeholder 2"/>
          <p:cNvSpPr>
            <a:spLocks noGrp="1"/>
          </p:cNvSpPr>
          <p:nvPr>
            <p:ph idx="1"/>
          </p:nvPr>
        </p:nvSpPr>
        <p:spPr>
          <a:xfrm>
            <a:off x="457200" y="1968500"/>
            <a:ext cx="8229600" cy="3797300"/>
          </a:xfrm>
        </p:spPr>
        <p:txBody>
          <a:bodyPr/>
          <a:lstStyle/>
          <a:p>
            <a:pPr eaLnBrk="1" hangingPunct="1"/>
            <a:r>
              <a:rPr lang="en-AU" sz="2000" b="1" dirty="0">
                <a:latin typeface="Calibri" charset="0"/>
                <a:ea typeface="ＭＳ Ｐゴシック" charset="0"/>
                <a:cs typeface="ＭＳ Ｐゴシック" charset="0"/>
              </a:rPr>
              <a:t>Global baseline is a statement of capability</a:t>
            </a:r>
          </a:p>
          <a:p>
            <a:pPr eaLnBrk="1" hangingPunct="1"/>
            <a:endParaRPr lang="en-AU" sz="2000" b="1" dirty="0">
              <a:latin typeface="Calibri" charset="0"/>
              <a:ea typeface="ＭＳ Ｐゴシック" charset="0"/>
              <a:cs typeface="ＭＳ Ｐゴシック" charset="0"/>
            </a:endParaRPr>
          </a:p>
          <a:p>
            <a:pPr eaLnBrk="1" hangingPunct="1"/>
            <a:r>
              <a:rPr lang="en-AU" sz="2000" b="1" dirty="0">
                <a:latin typeface="Calibri" charset="0"/>
                <a:ea typeface="ＭＳ Ｐゴシック" charset="0"/>
                <a:cs typeface="ＭＳ Ｐゴシック" charset="0"/>
              </a:rPr>
              <a:t>Element 2 requires national needs of individual governments to be explored and coverage to be guaranteed in detail</a:t>
            </a:r>
          </a:p>
          <a:p>
            <a:pPr lvl="1" eaLnBrk="1" hangingPunct="1">
              <a:buFont typeface="Arial" charset="0"/>
              <a:buChar char="•"/>
            </a:pPr>
            <a:r>
              <a:rPr lang="en-AU" sz="2000" b="1" dirty="0">
                <a:latin typeface="Calibri" charset="0"/>
                <a:ea typeface="ＭＳ Ｐゴシック" charset="0"/>
              </a:rPr>
              <a:t>Take account of readiness and existing activities – strategy may be modified if readiness not confirmed</a:t>
            </a:r>
          </a:p>
          <a:p>
            <a:pPr lvl="1" eaLnBrk="1" hangingPunct="1">
              <a:buFont typeface="Arial" charset="0"/>
              <a:buChar char="•"/>
            </a:pPr>
            <a:r>
              <a:rPr lang="en-AU" sz="2000" b="1" dirty="0">
                <a:latin typeface="Calibri" charset="0"/>
                <a:ea typeface="ＭＳ Ｐゴシック" charset="0"/>
              </a:rPr>
              <a:t>Engagement of relevant institutions in-country</a:t>
            </a:r>
          </a:p>
          <a:p>
            <a:pPr lvl="1" eaLnBrk="1" hangingPunct="1">
              <a:buFont typeface="Arial" charset="0"/>
              <a:buChar char="•"/>
            </a:pPr>
            <a:r>
              <a:rPr lang="en-AU" sz="2000" b="1" dirty="0">
                <a:latin typeface="Calibri" charset="0"/>
                <a:ea typeface="ＭＳ Ｐゴシック" charset="0"/>
              </a:rPr>
              <a:t>Establish supply channels and arrangements</a:t>
            </a:r>
          </a:p>
          <a:p>
            <a:pPr lvl="1" eaLnBrk="1" hangingPunct="1">
              <a:buFont typeface="Arial" charset="0"/>
              <a:buChar char="•"/>
            </a:pPr>
            <a:r>
              <a:rPr lang="en-AU" sz="2000" b="1" dirty="0">
                <a:latin typeface="Calibri" charset="0"/>
                <a:ea typeface="ＭＳ Ｐゴシック" charset="0"/>
              </a:rPr>
              <a:t>Practical data coverage strategy and detailed plan for the immediate year ahead</a:t>
            </a:r>
          </a:p>
          <a:p>
            <a:pPr lvl="1" eaLnBrk="1" hangingPunct="1">
              <a:buFont typeface="Arial" charset="0"/>
              <a:buChar char="•"/>
            </a:pPr>
            <a:r>
              <a:rPr lang="en-AU" sz="2000" b="1" dirty="0">
                <a:latin typeface="Calibri" charset="0"/>
                <a:ea typeface="ＭＳ Ｐゴシック" charset="0"/>
              </a:rPr>
              <a:t>Identify role for non-core data streams, engage suppliers</a:t>
            </a:r>
          </a:p>
          <a:p>
            <a:pPr lvl="1" eaLnBrk="1" hangingPunct="1">
              <a:buFont typeface="Lucida Grande" charset="0"/>
              <a:buChar char="-"/>
            </a:pPr>
            <a:endParaRPr lang="en-AU" sz="2400" dirty="0">
              <a:latin typeface="Calibri" charset="0"/>
              <a:ea typeface="ＭＳ Ｐゴシック" charset="0"/>
              <a:cs typeface="ＭＳ Ｐゴシック" charset="0"/>
            </a:endParaRPr>
          </a:p>
          <a:p>
            <a:pPr lvl="1" eaLnBrk="1" hangingPunct="1">
              <a:buFont typeface="Lucida Grande" charset="0"/>
              <a:buChar char="-"/>
            </a:pPr>
            <a:endParaRPr lang="en-AU" sz="2400" dirty="0">
              <a:latin typeface="Calibri" charset="0"/>
              <a:ea typeface="ＭＳ Ｐゴシック" charset="0"/>
              <a:cs typeface="ＭＳ Ｐゴシック" charset="0"/>
            </a:endParaRPr>
          </a:p>
          <a:p>
            <a:endParaRPr lang="en-US" dirty="0">
              <a:latin typeface="Calibri" charset="0"/>
              <a:ea typeface="ＭＳ Ｐゴシック" charset="0"/>
              <a:cs typeface="ＭＳ Ｐゴシック"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Phasing</a:t>
            </a:r>
            <a:endParaRPr lang="en-US">
              <a:solidFill>
                <a:srgbClr val="558ED5"/>
              </a:solidFill>
              <a:latin typeface="Calibri" charset="0"/>
              <a:ea typeface="ＭＳ Ｐゴシック" charset="0"/>
              <a:cs typeface="ＭＳ Ｐゴシック" charset="0"/>
            </a:endParaRPr>
          </a:p>
        </p:txBody>
      </p:sp>
      <p:pic>
        <p:nvPicPr>
          <p:cNvPr id="1024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09800"/>
            <a:ext cx="7454900" cy="296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Element 2</a:t>
            </a:r>
            <a:endParaRPr lang="en-US">
              <a:solidFill>
                <a:srgbClr val="558ED5"/>
              </a:solidFill>
              <a:latin typeface="Calibri" charset="0"/>
              <a:ea typeface="ＭＳ Ｐゴシック" charset="0"/>
              <a:cs typeface="ＭＳ Ｐゴシック" charset="0"/>
            </a:endParaRPr>
          </a:p>
        </p:txBody>
      </p:sp>
      <p:pic>
        <p:nvPicPr>
          <p:cNvPr id="1126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7518400" cy="315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Element 2</a:t>
            </a:r>
            <a:endParaRPr lang="en-US">
              <a:solidFill>
                <a:srgbClr val="558ED5"/>
              </a:solidFill>
              <a:latin typeface="Calibri" charset="0"/>
              <a:ea typeface="ＭＳ Ｐゴシック" charset="0"/>
              <a:cs typeface="ＭＳ Ｐゴシック" charset="0"/>
            </a:endParaRPr>
          </a:p>
        </p:txBody>
      </p:sp>
      <p:sp>
        <p:nvSpPr>
          <p:cNvPr id="12291" name="Content Placeholder 2"/>
          <p:cNvSpPr>
            <a:spLocks noGrp="1"/>
          </p:cNvSpPr>
          <p:nvPr>
            <p:ph idx="1"/>
          </p:nvPr>
        </p:nvSpPr>
        <p:spPr>
          <a:xfrm>
            <a:off x="457200" y="1663700"/>
            <a:ext cx="8229600" cy="3797300"/>
          </a:xfrm>
        </p:spPr>
        <p:txBody>
          <a:bodyPr/>
          <a:lstStyle/>
          <a:p>
            <a:pPr eaLnBrk="1" hangingPunct="1"/>
            <a:r>
              <a:rPr lang="en-AU" sz="1800" b="1" dirty="0">
                <a:latin typeface="Calibri" charset="0"/>
                <a:ea typeface="ＭＳ Ｐゴシック" charset="0"/>
                <a:cs typeface="ＭＳ Ｐゴシック" charset="0"/>
              </a:rPr>
              <a:t>Easy: Brazil, Indonesia, Guyana, Mexico, Tanzania ?</a:t>
            </a:r>
          </a:p>
          <a:p>
            <a:pPr eaLnBrk="1" hangingPunct="1"/>
            <a:endParaRPr lang="en-AU" sz="1800" b="1" dirty="0">
              <a:latin typeface="Calibri" charset="0"/>
              <a:ea typeface="ＭＳ Ｐゴシック" charset="0"/>
              <a:cs typeface="ＭＳ Ｐゴシック" charset="0"/>
            </a:endParaRPr>
          </a:p>
          <a:p>
            <a:pPr eaLnBrk="1" hangingPunct="1"/>
            <a:r>
              <a:rPr lang="en-AU" sz="1800" b="1" dirty="0">
                <a:latin typeface="Calibri" charset="0"/>
                <a:ea typeface="ＭＳ Ｐゴシック" charset="0"/>
                <a:cs typeface="ＭＳ Ｐゴシック" charset="0"/>
              </a:rPr>
              <a:t>Harder: 11 other countries</a:t>
            </a:r>
          </a:p>
          <a:p>
            <a:pPr eaLnBrk="1" hangingPunct="1"/>
            <a:endParaRPr lang="en-AU" sz="1800" b="1" dirty="0">
              <a:latin typeface="Calibri" charset="0"/>
              <a:ea typeface="ＭＳ Ｐゴシック" charset="0"/>
              <a:cs typeface="ＭＳ Ｐゴシック" charset="0"/>
            </a:endParaRPr>
          </a:p>
          <a:p>
            <a:pPr eaLnBrk="1" hangingPunct="1"/>
            <a:r>
              <a:rPr lang="en-AU" sz="1800" b="1" dirty="0">
                <a:latin typeface="Calibri" charset="0"/>
                <a:ea typeface="ＭＳ Ｐゴシック" charset="0"/>
                <a:cs typeface="ＭＳ Ｐゴシック" charset="0"/>
              </a:rPr>
              <a:t>2014 sees 28 more countries covered under Element 1</a:t>
            </a:r>
          </a:p>
          <a:p>
            <a:pPr eaLnBrk="1" hangingPunct="1"/>
            <a:endParaRPr lang="en-AU" sz="1800" b="1" dirty="0">
              <a:latin typeface="Calibri" charset="0"/>
              <a:ea typeface="ＭＳ Ｐゴシック" charset="0"/>
              <a:cs typeface="ＭＳ Ｐゴシック" charset="0"/>
            </a:endParaRPr>
          </a:p>
          <a:p>
            <a:pPr eaLnBrk="1" hangingPunct="1"/>
            <a:r>
              <a:rPr lang="en-AU" sz="1800" b="1" dirty="0">
                <a:latin typeface="Calibri" charset="0"/>
                <a:ea typeface="ＭＳ Ｐゴシック" charset="0"/>
                <a:cs typeface="ＭＳ Ｐゴシック" charset="0"/>
              </a:rPr>
              <a:t>Element 2 cannot match the phasing of Element 1</a:t>
            </a:r>
          </a:p>
          <a:p>
            <a:pPr eaLnBrk="1" hangingPunct="1"/>
            <a:endParaRPr lang="en-AU" sz="1800" b="1" dirty="0">
              <a:latin typeface="Calibri" charset="0"/>
              <a:ea typeface="ＭＳ Ｐゴシック" charset="0"/>
              <a:cs typeface="ＭＳ Ｐゴシック" charset="0"/>
            </a:endParaRPr>
          </a:p>
          <a:p>
            <a:pPr eaLnBrk="1" hangingPunct="1"/>
            <a:r>
              <a:rPr lang="en-AU" sz="1800" b="1" dirty="0">
                <a:latin typeface="Calibri" charset="0"/>
                <a:ea typeface="ＭＳ Ｐゴシック" charset="0"/>
                <a:cs typeface="ＭＳ Ｐゴシック" charset="0"/>
              </a:rPr>
              <a:t>So what is the phasing and how does it match the ambitions for GFOI growth?</a:t>
            </a:r>
          </a:p>
          <a:p>
            <a:pPr eaLnBrk="1" hangingPunct="1"/>
            <a:endParaRPr lang="en-AU" sz="1800" b="1" dirty="0">
              <a:latin typeface="Calibri" charset="0"/>
              <a:ea typeface="ＭＳ Ｐゴシック" charset="0"/>
              <a:cs typeface="ＭＳ Ｐゴシック" charset="0"/>
            </a:endParaRPr>
          </a:p>
          <a:p>
            <a:pPr eaLnBrk="1" hangingPunct="1"/>
            <a:r>
              <a:rPr lang="en-AU" sz="1800" b="1" dirty="0">
                <a:latin typeface="Calibri" charset="0"/>
                <a:ea typeface="ＭＳ Ｐゴシック" charset="0"/>
                <a:cs typeface="ＭＳ Ｐゴシック" charset="0"/>
              </a:rPr>
              <a:t>How does GFOI become part of the larger FCPF and REDD+ machinery of in-country activities to reduce the interface burden and avoid repeating engagement overhead? (Steering Committee &amp; PO assistance?)</a:t>
            </a:r>
          </a:p>
          <a:p>
            <a:endParaRPr lang="en-US" sz="1800" b="1" dirty="0">
              <a:latin typeface="Calibri" charset="0"/>
              <a:ea typeface="ＭＳ Ｐゴシック" charset="0"/>
              <a:cs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558ED5"/>
                </a:solidFill>
                <a:latin typeface="Calibri" charset="0"/>
                <a:ea typeface="ＭＳ Ｐゴシック" charset="0"/>
                <a:cs typeface="ＭＳ Ｐゴシック" charset="0"/>
              </a:rPr>
              <a:t>Element 2</a:t>
            </a:r>
            <a:endParaRPr lang="en-US">
              <a:solidFill>
                <a:srgbClr val="558ED5"/>
              </a:solidFill>
              <a:latin typeface="Calibri" charset="0"/>
              <a:ea typeface="ＭＳ Ｐゴシック" charset="0"/>
              <a:cs typeface="ＭＳ Ｐゴシック" charset="0"/>
            </a:endParaRPr>
          </a:p>
        </p:txBody>
      </p:sp>
      <p:sp>
        <p:nvSpPr>
          <p:cNvPr id="12291" name="Content Placeholder 2"/>
          <p:cNvSpPr>
            <a:spLocks noGrp="1"/>
          </p:cNvSpPr>
          <p:nvPr>
            <p:ph idx="1"/>
          </p:nvPr>
        </p:nvSpPr>
        <p:spPr>
          <a:xfrm>
            <a:off x="457200" y="1663700"/>
            <a:ext cx="8229600" cy="3797300"/>
          </a:xfrm>
        </p:spPr>
        <p:txBody>
          <a:bodyPr/>
          <a:lstStyle/>
          <a:p>
            <a:pPr eaLnBrk="1" hangingPunct="1"/>
            <a:r>
              <a:rPr lang="en-AU" sz="2400" b="1" dirty="0" smtClean="0">
                <a:latin typeface="Calibri" charset="0"/>
                <a:ea typeface="ＭＳ Ｐゴシック" charset="0"/>
                <a:cs typeface="ＭＳ Ｐゴシック" charset="0"/>
              </a:rPr>
              <a:t>Detailed coverage guarantee detail is Element 2?</a:t>
            </a:r>
          </a:p>
          <a:p>
            <a:pPr eaLnBrk="1" hangingPunct="1"/>
            <a:endParaRPr lang="en-AU" sz="2400" b="1" dirty="0">
              <a:latin typeface="Calibri" charset="0"/>
              <a:ea typeface="ＭＳ Ｐゴシック" charset="0"/>
              <a:cs typeface="ＭＳ Ｐゴシック" charset="0"/>
            </a:endParaRPr>
          </a:p>
          <a:p>
            <a:pPr eaLnBrk="1" hangingPunct="1"/>
            <a:r>
              <a:rPr lang="en-AU" sz="2400" b="1" dirty="0" smtClean="0">
                <a:latin typeface="Calibri" charset="0"/>
                <a:ea typeface="ＭＳ Ｐゴシック" charset="0"/>
                <a:cs typeface="ＭＳ Ｐゴシック" charset="0"/>
              </a:rPr>
              <a:t>Service elements</a:t>
            </a:r>
          </a:p>
          <a:p>
            <a:pPr lvl="1" eaLnBrk="1" hangingPunct="1"/>
            <a:r>
              <a:rPr lang="en-AU" sz="1800" b="1" dirty="0" smtClean="0">
                <a:latin typeface="Calibri" charset="0"/>
                <a:ea typeface="ＭＳ Ｐゴシック" charset="0"/>
                <a:cs typeface="ＭＳ Ｐゴシック" charset="0"/>
              </a:rPr>
              <a:t>Pixel mining service</a:t>
            </a:r>
          </a:p>
          <a:p>
            <a:pPr lvl="1" eaLnBrk="1" hangingPunct="1"/>
            <a:r>
              <a:rPr lang="en-AU" sz="1800" b="1" dirty="0" smtClean="0">
                <a:latin typeface="Calibri" charset="0"/>
                <a:ea typeface="ＭＳ Ｐゴシック" charset="0"/>
                <a:cs typeface="ＭＳ Ｐゴシック" charset="0"/>
              </a:rPr>
              <a:t>Acquisition monitoring and adaptation service (Element 1?)</a:t>
            </a:r>
          </a:p>
          <a:p>
            <a:pPr lvl="1" eaLnBrk="1" hangingPunct="1"/>
            <a:endParaRPr lang="en-AU" sz="1800" b="1" dirty="0">
              <a:latin typeface="Calibri" charset="0"/>
              <a:ea typeface="ＭＳ Ｐゴシック" charset="0"/>
              <a:cs typeface="ＭＳ Ｐゴシック" charset="0"/>
            </a:endParaRPr>
          </a:p>
          <a:p>
            <a:pPr eaLnBrk="1" hangingPunct="1"/>
            <a:r>
              <a:rPr lang="en-AU" sz="2400" b="1" dirty="0" smtClean="0">
                <a:latin typeface="Calibri" charset="0"/>
                <a:ea typeface="ＭＳ Ｐゴシック" charset="0"/>
                <a:cs typeface="ＭＳ Ｐゴシック" charset="0"/>
              </a:rPr>
              <a:t>Requirements process</a:t>
            </a:r>
          </a:p>
          <a:p>
            <a:pPr lvl="1" eaLnBrk="1" hangingPunct="1"/>
            <a:r>
              <a:rPr lang="en-AU" sz="1800" b="1" dirty="0" smtClean="0">
                <a:latin typeface="Calibri" charset="0"/>
                <a:ea typeface="ＭＳ Ｐゴシック" charset="0"/>
                <a:cs typeface="ＭＳ Ｐゴシック" charset="0"/>
              </a:rPr>
              <a:t>Efficient to use in-country experience of FCPF and REDD+</a:t>
            </a: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eaLnBrk="1" hangingPunct="1"/>
            <a:endParaRPr lang="en-US" sz="1800" dirty="0" smtClean="0">
              <a:latin typeface="Calibri" charset="0"/>
              <a:ea typeface="ＭＳ Ｐゴシック" charset="0"/>
              <a:cs typeface="ＭＳ Ｐゴシック" charset="0"/>
            </a:endParaRPr>
          </a:p>
          <a:p>
            <a:pPr eaLnBrk="1" hangingPunct="1"/>
            <a:endParaRPr lang="en-AU" sz="18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65045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558ED5"/>
                </a:solidFill>
                <a:latin typeface="Calibri" charset="0"/>
                <a:ea typeface="ＭＳ Ｐゴシック" charset="0"/>
                <a:cs typeface="ＭＳ Ｐゴシック" charset="0"/>
              </a:rPr>
              <a:t>Possible scenario</a:t>
            </a:r>
            <a:endParaRPr lang="en-US" dirty="0">
              <a:solidFill>
                <a:srgbClr val="558ED5"/>
              </a:solidFill>
              <a:latin typeface="Calibri" charset="0"/>
              <a:ea typeface="ＭＳ Ｐゴシック" charset="0"/>
              <a:cs typeface="ＭＳ Ｐゴシック" charset="0"/>
            </a:endParaRPr>
          </a:p>
        </p:txBody>
      </p:sp>
      <p:sp>
        <p:nvSpPr>
          <p:cNvPr id="12291" name="Content Placeholder 2"/>
          <p:cNvSpPr>
            <a:spLocks noGrp="1"/>
          </p:cNvSpPr>
          <p:nvPr>
            <p:ph idx="1"/>
          </p:nvPr>
        </p:nvSpPr>
        <p:spPr>
          <a:xfrm>
            <a:off x="457200" y="1663700"/>
            <a:ext cx="8229600" cy="3797300"/>
          </a:xfrm>
        </p:spPr>
        <p:txBody>
          <a:bodyPr/>
          <a:lstStyle/>
          <a:p>
            <a:pPr eaLnBrk="1" hangingPunct="1"/>
            <a:r>
              <a:rPr lang="en-AU" sz="2400" b="1" dirty="0" smtClean="0">
                <a:latin typeface="Calibri" charset="0"/>
                <a:ea typeface="ＭＳ Ｐゴシック" charset="0"/>
                <a:cs typeface="ＭＳ Ｐゴシック" charset="0"/>
              </a:rPr>
              <a:t>2013 acquisitions for 16 countries</a:t>
            </a:r>
          </a:p>
          <a:p>
            <a:pPr lvl="1" eaLnBrk="1" hangingPunct="1"/>
            <a:r>
              <a:rPr lang="en-AU" sz="2000" b="1" dirty="0" smtClean="0">
                <a:latin typeface="Calibri" charset="0"/>
                <a:ea typeface="ＭＳ Ｐゴシック" charset="0"/>
                <a:cs typeface="ＭＳ Ｐゴシック" charset="0"/>
              </a:rPr>
              <a:t>Acquisition monitoring service (USGS, Google Earth Engine..)</a:t>
            </a:r>
          </a:p>
          <a:p>
            <a:pPr eaLnBrk="1" hangingPunct="1"/>
            <a:endParaRPr lang="en-AU" sz="2400" b="1" dirty="0">
              <a:latin typeface="Calibri" charset="0"/>
              <a:ea typeface="ＭＳ Ｐゴシック" charset="0"/>
              <a:cs typeface="ＭＳ Ｐゴシック" charset="0"/>
            </a:endParaRPr>
          </a:p>
          <a:p>
            <a:pPr eaLnBrk="1" hangingPunct="1"/>
            <a:r>
              <a:rPr lang="en-AU" sz="2400" b="1" dirty="0" smtClean="0">
                <a:latin typeface="Calibri" charset="0"/>
                <a:ea typeface="ＭＳ Ｐゴシック" charset="0"/>
                <a:cs typeface="ＭＳ Ｐゴシック" charset="0"/>
              </a:rPr>
              <a:t>Element 2 scoping</a:t>
            </a:r>
          </a:p>
          <a:p>
            <a:pPr lvl="1" eaLnBrk="1" hangingPunct="1"/>
            <a:r>
              <a:rPr lang="en-AU" sz="1800" b="1" dirty="0" smtClean="0">
                <a:latin typeface="Calibri" charset="0"/>
                <a:ea typeface="ＭＳ Ｐゴシック" charset="0"/>
                <a:cs typeface="ＭＳ Ｐゴシック" charset="0"/>
              </a:rPr>
              <a:t>Service model and requirements process defined with WB and REDD+</a:t>
            </a:r>
          </a:p>
          <a:p>
            <a:pPr lvl="1" eaLnBrk="1" hangingPunct="1"/>
            <a:r>
              <a:rPr lang="en-AU" sz="1800" b="1" dirty="0" smtClean="0">
                <a:latin typeface="Calibri" charset="0"/>
                <a:ea typeface="ＭＳ Ｐゴシック" charset="0"/>
                <a:cs typeface="ＭＳ Ｐゴシック" charset="0"/>
              </a:rPr>
              <a:t>In parallel: national coverage detail supported for X countries</a:t>
            </a:r>
          </a:p>
          <a:p>
            <a:pPr lvl="1" eaLnBrk="1" hangingPunct="1"/>
            <a:r>
              <a:rPr lang="en-AU" sz="1800" b="1" dirty="0" smtClean="0">
                <a:latin typeface="Calibri" charset="0"/>
                <a:ea typeface="ＭＳ Ｐゴシック" charset="0"/>
                <a:cs typeface="ＭＳ Ｐゴシック" charset="0"/>
              </a:rPr>
              <a:t>Investment in pixel mining</a:t>
            </a:r>
          </a:p>
          <a:p>
            <a:pPr lvl="1" eaLnBrk="1" hangingPunct="1"/>
            <a:endParaRPr lang="en-AU" sz="1800" b="1" dirty="0">
              <a:latin typeface="Calibri" charset="0"/>
              <a:ea typeface="ＭＳ Ｐゴシック" charset="0"/>
              <a:cs typeface="ＭＳ Ｐゴシック" charset="0"/>
            </a:endParaRP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smtClean="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lvl="1" eaLnBrk="1" hangingPunct="1"/>
            <a:endParaRPr lang="en-AU" sz="1800" b="1" dirty="0">
              <a:latin typeface="Calibri" charset="0"/>
              <a:ea typeface="ＭＳ Ｐゴシック" charset="0"/>
              <a:cs typeface="ＭＳ Ｐゴシック" charset="0"/>
            </a:endParaRPr>
          </a:p>
          <a:p>
            <a:pPr eaLnBrk="1" hangingPunct="1"/>
            <a:endParaRPr lang="en-US" sz="1800" dirty="0" smtClean="0">
              <a:latin typeface="Calibri" charset="0"/>
              <a:ea typeface="ＭＳ Ｐゴシック" charset="0"/>
              <a:cs typeface="ＭＳ Ｐゴシック" charset="0"/>
            </a:endParaRPr>
          </a:p>
          <a:p>
            <a:pPr eaLnBrk="1" hangingPunct="1"/>
            <a:endParaRPr lang="en-AU" sz="18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893619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20304</TotalTime>
  <Words>501</Words>
  <Application>Microsoft Macintosh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Element 2 of the CEOS Data Strategy for GFOI What is it?</vt:lpstr>
      <vt:lpstr>CEOS Data Strategy for GFOI</vt:lpstr>
      <vt:lpstr>Element 2 </vt:lpstr>
      <vt:lpstr>Element 2</vt:lpstr>
      <vt:lpstr>Phasing</vt:lpstr>
      <vt:lpstr>Element 2</vt:lpstr>
      <vt:lpstr>Element 2</vt:lpstr>
      <vt:lpstr>Element 2</vt:lpstr>
      <vt:lpstr>Possible scenario</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Dyke</dc:creator>
  <cp:lastModifiedBy>Stephen Ward</cp:lastModifiedBy>
  <cp:revision>300</cp:revision>
  <dcterms:created xsi:type="dcterms:W3CDTF">2013-01-29T13:10:08Z</dcterms:created>
  <dcterms:modified xsi:type="dcterms:W3CDTF">2013-02-01T03:46:19Z</dcterms:modified>
</cp:coreProperties>
</file>