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4" r:id="rId3"/>
    <p:sldId id="332" r:id="rId4"/>
    <p:sldId id="330" r:id="rId5"/>
    <p:sldId id="331" r:id="rId6"/>
    <p:sldId id="335" r:id="rId7"/>
    <p:sldId id="327" r:id="rId8"/>
    <p:sldId id="329" r:id="rId9"/>
    <p:sldId id="328" r:id="rId10"/>
    <p:sldId id="336" r:id="rId11"/>
    <p:sldId id="333" r:id="rId12"/>
    <p:sldId id="337" r:id="rId13"/>
    <p:sldId id="338" r:id="rId1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12" autoAdjust="0"/>
  </p:normalViewPr>
  <p:slideViewPr>
    <p:cSldViewPr snapToGrid="0" snapToObjects="1">
      <p:cViewPr>
        <p:scale>
          <a:sx n="60" d="100"/>
          <a:sy n="60" d="100"/>
        </p:scale>
        <p:origin x="-11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E3C8019A-EC84-4EE8-BA19-ECE047D4E3D1}" type="datetimeFigureOut">
              <a:rPr lang="en-US"/>
              <a:pPr/>
              <a:t>06.02.13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436311D8-8D94-4197-8860-C60248860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2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788ADBD1-6AEC-497A-906D-C35D2E2AA67A}" type="datetimeFigureOut">
              <a:rPr lang="en-US"/>
              <a:pPr/>
              <a:t>06.02.13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8ED36DB3-F5C8-4958-A097-92EBFAE333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5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>
              <a:ea typeface="ＭＳ Ｐゴシック" pitchFamily="34" charset="-128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56A9C4-A4A5-4100-AB07-3A69C8D79C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DB3-F5C8-4958-A097-92EBFAE333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2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EO_Header_Presentati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38" y="58674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6223000"/>
            <a:ext cx="31527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Norsk Romsenter – www.romsenter.no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D3E17-AB44-4680-B978-5389EE624CC0}" type="datetime1">
              <a:rPr lang="nb-NO"/>
              <a:pPr/>
              <a:t>04.02.13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379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3863"/>
            <a:ext cx="82296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BDDD130F-1486-4B7C-9460-75FE83022885}" type="datetime1">
              <a:rPr lang="en-US"/>
              <a:pPr/>
              <a:t>06.02.13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DE8C8B25-FE4D-44DB-AC13-ABF9F20188A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F81BD"/>
                </a:solidFill>
                <a:latin typeface="+mn-lt"/>
                <a:ea typeface="+mn-ea"/>
              </a:rPr>
              <a:t>www.</a:t>
            </a:r>
            <a:r>
              <a:rPr lang="en-US" sz="1050" dirty="0" err="1">
                <a:solidFill>
                  <a:srgbClr val="4F81BD"/>
                </a:solidFill>
                <a:latin typeface="+mn-lt"/>
                <a:ea typeface="+mn-ea"/>
              </a:rPr>
              <a:t>gfoi</a:t>
            </a:r>
            <a:r>
              <a:rPr lang="en-US" sz="1050" dirty="0">
                <a:solidFill>
                  <a:srgbClr val="4F81BD"/>
                </a:solidFill>
                <a:latin typeface="+mn-lt"/>
                <a:ea typeface="+mn-ea"/>
              </a:rPr>
              <a:t>..org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685800" y="1642798"/>
            <a:ext cx="7977188" cy="1687513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40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4000" dirty="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40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4000" dirty="0" smtClean="0">
                <a:latin typeface="Arial" pitchFamily="34" charset="0"/>
                <a:ea typeface="ＭＳ Ｐゴシック" pitchFamily="34" charset="-128"/>
              </a:rPr>
              <a:t>Data delivery </a:t>
            </a:r>
            <a:r>
              <a:rPr lang="en-US" sz="4000" dirty="0" smtClean="0">
                <a:latin typeface="Arial" pitchFamily="34" charset="0"/>
                <a:ea typeface="ＭＳ Ｐゴシック" pitchFamily="34" charset="-128"/>
              </a:rPr>
              <a:t>pilots..</a:t>
            </a:r>
            <a:endParaRPr lang="en-US" sz="40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3" name="Subtitle 2"/>
          <p:cNvSpPr>
            <a:spLocks/>
          </p:cNvSpPr>
          <p:nvPr/>
        </p:nvSpPr>
        <p:spPr bwMode="auto">
          <a:xfrm>
            <a:off x="685800" y="4745038"/>
            <a:ext cx="35321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smtClean="0"/>
              <a:t> SDCG, February </a:t>
            </a:r>
            <a:r>
              <a:rPr lang="en-US" sz="1600" dirty="0"/>
              <a:t>2013</a:t>
            </a:r>
            <a:r>
              <a:rPr lang="en-US" sz="1600" dirty="0" smtClean="0"/>
              <a:t>,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smtClean="0"/>
              <a:t> </a:t>
            </a:r>
            <a:r>
              <a:rPr lang="en-US" sz="1600" dirty="0"/>
              <a:t>Sydney - Australia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947863"/>
            <a:ext cx="8229600" cy="1030287"/>
          </a:xfrm>
        </p:spPr>
        <p:txBody>
          <a:bodyPr/>
          <a:lstStyle/>
          <a:p>
            <a:r>
              <a:rPr lang="nb-NO" dirty="0" smtClean="0"/>
              <a:t>Questions/</a:t>
            </a:r>
            <a:r>
              <a:rPr lang="nb-NO" dirty="0" err="1" smtClean="0"/>
              <a:t>discussion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/>
              <a:t> 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048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030287"/>
          </a:xfrm>
        </p:spPr>
        <p:txBody>
          <a:bodyPr/>
          <a:lstStyle/>
          <a:p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How </a:t>
            </a:r>
            <a:r>
              <a:rPr lang="en-AU" sz="3200" dirty="0"/>
              <a:t>is the SDCG strategy regarding..</a:t>
            </a:r>
            <a:br>
              <a:rPr lang="en-AU" sz="3200" dirty="0"/>
            </a:b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6333" y="1030286"/>
            <a:ext cx="8572499" cy="5086881"/>
          </a:xfrm>
        </p:spPr>
        <p:txBody>
          <a:bodyPr/>
          <a:lstStyle/>
          <a:p>
            <a:pPr marL="0" indent="0">
              <a:buNone/>
            </a:pPr>
            <a:endParaRPr lang="en-AU" sz="1800" dirty="0" smtClean="0"/>
          </a:p>
          <a:p>
            <a:pPr lvl="1"/>
            <a:r>
              <a:rPr lang="en-AU" sz="1800" dirty="0" smtClean="0"/>
              <a:t>Pre-procession of different datasets.. </a:t>
            </a:r>
          </a:p>
          <a:p>
            <a:pPr lvl="2"/>
            <a:r>
              <a:rPr lang="en-AU" sz="1800" dirty="0" smtClean="0"/>
              <a:t>To what level is this the responsibility/fully-financed by the satellite owner?</a:t>
            </a:r>
          </a:p>
          <a:p>
            <a:pPr marL="914400" lvl="2" indent="0">
              <a:buNone/>
            </a:pPr>
            <a:endParaRPr lang="en-AU" sz="1800" dirty="0" smtClean="0"/>
          </a:p>
          <a:p>
            <a:pPr lvl="1"/>
            <a:r>
              <a:rPr lang="en-AU" sz="1800" dirty="0" smtClean="0"/>
              <a:t>Development of forest products (f. ex pixel-mining through the WELD-project)..</a:t>
            </a:r>
          </a:p>
          <a:p>
            <a:pPr lvl="2"/>
            <a:r>
              <a:rPr lang="en-AU" sz="1800" dirty="0" smtClean="0"/>
              <a:t> Is this financed/ the responsibility of the satellite owner? Would it be possible for SDCG to develop a timeframe for (potential) deliverables to different forest countries, as is being done regarding CEOS-acquisitions?</a:t>
            </a:r>
          </a:p>
          <a:p>
            <a:pPr marL="914400" lvl="2" indent="0">
              <a:buNone/>
            </a:pPr>
            <a:endParaRPr lang="en-AU" sz="1800" dirty="0" smtClean="0"/>
          </a:p>
          <a:p>
            <a:pPr lvl="1"/>
            <a:r>
              <a:rPr lang="en-AU" sz="1800" dirty="0" smtClean="0"/>
              <a:t>Distribution of satellite data..</a:t>
            </a:r>
          </a:p>
          <a:p>
            <a:pPr lvl="2"/>
            <a:r>
              <a:rPr lang="en-AU" sz="1800" dirty="0" smtClean="0"/>
              <a:t>Do the satellite owner have a responsibility to deliver the data through a portal and/or distribution network? </a:t>
            </a:r>
          </a:p>
          <a:p>
            <a:pPr lvl="2"/>
            <a:r>
              <a:rPr lang="en-AU" sz="1800" dirty="0" smtClean="0"/>
              <a:t>How do SDCG  plan to relate to the forest countries? Through the GFOI-office? ..Need for EUMETCAST/ parallel or just an Internet connection (f. ex VSAT-terminals)..</a:t>
            </a:r>
          </a:p>
          <a:p>
            <a:pPr marL="0" indent="0">
              <a:buNone/>
            </a:pPr>
            <a:endParaRPr 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val="177183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HUB-philosophy..</a:t>
            </a:r>
            <a:endParaRPr lang="en-AU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8167" y="1684867"/>
            <a:ext cx="8538633" cy="4525963"/>
          </a:xfrm>
        </p:spPr>
        <p:txBody>
          <a:bodyPr/>
          <a:lstStyle/>
          <a:p>
            <a:r>
              <a:rPr lang="en-AU" sz="1600" dirty="0" smtClean="0"/>
              <a:t>Co-location of different datasets in processing centre, since it is foreseen that many tropical forest countries will not be able to plan, order, store, pre-process and analyse satellite data (that most possibly will need to be further integrated with other satellite data and NFI-data). </a:t>
            </a:r>
          </a:p>
          <a:p>
            <a:endParaRPr lang="en-AU" sz="1600" dirty="0" smtClean="0"/>
          </a:p>
          <a:p>
            <a:r>
              <a:rPr lang="en-AU" sz="1600" dirty="0" smtClean="0"/>
              <a:t>How does this HUB-idea relate to the SDCG-agencies..</a:t>
            </a:r>
          </a:p>
          <a:p>
            <a:pPr lvl="1"/>
            <a:r>
              <a:rPr lang="en-AU" sz="1600" dirty="0" smtClean="0"/>
              <a:t>Would it be possible for SDCG to develop a list of challenges that needs to be resolved, to get the acquired CEOS-satellite data to the forest countries in their preferred form – f. ex through one/ several  HUB(s)?</a:t>
            </a:r>
          </a:p>
          <a:p>
            <a:pPr lvl="2"/>
            <a:r>
              <a:rPr lang="en-AU" sz="1600" dirty="0" smtClean="0"/>
              <a:t>Resources needed to collocate satellite data (and what would be the most practical way to move large datasets..?)</a:t>
            </a:r>
          </a:p>
          <a:p>
            <a:pPr lvl="2"/>
            <a:r>
              <a:rPr lang="en-AU" sz="1600" dirty="0" smtClean="0"/>
              <a:t>Resources needed for additional pre-processing (</a:t>
            </a:r>
            <a:r>
              <a:rPr lang="en-AU" sz="1600" dirty="0" err="1" smtClean="0"/>
              <a:t>orthorectification</a:t>
            </a:r>
            <a:r>
              <a:rPr lang="en-AU" sz="1600" dirty="0"/>
              <a:t> </a:t>
            </a:r>
            <a:r>
              <a:rPr lang="en-AU" sz="1600" dirty="0" smtClean="0"/>
              <a:t>and/or DEM), and</a:t>
            </a:r>
          </a:p>
          <a:p>
            <a:pPr lvl="2"/>
            <a:r>
              <a:rPr lang="en-AU" sz="1600" dirty="0" smtClean="0"/>
              <a:t>Would it be possible/useful to set up an ”pixel mining on request scheme” for the forest  countries, and share the potential workload between different HUBs?</a:t>
            </a:r>
          </a:p>
          <a:p>
            <a:pPr lvl="2"/>
            <a:r>
              <a:rPr lang="en-AU" sz="1600" dirty="0" smtClean="0"/>
              <a:t>The forest countries (most probably) will need to report on carbon stock, but do they need (and want)  to have all the datasets in the country? … or would deliverables of requested forest products for REDD+ reporting be sufficient?</a:t>
            </a:r>
          </a:p>
        </p:txBody>
      </p:sp>
    </p:spTree>
    <p:extLst>
      <p:ext uri="{BB962C8B-B14F-4D97-AF65-F5344CB8AC3E}">
        <p14:creationId xmlns:p14="http://schemas.microsoft.com/office/powerpoint/2010/main" val="40486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423863"/>
            <a:ext cx="8856133" cy="1030287"/>
          </a:xfrm>
        </p:spPr>
        <p:txBody>
          <a:bodyPr/>
          <a:lstStyle/>
          <a:p>
            <a:r>
              <a:rPr lang="en-AU" sz="4000" dirty="0" smtClean="0"/>
              <a:t>SDCG &amp; the donors/forest countries</a:t>
            </a:r>
            <a:br>
              <a:rPr lang="en-AU" sz="4000" dirty="0" smtClean="0"/>
            </a:br>
            <a:r>
              <a:rPr lang="en-AU" sz="4000" dirty="0" smtClean="0"/>
              <a:t>- more questions..</a:t>
            </a:r>
            <a:endParaRPr lang="en-AU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5415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AU" sz="1600" dirty="0" smtClean="0"/>
          </a:p>
          <a:p>
            <a:r>
              <a:rPr lang="en-AU" sz="1600" dirty="0" smtClean="0"/>
              <a:t>Would it be possible for SDCG to define clearly what is their responsibility regarding CEOS satellite data, and what needs to be handled by the forest countries/ “REDD+” donors..?</a:t>
            </a:r>
          </a:p>
          <a:p>
            <a:endParaRPr lang="en-AU" sz="1600" dirty="0" smtClean="0"/>
          </a:p>
          <a:p>
            <a:r>
              <a:rPr lang="en-AU" sz="1600" dirty="0" smtClean="0"/>
              <a:t>Would it be possible for SDCG to give recommendations to donors on resources needed regarding satellite products and deliverables for REDD+ implementing countries?,</a:t>
            </a:r>
          </a:p>
          <a:p>
            <a:pPr lvl="1"/>
            <a:r>
              <a:rPr lang="en-AU" sz="1200" dirty="0" smtClean="0"/>
              <a:t> f. ex on </a:t>
            </a:r>
            <a:endParaRPr lang="en-AU" sz="1400" dirty="0" smtClean="0"/>
          </a:p>
          <a:p>
            <a:pPr lvl="2"/>
            <a:r>
              <a:rPr lang="en-AU" sz="1400" dirty="0" smtClean="0"/>
              <a:t>Plans, time-schedule, and resources needed for pre-processing of CEOS satellite data</a:t>
            </a:r>
          </a:p>
          <a:p>
            <a:pPr lvl="2"/>
            <a:r>
              <a:rPr lang="en-AU" sz="1400" dirty="0" smtClean="0"/>
              <a:t>Plans and resources needed for delivery of CEOS data to “HUBs/centre” for pre-processing/analysis</a:t>
            </a:r>
          </a:p>
          <a:p>
            <a:pPr lvl="2"/>
            <a:r>
              <a:rPr lang="en-AU" sz="1400" dirty="0"/>
              <a:t>Plans, time-schedule, and resources needed for pixel-mining</a:t>
            </a:r>
            <a:r>
              <a:rPr lang="en-AU" sz="1400" dirty="0" smtClean="0"/>
              <a:t>.</a:t>
            </a:r>
          </a:p>
          <a:p>
            <a:pPr lvl="2"/>
            <a:r>
              <a:rPr lang="en-AU" sz="1400" dirty="0" smtClean="0"/>
              <a:t>(Additional) resources needed to set up distribution systems for  satellite data/products to forest countries</a:t>
            </a:r>
            <a:endParaRPr lang="en-AU" sz="1400" dirty="0"/>
          </a:p>
          <a:p>
            <a:pPr marL="914400" lvl="2" indent="0">
              <a:buNone/>
            </a:pPr>
            <a:endParaRPr lang="en-AU" sz="1400" dirty="0" smtClean="0"/>
          </a:p>
          <a:p>
            <a:pPr lvl="2"/>
            <a:r>
              <a:rPr lang="en-AU" sz="1400" dirty="0" smtClean="0"/>
              <a:t>Resources needed for making a more high resolution DEM available for forest countries </a:t>
            </a:r>
          </a:p>
          <a:p>
            <a:pPr lvl="2"/>
            <a:r>
              <a:rPr lang="en-AU" sz="1400" dirty="0" smtClean="0"/>
              <a:t>Svalbard for SAOCOM</a:t>
            </a:r>
          </a:p>
          <a:p>
            <a:pPr lvl="2"/>
            <a:r>
              <a:rPr lang="en-AU" sz="1400" dirty="0" smtClean="0"/>
              <a:t>Securing of acquisition and/or (pre-) processing of high resolution optical data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NB! GFOI </a:t>
            </a:r>
            <a:r>
              <a:rPr lang="en-AU" sz="1800" dirty="0"/>
              <a:t>Steering Committee-meeting in Canberra next week, and potential follow up meeting with UN REDD, WB, Germany, Australia and Norway  In Oslo. </a:t>
            </a:r>
          </a:p>
          <a:p>
            <a:pPr marL="0" indent="0">
              <a:buNone/>
            </a:pPr>
            <a:endParaRPr lang="en-AU" sz="1800" dirty="0" smtClean="0"/>
          </a:p>
          <a:p>
            <a:endParaRPr lang="en-AU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780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350029"/>
            <a:ext cx="8229600" cy="1030287"/>
          </a:xfrm>
        </p:spPr>
        <p:txBody>
          <a:bodyPr/>
          <a:lstStyle/>
          <a:p>
            <a:r>
              <a:rPr lang="nb-NO" dirty="0" smtClean="0"/>
              <a:t>The R&amp;D pre-</a:t>
            </a:r>
            <a:r>
              <a:rPr lang="nb-NO" dirty="0" err="1" smtClean="0"/>
              <a:t>processing</a:t>
            </a:r>
            <a:r>
              <a:rPr lang="nb-NO" dirty="0" smtClean="0"/>
              <a:t> pilot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577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>
                <a:ea typeface="ＭＳ Ｐゴシック" pitchFamily="34" charset="-128"/>
              </a:rPr>
              <a:t>Status for the R&amp;D pre-processing pilot</a:t>
            </a:r>
          </a:p>
        </p:txBody>
      </p:sp>
      <p:sp>
        <p:nvSpPr>
          <p:cNvPr id="27650" name="Plassholder for innhold 2"/>
          <p:cNvSpPr>
            <a:spLocks noGrp="1"/>
          </p:cNvSpPr>
          <p:nvPr>
            <p:ph idx="1"/>
          </p:nvPr>
        </p:nvSpPr>
        <p:spPr>
          <a:xfrm>
            <a:off x="457200" y="1752601"/>
            <a:ext cx="7632700" cy="4603750"/>
          </a:xfrm>
        </p:spPr>
        <p:txBody>
          <a:bodyPr/>
          <a:lstStyle/>
          <a:p>
            <a:r>
              <a:rPr lang="en-AU" sz="1800" dirty="0" smtClean="0">
                <a:ea typeface="ＭＳ Ｐゴシック" pitchFamily="34" charset="-128"/>
              </a:rPr>
              <a:t>We have got funding and support from Norway</a:t>
            </a:r>
            <a:r>
              <a:rPr lang="en-AU" altLang="nb-NO" sz="1800" dirty="0" smtClean="0">
                <a:ea typeface="ＭＳ Ｐゴシック" pitchFamily="34" charset="-128"/>
              </a:rPr>
              <a:t>’</a:t>
            </a:r>
            <a:r>
              <a:rPr lang="en-AU" sz="1800" dirty="0" smtClean="0">
                <a:ea typeface="ＭＳ Ｐゴシック" pitchFamily="34" charset="-128"/>
              </a:rPr>
              <a:t>s International Climate and Forest Initiative to set up an R&amp;D- pilot/demonstration of a pre-processing </a:t>
            </a:r>
            <a:r>
              <a:rPr lang="en-AU" sz="1800" dirty="0" smtClean="0">
                <a:ea typeface="ＭＳ Ｐゴシック" pitchFamily="34" charset="-128"/>
              </a:rPr>
              <a:t>service, with focus on high resolution optical data</a:t>
            </a:r>
          </a:p>
          <a:p>
            <a:pPr marL="0" indent="0">
              <a:buNone/>
            </a:pPr>
            <a:endParaRPr lang="en-AU" sz="1800" dirty="0" smtClean="0">
              <a:ea typeface="ＭＳ Ｐゴシック" pitchFamily="34" charset="-128"/>
            </a:endParaRPr>
          </a:p>
          <a:p>
            <a:r>
              <a:rPr lang="en-AU" sz="1800" dirty="0" smtClean="0">
                <a:ea typeface="ＭＳ Ｐゴシック" pitchFamily="34" charset="-128"/>
              </a:rPr>
              <a:t>Guyana Forestry Commission (Guyana) and </a:t>
            </a:r>
            <a:r>
              <a:rPr lang="en-AU" sz="1800" dirty="0" err="1" smtClean="0">
                <a:ea typeface="ＭＳ Ｐゴシック" pitchFamily="34" charset="-128"/>
              </a:rPr>
              <a:t>Conabio</a:t>
            </a:r>
            <a:r>
              <a:rPr lang="en-AU" sz="1800" dirty="0" smtClean="0">
                <a:ea typeface="ＭＳ Ｐゴシック" pitchFamily="34" charset="-128"/>
              </a:rPr>
              <a:t> (Mexico) - in addition to Tanzanian authorities, have confirmed their interest in participating in this effort. </a:t>
            </a:r>
            <a:endParaRPr lang="en-AU" sz="1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AU" sz="1800" dirty="0" smtClean="0">
              <a:ea typeface="ＭＳ Ｐゴシック" pitchFamily="34" charset="-128"/>
            </a:endParaRPr>
          </a:p>
          <a:p>
            <a:r>
              <a:rPr lang="en-AU" sz="1800" dirty="0" smtClean="0">
                <a:ea typeface="ＭＳ Ｐゴシック" pitchFamily="34" charset="-128"/>
              </a:rPr>
              <a:t>Institutions involved in research, as well as longer term operation of the system have started to look into research needs and operational scenarios.</a:t>
            </a:r>
          </a:p>
          <a:p>
            <a:pPr marL="0" indent="0">
              <a:buNone/>
            </a:pPr>
            <a:endParaRPr lang="en-AU" dirty="0" smtClean="0">
              <a:ea typeface="ＭＳ Ｐゴシック" pitchFamily="34" charset="-128"/>
            </a:endParaRPr>
          </a:p>
        </p:txBody>
      </p:sp>
      <p:sp>
        <p:nvSpPr>
          <p:cNvPr id="27651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900">
                <a:solidFill>
                  <a:srgbClr val="B9B4B1"/>
                </a:solidFill>
              </a:rPr>
              <a:t>Norsk Romsenter – www.romsenter.no</a:t>
            </a:r>
          </a:p>
        </p:txBody>
      </p:sp>
      <p:sp>
        <p:nvSpPr>
          <p:cNvPr id="27652" name="Plassholder for dato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B4492E-FBAF-4190-A395-FAE2E1A5214A}" type="datetime1">
              <a:rPr lang="nb-NO" sz="900">
                <a:solidFill>
                  <a:srgbClr val="B9B4B1"/>
                </a:solidFill>
              </a:rPr>
              <a:pPr eaLnBrk="1" hangingPunct="1"/>
              <a:t>07.02.13</a:t>
            </a:fld>
            <a:endParaRPr lang="nb-NO" sz="900">
              <a:solidFill>
                <a:srgbClr val="B9B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4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tel 1"/>
          <p:cNvSpPr>
            <a:spLocks noGrp="1"/>
          </p:cNvSpPr>
          <p:nvPr>
            <p:ph type="title"/>
          </p:nvPr>
        </p:nvSpPr>
        <p:spPr>
          <a:xfrm>
            <a:off x="457200" y="238473"/>
            <a:ext cx="8686800" cy="1030287"/>
          </a:xfrm>
        </p:spPr>
        <p:txBody>
          <a:bodyPr/>
          <a:lstStyle/>
          <a:p>
            <a:r>
              <a:rPr lang="en-AU" sz="1600" dirty="0" smtClean="0">
                <a:ea typeface="ＭＳ Ｐゴシック" pitchFamily="34" charset="-128"/>
              </a:rPr>
              <a:t>Collaboration with Guyana, Mexico and Tanzania - all these countries are using/ planning to use HR-optical data for their national </a:t>
            </a:r>
            <a:r>
              <a:rPr lang="en-AU" sz="1600" dirty="0" smtClean="0">
                <a:ea typeface="ＭＳ Ｐゴシック" pitchFamily="34" charset="-128"/>
              </a:rPr>
              <a:t>forest monitoring (and will have different contributions in the pilot)</a:t>
            </a:r>
            <a:endParaRPr lang="en-AU" sz="1600" dirty="0" smtClean="0">
              <a:ea typeface="ＭＳ Ｐゴシック" pitchFamily="34" charset="-128"/>
            </a:endParaRPr>
          </a:p>
        </p:txBody>
      </p:sp>
      <p:sp>
        <p:nvSpPr>
          <p:cNvPr id="19458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900">
                <a:solidFill>
                  <a:srgbClr val="B9B4B1"/>
                </a:solidFill>
              </a:rPr>
              <a:t>Norsk Romsenter – www.romsenter.no</a:t>
            </a:r>
          </a:p>
        </p:txBody>
      </p:sp>
      <p:sp>
        <p:nvSpPr>
          <p:cNvPr id="19459" name="Plassholder for dato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8EAF56-A79D-4398-8010-59E42CF232DB}" type="datetime1">
              <a:rPr lang="nb-NO" sz="900">
                <a:solidFill>
                  <a:srgbClr val="B9B4B1"/>
                </a:solidFill>
              </a:rPr>
              <a:pPr eaLnBrk="1" hangingPunct="1"/>
              <a:t>07.02.13</a:t>
            </a:fld>
            <a:endParaRPr lang="nb-NO" sz="900">
              <a:solidFill>
                <a:srgbClr val="B9B4B1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2497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33825"/>
            <a:ext cx="426561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SC039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478085" cy="26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3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900">
                <a:solidFill>
                  <a:srgbClr val="B9B4B1"/>
                </a:solidFill>
              </a:rPr>
              <a:t>Norsk Romsenter – www.romsenter.no</a:t>
            </a:r>
          </a:p>
        </p:txBody>
      </p:sp>
      <p:sp>
        <p:nvSpPr>
          <p:cNvPr id="25602" name="Plassholder for dato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9999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3CD458-AA0D-4FB6-8424-21A8A74F9CE1}" type="datetime1">
              <a:rPr lang="nb-NO" sz="900">
                <a:solidFill>
                  <a:srgbClr val="B9B4B1"/>
                </a:solidFill>
              </a:rPr>
              <a:pPr eaLnBrk="1" hangingPunct="1"/>
              <a:t>07.02.13</a:t>
            </a:fld>
            <a:endParaRPr lang="nb-NO" sz="900">
              <a:solidFill>
                <a:srgbClr val="B9B4B1"/>
              </a:solidFill>
            </a:endParaRPr>
          </a:p>
        </p:txBody>
      </p:sp>
      <p:pic>
        <p:nvPicPr>
          <p:cNvPr id="25603" name="Bilde 139" descr="Skjermbilde 2013-02-02 kl. 15.4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49275"/>
            <a:ext cx="91313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2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117196"/>
            <a:ext cx="8229600" cy="1030287"/>
          </a:xfrm>
        </p:spPr>
        <p:txBody>
          <a:bodyPr/>
          <a:lstStyle/>
          <a:p>
            <a:r>
              <a:rPr lang="en-AU" dirty="0" smtClean="0"/>
              <a:t>The distribution part..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72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09" y="1305342"/>
            <a:ext cx="82111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Distribution of data through EUMETCAST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 uses telecommunication satellites so avoids the problem of fiber  </a:t>
            </a:r>
          </a:p>
          <a:p>
            <a:pPr lvl="1"/>
            <a:r>
              <a:rPr lang="en-US" dirty="0" smtClean="0"/>
              <a:t>    network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 possible issues with data size (should be less than 100 MB, especially</a:t>
            </a:r>
          </a:p>
          <a:p>
            <a:pPr lvl="1"/>
            <a:r>
              <a:rPr lang="en-US" dirty="0" smtClean="0"/>
              <a:t>    for older receiving stations 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Delivery test to Tanzania: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 USGS </a:t>
            </a:r>
            <a:r>
              <a:rPr lang="en-US" dirty="0" err="1" smtClean="0"/>
              <a:t>Landsat</a:t>
            </a:r>
            <a:r>
              <a:rPr lang="en-US" dirty="0" smtClean="0"/>
              <a:t> data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 5 user stations in Tanzania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 sent to Ministry of Natural Resources and Tourism ground station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 test started in October 2012, but first successful delivery was on the 3</a:t>
            </a:r>
            <a:r>
              <a:rPr lang="en-US" baseline="30000" dirty="0" smtClean="0"/>
              <a:t>rd</a:t>
            </a:r>
          </a:p>
          <a:p>
            <a:pPr lvl="1"/>
            <a:r>
              <a:rPr lang="en-US" baseline="30000" dirty="0" smtClean="0"/>
              <a:t> </a:t>
            </a:r>
            <a:r>
              <a:rPr lang="en-US" dirty="0" smtClean="0"/>
              <a:t>   of December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 another test after the holidays failed again, but it got repaired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 in general, positive feedback and willingness to work with it in the future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51345" y="415636"/>
            <a:ext cx="703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Test </a:t>
            </a:r>
            <a:r>
              <a:rPr lang="nb-NO" sz="2400" dirty="0" err="1" smtClean="0"/>
              <a:t>of</a:t>
            </a:r>
            <a:r>
              <a:rPr lang="nb-NO" sz="2400" dirty="0" smtClean="0"/>
              <a:t> data </a:t>
            </a:r>
            <a:r>
              <a:rPr lang="nb-NO" sz="2400" dirty="0" err="1" smtClean="0"/>
              <a:t>distribution</a:t>
            </a:r>
            <a:r>
              <a:rPr lang="nb-NO" sz="2400" dirty="0"/>
              <a:t> </a:t>
            </a:r>
            <a:r>
              <a:rPr lang="nb-NO" sz="2400" dirty="0" smtClean="0"/>
              <a:t>to Tanzania</a:t>
            </a:r>
            <a:r>
              <a:rPr lang="nb-NO" sz="2400" dirty="0" smtClean="0"/>
              <a:t>?</a:t>
            </a:r>
            <a:endParaRPr lang="nb-NO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09" y="1305342"/>
            <a:ext cx="82111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Relatively straightforward: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not restricted to a particular format, but preferably compressed files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push to EUMETCAST server, EUMETCAST takes it from there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conversion to DVB stream, which is uplinked to communications   </a:t>
            </a:r>
          </a:p>
          <a:p>
            <a:r>
              <a:rPr lang="en-GB" dirty="0" smtClean="0"/>
              <a:t>   satellite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receiving station gets copy of the files on their hard disk</a:t>
            </a:r>
            <a:endParaRPr lang="nb-NO" dirty="0" smtClean="0"/>
          </a:p>
          <a:p>
            <a:r>
              <a:rPr lang="en-GB" sz="2000" dirty="0" smtClean="0"/>
              <a:t>  </a:t>
            </a:r>
          </a:p>
          <a:p>
            <a:r>
              <a:rPr lang="en-GB" sz="2000" dirty="0" smtClean="0"/>
              <a:t>Layers of complication: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multiple channels for different data streams, different priorities, different </a:t>
            </a:r>
            <a:r>
              <a:rPr lang="en-GB" dirty="0" smtClean="0"/>
              <a:t>footprints (related to </a:t>
            </a:r>
            <a:r>
              <a:rPr lang="en-GB" dirty="0" err="1" smtClean="0"/>
              <a:t>Eumetcast</a:t>
            </a:r>
            <a:r>
              <a:rPr lang="en-GB" dirty="0" smtClean="0"/>
              <a:t> distributions)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the larger the file, the larger the risk for interruption of communication</a:t>
            </a:r>
          </a:p>
          <a:p>
            <a:r>
              <a:rPr lang="en-GB" dirty="0" smtClean="0"/>
              <a:t>   and loss of data stream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bandwidth: possible funding by data provider needed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constraints on type of </a:t>
            </a:r>
            <a:r>
              <a:rPr lang="en-GB" dirty="0" smtClean="0"/>
              <a:t>data</a:t>
            </a:r>
            <a:endParaRPr lang="en-GB" dirty="0" smtClean="0"/>
          </a:p>
          <a:p>
            <a:r>
              <a:rPr lang="en-GB" dirty="0" smtClean="0"/>
              <a:t>(two </a:t>
            </a:r>
            <a:r>
              <a:rPr lang="en-GB" dirty="0" smtClean="0"/>
              <a:t>points above most likely not applicable to GFOI </a:t>
            </a:r>
            <a:r>
              <a:rPr lang="en-GB" dirty="0" smtClean="0"/>
              <a:t>data)</a:t>
            </a:r>
            <a:endParaRPr lang="en-GB" dirty="0" smtClean="0"/>
          </a:p>
          <a:p>
            <a:r>
              <a:rPr lang="en-GB" sz="2000" dirty="0" smtClean="0"/>
              <a:t> </a:t>
            </a:r>
            <a:endParaRPr lang="nb-NO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51345" y="415636"/>
            <a:ext cx="703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Data distribution – from the data provider’s side</a:t>
            </a:r>
            <a:endParaRPr lang="en-A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09" y="1305342"/>
            <a:ext cx="8211127" cy="470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October 2012: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weak signal due to telecommunication tower interruption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had to wait for installation of new powerful LNB from AMESD </a:t>
            </a:r>
          </a:p>
          <a:p>
            <a:r>
              <a:rPr lang="en-AU" dirty="0" smtClean="0"/>
              <a:t>(</a:t>
            </a:r>
            <a:r>
              <a:rPr lang="en-AU" dirty="0" smtClean="0"/>
              <a:t>The African Monitoring of the Environment for Sustainable Development)</a:t>
            </a:r>
            <a:r>
              <a:rPr lang="en-AU" dirty="0" smtClean="0"/>
              <a:t>  received on the 3rd of December 2012</a:t>
            </a:r>
          </a:p>
          <a:p>
            <a:pPr>
              <a:buFont typeface="Arial" pitchFamily="34" charset="0"/>
              <a:buChar char="•"/>
            </a:pPr>
            <a:endParaRPr lang="en-AU" sz="2000" dirty="0" smtClean="0"/>
          </a:p>
          <a:p>
            <a:r>
              <a:rPr lang="en-AU" sz="2000" dirty="0" smtClean="0"/>
              <a:t>December 2012: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better signal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successful processing test</a:t>
            </a:r>
          </a:p>
          <a:p>
            <a:pPr>
              <a:buFont typeface="Arial" pitchFamily="34" charset="0"/>
              <a:buChar char="•"/>
            </a:pPr>
            <a:endParaRPr lang="en-AU" sz="2000" dirty="0" smtClean="0"/>
          </a:p>
          <a:p>
            <a:r>
              <a:rPr lang="en-AU" sz="2000" dirty="0" smtClean="0"/>
              <a:t>January 2013: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again difficulties and data loss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small update done by AMESD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problems with software, identified and dealt with by EUMETSAT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afterwards, another successful test</a:t>
            </a:r>
          </a:p>
          <a:p>
            <a:r>
              <a:rPr lang="en-AU" sz="2000" dirty="0" smtClean="0"/>
              <a:t> .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2012" y="646468"/>
            <a:ext cx="703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Data distribution – from the Tanzanian side</a:t>
            </a:r>
            <a:endParaRPr lang="en-A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9033</TotalTime>
  <Words>1048</Words>
  <Application>Microsoft Macintosh PowerPoint</Application>
  <PresentationFormat>Skjermfremvisning (4:3)</PresentationFormat>
  <Paragraphs>104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 Theme</vt:lpstr>
      <vt:lpstr>  Data delivery pilots..</vt:lpstr>
      <vt:lpstr>The R&amp;D pre-processing pilot</vt:lpstr>
      <vt:lpstr>Status for the R&amp;D pre-processing pilot</vt:lpstr>
      <vt:lpstr>Collaboration with Guyana, Mexico and Tanzania - all these countries are using/ planning to use HR-optical data for their national forest monitoring (and will have different contributions in the pilot)</vt:lpstr>
      <vt:lpstr>PowerPoint-presentasjon</vt:lpstr>
      <vt:lpstr>The distribution part..</vt:lpstr>
      <vt:lpstr>PowerPoint-presentasjon</vt:lpstr>
      <vt:lpstr>PowerPoint-presentasjon</vt:lpstr>
      <vt:lpstr>PowerPoint-presentasjon</vt:lpstr>
      <vt:lpstr>Questions/discussion points .</vt:lpstr>
      <vt:lpstr> How is the SDCG strategy regarding.. </vt:lpstr>
      <vt:lpstr>The HUB-philosophy..</vt:lpstr>
      <vt:lpstr>SDCG &amp; the donors/forest countries - more questions..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Evie Merethe  Hagen</cp:lastModifiedBy>
  <cp:revision>268</cp:revision>
  <dcterms:created xsi:type="dcterms:W3CDTF">2010-05-11T05:02:01Z</dcterms:created>
  <dcterms:modified xsi:type="dcterms:W3CDTF">2013-02-08T00:14:11Z</dcterms:modified>
</cp:coreProperties>
</file>