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3" r:id="rId2"/>
    <p:sldId id="274" r:id="rId3"/>
    <p:sldId id="303" r:id="rId4"/>
    <p:sldId id="306" r:id="rId5"/>
    <p:sldId id="307" r:id="rId6"/>
    <p:sldId id="305" r:id="rId7"/>
    <p:sldId id="310" r:id="rId8"/>
    <p:sldId id="313" r:id="rId9"/>
    <p:sldId id="304" r:id="rId10"/>
    <p:sldId id="276" r:id="rId11"/>
    <p:sldId id="282" r:id="rId12"/>
    <p:sldId id="284" r:id="rId13"/>
    <p:sldId id="283" r:id="rId14"/>
    <p:sldId id="285" r:id="rId15"/>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9602" autoAdjust="0"/>
  </p:normalViewPr>
  <p:slideViewPr>
    <p:cSldViewPr>
      <p:cViewPr varScale="1">
        <p:scale>
          <a:sx n="74" d="100"/>
          <a:sy n="74"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7B3C34CB-ACED-468B-8BCE-6CDA1749397A}" type="datetimeFigureOut">
              <a:rPr lang="en-US" smtClean="0"/>
              <a:pPr/>
              <a:t>2/4/2013</a:t>
            </a:fld>
            <a:endParaRPr lang="en-US"/>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4948D9B4-C5C7-4D50-B368-EBED28ADD0C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432493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477F402F-70D6-40B7-B99A-FE0AE44379B6}" type="datetimeFigureOut">
              <a:rPr lang="en-US" smtClean="0"/>
              <a:pPr/>
              <a:t>2/4/2013</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D1907DC1-199D-4979-BA03-1B5D226A40D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65466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CA" smtClean="0"/>
          </a:p>
        </p:txBody>
      </p:sp>
      <p:sp>
        <p:nvSpPr>
          <p:cNvPr id="34820" name="Slide Number Placeholder 3"/>
          <p:cNvSpPr>
            <a:spLocks noGrp="1"/>
          </p:cNvSpPr>
          <p:nvPr>
            <p:ph type="sldNum" sz="quarter" idx="5"/>
          </p:nvPr>
        </p:nvSpPr>
        <p:spPr>
          <a:noFill/>
        </p:spPr>
        <p:txBody>
          <a:bodyPr/>
          <a:lstStyle/>
          <a:p>
            <a:fld id="{6FCA744F-2F52-452D-90B5-A7E575D2B784}" type="slidenum">
              <a:rPr lang="en-CA" smtClean="0"/>
              <a:pPr/>
              <a:t>7</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E8B297D3-A7C3-45E1-8FA2-89A7E39B1B9C}" type="slidenum">
              <a:rPr lang="en-US" smtClean="0"/>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42FD956E-0A40-4504-B935-171B3DCC8A66}"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2A8EDA7C-B1C6-4F81-AF73-4FB5D662794C}"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E55CC-C643-4B46-A2D4-E6D8FCD46B8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E55CC-C643-4B46-A2D4-E6D8FCD46B8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E55CC-C643-4B46-A2D4-E6D8FCD46B8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E55CC-C643-4B46-A2D4-E6D8FCD46B8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E55CC-C643-4B46-A2D4-E6D8FCD46B8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E55CC-C643-4B46-A2D4-E6D8FCD46B81}"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E55CC-C643-4B46-A2D4-E6D8FCD46B81}" type="datetimeFigureOut">
              <a:rPr lang="en-US" smtClean="0"/>
              <a:pPr/>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E55CC-C643-4B46-A2D4-E6D8FCD46B81}"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E55CC-C643-4B46-A2D4-E6D8FCD46B81}"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E55CC-C643-4B46-A2D4-E6D8FCD46B81}"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E55CC-C643-4B46-A2D4-E6D8FCD46B81}"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6FEB-F08C-428B-81C4-E6B0E0D684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E55CC-C643-4B46-A2D4-E6D8FCD46B81}" type="datetimeFigureOut">
              <a:rPr lang="en-US" smtClean="0"/>
              <a:pPr/>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76FEB-F08C-428B-81C4-E6B0E0D684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hyperlink" Target="../../../home1$/DAuger/wpdata/FS_M/Transfer/SCH/GA/Earthzine%20&#187;%20Blog%20Archive%20&#187;%20New%20Disasters%20Earth%20Observation%20Monitoring%20Initiative%20in%20Canada%20Assessment%20and%20Mitigation%20of%20Active%20Geohazard%20Sites_files/bellevue.jpg" TargetMode="External"/><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hyperlink" Target="http://www.asc-csa.gc.ca/asc/app/gallery/results2_f.asp?image_id=RADARSAT-2-01"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idx="4294967295"/>
          </p:nvPr>
        </p:nvSpPr>
        <p:spPr>
          <a:xfrm>
            <a:off x="900113" y="476250"/>
            <a:ext cx="7772400" cy="1470025"/>
          </a:xfrm>
        </p:spPr>
        <p:txBody>
          <a:bodyPr anchor="t">
            <a:normAutofit fontScale="90000"/>
          </a:bodyPr>
          <a:lstStyle/>
          <a:p>
            <a:r>
              <a:rPr lang="en-AU" sz="4800" dirty="0" smtClean="0">
                <a:solidFill>
                  <a:schemeClr val="tx1"/>
                </a:solidFill>
              </a:rPr>
              <a:t>Forest Carbon Tracking –</a:t>
            </a:r>
            <a:br>
              <a:rPr lang="en-AU" sz="4800" dirty="0" smtClean="0">
                <a:solidFill>
                  <a:schemeClr val="tx1"/>
                </a:solidFill>
              </a:rPr>
            </a:br>
            <a:r>
              <a:rPr lang="en-US" sz="4800" dirty="0" smtClean="0"/>
              <a:t>Canadian Space Agency Update</a:t>
            </a:r>
            <a:br>
              <a:rPr lang="en-US" sz="4800" dirty="0" smtClean="0"/>
            </a:br>
            <a:endParaRPr lang="en-AU" sz="4800" dirty="0" smtClean="0">
              <a:solidFill>
                <a:schemeClr val="tx1"/>
              </a:solidFill>
            </a:endParaRPr>
          </a:p>
        </p:txBody>
      </p:sp>
      <p:sp>
        <p:nvSpPr>
          <p:cNvPr id="3075" name="Text Box 5"/>
          <p:cNvSpPr txBox="1">
            <a:spLocks noChangeArrowheads="1"/>
          </p:cNvSpPr>
          <p:nvPr/>
        </p:nvSpPr>
        <p:spPr bwMode="auto">
          <a:xfrm>
            <a:off x="1331913" y="6308725"/>
            <a:ext cx="1835150" cy="366713"/>
          </a:xfrm>
          <a:prstGeom prst="rect">
            <a:avLst/>
          </a:prstGeom>
          <a:noFill/>
          <a:ln w="9525">
            <a:noFill/>
            <a:miter lim="800000"/>
            <a:headEnd/>
            <a:tailEnd/>
          </a:ln>
        </p:spPr>
        <p:txBody>
          <a:bodyPr wrap="none">
            <a:spAutoFit/>
          </a:bodyPr>
          <a:lstStyle/>
          <a:p>
            <a:pPr algn="ctr"/>
            <a:r>
              <a:rPr lang="en-AU">
                <a:ea typeface="ＭＳ Ｐゴシック" pitchFamily="34" charset="-128"/>
              </a:rPr>
              <a:t>www.geo-fct.org</a:t>
            </a:r>
          </a:p>
        </p:txBody>
      </p:sp>
      <p:sp>
        <p:nvSpPr>
          <p:cNvPr id="3076" name="TextBox 7"/>
          <p:cNvSpPr txBox="1">
            <a:spLocks noChangeArrowheads="1"/>
          </p:cNvSpPr>
          <p:nvPr/>
        </p:nvSpPr>
        <p:spPr bwMode="auto">
          <a:xfrm>
            <a:off x="1857375" y="3071813"/>
            <a:ext cx="5929313" cy="2954655"/>
          </a:xfrm>
          <a:prstGeom prst="rect">
            <a:avLst/>
          </a:prstGeom>
          <a:noFill/>
          <a:ln w="9525">
            <a:noFill/>
            <a:miter lim="800000"/>
            <a:headEnd/>
            <a:tailEnd/>
          </a:ln>
        </p:spPr>
        <p:txBody>
          <a:bodyPr>
            <a:spAutoFit/>
          </a:bodyPr>
          <a:lstStyle/>
          <a:p>
            <a:pPr algn="ctr"/>
            <a:r>
              <a:rPr lang="en-CA" sz="2800" dirty="0" smtClean="0"/>
              <a:t>Science and Data Summit - </a:t>
            </a:r>
            <a:r>
              <a:rPr lang="en-CA" sz="2800" dirty="0" smtClean="0"/>
              <a:t>4</a:t>
            </a:r>
            <a:endParaRPr lang="en-CA" sz="2800" dirty="0" smtClean="0"/>
          </a:p>
          <a:p>
            <a:pPr algn="ctr"/>
            <a:r>
              <a:rPr lang="en-CA" sz="2800" dirty="0" smtClean="0"/>
              <a:t>Sydney, Australia</a:t>
            </a:r>
            <a:endParaRPr lang="en-CA" sz="2800" dirty="0" smtClean="0"/>
          </a:p>
          <a:p>
            <a:pPr algn="ctr"/>
            <a:r>
              <a:rPr lang="en-CA" sz="2800" dirty="0" smtClean="0"/>
              <a:t>February, 2013</a:t>
            </a:r>
            <a:endParaRPr lang="en-CA" sz="2800" dirty="0" smtClean="0"/>
          </a:p>
          <a:p>
            <a:pPr algn="ctr"/>
            <a:endParaRPr lang="en-CA" sz="2800" dirty="0" smtClean="0"/>
          </a:p>
          <a:p>
            <a:pPr algn="ctr"/>
            <a:r>
              <a:rPr lang="en-CA" sz="2800" dirty="0" smtClean="0"/>
              <a:t>Yves CREVIER</a:t>
            </a:r>
          </a:p>
          <a:p>
            <a:pPr algn="ctr"/>
            <a:r>
              <a:rPr lang="en-CA" sz="2800" dirty="0" smtClean="0"/>
              <a:t>yves.crevier@asc-csa.gc.ca</a:t>
            </a:r>
            <a:endParaRPr lang="en-US" sz="2800" dirty="0"/>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CA" dirty="0" smtClean="0"/>
              <a:t> General Remarks - </a:t>
            </a:r>
            <a:r>
              <a:rPr lang="en-CA" dirty="0" err="1" smtClean="0"/>
              <a:t>Radarsat</a:t>
            </a:r>
            <a:r>
              <a:rPr lang="en-CA" dirty="0" smtClean="0"/>
              <a:t> 2 </a:t>
            </a:r>
            <a:endParaRPr lang="en-US" dirty="0" smtClean="0"/>
          </a:p>
        </p:txBody>
      </p:sp>
      <p:sp>
        <p:nvSpPr>
          <p:cNvPr id="5123" name="Content Placeholder 2"/>
          <p:cNvSpPr>
            <a:spLocks noGrp="1"/>
          </p:cNvSpPr>
          <p:nvPr>
            <p:ph idx="1"/>
          </p:nvPr>
        </p:nvSpPr>
        <p:spPr>
          <a:xfrm>
            <a:off x="457200" y="1066800"/>
            <a:ext cx="8229600" cy="4525962"/>
          </a:xfrm>
        </p:spPr>
        <p:txBody>
          <a:bodyPr>
            <a:normAutofit fontScale="92500" lnSpcReduction="10000"/>
          </a:bodyPr>
          <a:lstStyle/>
          <a:p>
            <a:r>
              <a:rPr lang="en-CA" dirty="0" smtClean="0"/>
              <a:t>Preferred beam mode (according to experts):</a:t>
            </a:r>
          </a:p>
          <a:p>
            <a:pPr lvl="1"/>
            <a:r>
              <a:rPr lang="en-CA" dirty="0" smtClean="0"/>
              <a:t>Wide 3 for national </a:t>
            </a:r>
            <a:r>
              <a:rPr lang="en-CA" dirty="0" err="1" smtClean="0"/>
              <a:t>coverages</a:t>
            </a:r>
            <a:endParaRPr lang="en-CA" dirty="0" smtClean="0"/>
          </a:p>
          <a:p>
            <a:pPr lvl="1"/>
            <a:r>
              <a:rPr lang="en-CA" dirty="0" smtClean="0"/>
              <a:t>Fine Quad (greater than 34 degrees) for verification sites – Ultra Fine only available in selective single pol. </a:t>
            </a:r>
          </a:p>
          <a:p>
            <a:r>
              <a:rPr lang="en-CA" dirty="0" smtClean="0"/>
              <a:t>National </a:t>
            </a:r>
            <a:r>
              <a:rPr lang="en-CA" dirty="0" err="1" smtClean="0"/>
              <a:t>coverages</a:t>
            </a:r>
            <a:r>
              <a:rPr lang="en-CA" dirty="0" smtClean="0"/>
              <a:t> – 2 times/year (1 wet and 1 dry coverage</a:t>
            </a:r>
            <a:r>
              <a:rPr lang="en-CA" dirty="0" smtClean="0"/>
              <a:t>) – if required</a:t>
            </a:r>
            <a:endParaRPr lang="en-CA" dirty="0" smtClean="0"/>
          </a:p>
          <a:p>
            <a:r>
              <a:rPr lang="en-CA" dirty="0" smtClean="0"/>
              <a:t>Verification sites – images acquired in ascending and descending modes every cycles (every 24 days</a:t>
            </a:r>
            <a:r>
              <a:rPr lang="en-CA" dirty="0" smtClean="0"/>
              <a:t>) – if required</a:t>
            </a:r>
          </a:p>
          <a:p>
            <a:r>
              <a:rPr lang="en-CA" dirty="0" smtClean="0"/>
              <a:t>Support Science plan on </a:t>
            </a:r>
            <a:r>
              <a:rPr lang="en-CA" b="1" dirty="0" smtClean="0"/>
              <a:t>Degradation</a:t>
            </a: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CA" smtClean="0"/>
              <a:t>Proposed approach for Ordering and Planning of Radatsat 2</a:t>
            </a:r>
            <a:endParaRPr lang="en-US" smtClean="0"/>
          </a:p>
        </p:txBody>
      </p:sp>
      <p:sp>
        <p:nvSpPr>
          <p:cNvPr id="11267" name="Content Placeholder 2"/>
          <p:cNvSpPr>
            <a:spLocks noGrp="1"/>
          </p:cNvSpPr>
          <p:nvPr>
            <p:ph idx="1"/>
          </p:nvPr>
        </p:nvSpPr>
        <p:spPr/>
        <p:txBody>
          <a:bodyPr>
            <a:normAutofit lnSpcReduction="10000"/>
          </a:bodyPr>
          <a:lstStyle/>
          <a:p>
            <a:r>
              <a:rPr lang="en-US" sz="2400" dirty="0" smtClean="0"/>
              <a:t>Science and Operational Applications Research (SOAR)</a:t>
            </a:r>
          </a:p>
          <a:p>
            <a:pPr lvl="1"/>
            <a:r>
              <a:rPr lang="en-US" sz="2000" dirty="0" smtClean="0"/>
              <a:t>Joint partnership program between MacDonald </a:t>
            </a:r>
            <a:r>
              <a:rPr lang="en-US" sz="2000" dirty="0" err="1" smtClean="0"/>
              <a:t>Dettwiler</a:t>
            </a:r>
            <a:r>
              <a:rPr lang="en-US" sz="2000" dirty="0" smtClean="0"/>
              <a:t> and Associates Ltd. - Geospatial Services Inc. (MDA GSI) and the Canadian Space Agency (CSA)</a:t>
            </a:r>
          </a:p>
          <a:p>
            <a:pPr lvl="1"/>
            <a:r>
              <a:rPr lang="en-US" sz="2000" dirty="0" smtClean="0"/>
              <a:t>The program provides access to RADARSAT-2 data for research and testing purposes.</a:t>
            </a:r>
          </a:p>
          <a:p>
            <a:pPr lvl="1"/>
            <a:r>
              <a:rPr lang="en-US" sz="2000" dirty="0" smtClean="0"/>
              <a:t>The SOAR program provides an opportunity to explore the enhanced capabilities of RADARSAT-2 and their potential contributions to various applications.</a:t>
            </a:r>
          </a:p>
          <a:p>
            <a:r>
              <a:rPr lang="en-US" sz="2400" smtClean="0"/>
              <a:t>Endorsed framework:</a:t>
            </a:r>
            <a:endParaRPr lang="en-US" sz="2400" dirty="0" smtClean="0"/>
          </a:p>
          <a:p>
            <a:pPr lvl="1"/>
            <a:r>
              <a:rPr lang="en-US" sz="2000" dirty="0" smtClean="0"/>
              <a:t>Agreement between MDA and CSA</a:t>
            </a:r>
          </a:p>
          <a:p>
            <a:pPr lvl="1"/>
            <a:r>
              <a:rPr lang="en-US" sz="2000" dirty="0" smtClean="0"/>
              <a:t>Define rules specific to FCT needs (number of images, reporting by the end-users, sharing rules, etc – included in Guidance Document GEO FCT GD 004. </a:t>
            </a:r>
          </a:p>
          <a:p>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defRPr/>
            </a:pPr>
            <a:r>
              <a:rPr lang="en-US" sz="4000" b="1" dirty="0" smtClean="0"/>
              <a:t>Data Request, Distribution Process and Stakeholders Engagement</a:t>
            </a:r>
            <a:endParaRPr lang="en-US" sz="4000" b="1" dirty="0"/>
          </a:p>
        </p:txBody>
      </p:sp>
      <p:sp>
        <p:nvSpPr>
          <p:cNvPr id="3" name="Content Placeholder 2"/>
          <p:cNvSpPr>
            <a:spLocks noGrp="1"/>
          </p:cNvSpPr>
          <p:nvPr>
            <p:ph idx="1"/>
          </p:nvPr>
        </p:nvSpPr>
        <p:spPr>
          <a:xfrm>
            <a:off x="457200" y="1260475"/>
            <a:ext cx="8229600" cy="5216525"/>
          </a:xfrm>
        </p:spPr>
        <p:txBody>
          <a:bodyPr>
            <a:normAutofit fontScale="25000" lnSpcReduction="20000"/>
          </a:bodyPr>
          <a:lstStyle/>
          <a:p>
            <a:pPr>
              <a:defRPr/>
            </a:pPr>
            <a:r>
              <a:rPr lang="en-US" sz="8000" dirty="0" smtClean="0"/>
              <a:t>The PD team lead must register for the SOAR-FCT initiative; you will be contacted by the CSA and given access to the online secure website:  www.asc-csa.gc.ca/eng/programs/soar/.</a:t>
            </a:r>
          </a:p>
          <a:p>
            <a:pPr>
              <a:defRPr/>
            </a:pPr>
            <a:r>
              <a:rPr lang="en-US" sz="8000" dirty="0" smtClean="0"/>
              <a:t>The PD team lead must submit a RADARSAT-2 Product Request and have it approved by CSA. The information requested is approximately the same as that which was previously requested by the FCT Secretariat and used to approve the FCT ND.</a:t>
            </a:r>
          </a:p>
          <a:p>
            <a:pPr>
              <a:defRPr/>
            </a:pPr>
            <a:r>
              <a:rPr lang="en-US" sz="8000" dirty="0" smtClean="0"/>
              <a:t>The PD team lead must sign an agreement with CSA and MDA GSI concerning the lending of RADARSAT-2 Products for research purposes.</a:t>
            </a:r>
          </a:p>
          <a:p>
            <a:pPr>
              <a:defRPr/>
            </a:pPr>
            <a:r>
              <a:rPr lang="en-US" sz="8000" dirty="0" smtClean="0"/>
              <a:t>The PD team lead and CSA will coordinate the ordering and delivery details.</a:t>
            </a:r>
          </a:p>
          <a:p>
            <a:pPr>
              <a:defRPr/>
            </a:pPr>
            <a:r>
              <a:rPr lang="en-US" sz="8000" dirty="0" smtClean="0"/>
              <a:t>The PD team lead will:</a:t>
            </a:r>
          </a:p>
          <a:p>
            <a:pPr lvl="1">
              <a:defRPr/>
            </a:pPr>
            <a:r>
              <a:rPr lang="en-US" sz="7200" dirty="0" smtClean="0"/>
              <a:t>publish the results of the research project and appropriately acknowledge the SOAR-FCT initiative;</a:t>
            </a:r>
          </a:p>
          <a:p>
            <a:pPr lvl="1">
              <a:defRPr/>
            </a:pPr>
            <a:r>
              <a:rPr lang="en-US" sz="7200" dirty="0" smtClean="0"/>
              <a:t>provide CSA with advance copies of their publications and communications;</a:t>
            </a:r>
          </a:p>
          <a:p>
            <a:pPr lvl="1">
              <a:defRPr/>
            </a:pPr>
            <a:r>
              <a:rPr lang="en-US" sz="7200" dirty="0" smtClean="0"/>
              <a:t>submit to CSA, on request, the results and methods used for promotional purposes;</a:t>
            </a:r>
          </a:p>
          <a:p>
            <a:pPr lvl="1">
              <a:defRPr/>
            </a:pPr>
            <a:r>
              <a:rPr lang="en-US" sz="7200" dirty="0" smtClean="0"/>
              <a:t>attend a SOAR linked workshop or symposium to present results;  </a:t>
            </a:r>
          </a:p>
          <a:p>
            <a:pPr lvl="1">
              <a:defRPr/>
            </a:pPr>
            <a:r>
              <a:rPr lang="en-US" sz="7200" dirty="0" smtClean="0"/>
              <a:t>return the RADARSAT-2 Products loaned back to MDA GSI following completion of the project.</a:t>
            </a:r>
          </a:p>
          <a:p>
            <a:pPr lvl="2">
              <a:defRPr/>
            </a:pPr>
            <a:endParaRPr lang="en-US" sz="7200" dirty="0" smtClean="0"/>
          </a:p>
          <a:p>
            <a:pPr lvl="1">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76200"/>
            <a:ext cx="8763000" cy="1143000"/>
          </a:xfrm>
        </p:spPr>
        <p:txBody>
          <a:bodyPr/>
          <a:lstStyle/>
          <a:p>
            <a:r>
              <a:rPr lang="en-US" sz="3200" b="1" dirty="0" smtClean="0"/>
              <a:t>Data Sharing in the Context </a:t>
            </a:r>
            <a:br>
              <a:rPr lang="en-US" sz="3200" b="1" dirty="0" smtClean="0"/>
            </a:br>
            <a:r>
              <a:rPr lang="en-US" sz="3200" b="1" dirty="0" smtClean="0"/>
              <a:t>of the FCT Request</a:t>
            </a:r>
          </a:p>
        </p:txBody>
      </p:sp>
      <p:sp>
        <p:nvSpPr>
          <p:cNvPr id="3" name="Content Placeholder 2"/>
          <p:cNvSpPr>
            <a:spLocks noGrp="1"/>
          </p:cNvSpPr>
          <p:nvPr>
            <p:ph idx="1"/>
          </p:nvPr>
        </p:nvSpPr>
        <p:spPr>
          <a:xfrm>
            <a:off x="457200" y="1371600"/>
            <a:ext cx="8229600" cy="4876800"/>
          </a:xfrm>
        </p:spPr>
        <p:txBody>
          <a:bodyPr>
            <a:normAutofit lnSpcReduction="10000"/>
          </a:bodyPr>
          <a:lstStyle/>
          <a:p>
            <a:pPr>
              <a:defRPr/>
            </a:pPr>
            <a:r>
              <a:rPr lang="en-US" dirty="0" smtClean="0"/>
              <a:t>Proposed data policy in context of GEO FCT</a:t>
            </a:r>
          </a:p>
          <a:p>
            <a:pPr lvl="1">
              <a:defRPr/>
            </a:pPr>
            <a:r>
              <a:rPr lang="en-US" dirty="0" smtClean="0"/>
              <a:t>Can data be shared among  the FCT sites?</a:t>
            </a:r>
          </a:p>
          <a:p>
            <a:pPr lvl="2">
              <a:defRPr/>
            </a:pPr>
            <a:r>
              <a:rPr lang="en-US" dirty="0" smtClean="0"/>
              <a:t>Yes – need to complete a Multi-User Request Form</a:t>
            </a:r>
          </a:p>
          <a:p>
            <a:pPr lvl="2">
              <a:defRPr/>
            </a:pPr>
            <a:r>
              <a:rPr lang="en-US" dirty="0" smtClean="0"/>
              <a:t>Some restriction – RSSSA and EULA</a:t>
            </a:r>
          </a:p>
          <a:p>
            <a:pPr lvl="1">
              <a:defRPr/>
            </a:pPr>
            <a:r>
              <a:rPr lang="en-US" dirty="0" smtClean="0"/>
              <a:t>Can data be shared within the wider GEO Community?</a:t>
            </a:r>
          </a:p>
          <a:p>
            <a:pPr lvl="2">
              <a:defRPr/>
            </a:pPr>
            <a:r>
              <a:rPr lang="en-US" dirty="0" smtClean="0"/>
              <a:t>Unlikely</a:t>
            </a:r>
          </a:p>
          <a:p>
            <a:pPr>
              <a:defRPr/>
            </a:pPr>
            <a:r>
              <a:rPr lang="en-US" dirty="0" smtClean="0"/>
              <a:t>Can previously acquired data over FCT sites be made available? </a:t>
            </a:r>
          </a:p>
          <a:p>
            <a:pPr lvl="1">
              <a:defRPr/>
            </a:pPr>
            <a:r>
              <a:rPr lang="en-US" dirty="0" smtClean="0"/>
              <a:t>Same as new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988"/>
            <a:ext cx="8229600" cy="1143001"/>
          </a:xfrm>
          <a:noFill/>
        </p:spPr>
        <p:txBody>
          <a:bodyPr/>
          <a:lstStyle/>
          <a:p>
            <a:pPr eaLnBrk="1" hangingPunct="1"/>
            <a:r>
              <a:rPr lang="en-US" sz="4000" smtClean="0"/>
              <a:t>Summary of CSA contribution</a:t>
            </a:r>
            <a:endParaRPr lang="en-CA" sz="4000" smtClean="0"/>
          </a:p>
        </p:txBody>
      </p:sp>
      <p:sp>
        <p:nvSpPr>
          <p:cNvPr id="14339" name="Rectangle 3"/>
          <p:cNvSpPr>
            <a:spLocks noGrp="1" noChangeArrowheads="1"/>
          </p:cNvSpPr>
          <p:nvPr>
            <p:ph type="body" idx="1"/>
          </p:nvPr>
        </p:nvSpPr>
        <p:spPr>
          <a:xfrm>
            <a:off x="457200" y="981075"/>
            <a:ext cx="8229600" cy="4525963"/>
          </a:xfrm>
          <a:noFill/>
        </p:spPr>
        <p:txBody>
          <a:bodyPr>
            <a:normAutofit/>
          </a:bodyPr>
          <a:lstStyle/>
          <a:p>
            <a:pPr eaLnBrk="1" hangingPunct="1">
              <a:lnSpc>
                <a:spcPct val="80000"/>
              </a:lnSpc>
              <a:spcBef>
                <a:spcPts val="1200"/>
              </a:spcBef>
            </a:pPr>
            <a:r>
              <a:rPr lang="en-US" sz="2400" dirty="0" smtClean="0"/>
              <a:t>RADARSAT 2 data acquired over the National Demonstrators (NDs) as coordinated with C-Band agencies.</a:t>
            </a:r>
          </a:p>
          <a:p>
            <a:pPr lvl="1" eaLnBrk="1" hangingPunct="1">
              <a:lnSpc>
                <a:spcPct val="80000"/>
              </a:lnSpc>
              <a:spcBef>
                <a:spcPts val="1200"/>
              </a:spcBef>
            </a:pPr>
            <a:r>
              <a:rPr lang="en-US" sz="2000" dirty="0" smtClean="0"/>
              <a:t>Use of RADARSAT 2 background mission – low priority on acquisitions</a:t>
            </a:r>
          </a:p>
          <a:p>
            <a:pPr lvl="1" eaLnBrk="1" hangingPunct="1">
              <a:lnSpc>
                <a:spcPct val="80000"/>
              </a:lnSpc>
              <a:spcBef>
                <a:spcPts val="1200"/>
              </a:spcBef>
            </a:pPr>
            <a:r>
              <a:rPr lang="en-US" sz="2000" dirty="0" smtClean="0"/>
              <a:t>Full National </a:t>
            </a:r>
            <a:r>
              <a:rPr lang="en-US" sz="2000" dirty="0" err="1" smtClean="0"/>
              <a:t>coverages</a:t>
            </a:r>
            <a:r>
              <a:rPr lang="en-US" sz="2000" dirty="0" smtClean="0"/>
              <a:t> planned over multiple cycles acquired during wet and dry seasons </a:t>
            </a:r>
          </a:p>
          <a:p>
            <a:pPr lvl="1" eaLnBrk="1" hangingPunct="1">
              <a:lnSpc>
                <a:spcPct val="80000"/>
              </a:lnSpc>
              <a:spcBef>
                <a:spcPts val="1200"/>
              </a:spcBef>
            </a:pPr>
            <a:r>
              <a:rPr lang="en-CA" sz="2000" dirty="0" smtClean="0"/>
              <a:t>All verification sites are imaged every 24-day cycles</a:t>
            </a:r>
            <a:endParaRPr lang="en-US" sz="2000" dirty="0" smtClean="0"/>
          </a:p>
          <a:p>
            <a:pPr eaLnBrk="1" hangingPunct="1">
              <a:lnSpc>
                <a:spcPct val="80000"/>
              </a:lnSpc>
              <a:spcBef>
                <a:spcPts val="1200"/>
              </a:spcBef>
            </a:pPr>
            <a:r>
              <a:rPr lang="en-US" sz="2400" dirty="0" smtClean="0"/>
              <a:t>Introducing a formal planning, ordering an distribution process that should facilitate the acquisition and access to data – SOAR FCT program </a:t>
            </a:r>
            <a:endParaRPr lang="en-US" sz="2400" dirty="0" smtClean="0"/>
          </a:p>
          <a:p>
            <a:pPr eaLnBrk="1" hangingPunct="1">
              <a:lnSpc>
                <a:spcPct val="80000"/>
              </a:lnSpc>
              <a:spcBef>
                <a:spcPts val="1200"/>
              </a:spcBef>
            </a:pPr>
            <a:r>
              <a:rPr lang="en-CA" sz="2400" dirty="0" smtClean="0"/>
              <a:t>Offered support for the key science issue of DEGRADATION </a:t>
            </a:r>
            <a:endParaRPr lang="en-US" sz="2400" dirty="0" smtClean="0"/>
          </a:p>
          <a:p>
            <a:pPr eaLnBrk="1" hangingPunct="1">
              <a:lnSpc>
                <a:spcPct val="80000"/>
              </a:lnSpc>
              <a:spcBef>
                <a:spcPts val="1200"/>
              </a:spcBef>
            </a:pPr>
            <a:endParaRPr lang="en-US" sz="2000" dirty="0" smtClean="0"/>
          </a:p>
          <a:p>
            <a:pPr eaLnBrk="1" hangingPunct="1">
              <a:lnSpc>
                <a:spcPct val="80000"/>
              </a:lnSpc>
            </a:pPr>
            <a:endParaRPr lang="en-CA" sz="2400"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smtClean="0"/>
              <a:t>Presentation Outline</a:t>
            </a:r>
            <a:endParaRPr lang="en-US" smtClean="0"/>
          </a:p>
        </p:txBody>
      </p:sp>
      <p:sp>
        <p:nvSpPr>
          <p:cNvPr id="4099" name="Content Placeholder 2"/>
          <p:cNvSpPr>
            <a:spLocks noGrp="1"/>
          </p:cNvSpPr>
          <p:nvPr>
            <p:ph idx="1"/>
          </p:nvPr>
        </p:nvSpPr>
        <p:spPr/>
        <p:txBody>
          <a:bodyPr/>
          <a:lstStyle/>
          <a:p>
            <a:r>
              <a:rPr lang="en-CA" dirty="0" smtClean="0"/>
              <a:t>Canadian Space agency assets in support of the FCT and GFOI</a:t>
            </a:r>
          </a:p>
          <a:p>
            <a:r>
              <a:rPr lang="en-CA" dirty="0" smtClean="0"/>
              <a:t>D</a:t>
            </a:r>
            <a:r>
              <a:rPr lang="en-CA" dirty="0" smtClean="0"/>
              <a:t>ata </a:t>
            </a:r>
            <a:r>
              <a:rPr lang="en-CA" dirty="0" smtClean="0"/>
              <a:t>planning and ordering process for </a:t>
            </a:r>
            <a:r>
              <a:rPr lang="en-CA" dirty="0" err="1" smtClean="0"/>
              <a:t>Radarsat</a:t>
            </a:r>
            <a:r>
              <a:rPr lang="en-CA" dirty="0" smtClean="0"/>
              <a:t> 2 and related End-User Licence Agreement</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defRPr/>
            </a:pPr>
            <a:r>
              <a:rPr lang="en-US" sz="4000" dirty="0" smtClean="0"/>
              <a:t>RADARSAT 1</a:t>
            </a:r>
            <a:r>
              <a:rPr lang="en-US" dirty="0" smtClean="0"/>
              <a:t/>
            </a:r>
            <a:br>
              <a:rPr lang="en-US" dirty="0" smtClean="0"/>
            </a:br>
            <a:r>
              <a:rPr lang="en-US" sz="2700" dirty="0" smtClean="0"/>
              <a:t>http://www.asc-csa.gc.ca/eng/satellites/radarsat1/default.asp</a:t>
            </a:r>
            <a:endParaRPr lang="en-CA" sz="2700" dirty="0"/>
          </a:p>
        </p:txBody>
      </p:sp>
      <p:sp>
        <p:nvSpPr>
          <p:cNvPr id="15363" name="Content Placeholder 2"/>
          <p:cNvSpPr>
            <a:spLocks noGrp="1"/>
          </p:cNvSpPr>
          <p:nvPr>
            <p:ph idx="1"/>
          </p:nvPr>
        </p:nvSpPr>
        <p:spPr>
          <a:xfrm>
            <a:off x="228600" y="1189038"/>
            <a:ext cx="6172200" cy="2849562"/>
          </a:xfrm>
          <a:solidFill>
            <a:schemeClr val="bg2"/>
          </a:solidFill>
          <a:effectLst>
            <a:innerShdw blurRad="114300">
              <a:prstClr val="black"/>
            </a:innerShdw>
          </a:effectLst>
        </p:spPr>
        <p:txBody>
          <a:bodyPr>
            <a:normAutofit lnSpcReduction="10000"/>
          </a:bodyPr>
          <a:lstStyle/>
          <a:p>
            <a:r>
              <a:rPr lang="en-US" sz="2400" dirty="0" smtClean="0"/>
              <a:t>C-Band SAR sensor (single pol. capability – H)</a:t>
            </a:r>
            <a:endParaRPr lang="en-CA" sz="2400" dirty="0" smtClean="0"/>
          </a:p>
          <a:p>
            <a:r>
              <a:rPr lang="en-CA" sz="2400" dirty="0" smtClean="0"/>
              <a:t>In operation since 1996 </a:t>
            </a:r>
          </a:p>
          <a:p>
            <a:r>
              <a:rPr lang="en-CA" sz="2400" dirty="0" smtClean="0"/>
              <a:t>Demonstrated potential for routine observation (support science and operational activities)</a:t>
            </a:r>
          </a:p>
          <a:p>
            <a:r>
              <a:rPr lang="en-CA" sz="2400" dirty="0" smtClean="0"/>
              <a:t>17+ years of archive collected over the globe – still imaging</a:t>
            </a:r>
          </a:p>
        </p:txBody>
      </p:sp>
      <p:pic>
        <p:nvPicPr>
          <p:cNvPr id="4" name="Picture 4" descr="rsat-op_e"/>
          <p:cNvPicPr>
            <a:picLocks noChangeAspect="1" noChangeArrowheads="1"/>
          </p:cNvPicPr>
          <p:nvPr/>
        </p:nvPicPr>
        <p:blipFill>
          <a:blip r:embed="rId2" cstate="print"/>
          <a:srcRect/>
          <a:stretch>
            <a:fillRect/>
          </a:stretch>
        </p:blipFill>
        <p:spPr bwMode="auto">
          <a:xfrm>
            <a:off x="1295400" y="4191000"/>
            <a:ext cx="6934200" cy="2438400"/>
          </a:xfrm>
          <a:prstGeom prst="rect">
            <a:avLst/>
          </a:prstGeom>
          <a:noFill/>
          <a:ln w="9525">
            <a:noFill/>
            <a:miter lim="800000"/>
            <a:headEnd/>
            <a:tailEnd/>
          </a:ln>
          <a:effectLst>
            <a:innerShdw blurRad="63500" dist="50800" dir="2700000">
              <a:prstClr val="black">
                <a:alpha val="50000"/>
              </a:prstClr>
            </a:innerShdw>
          </a:effectLst>
        </p:spPr>
      </p:pic>
      <p:pic>
        <p:nvPicPr>
          <p:cNvPr id="15365" name="Picture 5"/>
          <p:cNvPicPr>
            <a:picLocks noChangeArrowheads="1"/>
          </p:cNvPicPr>
          <p:nvPr/>
        </p:nvPicPr>
        <p:blipFill>
          <a:blip r:embed="rId3" cstate="print">
            <a:lum bright="-8000" contrast="-20000"/>
          </a:blip>
          <a:srcRect b="21875"/>
          <a:stretch>
            <a:fillRect/>
          </a:stretch>
        </p:blipFill>
        <p:spPr bwMode="auto">
          <a:xfrm>
            <a:off x="6513512" y="1219200"/>
            <a:ext cx="2401888" cy="1905000"/>
          </a:xfrm>
          <a:prstGeom prst="rect">
            <a:avLst/>
          </a:prstGeom>
          <a:noFill/>
          <a:ln w="12700">
            <a:noFill/>
            <a:miter lim="800000"/>
            <a:headEnd/>
            <a:tailEnd/>
          </a:ln>
          <a:effectLst>
            <a:innerShdw blurRad="63500" dist="50800" dir="2700000">
              <a:prstClr val="black">
                <a:alpha val="50000"/>
              </a:prstClr>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W:\Radarsat\DATA MANAGEMENT PROJECTS\BACKGROUND MISSION\BMCP\scwtxt.jpg"/>
          <p:cNvPicPr>
            <a:picLocks noChangeAspect="1" noChangeArrowheads="1"/>
          </p:cNvPicPr>
          <p:nvPr/>
        </p:nvPicPr>
        <p:blipFill>
          <a:blip r:embed="rId2" cstate="print"/>
          <a:srcRect/>
          <a:stretch>
            <a:fillRect/>
          </a:stretch>
        </p:blipFill>
        <p:spPr bwMode="auto">
          <a:xfrm>
            <a:off x="381000" y="990600"/>
            <a:ext cx="4114800" cy="2947328"/>
          </a:xfrm>
          <a:prstGeom prst="rect">
            <a:avLst/>
          </a:prstGeom>
          <a:noFill/>
        </p:spPr>
      </p:pic>
      <p:pic>
        <p:nvPicPr>
          <p:cNvPr id="82947" name="Picture 3" descr="W:\Radarsat\DATA MANAGEMENT PROJECTS\BACKGROUND MISSION\BMCP\S7June2003.jpg"/>
          <p:cNvPicPr>
            <a:picLocks noChangeAspect="1" noChangeArrowheads="1"/>
          </p:cNvPicPr>
          <p:nvPr/>
        </p:nvPicPr>
        <p:blipFill>
          <a:blip r:embed="rId3" cstate="print"/>
          <a:srcRect/>
          <a:stretch>
            <a:fillRect/>
          </a:stretch>
        </p:blipFill>
        <p:spPr bwMode="auto">
          <a:xfrm>
            <a:off x="5029200" y="990600"/>
            <a:ext cx="4060622" cy="2971800"/>
          </a:xfrm>
          <a:prstGeom prst="rect">
            <a:avLst/>
          </a:prstGeom>
          <a:noFill/>
        </p:spPr>
      </p:pic>
      <p:pic>
        <p:nvPicPr>
          <p:cNvPr id="82948" name="Picture 4" descr="W:\Radarsat\DATA MANAGEMENT PROJECTS\BACKGROUND MISSION\BMCP\stereoJune2003.jpg"/>
          <p:cNvPicPr>
            <a:picLocks noChangeAspect="1" noChangeArrowheads="1"/>
          </p:cNvPicPr>
          <p:nvPr/>
        </p:nvPicPr>
        <p:blipFill>
          <a:blip r:embed="rId4" cstate="print"/>
          <a:srcRect/>
          <a:stretch>
            <a:fillRect/>
          </a:stretch>
        </p:blipFill>
        <p:spPr bwMode="auto">
          <a:xfrm>
            <a:off x="2257216" y="3276600"/>
            <a:ext cx="4372184" cy="3200400"/>
          </a:xfrm>
          <a:prstGeom prst="rect">
            <a:avLst/>
          </a:prstGeom>
          <a:noFill/>
        </p:spPr>
      </p:pic>
      <p:sp>
        <p:nvSpPr>
          <p:cNvPr id="82949" name="Rectangle 5"/>
          <p:cNvSpPr>
            <a:spLocks noChangeArrowheads="1"/>
          </p:cNvSpPr>
          <p:nvPr/>
        </p:nvSpPr>
        <p:spPr bwMode="auto">
          <a:xfrm>
            <a:off x="8234363" y="3905250"/>
            <a:ext cx="895350" cy="646113"/>
          </a:xfrm>
          <a:prstGeom prst="rect">
            <a:avLst/>
          </a:prstGeom>
          <a:noFill/>
          <a:ln w="12700">
            <a:noFill/>
            <a:miter lim="800000"/>
            <a:headEnd/>
            <a:tailEnd/>
          </a:ln>
          <a:effectLst/>
        </p:spPr>
        <p:txBody>
          <a:bodyPr lIns="101509" tIns="49864" rIns="101509" bIns="49864" anchor="ctr"/>
          <a:lstStyle/>
          <a:p>
            <a:pPr algn="ctr"/>
            <a:r>
              <a:rPr lang="fr-CA" sz="1800">
                <a:solidFill>
                  <a:srgbClr val="1C2E76"/>
                </a:solidFill>
              </a:rPr>
              <a:t>S7</a:t>
            </a:r>
            <a:endParaRPr lang="en-CA" sz="1800">
              <a:solidFill>
                <a:srgbClr val="1C2E76"/>
              </a:solidFill>
            </a:endParaRPr>
          </a:p>
        </p:txBody>
      </p:sp>
      <p:sp>
        <p:nvSpPr>
          <p:cNvPr id="82950" name="Rectangle 6"/>
          <p:cNvSpPr>
            <a:spLocks noChangeArrowheads="1"/>
          </p:cNvSpPr>
          <p:nvPr/>
        </p:nvSpPr>
        <p:spPr bwMode="auto">
          <a:xfrm>
            <a:off x="133350" y="3886200"/>
            <a:ext cx="971550" cy="655638"/>
          </a:xfrm>
          <a:prstGeom prst="rect">
            <a:avLst/>
          </a:prstGeom>
          <a:noFill/>
          <a:ln w="12700">
            <a:noFill/>
            <a:miter lim="800000"/>
            <a:headEnd/>
            <a:tailEnd/>
          </a:ln>
          <a:effectLst/>
        </p:spPr>
        <p:txBody>
          <a:bodyPr lIns="101509" tIns="49864" rIns="101509" bIns="49864" anchor="ctr"/>
          <a:lstStyle/>
          <a:p>
            <a:pPr algn="ctr"/>
            <a:r>
              <a:rPr lang="fr-CA" sz="1800">
                <a:solidFill>
                  <a:srgbClr val="1C2E76"/>
                </a:solidFill>
              </a:rPr>
              <a:t>SCW</a:t>
            </a:r>
            <a:endParaRPr lang="en-CA" sz="1800">
              <a:solidFill>
                <a:srgbClr val="1C2E76"/>
              </a:solidFill>
            </a:endParaRPr>
          </a:p>
        </p:txBody>
      </p:sp>
      <p:sp>
        <p:nvSpPr>
          <p:cNvPr id="82951" name="Rectangle 7"/>
          <p:cNvSpPr>
            <a:spLocks noChangeArrowheads="1"/>
          </p:cNvSpPr>
          <p:nvPr/>
        </p:nvSpPr>
        <p:spPr bwMode="auto">
          <a:xfrm>
            <a:off x="6572250" y="5507038"/>
            <a:ext cx="1581150" cy="960437"/>
          </a:xfrm>
          <a:prstGeom prst="rect">
            <a:avLst/>
          </a:prstGeom>
          <a:noFill/>
          <a:ln w="12700">
            <a:noFill/>
            <a:miter lim="800000"/>
            <a:headEnd/>
            <a:tailEnd/>
          </a:ln>
          <a:effectLst/>
        </p:spPr>
        <p:txBody>
          <a:bodyPr lIns="101509" tIns="49864" rIns="101509" bIns="49864" anchor="ctr"/>
          <a:lstStyle/>
          <a:p>
            <a:pPr algn="ctr"/>
            <a:r>
              <a:rPr lang="fr-CA" sz="1800" dirty="0">
                <a:solidFill>
                  <a:srgbClr val="1C2E76"/>
                </a:solidFill>
              </a:rPr>
              <a:t>S7 and S2/S4</a:t>
            </a:r>
            <a:br>
              <a:rPr lang="fr-CA" sz="1800" dirty="0">
                <a:solidFill>
                  <a:srgbClr val="1C2E76"/>
                </a:solidFill>
              </a:rPr>
            </a:br>
            <a:r>
              <a:rPr lang="fr-CA" sz="1800" dirty="0">
                <a:solidFill>
                  <a:srgbClr val="1C2E76"/>
                </a:solidFill>
              </a:rPr>
              <a:t>S7 and W2</a:t>
            </a:r>
            <a:endParaRPr lang="en-CA" sz="1800" dirty="0">
              <a:solidFill>
                <a:srgbClr val="1C2E76"/>
              </a:solidFill>
            </a:endParaRPr>
          </a:p>
        </p:txBody>
      </p:sp>
      <p:sp>
        <p:nvSpPr>
          <p:cNvPr id="82952" name="Text Box 8"/>
          <p:cNvSpPr txBox="1">
            <a:spLocks noChangeArrowheads="1"/>
          </p:cNvSpPr>
          <p:nvPr/>
        </p:nvSpPr>
        <p:spPr bwMode="auto">
          <a:xfrm>
            <a:off x="1352550" y="228600"/>
            <a:ext cx="6838950" cy="646331"/>
          </a:xfrm>
          <a:prstGeom prst="rect">
            <a:avLst/>
          </a:prstGeom>
          <a:noFill/>
          <a:ln w="9525">
            <a:noFill/>
            <a:miter lim="800000"/>
            <a:headEnd/>
            <a:tailEnd/>
          </a:ln>
          <a:effectLst>
            <a:outerShdw dist="35921" dir="2700000" algn="ctr" rotWithShape="0">
              <a:srgbClr val="DDDDDD"/>
            </a:outerShdw>
          </a:effectLst>
        </p:spPr>
        <p:txBody>
          <a:bodyPr>
            <a:spAutoFit/>
          </a:bodyPr>
          <a:lstStyle/>
          <a:p>
            <a:pPr algn="ctr" eaLnBrk="0" hangingPunct="0">
              <a:spcBef>
                <a:spcPct val="50000"/>
              </a:spcBef>
            </a:pPr>
            <a:r>
              <a:rPr lang="en-US" sz="3600" dirty="0" smtClean="0">
                <a:latin typeface="+mj-lt"/>
                <a:ea typeface="+mj-ea"/>
                <a:cs typeface="+mj-cs"/>
              </a:rPr>
              <a:t>Background Mission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533400" y="1066800"/>
            <a:ext cx="3929062" cy="3092450"/>
            <a:chOff x="3687" y="674"/>
            <a:chExt cx="2073" cy="1546"/>
          </a:xfrm>
          <a:effectLst>
            <a:innerShdw blurRad="63500" dist="50800" dir="2700000">
              <a:prstClr val="black">
                <a:alpha val="50000"/>
              </a:prstClr>
            </a:innerShdw>
          </a:effectLst>
        </p:grpSpPr>
        <p:pic>
          <p:nvPicPr>
            <p:cNvPr id="70658" name="Picture 2" descr="C:\Documents and Settings\AMcGuire.CSA\Desktop\temp\IGARSSGraphics\mosaics.jpg"/>
            <p:cNvPicPr>
              <a:picLocks noChangeAspect="1" noChangeArrowheads="1"/>
            </p:cNvPicPr>
            <p:nvPr/>
          </p:nvPicPr>
          <p:blipFill>
            <a:blip r:embed="rId2" cstate="print"/>
            <a:srcRect l="46642" b="44667"/>
            <a:stretch>
              <a:fillRect/>
            </a:stretch>
          </p:blipFill>
          <p:spPr bwMode="auto">
            <a:xfrm>
              <a:off x="3687" y="674"/>
              <a:ext cx="2073" cy="1546"/>
            </a:xfrm>
            <a:prstGeom prst="rect">
              <a:avLst/>
            </a:prstGeom>
            <a:noFill/>
          </p:spPr>
        </p:pic>
        <p:sp>
          <p:nvSpPr>
            <p:cNvPr id="70660" name="Text Box 4"/>
            <p:cNvSpPr txBox="1">
              <a:spLocks noChangeArrowheads="1"/>
            </p:cNvSpPr>
            <p:nvPr/>
          </p:nvSpPr>
          <p:spPr bwMode="auto">
            <a:xfrm>
              <a:off x="5011" y="722"/>
              <a:ext cx="550" cy="183"/>
            </a:xfrm>
            <a:prstGeom prst="rect">
              <a:avLst/>
            </a:prstGeom>
            <a:noFill/>
            <a:ln w="9525">
              <a:noFill/>
              <a:miter lim="800000"/>
              <a:headEnd/>
              <a:tailEnd/>
            </a:ln>
            <a:effectLst/>
          </p:spPr>
          <p:txBody>
            <a:bodyPr wrap="none">
              <a:spAutoFit/>
            </a:bodyPr>
            <a:lstStyle/>
            <a:p>
              <a:pPr eaLnBrk="0" hangingPunct="0"/>
              <a:r>
                <a:rPr lang="fr-CA" sz="1800" b="0">
                  <a:solidFill>
                    <a:schemeClr val="bg1"/>
                  </a:solidFill>
                </a:rPr>
                <a:t>Canada</a:t>
              </a:r>
            </a:p>
          </p:txBody>
        </p:sp>
      </p:grpSp>
      <p:sp>
        <p:nvSpPr>
          <p:cNvPr id="70663" name="Rectangle 7"/>
          <p:cNvSpPr>
            <a:spLocks noChangeArrowheads="1"/>
          </p:cNvSpPr>
          <p:nvPr/>
        </p:nvSpPr>
        <p:spPr bwMode="auto">
          <a:xfrm>
            <a:off x="2525713" y="292100"/>
            <a:ext cx="6618287" cy="666750"/>
          </a:xfrm>
          <a:prstGeom prst="rect">
            <a:avLst/>
          </a:prstGeom>
          <a:noFill/>
          <a:ln w="12700">
            <a:noFill/>
            <a:miter lim="800000"/>
            <a:headEnd/>
            <a:tailEnd/>
          </a:ln>
          <a:effectLst/>
        </p:spPr>
        <p:txBody>
          <a:bodyPr lIns="101509" tIns="49864" rIns="101509" bIns="49864" anchor="ctr"/>
          <a:lstStyle/>
          <a:p>
            <a:pPr algn="ctr"/>
            <a:endParaRPr lang="fr-CA" sz="3200" b="0">
              <a:solidFill>
                <a:schemeClr val="bg1"/>
              </a:solidFill>
            </a:endParaRPr>
          </a:p>
        </p:txBody>
      </p:sp>
      <p:sp>
        <p:nvSpPr>
          <p:cNvPr id="70667" name="AutoShape 11"/>
          <p:cNvSpPr>
            <a:spLocks noChangeArrowheads="1"/>
          </p:cNvSpPr>
          <p:nvPr/>
        </p:nvSpPr>
        <p:spPr bwMode="auto">
          <a:xfrm rot="-2492984">
            <a:off x="579438" y="638175"/>
            <a:ext cx="130175" cy="431800"/>
          </a:xfrm>
          <a:prstGeom prst="triangle">
            <a:avLst>
              <a:gd name="adj" fmla="val 50000"/>
            </a:avLst>
          </a:prstGeom>
          <a:solidFill>
            <a:srgbClr val="FFFFE1">
              <a:alpha val="50000"/>
            </a:srgbClr>
          </a:solidFill>
          <a:ln w="12700">
            <a:noFill/>
            <a:miter lim="800000"/>
            <a:headEnd/>
            <a:tailEnd/>
          </a:ln>
          <a:effectLst/>
        </p:spPr>
        <p:txBody>
          <a:bodyPr anchor="ctr">
            <a:spAutoFit/>
          </a:bodyPr>
          <a:lstStyle/>
          <a:p>
            <a:endParaRPr lang="en-US"/>
          </a:p>
        </p:txBody>
      </p:sp>
      <p:sp>
        <p:nvSpPr>
          <p:cNvPr id="70668" name="AutoShape 12"/>
          <p:cNvSpPr>
            <a:spLocks noChangeArrowheads="1"/>
          </p:cNvSpPr>
          <p:nvPr/>
        </p:nvSpPr>
        <p:spPr bwMode="auto">
          <a:xfrm rot="-2492984">
            <a:off x="579438" y="638175"/>
            <a:ext cx="130175" cy="431800"/>
          </a:xfrm>
          <a:prstGeom prst="triangle">
            <a:avLst>
              <a:gd name="adj" fmla="val 50000"/>
            </a:avLst>
          </a:prstGeom>
          <a:solidFill>
            <a:srgbClr val="FFFFE1">
              <a:alpha val="50000"/>
            </a:srgbClr>
          </a:solidFill>
          <a:ln w="12700">
            <a:noFill/>
            <a:miter lim="800000"/>
            <a:headEnd/>
            <a:tailEnd/>
          </a:ln>
          <a:effectLst/>
        </p:spPr>
        <p:txBody>
          <a:bodyPr anchor="ctr">
            <a:spAutoFit/>
          </a:bodyPr>
          <a:lstStyle/>
          <a:p>
            <a:endParaRPr lang="en-US"/>
          </a:p>
        </p:txBody>
      </p:sp>
      <p:grpSp>
        <p:nvGrpSpPr>
          <p:cNvPr id="3" name="Group 29"/>
          <p:cNvGrpSpPr>
            <a:grpSpLocks/>
          </p:cNvGrpSpPr>
          <p:nvPr/>
        </p:nvGrpSpPr>
        <p:grpSpPr bwMode="auto">
          <a:xfrm>
            <a:off x="1521688" y="4298950"/>
            <a:ext cx="2481262" cy="2311400"/>
            <a:chOff x="309" y="2864"/>
            <a:chExt cx="1563" cy="1456"/>
          </a:xfrm>
          <a:effectLst>
            <a:innerShdw blurRad="63500" dist="50800" dir="2700000">
              <a:prstClr val="black">
                <a:alpha val="50000"/>
              </a:prstClr>
            </a:innerShdw>
          </a:effectLst>
        </p:grpSpPr>
        <p:pic>
          <p:nvPicPr>
            <p:cNvPr id="70678" name="Picture 22" descr="C:\Documents and Settings\AMcGuire.CSA\Desktop\temp\IGARSSGraphics\mosaics.jpg"/>
            <p:cNvPicPr>
              <a:picLocks noChangeAspect="1" noChangeArrowheads="1"/>
            </p:cNvPicPr>
            <p:nvPr/>
          </p:nvPicPr>
          <p:blipFill>
            <a:blip r:embed="rId2" cstate="print"/>
            <a:srcRect l="5251" r="54518" b="47888"/>
            <a:stretch>
              <a:fillRect/>
            </a:stretch>
          </p:blipFill>
          <p:spPr bwMode="auto">
            <a:xfrm>
              <a:off x="309" y="2864"/>
              <a:ext cx="1563" cy="1456"/>
            </a:xfrm>
            <a:prstGeom prst="rect">
              <a:avLst/>
            </a:prstGeom>
            <a:noFill/>
          </p:spPr>
        </p:pic>
        <p:sp>
          <p:nvSpPr>
            <p:cNvPr id="70659" name="Text Box 3"/>
            <p:cNvSpPr txBox="1">
              <a:spLocks noChangeArrowheads="1"/>
            </p:cNvSpPr>
            <p:nvPr/>
          </p:nvSpPr>
          <p:spPr bwMode="auto">
            <a:xfrm>
              <a:off x="570" y="3974"/>
              <a:ext cx="783" cy="231"/>
            </a:xfrm>
            <a:prstGeom prst="rect">
              <a:avLst/>
            </a:prstGeom>
            <a:noFill/>
            <a:ln w="9525">
              <a:noFill/>
              <a:miter lim="800000"/>
              <a:headEnd/>
              <a:tailEnd/>
            </a:ln>
            <a:effectLst/>
          </p:spPr>
          <p:txBody>
            <a:bodyPr>
              <a:spAutoFit/>
            </a:bodyPr>
            <a:lstStyle/>
            <a:p>
              <a:pPr eaLnBrk="0" hangingPunct="0"/>
              <a:r>
                <a:rPr lang="fr-CA" sz="1800" b="0">
                  <a:solidFill>
                    <a:schemeClr val="bg1"/>
                  </a:solidFill>
                </a:rPr>
                <a:t>Australia</a:t>
              </a:r>
              <a:endParaRPr lang="en-AU" sz="1800" b="0">
                <a:solidFill>
                  <a:schemeClr val="bg1"/>
                </a:solidFill>
              </a:endParaRPr>
            </a:p>
          </p:txBody>
        </p:sp>
      </p:grpSp>
      <p:grpSp>
        <p:nvGrpSpPr>
          <p:cNvPr id="4" name="Group 27"/>
          <p:cNvGrpSpPr>
            <a:grpSpLocks/>
          </p:cNvGrpSpPr>
          <p:nvPr/>
        </p:nvGrpSpPr>
        <p:grpSpPr bwMode="auto">
          <a:xfrm>
            <a:off x="4836938" y="1066800"/>
            <a:ext cx="3588611" cy="4071620"/>
            <a:chOff x="2931" y="2863"/>
            <a:chExt cx="1263" cy="1354"/>
          </a:xfrm>
          <a:effectLst>
            <a:innerShdw blurRad="63500" dist="50800" dir="2700000">
              <a:prstClr val="black">
                <a:alpha val="50000"/>
              </a:prstClr>
            </a:innerShdw>
          </a:effectLst>
        </p:grpSpPr>
        <p:pic>
          <p:nvPicPr>
            <p:cNvPr id="70679" name="Picture 23" descr="C:\Documents and Settings\AMcGuire.CSA\Desktop\temp\IGARSSGraphics\mosaics.jpg"/>
            <p:cNvPicPr>
              <a:picLocks noChangeAspect="1" noChangeArrowheads="1"/>
            </p:cNvPicPr>
            <p:nvPr/>
          </p:nvPicPr>
          <p:blipFill>
            <a:blip r:embed="rId2" cstate="print"/>
            <a:srcRect l="11275" t="51540" r="56216"/>
            <a:stretch>
              <a:fillRect/>
            </a:stretch>
          </p:blipFill>
          <p:spPr bwMode="auto">
            <a:xfrm>
              <a:off x="2931" y="2863"/>
              <a:ext cx="1263" cy="1354"/>
            </a:xfrm>
            <a:prstGeom prst="rect">
              <a:avLst/>
            </a:prstGeom>
            <a:noFill/>
          </p:spPr>
        </p:pic>
        <p:sp>
          <p:nvSpPr>
            <p:cNvPr id="70662" name="Rectangle 6"/>
            <p:cNvSpPr>
              <a:spLocks noChangeArrowheads="1"/>
            </p:cNvSpPr>
            <p:nvPr/>
          </p:nvSpPr>
          <p:spPr bwMode="auto">
            <a:xfrm>
              <a:off x="2960" y="3911"/>
              <a:ext cx="527" cy="231"/>
            </a:xfrm>
            <a:prstGeom prst="rect">
              <a:avLst/>
            </a:prstGeom>
            <a:noFill/>
            <a:ln w="12700">
              <a:noFill/>
              <a:miter lim="800000"/>
              <a:headEnd/>
              <a:tailEnd/>
            </a:ln>
            <a:effectLst/>
          </p:spPr>
          <p:txBody>
            <a:bodyPr wrap="none">
              <a:spAutoFit/>
            </a:bodyPr>
            <a:lstStyle/>
            <a:p>
              <a:pPr eaLnBrk="0" hangingPunct="0"/>
              <a:r>
                <a:rPr lang="fr-CA" sz="1800" b="0">
                  <a:solidFill>
                    <a:schemeClr val="bg1"/>
                  </a:solidFill>
                </a:rPr>
                <a:t>Africa</a:t>
              </a:r>
              <a:endParaRPr lang="en-US" sz="1800" b="0">
                <a:solidFill>
                  <a:schemeClr val="bg1"/>
                </a:solidFill>
              </a:endParaRPr>
            </a:p>
          </p:txBody>
        </p:sp>
      </p:grpSp>
      <p:sp>
        <p:nvSpPr>
          <p:cNvPr id="70686" name="Text Box 30"/>
          <p:cNvSpPr txBox="1">
            <a:spLocks noChangeArrowheads="1"/>
          </p:cNvSpPr>
          <p:nvPr/>
        </p:nvSpPr>
        <p:spPr bwMode="auto">
          <a:xfrm>
            <a:off x="1295400" y="152400"/>
            <a:ext cx="6838950" cy="646331"/>
          </a:xfrm>
          <a:prstGeom prst="rect">
            <a:avLst/>
          </a:prstGeom>
          <a:noFill/>
          <a:ln w="9525">
            <a:noFill/>
            <a:miter lim="800000"/>
            <a:headEnd/>
            <a:tailEnd/>
          </a:ln>
          <a:effectLst>
            <a:outerShdw dist="35921" dir="2700000" algn="ctr" rotWithShape="0">
              <a:srgbClr val="DDDDDD"/>
            </a:outerShdw>
          </a:effectLst>
        </p:spPr>
        <p:txBody>
          <a:bodyPr>
            <a:spAutoFit/>
          </a:bodyPr>
          <a:lstStyle/>
          <a:p>
            <a:pPr algn="ctr" eaLnBrk="0" hangingPunct="0">
              <a:spcBef>
                <a:spcPct val="50000"/>
              </a:spcBef>
            </a:pPr>
            <a:r>
              <a:rPr lang="en-US" sz="3600" dirty="0" smtClean="0">
                <a:latin typeface="+mj-lt"/>
                <a:ea typeface="+mj-ea"/>
                <a:cs typeface="+mj-cs"/>
              </a:rPr>
              <a:t>Continental Mosaics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defRPr/>
            </a:pPr>
            <a:r>
              <a:rPr lang="en-US" sz="4000" dirty="0" smtClean="0"/>
              <a:t>RADARSAT Constellation Mission</a:t>
            </a:r>
            <a:r>
              <a:rPr lang="en-US" sz="3600" dirty="0" smtClean="0"/>
              <a:t/>
            </a:r>
            <a:br>
              <a:rPr lang="en-US" sz="3600" dirty="0" smtClean="0"/>
            </a:br>
            <a:r>
              <a:rPr lang="en-US" sz="2700" dirty="0" smtClean="0"/>
              <a:t>http://www.asc-csa.gc.ca/eng/satellites/radarsat/default.asp</a:t>
            </a:r>
            <a:endParaRPr lang="en-CA" sz="2700" dirty="0"/>
          </a:p>
        </p:txBody>
      </p:sp>
      <p:sp>
        <p:nvSpPr>
          <p:cNvPr id="3" name="Content Placeholder 2"/>
          <p:cNvSpPr>
            <a:spLocks noGrp="1"/>
          </p:cNvSpPr>
          <p:nvPr>
            <p:ph idx="1"/>
          </p:nvPr>
        </p:nvSpPr>
        <p:spPr>
          <a:xfrm>
            <a:off x="457200" y="1295400"/>
            <a:ext cx="8229600" cy="2667000"/>
          </a:xfrm>
          <a:solidFill>
            <a:schemeClr val="bg2"/>
          </a:solidFill>
          <a:effectLst>
            <a:innerShdw blurRad="114300">
              <a:prstClr val="black"/>
            </a:innerShdw>
          </a:effectLst>
        </p:spPr>
        <p:txBody>
          <a:bodyPr>
            <a:normAutofit fontScale="62500" lnSpcReduction="20000"/>
          </a:bodyPr>
          <a:lstStyle/>
          <a:p>
            <a:pPr>
              <a:defRPr/>
            </a:pPr>
            <a:r>
              <a:rPr lang="en-CA" dirty="0" smtClean="0"/>
              <a:t>Evolution of the RADARSAT Program (i.e. 3 satellites – 32 minutes separation);</a:t>
            </a:r>
          </a:p>
          <a:p>
            <a:pPr>
              <a:defRPr/>
            </a:pPr>
            <a:r>
              <a:rPr lang="en-US" dirty="0" smtClean="0"/>
              <a:t>Continuity of C-Band SAR for Operational Users</a:t>
            </a:r>
          </a:p>
          <a:p>
            <a:pPr>
              <a:defRPr/>
            </a:pPr>
            <a:r>
              <a:rPr lang="en-US" dirty="0" smtClean="0"/>
              <a:t>Improved revisit over wide areas</a:t>
            </a:r>
          </a:p>
          <a:p>
            <a:pPr>
              <a:defRPr/>
            </a:pPr>
            <a:r>
              <a:rPr lang="en-US" dirty="0" smtClean="0"/>
              <a:t>Improved reliability (i.e. redundancy and scalability)</a:t>
            </a:r>
          </a:p>
          <a:p>
            <a:pPr>
              <a:defRPr/>
            </a:pPr>
            <a:r>
              <a:rPr lang="en-US" dirty="0" smtClean="0"/>
              <a:t>Evolution to wider Operational use</a:t>
            </a:r>
          </a:p>
          <a:p>
            <a:pPr>
              <a:defRPr/>
            </a:pPr>
            <a:r>
              <a:rPr lang="en-US" dirty="0" smtClean="0"/>
              <a:t>Government-owned and operated</a:t>
            </a:r>
          </a:p>
          <a:p>
            <a:pPr>
              <a:defRPr/>
            </a:pPr>
            <a:r>
              <a:rPr lang="en-CA" dirty="0" smtClean="0"/>
              <a:t>Average daily global access of land and oceans (daily revisit – 50m res.) &amp; int. areas;</a:t>
            </a:r>
          </a:p>
          <a:p>
            <a:pPr>
              <a:defRPr/>
            </a:pPr>
            <a:endParaRPr lang="en-CA" dirty="0"/>
          </a:p>
        </p:txBody>
      </p:sp>
      <p:pic>
        <p:nvPicPr>
          <p:cNvPr id="17413" name="Picture 9" descr="radarsat_constellation_home"/>
          <p:cNvPicPr>
            <a:picLocks noChangeAspect="1" noChangeArrowheads="1"/>
          </p:cNvPicPr>
          <p:nvPr/>
        </p:nvPicPr>
        <p:blipFill>
          <a:blip r:embed="rId2" cstate="print"/>
          <a:srcRect/>
          <a:stretch>
            <a:fillRect/>
          </a:stretch>
        </p:blipFill>
        <p:spPr bwMode="auto">
          <a:xfrm>
            <a:off x="268288" y="4302125"/>
            <a:ext cx="4278312" cy="2098675"/>
          </a:xfrm>
          <a:prstGeom prst="rect">
            <a:avLst/>
          </a:prstGeom>
          <a:noFill/>
          <a:ln w="12700">
            <a:solidFill>
              <a:schemeClr val="bg1"/>
            </a:solidFill>
            <a:miter lim="800000"/>
            <a:headEnd/>
            <a:tailEnd/>
          </a:ln>
          <a:effectLst>
            <a:innerShdw blurRad="114300">
              <a:prstClr val="black"/>
            </a:innerShdw>
          </a:effectLst>
        </p:spPr>
      </p:pic>
      <p:pic>
        <p:nvPicPr>
          <p:cNvPr id="6" name="Picture 12" descr="RCM Modes"/>
          <p:cNvPicPr>
            <a:picLocks noChangeAspect="1" noChangeArrowheads="1"/>
          </p:cNvPicPr>
          <p:nvPr/>
        </p:nvPicPr>
        <p:blipFill>
          <a:blip r:embed="rId3" cstate="print"/>
          <a:srcRect/>
          <a:stretch>
            <a:fillRect/>
          </a:stretch>
        </p:blipFill>
        <p:spPr bwMode="auto">
          <a:xfrm>
            <a:off x="4953000" y="4262418"/>
            <a:ext cx="3886200" cy="2214582"/>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1" name="Slide Number Placeholder 8"/>
          <p:cNvSpPr>
            <a:spLocks noGrp="1"/>
          </p:cNvSpPr>
          <p:nvPr>
            <p:ph type="sldNum" sz="quarter" idx="11"/>
          </p:nvPr>
        </p:nvSpPr>
        <p:spPr/>
        <p:txBody>
          <a:bodyPr/>
          <a:lstStyle/>
          <a:p>
            <a:pPr>
              <a:defRPr/>
            </a:pPr>
            <a:fld id="{80A797FB-3BDD-4806-9CF7-7A753497552B}" type="slidenum">
              <a:rPr lang="en-US" smtClean="0">
                <a:cs typeface="Arial" pitchFamily="34" charset="0"/>
              </a:rPr>
              <a:pPr>
                <a:defRPr/>
              </a:pPr>
              <a:t>7</a:t>
            </a:fld>
            <a:endParaRPr lang="en-US" smtClean="0">
              <a:cs typeface="Arial" pitchFamily="34" charset="0"/>
            </a:endParaRPr>
          </a:p>
        </p:txBody>
      </p:sp>
      <p:sp>
        <p:nvSpPr>
          <p:cNvPr id="9222" name="Rectangle 9"/>
          <p:cNvSpPr>
            <a:spLocks noChangeArrowheads="1"/>
          </p:cNvSpPr>
          <p:nvPr/>
        </p:nvSpPr>
        <p:spPr bwMode="auto">
          <a:xfrm>
            <a:off x="73025" y="1279525"/>
            <a:ext cx="2743200" cy="685800"/>
          </a:xfrm>
          <a:prstGeom prst="rect">
            <a:avLst/>
          </a:prstGeom>
          <a:gradFill rotWithShape="1">
            <a:gsLst>
              <a:gs pos="0">
                <a:srgbClr val="9CB86E"/>
              </a:gs>
              <a:gs pos="50000">
                <a:srgbClr val="9CB86E"/>
              </a:gs>
              <a:gs pos="100000">
                <a:srgbClr val="92D050"/>
              </a:gs>
            </a:gsLst>
            <a:lin ang="5400000"/>
          </a:gradFill>
          <a:ln w="9525">
            <a:solidFill>
              <a:schemeClr val="tx1"/>
            </a:solidFill>
            <a:miter lim="800000"/>
            <a:headEnd/>
            <a:tailEnd/>
          </a:ln>
          <a:effectLst>
            <a:innerShdw blurRad="63500" dist="50800" dir="2700000">
              <a:prstClr val="black">
                <a:alpha val="50000"/>
              </a:prstClr>
            </a:innerShdw>
          </a:effectLst>
        </p:spPr>
        <p:txBody>
          <a:bodyPr wrap="none" anchor="ctr"/>
          <a:lstStyle/>
          <a:p>
            <a:pPr algn="ctr"/>
            <a:r>
              <a:rPr lang="en-US" sz="2000" b="1" dirty="0">
                <a:latin typeface="Arial" pitchFamily="34" charset="0"/>
              </a:rPr>
              <a:t>Maritime Surveillance</a:t>
            </a:r>
            <a:endParaRPr lang="en-CA" sz="2000" b="1" dirty="0">
              <a:latin typeface="Arial" pitchFamily="34" charset="0"/>
            </a:endParaRPr>
          </a:p>
        </p:txBody>
      </p:sp>
      <p:sp>
        <p:nvSpPr>
          <p:cNvPr id="9223" name="Rectangle 10"/>
          <p:cNvSpPr>
            <a:spLocks noChangeArrowheads="1"/>
          </p:cNvSpPr>
          <p:nvPr/>
        </p:nvSpPr>
        <p:spPr bwMode="auto">
          <a:xfrm>
            <a:off x="6308725" y="1279525"/>
            <a:ext cx="2744788" cy="685800"/>
          </a:xfrm>
          <a:prstGeom prst="rect">
            <a:avLst/>
          </a:prstGeom>
          <a:gradFill rotWithShape="0">
            <a:gsLst>
              <a:gs pos="0">
                <a:srgbClr val="9CB86E"/>
              </a:gs>
              <a:gs pos="50000">
                <a:srgbClr val="9CB86E"/>
              </a:gs>
              <a:gs pos="100000">
                <a:srgbClr val="92D050"/>
              </a:gs>
            </a:gsLst>
            <a:lin ang="5400000"/>
          </a:gradFill>
          <a:ln w="9525">
            <a:solidFill>
              <a:schemeClr val="tx1"/>
            </a:solidFill>
            <a:miter lim="800000"/>
            <a:headEnd/>
            <a:tailEnd/>
          </a:ln>
          <a:effectLst>
            <a:innerShdw blurRad="63500" dist="50800" dir="2700000">
              <a:prstClr val="black">
                <a:alpha val="50000"/>
              </a:prstClr>
            </a:innerShdw>
          </a:effectLst>
        </p:spPr>
        <p:txBody>
          <a:bodyPr wrap="none" anchor="ctr"/>
          <a:lstStyle/>
          <a:p>
            <a:pPr algn="ctr"/>
            <a:r>
              <a:rPr lang="en-US" sz="2000" b="1">
                <a:latin typeface="Arial" pitchFamily="34" charset="0"/>
              </a:rPr>
              <a:t>Disaster Management</a:t>
            </a:r>
            <a:endParaRPr lang="en-CA" sz="2000" b="1">
              <a:latin typeface="Arial" pitchFamily="34" charset="0"/>
            </a:endParaRPr>
          </a:p>
        </p:txBody>
      </p:sp>
      <p:sp>
        <p:nvSpPr>
          <p:cNvPr id="9224" name="Rectangle 11"/>
          <p:cNvSpPr>
            <a:spLocks noChangeArrowheads="1"/>
          </p:cNvSpPr>
          <p:nvPr/>
        </p:nvSpPr>
        <p:spPr bwMode="auto">
          <a:xfrm>
            <a:off x="2925763" y="1279525"/>
            <a:ext cx="3267075" cy="685800"/>
          </a:xfrm>
          <a:prstGeom prst="rect">
            <a:avLst/>
          </a:prstGeom>
          <a:gradFill rotWithShape="1">
            <a:gsLst>
              <a:gs pos="0">
                <a:srgbClr val="9CB86E"/>
              </a:gs>
              <a:gs pos="50000">
                <a:srgbClr val="9CB86E"/>
              </a:gs>
              <a:gs pos="100000">
                <a:srgbClr val="92D050"/>
              </a:gs>
            </a:gsLst>
            <a:lin ang="5400000"/>
          </a:gradFill>
          <a:ln w="9525">
            <a:solidFill>
              <a:schemeClr val="tx1"/>
            </a:solidFill>
            <a:miter lim="800000"/>
            <a:headEnd/>
            <a:tailEnd/>
          </a:ln>
          <a:effectLst>
            <a:innerShdw blurRad="63500" dist="50800" dir="2700000">
              <a:prstClr val="black">
                <a:alpha val="50000"/>
              </a:prstClr>
            </a:innerShdw>
          </a:effectLst>
        </p:spPr>
        <p:txBody>
          <a:bodyPr wrap="none" anchor="ctr"/>
          <a:lstStyle/>
          <a:p>
            <a:pPr algn="ctr"/>
            <a:r>
              <a:rPr lang="en-US" sz="2000" b="1">
                <a:latin typeface="Arial" pitchFamily="34" charset="0"/>
              </a:rPr>
              <a:t>Environmental Monitoring</a:t>
            </a:r>
            <a:endParaRPr lang="en-CA" sz="2000" b="1">
              <a:latin typeface="Arial" pitchFamily="34" charset="0"/>
            </a:endParaRPr>
          </a:p>
        </p:txBody>
      </p:sp>
      <p:sp>
        <p:nvSpPr>
          <p:cNvPr id="9225" name="Rectangle 26"/>
          <p:cNvSpPr>
            <a:spLocks noChangeArrowheads="1"/>
          </p:cNvSpPr>
          <p:nvPr/>
        </p:nvSpPr>
        <p:spPr bwMode="auto">
          <a:xfrm>
            <a:off x="2925763" y="2047875"/>
            <a:ext cx="3265487" cy="1914525"/>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w="9525">
            <a:noFill/>
            <a:miter lim="800000"/>
            <a:headEnd/>
            <a:tailEnd/>
          </a:ln>
          <a:effectLst>
            <a:innerShdw blurRad="114300">
              <a:prstClr val="black"/>
            </a:innerShdw>
          </a:effectLst>
        </p:spPr>
        <p:txBody>
          <a:bodyPr/>
          <a:lstStyle/>
          <a:p>
            <a:pPr marL="180975" indent="-180975">
              <a:lnSpc>
                <a:spcPct val="80000"/>
              </a:lnSpc>
              <a:spcBef>
                <a:spcPts val="600"/>
              </a:spcBef>
              <a:buFontTx/>
              <a:buChar char="•"/>
            </a:pPr>
            <a:r>
              <a:rPr lang="en-US" sz="2000" dirty="0">
                <a:latin typeface="Arial" pitchFamily="34" charset="0"/>
              </a:rPr>
              <a:t>Forestry</a:t>
            </a:r>
          </a:p>
          <a:p>
            <a:pPr marL="180975" indent="-180975">
              <a:lnSpc>
                <a:spcPct val="80000"/>
              </a:lnSpc>
              <a:spcBef>
                <a:spcPts val="600"/>
              </a:spcBef>
              <a:buFontTx/>
              <a:buChar char="•"/>
            </a:pPr>
            <a:r>
              <a:rPr lang="en-US" sz="2000" dirty="0">
                <a:latin typeface="Arial" pitchFamily="34" charset="0"/>
              </a:rPr>
              <a:t>Protected Areas &amp; Wildlife Habitat</a:t>
            </a:r>
          </a:p>
          <a:p>
            <a:pPr marL="180975" indent="-180975">
              <a:lnSpc>
                <a:spcPct val="80000"/>
              </a:lnSpc>
              <a:spcBef>
                <a:spcPts val="600"/>
              </a:spcBef>
              <a:buFontTx/>
              <a:buChar char="•"/>
            </a:pPr>
            <a:r>
              <a:rPr lang="en-US" sz="2000" dirty="0">
                <a:latin typeface="Arial" pitchFamily="34" charset="0"/>
              </a:rPr>
              <a:t>Agriculture</a:t>
            </a:r>
          </a:p>
          <a:p>
            <a:pPr marL="180975" indent="-180975">
              <a:lnSpc>
                <a:spcPct val="80000"/>
              </a:lnSpc>
              <a:spcBef>
                <a:spcPts val="600"/>
              </a:spcBef>
              <a:buFontTx/>
              <a:buChar char="•"/>
            </a:pPr>
            <a:r>
              <a:rPr lang="en-US" sz="2000" dirty="0">
                <a:latin typeface="Arial" pitchFamily="34" charset="0"/>
              </a:rPr>
              <a:t>Wetlands</a:t>
            </a:r>
          </a:p>
          <a:p>
            <a:pPr marL="180975" indent="-180975">
              <a:lnSpc>
                <a:spcPct val="80000"/>
              </a:lnSpc>
              <a:spcBef>
                <a:spcPts val="600"/>
              </a:spcBef>
              <a:buFontTx/>
              <a:buChar char="•"/>
            </a:pPr>
            <a:r>
              <a:rPr lang="en-US" sz="2000" dirty="0">
                <a:latin typeface="Arial" pitchFamily="34" charset="0"/>
              </a:rPr>
              <a:t>Coastal Change</a:t>
            </a:r>
            <a:endParaRPr lang="en-CA" sz="2000" dirty="0">
              <a:latin typeface="Arial" pitchFamily="34" charset="0"/>
            </a:endParaRPr>
          </a:p>
        </p:txBody>
      </p:sp>
      <p:sp>
        <p:nvSpPr>
          <p:cNvPr id="9226" name="Rectangle 27"/>
          <p:cNvSpPr>
            <a:spLocks noChangeArrowheads="1"/>
          </p:cNvSpPr>
          <p:nvPr/>
        </p:nvSpPr>
        <p:spPr bwMode="auto">
          <a:xfrm>
            <a:off x="6308725" y="2047875"/>
            <a:ext cx="2746375" cy="1914525"/>
          </a:xfrm>
          <a:prstGeom prst="rect">
            <a:avLst/>
          </a:prstGeom>
          <a:solidFill>
            <a:schemeClr val="accent2">
              <a:lumMod val="40000"/>
              <a:lumOff val="60000"/>
            </a:schemeClr>
          </a:solidFill>
          <a:ln w="9525">
            <a:noFill/>
            <a:miter lim="800000"/>
            <a:headEnd/>
            <a:tailEnd/>
          </a:ln>
          <a:effectLst>
            <a:innerShdw blurRad="114300">
              <a:prstClr val="black"/>
            </a:innerShdw>
          </a:effectLst>
        </p:spPr>
        <p:txBody>
          <a:bodyPr/>
          <a:lstStyle/>
          <a:p>
            <a:pPr marL="180975" indent="-180975">
              <a:lnSpc>
                <a:spcPct val="80000"/>
              </a:lnSpc>
              <a:spcBef>
                <a:spcPts val="600"/>
              </a:spcBef>
              <a:buFontTx/>
              <a:buChar char="•"/>
            </a:pPr>
            <a:r>
              <a:rPr lang="en-US" sz="2000" dirty="0">
                <a:latin typeface="Arial" pitchFamily="34" charset="0"/>
              </a:rPr>
              <a:t>Flood Monitoring</a:t>
            </a:r>
          </a:p>
          <a:p>
            <a:pPr marL="180975" indent="-180975">
              <a:lnSpc>
                <a:spcPct val="80000"/>
              </a:lnSpc>
              <a:spcBef>
                <a:spcPts val="600"/>
              </a:spcBef>
              <a:buFontTx/>
              <a:buChar char="•"/>
            </a:pPr>
            <a:r>
              <a:rPr lang="en-US" sz="2000" dirty="0">
                <a:latin typeface="Arial" pitchFamily="34" charset="0"/>
              </a:rPr>
              <a:t>Wind Storms</a:t>
            </a:r>
          </a:p>
          <a:p>
            <a:pPr marL="180975" indent="-180975">
              <a:lnSpc>
                <a:spcPct val="80000"/>
              </a:lnSpc>
              <a:spcBef>
                <a:spcPts val="600"/>
              </a:spcBef>
              <a:buFontTx/>
              <a:buChar char="•"/>
            </a:pPr>
            <a:r>
              <a:rPr lang="en-US" sz="2000" dirty="0">
                <a:latin typeface="Arial" pitchFamily="34" charset="0"/>
              </a:rPr>
              <a:t>Earthquakes</a:t>
            </a:r>
          </a:p>
          <a:p>
            <a:pPr marL="180975" indent="-180975">
              <a:lnSpc>
                <a:spcPct val="80000"/>
              </a:lnSpc>
              <a:spcBef>
                <a:spcPts val="600"/>
              </a:spcBef>
              <a:buFontTx/>
              <a:buChar char="•"/>
            </a:pPr>
            <a:r>
              <a:rPr lang="en-US" sz="2000" dirty="0">
                <a:latin typeface="Arial" pitchFamily="34" charset="0"/>
              </a:rPr>
              <a:t>Landslides</a:t>
            </a:r>
          </a:p>
          <a:p>
            <a:pPr marL="180975" indent="-180975">
              <a:lnSpc>
                <a:spcPct val="80000"/>
              </a:lnSpc>
              <a:spcBef>
                <a:spcPts val="600"/>
              </a:spcBef>
              <a:buFontTx/>
              <a:buChar char="•"/>
            </a:pPr>
            <a:r>
              <a:rPr lang="en-US" sz="2000" dirty="0">
                <a:latin typeface="Arial" pitchFamily="34" charset="0"/>
              </a:rPr>
              <a:t>Volcanic Activity</a:t>
            </a:r>
          </a:p>
          <a:p>
            <a:pPr marL="180975" indent="-180975">
              <a:lnSpc>
                <a:spcPct val="80000"/>
              </a:lnSpc>
              <a:spcBef>
                <a:spcPts val="600"/>
              </a:spcBef>
              <a:buFontTx/>
              <a:buChar char="•"/>
            </a:pPr>
            <a:r>
              <a:rPr lang="en-US" sz="2000" dirty="0">
                <a:latin typeface="Arial" pitchFamily="34" charset="0"/>
              </a:rPr>
              <a:t>Permafrost</a:t>
            </a:r>
            <a:endParaRPr lang="en-CA" sz="2000" dirty="0">
              <a:latin typeface="Arial" pitchFamily="34" charset="0"/>
            </a:endParaRPr>
          </a:p>
        </p:txBody>
      </p:sp>
      <p:pic>
        <p:nvPicPr>
          <p:cNvPr id="9227" name="Picture 3"/>
          <p:cNvPicPr>
            <a:picLocks noChangeAspect="1" noChangeArrowheads="1"/>
          </p:cNvPicPr>
          <p:nvPr/>
        </p:nvPicPr>
        <p:blipFill>
          <a:blip r:embed="rId3" cstate="print"/>
          <a:srcRect/>
          <a:stretch>
            <a:fillRect/>
          </a:stretch>
        </p:blipFill>
        <p:spPr bwMode="auto">
          <a:xfrm>
            <a:off x="212725" y="4308475"/>
            <a:ext cx="1079500" cy="1125538"/>
          </a:xfrm>
          <a:prstGeom prst="rect">
            <a:avLst/>
          </a:prstGeom>
          <a:noFill/>
          <a:ln w="19050">
            <a:solidFill>
              <a:srgbClr val="FF0000"/>
            </a:solidFill>
            <a:miter lim="800000"/>
            <a:headEnd/>
            <a:tailEnd/>
          </a:ln>
        </p:spPr>
      </p:pic>
      <p:pic>
        <p:nvPicPr>
          <p:cNvPr id="9228" name="Picture 2" descr="http://ccrs.nrcan.gc.ca/radar/spaceborne/radarsat1/action/canada/nfd/images/rnfd01.jpg"/>
          <p:cNvPicPr>
            <a:picLocks noChangeAspect="1" noChangeArrowheads="1"/>
          </p:cNvPicPr>
          <p:nvPr/>
        </p:nvPicPr>
        <p:blipFill>
          <a:blip r:embed="rId4" cstate="print"/>
          <a:srcRect/>
          <a:stretch>
            <a:fillRect/>
          </a:stretch>
        </p:blipFill>
        <p:spPr bwMode="auto">
          <a:xfrm>
            <a:off x="1493837" y="4308475"/>
            <a:ext cx="1125538" cy="1125538"/>
          </a:xfrm>
          <a:prstGeom prst="rect">
            <a:avLst/>
          </a:prstGeom>
          <a:noFill/>
          <a:ln w="19050">
            <a:solidFill>
              <a:srgbClr val="FF0000"/>
            </a:solidFill>
            <a:miter lim="800000"/>
            <a:headEnd/>
            <a:tailEnd/>
          </a:ln>
        </p:spPr>
      </p:pic>
      <p:pic>
        <p:nvPicPr>
          <p:cNvPr id="9229" name="Picture 4" descr="RS-1 Flood 01May97"/>
          <p:cNvPicPr>
            <a:picLocks noChangeAspect="1" noChangeArrowheads="1"/>
          </p:cNvPicPr>
          <p:nvPr/>
        </p:nvPicPr>
        <p:blipFill>
          <a:blip r:embed="rId5" cstate="print"/>
          <a:srcRect/>
          <a:stretch>
            <a:fillRect/>
          </a:stretch>
        </p:blipFill>
        <p:spPr bwMode="auto">
          <a:xfrm>
            <a:off x="6705600" y="5497513"/>
            <a:ext cx="674688" cy="1006475"/>
          </a:xfrm>
          <a:prstGeom prst="rect">
            <a:avLst/>
          </a:prstGeom>
          <a:noFill/>
          <a:ln w="19050">
            <a:solidFill>
              <a:srgbClr val="FF0000"/>
            </a:solidFill>
            <a:miter lim="800000"/>
            <a:headEnd/>
            <a:tailEnd/>
          </a:ln>
        </p:spPr>
      </p:pic>
      <p:pic>
        <p:nvPicPr>
          <p:cNvPr id="9230" name="Picture 31"/>
          <p:cNvPicPr>
            <a:picLocks noChangeAspect="1" noChangeArrowheads="1"/>
          </p:cNvPicPr>
          <p:nvPr/>
        </p:nvPicPr>
        <p:blipFill>
          <a:blip r:embed="rId6" cstate="print"/>
          <a:srcRect/>
          <a:stretch>
            <a:fillRect/>
          </a:stretch>
        </p:blipFill>
        <p:spPr bwMode="auto">
          <a:xfrm>
            <a:off x="3048000" y="4308475"/>
            <a:ext cx="1027112" cy="1098550"/>
          </a:xfrm>
          <a:prstGeom prst="rect">
            <a:avLst/>
          </a:prstGeom>
          <a:noFill/>
          <a:ln w="19050">
            <a:solidFill>
              <a:srgbClr val="FF0000"/>
            </a:solidFill>
            <a:miter lim="800000"/>
            <a:headEnd/>
            <a:tailEnd/>
          </a:ln>
        </p:spPr>
      </p:pic>
      <p:pic>
        <p:nvPicPr>
          <p:cNvPr id="9231" name="Picture 35" descr="Tree stumps on Poverty Beach PEI"/>
          <p:cNvPicPr>
            <a:picLocks noChangeAspect="1" noChangeArrowheads="1"/>
          </p:cNvPicPr>
          <p:nvPr/>
        </p:nvPicPr>
        <p:blipFill>
          <a:blip r:embed="rId7" cstate="print"/>
          <a:srcRect/>
          <a:stretch>
            <a:fillRect/>
          </a:stretch>
        </p:blipFill>
        <p:spPr bwMode="auto">
          <a:xfrm>
            <a:off x="4297363" y="4308475"/>
            <a:ext cx="1668462" cy="1098550"/>
          </a:xfrm>
          <a:prstGeom prst="rect">
            <a:avLst/>
          </a:prstGeom>
          <a:noFill/>
          <a:ln w="19050">
            <a:solidFill>
              <a:srgbClr val="FF0000"/>
            </a:solidFill>
            <a:miter lim="800000"/>
            <a:headEnd/>
            <a:tailEnd/>
          </a:ln>
        </p:spPr>
      </p:pic>
      <p:pic>
        <p:nvPicPr>
          <p:cNvPr id="9232" name="Picture 36" descr="syntleft"/>
          <p:cNvPicPr>
            <a:picLocks noChangeAspect="1" noChangeArrowheads="1"/>
          </p:cNvPicPr>
          <p:nvPr/>
        </p:nvPicPr>
        <p:blipFill>
          <a:blip r:embed="rId8" cstate="print"/>
          <a:srcRect/>
          <a:stretch>
            <a:fillRect/>
          </a:stretch>
        </p:blipFill>
        <p:spPr bwMode="auto">
          <a:xfrm>
            <a:off x="3413125" y="5497513"/>
            <a:ext cx="2349500" cy="1006475"/>
          </a:xfrm>
          <a:prstGeom prst="rect">
            <a:avLst/>
          </a:prstGeom>
          <a:noFill/>
          <a:ln w="19050">
            <a:solidFill>
              <a:srgbClr val="FF0000"/>
            </a:solidFill>
            <a:miter lim="800000"/>
            <a:headEnd/>
            <a:tailEnd/>
          </a:ln>
        </p:spPr>
      </p:pic>
      <p:pic>
        <p:nvPicPr>
          <p:cNvPr id="9233" name="Picture 38" descr="RS-2_20080303_121115_vv_vh_Lk Ontario_cropped"/>
          <p:cNvPicPr>
            <a:picLocks noChangeAspect="1" noChangeArrowheads="1"/>
          </p:cNvPicPr>
          <p:nvPr/>
        </p:nvPicPr>
        <p:blipFill>
          <a:blip r:embed="rId9" cstate="print"/>
          <a:srcRect r="23108"/>
          <a:stretch>
            <a:fillRect/>
          </a:stretch>
        </p:blipFill>
        <p:spPr bwMode="auto">
          <a:xfrm>
            <a:off x="852487" y="5497513"/>
            <a:ext cx="1016000" cy="1006475"/>
          </a:xfrm>
          <a:prstGeom prst="rect">
            <a:avLst/>
          </a:prstGeom>
          <a:noFill/>
          <a:ln w="19050">
            <a:solidFill>
              <a:srgbClr val="FF0000"/>
            </a:solidFill>
            <a:miter lim="800000"/>
            <a:headEnd/>
            <a:tailEnd/>
          </a:ln>
        </p:spPr>
      </p:pic>
      <p:pic>
        <p:nvPicPr>
          <p:cNvPr id="9234" name="Picture 39" descr="Bellevue mine">
            <a:hlinkClick r:id="rId10"/>
          </p:cNvPr>
          <p:cNvPicPr>
            <a:picLocks noChangeAspect="1" noChangeArrowheads="1"/>
          </p:cNvPicPr>
          <p:nvPr/>
        </p:nvPicPr>
        <p:blipFill>
          <a:blip r:embed="rId11" cstate="print"/>
          <a:srcRect/>
          <a:stretch>
            <a:fillRect/>
          </a:stretch>
        </p:blipFill>
        <p:spPr bwMode="auto">
          <a:xfrm>
            <a:off x="6386513" y="4278313"/>
            <a:ext cx="1192212" cy="1098550"/>
          </a:xfrm>
          <a:prstGeom prst="rect">
            <a:avLst/>
          </a:prstGeom>
          <a:noFill/>
          <a:ln w="19050">
            <a:solidFill>
              <a:srgbClr val="FF0000"/>
            </a:solidFill>
            <a:miter lim="800000"/>
            <a:headEnd/>
            <a:tailEnd/>
          </a:ln>
        </p:spPr>
      </p:pic>
      <p:sp>
        <p:nvSpPr>
          <p:cNvPr id="9235" name="Rectangle 26"/>
          <p:cNvSpPr>
            <a:spLocks noChangeArrowheads="1"/>
          </p:cNvSpPr>
          <p:nvPr/>
        </p:nvSpPr>
        <p:spPr bwMode="auto">
          <a:xfrm>
            <a:off x="92075" y="2047875"/>
            <a:ext cx="2746375" cy="19145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a:effectLst>
            <a:innerShdw blurRad="114300">
              <a:prstClr val="black"/>
            </a:innerShdw>
          </a:effectLst>
        </p:spPr>
        <p:txBody>
          <a:bodyPr/>
          <a:lstStyle/>
          <a:p>
            <a:pPr marL="180975" indent="-180975">
              <a:lnSpc>
                <a:spcPct val="80000"/>
              </a:lnSpc>
              <a:spcBef>
                <a:spcPts val="600"/>
              </a:spcBef>
              <a:buFontTx/>
              <a:buChar char="•"/>
            </a:pPr>
            <a:r>
              <a:rPr lang="en-US" sz="2000" dirty="0">
                <a:latin typeface="Arial" pitchFamily="34" charset="0"/>
              </a:rPr>
              <a:t>Ice &amp; Iceberg Monitoring</a:t>
            </a:r>
          </a:p>
          <a:p>
            <a:pPr marL="180975" indent="-180975">
              <a:lnSpc>
                <a:spcPct val="80000"/>
              </a:lnSpc>
              <a:spcBef>
                <a:spcPts val="600"/>
              </a:spcBef>
              <a:buFontTx/>
              <a:buChar char="•"/>
            </a:pPr>
            <a:r>
              <a:rPr lang="en-US" sz="2000" dirty="0">
                <a:latin typeface="Arial" pitchFamily="34" charset="0"/>
              </a:rPr>
              <a:t>Pollution Monitoring</a:t>
            </a:r>
          </a:p>
          <a:p>
            <a:pPr marL="180975" indent="-180975">
              <a:lnSpc>
                <a:spcPct val="80000"/>
              </a:lnSpc>
              <a:spcBef>
                <a:spcPts val="600"/>
              </a:spcBef>
              <a:buFontTx/>
              <a:buChar char="•"/>
            </a:pPr>
            <a:r>
              <a:rPr lang="en-US" sz="2000" dirty="0">
                <a:latin typeface="Arial" pitchFamily="34" charset="0"/>
              </a:rPr>
              <a:t>Vessel Detection</a:t>
            </a:r>
          </a:p>
          <a:p>
            <a:pPr marL="638175" lvl="1" indent="-180975">
              <a:lnSpc>
                <a:spcPct val="80000"/>
              </a:lnSpc>
              <a:spcBef>
                <a:spcPts val="600"/>
              </a:spcBef>
              <a:buFontTx/>
              <a:buChar char="•"/>
            </a:pPr>
            <a:r>
              <a:rPr lang="en-US" sz="1600" dirty="0">
                <a:latin typeface="Arial" pitchFamily="34" charset="0"/>
              </a:rPr>
              <a:t>Including AIS</a:t>
            </a:r>
          </a:p>
          <a:p>
            <a:pPr marL="180975" indent="-180975">
              <a:lnSpc>
                <a:spcPct val="80000"/>
              </a:lnSpc>
              <a:spcBef>
                <a:spcPts val="600"/>
              </a:spcBef>
              <a:buFontTx/>
              <a:buChar char="•"/>
            </a:pPr>
            <a:r>
              <a:rPr lang="en-US" sz="2000" dirty="0">
                <a:latin typeface="Arial" pitchFamily="34" charset="0"/>
              </a:rPr>
              <a:t>Marine Winds</a:t>
            </a:r>
            <a:endParaRPr lang="en-CA" sz="2000" dirty="0">
              <a:latin typeface="Arial" pitchFamily="34" charset="0"/>
            </a:endParaRPr>
          </a:p>
        </p:txBody>
      </p:sp>
      <p:pic>
        <p:nvPicPr>
          <p:cNvPr id="9237" name="Picture 8" descr="AdamsFig2_a"/>
          <p:cNvPicPr>
            <a:picLocks noChangeAspect="1" noChangeArrowheads="1"/>
          </p:cNvPicPr>
          <p:nvPr/>
        </p:nvPicPr>
        <p:blipFill>
          <a:blip r:embed="rId12" cstate="print"/>
          <a:srcRect/>
          <a:stretch>
            <a:fillRect/>
          </a:stretch>
        </p:blipFill>
        <p:spPr bwMode="auto">
          <a:xfrm>
            <a:off x="7727950" y="4267200"/>
            <a:ext cx="1225550" cy="1736725"/>
          </a:xfrm>
          <a:prstGeom prst="rect">
            <a:avLst/>
          </a:prstGeom>
          <a:noFill/>
          <a:ln w="19050">
            <a:solidFill>
              <a:srgbClr val="FF0000"/>
            </a:solidFill>
            <a:miter lim="800000"/>
            <a:headEnd/>
            <a:tailEnd/>
          </a:ln>
        </p:spPr>
      </p:pic>
      <p:sp>
        <p:nvSpPr>
          <p:cNvPr id="23" name="Title 1"/>
          <p:cNvSpPr txBox="1">
            <a:spLocks/>
          </p:cNvSpPr>
          <p:nvPr/>
        </p:nvSpPr>
        <p:spPr>
          <a:xfrm>
            <a:off x="457200" y="2286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000" b="0" i="0" u="none" strike="noStrike" kern="1200" cap="none" spc="0" normalizeH="0" baseline="0" noProof="0" dirty="0" smtClean="0">
                <a:ln>
                  <a:noFill/>
                </a:ln>
                <a:solidFill>
                  <a:schemeClr val="tx1"/>
                </a:solidFill>
                <a:effectLst/>
                <a:uLnTx/>
                <a:uFillTx/>
                <a:latin typeface="+mj-lt"/>
                <a:ea typeface="+mj-ea"/>
                <a:cs typeface="+mj-cs"/>
              </a:rPr>
              <a:t>Core Use Areas</a:t>
            </a:r>
            <a:endParaRPr kumimoji="0" lang="en-CA"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0" y="1676400"/>
            <a:ext cx="9144000" cy="4495800"/>
          </a:xfrm>
          <a:prstGeom prst="rect">
            <a:avLst/>
          </a:prstGeom>
          <a:noFill/>
          <a:ln w="9525">
            <a:noFill/>
            <a:miter lim="800000"/>
            <a:headEnd/>
            <a:tailEnd/>
          </a:ln>
        </p:spPr>
      </p:pic>
      <p:sp>
        <p:nvSpPr>
          <p:cNvPr id="14" name="TextBox 13"/>
          <p:cNvSpPr txBox="1"/>
          <p:nvPr/>
        </p:nvSpPr>
        <p:spPr>
          <a:xfrm>
            <a:off x="7086600" y="2743200"/>
            <a:ext cx="796925" cy="261938"/>
          </a:xfrm>
          <a:prstGeom prst="rect">
            <a:avLst/>
          </a:prstGeom>
          <a:noFill/>
        </p:spPr>
        <p:txBody>
          <a:bodyPr wrap="none">
            <a:spAutoFit/>
          </a:bodyPr>
          <a:lstStyle/>
          <a:p>
            <a:pPr>
              <a:defRPr/>
            </a:pPr>
            <a:r>
              <a:rPr lang="en-US" sz="1100" b="1" dirty="0">
                <a:solidFill>
                  <a:schemeClr val="accent4"/>
                </a:solidFill>
                <a:latin typeface="Arial" pitchFamily="34" charset="0"/>
                <a:cs typeface="Arial" pitchFamily="34" charset="0"/>
              </a:rPr>
              <a:t>Dec 2017</a:t>
            </a:r>
          </a:p>
        </p:txBody>
      </p:sp>
      <p:cxnSp>
        <p:nvCxnSpPr>
          <p:cNvPr id="16" name="Straight Connector 15"/>
          <p:cNvCxnSpPr/>
          <p:nvPr/>
        </p:nvCxnSpPr>
        <p:spPr>
          <a:xfrm>
            <a:off x="4038600" y="1676401"/>
            <a:ext cx="0" cy="3124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0" y="4876800"/>
            <a:ext cx="533400" cy="307975"/>
          </a:xfrm>
          <a:prstGeom prst="rect">
            <a:avLst/>
          </a:prstGeom>
          <a:noFill/>
        </p:spPr>
        <p:txBody>
          <a:bodyPr wrap="none">
            <a:spAutoFit/>
          </a:bodyPr>
          <a:lstStyle/>
          <a:p>
            <a:pPr>
              <a:defRPr/>
            </a:pPr>
            <a:r>
              <a:rPr lang="en-US" sz="1400" b="1" dirty="0">
                <a:solidFill>
                  <a:srgbClr val="FF0000"/>
                </a:solidFill>
                <a:latin typeface="+mj-lt"/>
              </a:rPr>
              <a:t>Now</a:t>
            </a:r>
          </a:p>
        </p:txBody>
      </p:sp>
      <p:pic>
        <p:nvPicPr>
          <p:cNvPr id="12297" name="Picture 4"/>
          <p:cNvPicPr>
            <a:picLocks noChangeAspect="1" noChangeArrowheads="1"/>
          </p:cNvPicPr>
          <p:nvPr/>
        </p:nvPicPr>
        <p:blipFill>
          <a:blip r:embed="rId4" cstate="print"/>
          <a:srcRect/>
          <a:stretch>
            <a:fillRect/>
          </a:stretch>
        </p:blipFill>
        <p:spPr bwMode="auto">
          <a:xfrm rot="5400000">
            <a:off x="7500938" y="3235325"/>
            <a:ext cx="239712" cy="338138"/>
          </a:xfrm>
          <a:prstGeom prst="rect">
            <a:avLst/>
          </a:prstGeom>
          <a:noFill/>
          <a:ln w="9525">
            <a:noFill/>
            <a:miter lim="800000"/>
            <a:headEnd/>
            <a:tailEnd/>
          </a:ln>
        </p:spPr>
      </p:pic>
      <p:pic>
        <p:nvPicPr>
          <p:cNvPr id="12298" name="Picture 4"/>
          <p:cNvPicPr>
            <a:picLocks noChangeAspect="1" noChangeArrowheads="1"/>
          </p:cNvPicPr>
          <p:nvPr/>
        </p:nvPicPr>
        <p:blipFill>
          <a:blip r:embed="rId4" cstate="print"/>
          <a:srcRect/>
          <a:stretch>
            <a:fillRect/>
          </a:stretch>
        </p:blipFill>
        <p:spPr bwMode="auto">
          <a:xfrm rot="5400000">
            <a:off x="7357269" y="3020219"/>
            <a:ext cx="239712" cy="336550"/>
          </a:xfrm>
          <a:prstGeom prst="rect">
            <a:avLst/>
          </a:prstGeom>
          <a:noFill/>
          <a:ln w="9525">
            <a:noFill/>
            <a:miter lim="800000"/>
            <a:headEnd/>
            <a:tailEnd/>
          </a:ln>
        </p:spPr>
      </p:pic>
      <p:pic>
        <p:nvPicPr>
          <p:cNvPr id="12300" name="Picture 21" descr="C:\Users\jsmyth\AppData\Local\Microsoft\Windows\Temporary Internet Files\Content.IE5\69VYYCLZ\MC900047782[1].wmf"/>
          <p:cNvPicPr>
            <a:picLocks noChangeAspect="1" noChangeArrowheads="1"/>
          </p:cNvPicPr>
          <p:nvPr/>
        </p:nvPicPr>
        <p:blipFill>
          <a:blip r:embed="rId5" cstate="print"/>
          <a:srcRect/>
          <a:stretch>
            <a:fillRect/>
          </a:stretch>
        </p:blipFill>
        <p:spPr bwMode="auto">
          <a:xfrm>
            <a:off x="7391400" y="3048000"/>
            <a:ext cx="252413" cy="754062"/>
          </a:xfrm>
          <a:prstGeom prst="rect">
            <a:avLst/>
          </a:prstGeom>
          <a:noFill/>
          <a:ln w="9525">
            <a:noFill/>
            <a:miter lim="800000"/>
            <a:headEnd/>
            <a:tailEnd/>
          </a:ln>
        </p:spPr>
      </p:pic>
      <p:sp>
        <p:nvSpPr>
          <p:cNvPr id="14350" name="Slide Number Placeholder 8"/>
          <p:cNvSpPr>
            <a:spLocks noGrp="1"/>
          </p:cNvSpPr>
          <p:nvPr>
            <p:ph type="sldNum" sz="quarter" idx="11"/>
          </p:nvPr>
        </p:nvSpPr>
        <p:spPr>
          <a:xfrm>
            <a:off x="3124200" y="6248400"/>
            <a:ext cx="2895600" cy="457200"/>
          </a:xfrm>
        </p:spPr>
        <p:txBody>
          <a:bodyPr/>
          <a:lstStyle/>
          <a:p>
            <a:pPr algn="ctr">
              <a:defRPr/>
            </a:pPr>
            <a:fld id="{62047ED2-A305-474E-9BD6-33095F107370}" type="slidenum">
              <a:rPr lang="en-US" smtClean="0">
                <a:cs typeface="Arial" pitchFamily="34" charset="0"/>
              </a:rPr>
              <a:pPr algn="ctr">
                <a:defRPr/>
              </a:pPr>
              <a:t>8</a:t>
            </a:fld>
            <a:endParaRPr lang="en-US" smtClean="0">
              <a:cs typeface="Arial" pitchFamily="34" charset="0"/>
            </a:endParaRPr>
          </a:p>
        </p:txBody>
      </p:sp>
      <p:sp>
        <p:nvSpPr>
          <p:cNvPr id="12303" name="TextBox 22"/>
          <p:cNvSpPr txBox="1">
            <a:spLocks noChangeArrowheads="1"/>
          </p:cNvSpPr>
          <p:nvPr/>
        </p:nvSpPr>
        <p:spPr bwMode="auto">
          <a:xfrm>
            <a:off x="0" y="6550025"/>
            <a:ext cx="314325" cy="307975"/>
          </a:xfrm>
          <a:prstGeom prst="rect">
            <a:avLst/>
          </a:prstGeom>
          <a:noFill/>
          <a:ln w="9525">
            <a:noFill/>
            <a:miter lim="800000"/>
            <a:headEnd/>
            <a:tailEnd/>
          </a:ln>
        </p:spPr>
        <p:txBody>
          <a:bodyPr wrap="none">
            <a:spAutoFit/>
          </a:bodyPr>
          <a:lstStyle/>
          <a:p>
            <a:r>
              <a:rPr lang="en-CA" sz="1400" b="1">
                <a:solidFill>
                  <a:srgbClr val="92D050"/>
                </a:solidFill>
                <a:latin typeface="Arial" pitchFamily="34" charset="0"/>
                <a:cs typeface="Arial" pitchFamily="34" charset="0"/>
              </a:rPr>
              <a:t>N</a:t>
            </a:r>
            <a:endParaRPr lang="en-US" sz="1400" b="1">
              <a:solidFill>
                <a:srgbClr val="92D050"/>
              </a:solidFill>
              <a:latin typeface="Arial" pitchFamily="34" charset="0"/>
              <a:cs typeface="Arial" pitchFamily="34" charset="0"/>
            </a:endParaRPr>
          </a:p>
        </p:txBody>
      </p:sp>
      <p:sp>
        <p:nvSpPr>
          <p:cNvPr id="20" name="Title 1"/>
          <p:cNvSpPr>
            <a:spLocks noGrp="1"/>
          </p:cNvSpPr>
          <p:nvPr>
            <p:ph type="title"/>
          </p:nvPr>
        </p:nvSpPr>
        <p:spPr>
          <a:xfrm>
            <a:off x="457200" y="304800"/>
            <a:ext cx="8229600" cy="1143000"/>
          </a:xfrm>
        </p:spPr>
        <p:txBody>
          <a:bodyPr>
            <a:normAutofit fontScale="90000"/>
          </a:bodyPr>
          <a:lstStyle/>
          <a:p>
            <a:pPr>
              <a:defRPr/>
            </a:pPr>
            <a:r>
              <a:rPr lang="en-US" sz="4000" dirty="0" smtClean="0"/>
              <a:t>RADARSAT Constellation Mission</a:t>
            </a:r>
            <a:r>
              <a:rPr lang="en-US" sz="3600" dirty="0" smtClean="0"/>
              <a:t/>
            </a:r>
            <a:br>
              <a:rPr lang="en-US" sz="3600" dirty="0" smtClean="0"/>
            </a:br>
            <a:r>
              <a:rPr lang="en-US" sz="3600" dirty="0" smtClean="0"/>
              <a:t>Project Schedule</a:t>
            </a:r>
            <a:endParaRPr lang="en-CA" sz="2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5" descr="radarsat2_ima_mod1_e"/>
          <p:cNvPicPr>
            <a:picLocks noChangeAspect="1" noChangeArrowheads="1"/>
          </p:cNvPicPr>
          <p:nvPr/>
        </p:nvPicPr>
        <p:blipFill>
          <a:blip r:embed="rId2" cstate="print"/>
          <a:srcRect/>
          <a:stretch>
            <a:fillRect/>
          </a:stretch>
        </p:blipFill>
        <p:spPr bwMode="auto">
          <a:xfrm>
            <a:off x="2520950" y="4096924"/>
            <a:ext cx="6546850" cy="2684876"/>
          </a:xfrm>
          <a:prstGeom prst="rect">
            <a:avLst/>
          </a:prstGeom>
          <a:noFill/>
          <a:ln w="9525">
            <a:noFill/>
            <a:miter lim="800000"/>
            <a:headEnd/>
            <a:tailEnd/>
          </a:ln>
        </p:spPr>
      </p:pic>
      <p:sp>
        <p:nvSpPr>
          <p:cNvPr id="2" name="Title 1"/>
          <p:cNvSpPr>
            <a:spLocks noGrp="1"/>
          </p:cNvSpPr>
          <p:nvPr>
            <p:ph type="title"/>
          </p:nvPr>
        </p:nvSpPr>
        <p:spPr>
          <a:xfrm>
            <a:off x="304800" y="-76200"/>
            <a:ext cx="8229600" cy="1143000"/>
          </a:xfrm>
        </p:spPr>
        <p:txBody>
          <a:bodyPr>
            <a:normAutofit fontScale="90000"/>
          </a:bodyPr>
          <a:lstStyle/>
          <a:p>
            <a:pPr>
              <a:defRPr/>
            </a:pPr>
            <a:r>
              <a:rPr lang="en-US" sz="4000" dirty="0" smtClean="0"/>
              <a:t>RADARSAT 2</a:t>
            </a:r>
            <a:r>
              <a:rPr lang="en-US" sz="3600" dirty="0" smtClean="0"/>
              <a:t/>
            </a:r>
            <a:br>
              <a:rPr lang="en-US" sz="3600" dirty="0" smtClean="0"/>
            </a:br>
            <a:r>
              <a:rPr lang="en-US" sz="2700" dirty="0" smtClean="0"/>
              <a:t>http://www.asc-csa.gc.ca/eng/satellites/radarsat2/inf_data.asp</a:t>
            </a:r>
            <a:endParaRPr lang="en-CA" sz="2700" dirty="0"/>
          </a:p>
        </p:txBody>
      </p:sp>
      <p:sp>
        <p:nvSpPr>
          <p:cNvPr id="16388" name="Content Placeholder 2"/>
          <p:cNvSpPr>
            <a:spLocks noGrp="1"/>
          </p:cNvSpPr>
          <p:nvPr>
            <p:ph idx="1"/>
          </p:nvPr>
        </p:nvSpPr>
        <p:spPr>
          <a:xfrm>
            <a:off x="228600" y="1219201"/>
            <a:ext cx="5638800" cy="2819400"/>
          </a:xfrm>
          <a:solidFill>
            <a:schemeClr val="bg2"/>
          </a:solidFill>
          <a:effectLst>
            <a:innerShdw blurRad="114300">
              <a:prstClr val="black"/>
            </a:innerShdw>
          </a:effectLst>
        </p:spPr>
        <p:txBody>
          <a:bodyPr>
            <a:normAutofit lnSpcReduction="10000"/>
          </a:bodyPr>
          <a:lstStyle/>
          <a:p>
            <a:r>
              <a:rPr lang="en-CA" sz="2400" dirty="0" smtClean="0"/>
              <a:t>Advanced SAR instrument – </a:t>
            </a:r>
            <a:r>
              <a:rPr lang="en-CA" sz="2400" dirty="0" err="1" smtClean="0"/>
              <a:t>polarimetric</a:t>
            </a:r>
            <a:r>
              <a:rPr lang="en-CA" sz="2400" dirty="0" smtClean="0"/>
              <a:t>,   high-resolution, heritage modes</a:t>
            </a:r>
          </a:p>
          <a:p>
            <a:r>
              <a:rPr lang="en-CA" sz="2400" dirty="0" smtClean="0"/>
              <a:t>Owned and operated by MDA </a:t>
            </a:r>
          </a:p>
          <a:p>
            <a:r>
              <a:rPr lang="en-CA" sz="2400" dirty="0" err="1" smtClean="0"/>
              <a:t>GoC</a:t>
            </a:r>
            <a:r>
              <a:rPr lang="en-CA" sz="2400" dirty="0" smtClean="0"/>
              <a:t> data allocation available for science activities</a:t>
            </a:r>
          </a:p>
          <a:p>
            <a:r>
              <a:rPr lang="en-US" sz="2400" dirty="0" smtClean="0"/>
              <a:t>High and very high resolution, dual-sided imaging, multi-</a:t>
            </a:r>
            <a:r>
              <a:rPr lang="en-US" sz="2400" dirty="0" err="1" smtClean="0"/>
              <a:t>pol</a:t>
            </a:r>
            <a:r>
              <a:rPr lang="en-US" sz="2400" dirty="0" smtClean="0"/>
              <a:t> and quad-pol.</a:t>
            </a:r>
            <a:endParaRPr lang="en-CA" sz="2400" dirty="0" smtClean="0"/>
          </a:p>
          <a:p>
            <a:endParaRPr lang="en-CA" sz="2400" dirty="0" smtClean="0"/>
          </a:p>
        </p:txBody>
      </p:sp>
      <p:pic>
        <p:nvPicPr>
          <p:cNvPr id="16389" name="Picture 8" descr="RADARSAT-2">
            <a:hlinkClick r:id="rId3"/>
          </p:cNvPr>
          <p:cNvPicPr>
            <a:picLocks noChangeAspect="1" noChangeArrowheads="1"/>
          </p:cNvPicPr>
          <p:nvPr/>
        </p:nvPicPr>
        <p:blipFill>
          <a:blip r:embed="rId4" cstate="print"/>
          <a:srcRect/>
          <a:stretch>
            <a:fillRect/>
          </a:stretch>
        </p:blipFill>
        <p:spPr bwMode="auto">
          <a:xfrm>
            <a:off x="6019800" y="1357313"/>
            <a:ext cx="2890838"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2824</TotalTime>
  <Words>789</Words>
  <Application>Microsoft Office PowerPoint</Application>
  <PresentationFormat>On-screen Show (4:3)</PresentationFormat>
  <Paragraphs>109</Paragraphs>
  <Slides>14</Slides>
  <Notes>4</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Forest Carbon Tracking – Canadian Space Agency Update </vt:lpstr>
      <vt:lpstr>Presentation Outline</vt:lpstr>
      <vt:lpstr>RADARSAT 1 http://www.asc-csa.gc.ca/eng/satellites/radarsat1/default.asp</vt:lpstr>
      <vt:lpstr>Slide 4</vt:lpstr>
      <vt:lpstr>Slide 5</vt:lpstr>
      <vt:lpstr>RADARSAT Constellation Mission http://www.asc-csa.gc.ca/eng/satellites/radarsat/default.asp</vt:lpstr>
      <vt:lpstr>Slide 7</vt:lpstr>
      <vt:lpstr>RADARSAT Constellation Mission Project Schedule</vt:lpstr>
      <vt:lpstr>RADARSAT 2 http://www.asc-csa.gc.ca/eng/satellites/radarsat2/inf_data.asp</vt:lpstr>
      <vt:lpstr> General Remarks - Radarsat 2 </vt:lpstr>
      <vt:lpstr>Proposed approach for Ordering and Planning of Radatsat 2</vt:lpstr>
      <vt:lpstr>Data Request, Distribution Process and Stakeholders Engagement</vt:lpstr>
      <vt:lpstr>Data Sharing in the Context  of the FCT Request</vt:lpstr>
      <vt:lpstr>Summary of CSA contribution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Inbal Reshef</dc:creator>
  <cp:lastModifiedBy>ycrevier</cp:lastModifiedBy>
  <cp:revision>141</cp:revision>
  <dcterms:created xsi:type="dcterms:W3CDTF">2012-01-31T05:41:52Z</dcterms:created>
  <dcterms:modified xsi:type="dcterms:W3CDTF">2013-02-04T13:43:10Z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-1438699360</vt:i4>
  </property>
  <property fmtid="{D5CDD505-2E9C-101B-9397-08002B2CF9AE}" pid="3" name="_NewReviewCycle">
    <vt:lpwstr/>
  </property>
  <property fmtid="{D5CDD505-2E9C-101B-9397-08002B2CF9AE}" pid="4" name="_EmailSubject">
    <vt:lpwstr>JECAM Data Coordination Meeting - Documents</vt:lpwstr>
  </property>
  <property fmtid="{D5CDD505-2E9C-101B-9397-08002B2CF9AE}" pid="5" name="_AuthorEmail">
    <vt:lpwstr>Yves.Crevier@asc-csa.gc.ca</vt:lpwstr>
  </property>
  <property fmtid="{D5CDD505-2E9C-101B-9397-08002B2CF9AE}" pid="6" name="_AuthorEmailDisplayName">
    <vt:lpwstr>Crevier, Yves</vt:lpwstr>
  </property>
</Properties>
</file>