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3" r:id="rId4"/>
    <p:sldId id="259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AAB33-83CA-8B4D-A992-48190AE0DBA0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3F223-018C-254D-9361-AB81B2432AC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4489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51612-386E-6C4A-BE77-A52FD1A636C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0ADC6-7630-184F-86B3-2B54840A06F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87426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1892380-3D4E-A34E-9953-7BBE97453F59}" type="datetime1">
              <a:rPr lang="en-AU" smtClean="0"/>
              <a:pPr/>
              <a:t>28/02/2014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09312" y="214805"/>
            <a:ext cx="572430" cy="57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86021287-BC45-B94E-913B-8A688ABAE475}" type="datetime1">
              <a:rPr lang="en-AU" smtClean="0"/>
              <a:pPr/>
              <a:t>28/02/2014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CEOS-GEOGLAM Co-Community Meeting 27</a:t>
            </a:r>
            <a:r>
              <a:rPr lang="en-US" baseline="30000" dirty="0" smtClean="0"/>
              <a:t>th</a:t>
            </a:r>
            <a:r>
              <a:rPr lang="en-US" dirty="0" smtClean="0"/>
              <a:t>-28</a:t>
            </a:r>
            <a:r>
              <a:rPr lang="en-US" baseline="30000" dirty="0" smtClean="0"/>
              <a:t>th</a:t>
            </a:r>
            <a:r>
              <a:rPr lang="en-US" dirty="0" smtClean="0"/>
              <a:t> February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6C2E6-F881-4F31-A525-7180999C905D}" type="slidenum">
              <a:rPr lang="en-US"/>
              <a:pPr>
                <a:defRPr/>
              </a:pPr>
              <a:t>‹N°›</a:t>
            </a:fld>
            <a:r>
              <a:rPr lang="en-US"/>
              <a:t> / 10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1"/>
            <a:ext cx="8695944" cy="1450278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43989"/>
            <a:ext cx="8723376" cy="434890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126"/>
            <a:ext cx="8229600" cy="837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778" y="6478770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CEOS-GEOGLAM Co-Community Meeting 27</a:t>
            </a:r>
            <a:r>
              <a:rPr lang="en-US" baseline="30000" dirty="0" smtClean="0"/>
              <a:t>th</a:t>
            </a:r>
            <a:r>
              <a:rPr lang="en-US" dirty="0" smtClean="0"/>
              <a:t>-28</a:t>
            </a:r>
            <a:r>
              <a:rPr lang="en-US" baseline="30000" dirty="0" smtClean="0"/>
              <a:t>th</a:t>
            </a:r>
            <a:r>
              <a:rPr lang="en-US" dirty="0" smtClean="0"/>
              <a:t> February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2706" y="6478769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F32ADF7-7EFA-8D4E-A8EB-5FFF08D4B7C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06674"/>
            <a:ext cx="8686800" cy="4619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pic>
        <p:nvPicPr>
          <p:cNvPr id="15" name="Picture 14" descr="Description: ceos_trans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4435" y="216148"/>
            <a:ext cx="865505" cy="31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09312" y="214805"/>
            <a:ext cx="572430" cy="57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FF"/>
          </a:solidFill>
          <a:latin typeface="Arial Narrow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800" b="1" kern="1200">
          <a:solidFill>
            <a:schemeClr val="tx2"/>
          </a:solidFill>
          <a:latin typeface="Arial Narrow" pitchFamily="34" charset="0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b="1" kern="1200">
          <a:solidFill>
            <a:srgbClr val="0070C0"/>
          </a:solidFill>
          <a:latin typeface="Arial Narrow" pitchFamily="34" charset="0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b="1" kern="1200">
          <a:solidFill>
            <a:srgbClr val="00B0F0"/>
          </a:solidFill>
          <a:latin typeface="Arial Narrow" pitchFamily="34" charset="0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b="1" kern="1200">
          <a:solidFill>
            <a:schemeClr val="tx2"/>
          </a:solidFill>
          <a:latin typeface="Arial Narrow" pitchFamily="34" charset="0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b="1" kern="1200">
          <a:solidFill>
            <a:schemeClr val="tx2"/>
          </a:solidFill>
          <a:latin typeface="Arial Narrow" pitchFamily="34" charset="0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sz="4000" b="1" dirty="0" smtClean="0"/>
              <a:t>2014 GEOGLAM </a:t>
            </a:r>
            <a:r>
              <a:rPr lang="en-CA" sz="4000" b="1" dirty="0" err="1" smtClean="0"/>
              <a:t>Programmatics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en-CA" sz="2800" dirty="0" smtClean="0"/>
              <a:t>Calendar of events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en-CA" sz="2800" dirty="0" smtClean="0"/>
              <a:t>Milestones and deliverables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en-CA" sz="2800" dirty="0" smtClean="0"/>
              <a:t>GEOGLAM IP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69476"/>
            <a:ext cx="6400800" cy="1131746"/>
          </a:xfrm>
        </p:spPr>
        <p:txBody>
          <a:bodyPr/>
          <a:lstStyle/>
          <a:p>
            <a:r>
              <a:rPr lang="en-US" b="1" dirty="0" smtClean="0"/>
              <a:t>Michel </a:t>
            </a:r>
            <a:r>
              <a:rPr lang="en-US" b="1" dirty="0" err="1" smtClean="0"/>
              <a:t>Deshayes</a:t>
            </a:r>
            <a:r>
              <a:rPr lang="en-US" b="1" dirty="0" smtClean="0"/>
              <a:t> (GEO) </a:t>
            </a:r>
            <a:r>
              <a:rPr lang="en-CA" b="1" dirty="0" smtClean="0"/>
              <a:t> </a:t>
            </a:r>
            <a:endParaRPr lang="en-US" b="1" dirty="0" smtClean="0"/>
          </a:p>
          <a:p>
            <a:r>
              <a:rPr lang="en-US" dirty="0" smtClean="0"/>
              <a:t>CEOS-GEOGLAM  meeting, 27</a:t>
            </a:r>
            <a:r>
              <a:rPr lang="en-US" baseline="30000" dirty="0" smtClean="0"/>
              <a:t>th</a:t>
            </a:r>
            <a:r>
              <a:rPr lang="en-US" dirty="0" smtClean="0"/>
              <a:t>-28</a:t>
            </a:r>
            <a:r>
              <a:rPr lang="en-US" baseline="30000" dirty="0" smtClean="0"/>
              <a:t>th</a:t>
            </a:r>
            <a:r>
              <a:rPr lang="en-US" dirty="0" smtClean="0"/>
              <a:t> February 2014</a:t>
            </a:r>
          </a:p>
          <a:p>
            <a:r>
              <a:rPr lang="en-US" sz="1600" i="1" dirty="0" smtClean="0"/>
              <a:t>ESA/ESRIN, </a:t>
            </a:r>
            <a:r>
              <a:rPr lang="en-US" sz="1600" i="1" dirty="0" err="1" smtClean="0"/>
              <a:t>Frascatti</a:t>
            </a:r>
            <a:r>
              <a:rPr lang="en-US" sz="1600" i="1" dirty="0" smtClean="0"/>
              <a:t>, Italy</a:t>
            </a:r>
            <a:endParaRPr lang="en-US" sz="1600" i="1" dirty="0"/>
          </a:p>
        </p:txBody>
      </p:sp>
      <p:pic>
        <p:nvPicPr>
          <p:cNvPr id="5" name="Picture 4" descr="Description: ceos_tran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6412" y="214805"/>
            <a:ext cx="865505" cy="311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1080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1" y="1506674"/>
            <a:ext cx="8686800" cy="497209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GEOGLAM</a:t>
            </a:r>
          </a:p>
          <a:p>
            <a:pPr lvl="1"/>
            <a:r>
              <a:rPr lang="en-US" dirty="0" smtClean="0"/>
              <a:t>JECAM meeting, Ottawa, July 2014</a:t>
            </a:r>
          </a:p>
          <a:p>
            <a:pPr lvl="1"/>
            <a:r>
              <a:rPr lang="en-US" dirty="0" smtClean="0"/>
              <a:t>Implementation </a:t>
            </a:r>
            <a:r>
              <a:rPr lang="en-US" dirty="0" smtClean="0"/>
              <a:t>Board meeting, Beijing, </a:t>
            </a:r>
            <a:r>
              <a:rPr lang="en-US" dirty="0" smtClean="0"/>
              <a:t>Autumn </a:t>
            </a:r>
            <a:r>
              <a:rPr lang="en-US" dirty="0" smtClean="0"/>
              <a:t>2014 (in connection with SIGMA meeting)</a:t>
            </a:r>
          </a:p>
          <a:p>
            <a:pPr lvl="1"/>
            <a:r>
              <a:rPr lang="en-US" dirty="0" smtClean="0"/>
              <a:t>Rangelands meeting, Paris, Autumn 2014</a:t>
            </a:r>
          </a:p>
          <a:p>
            <a:r>
              <a:rPr lang="en-US" dirty="0" smtClean="0"/>
              <a:t>Regional “GEOGLAM” Workshops</a:t>
            </a:r>
            <a:endParaRPr lang="en-US" dirty="0" smtClean="0"/>
          </a:p>
          <a:p>
            <a:pPr lvl="1"/>
            <a:r>
              <a:rPr lang="en-US" dirty="0" smtClean="0"/>
              <a:t>African workshop, Addis Ababa (Ethiopia), 16-19June 2014</a:t>
            </a:r>
            <a:br>
              <a:rPr lang="en-US" dirty="0" smtClean="0"/>
            </a:br>
            <a:r>
              <a:rPr lang="en-US" dirty="0" smtClean="0"/>
              <a:t>"Evidence based Information for food security and agriculture in Africa“ (</a:t>
            </a:r>
            <a:r>
              <a:rPr lang="en-US" i="1" dirty="0" smtClean="0"/>
              <a:t>follow up of CRAM meetings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South Africa, Autumn 2014 (</a:t>
            </a:r>
            <a:r>
              <a:rPr lang="en-US" dirty="0" err="1" smtClean="0"/>
              <a:t>tbc</a:t>
            </a:r>
            <a:r>
              <a:rPr lang="en-US" dirty="0" smtClean="0"/>
              <a:t>)</a:t>
            </a:r>
          </a:p>
          <a:p>
            <a:r>
              <a:rPr lang="en-US" dirty="0" smtClean="0"/>
              <a:t>EO conferences, </a:t>
            </a:r>
            <a:r>
              <a:rPr lang="en-US" sz="2600" i="1" dirty="0" smtClean="0"/>
              <a:t>with sessions on GEOGLAM-</a:t>
            </a:r>
            <a:r>
              <a:rPr lang="en-US" sz="2600" i="1" dirty="0" err="1" smtClean="0"/>
              <a:t>AgMon</a:t>
            </a:r>
            <a:endParaRPr lang="en-US" i="1" dirty="0" smtClean="0"/>
          </a:p>
          <a:p>
            <a:pPr lvl="1"/>
            <a:r>
              <a:rPr lang="en-US" dirty="0" smtClean="0"/>
              <a:t>Sen2 for Science, </a:t>
            </a:r>
            <a:r>
              <a:rPr lang="en-US" dirty="0" err="1" smtClean="0"/>
              <a:t>Frascati</a:t>
            </a:r>
            <a:r>
              <a:rPr lang="en-US" dirty="0" smtClean="0"/>
              <a:t>, 20-22 May 2014</a:t>
            </a:r>
          </a:p>
          <a:p>
            <a:pPr lvl="1"/>
            <a:r>
              <a:rPr lang="en-US" dirty="0" smtClean="0"/>
              <a:t>GEO-UA 2014, Kiev (Ukraine), 26-30 May </a:t>
            </a:r>
            <a:r>
              <a:rPr lang="en-US" dirty="0" smtClean="0"/>
              <a:t>2014</a:t>
            </a:r>
          </a:p>
          <a:p>
            <a:pPr lvl="1"/>
            <a:r>
              <a:rPr lang="en-US" dirty="0" smtClean="0"/>
              <a:t>IGARSS</a:t>
            </a:r>
            <a:r>
              <a:rPr lang="en-US" dirty="0" smtClean="0"/>
              <a:t>, Québec, 13-18 July 2014…</a:t>
            </a:r>
            <a:endParaRPr lang="en-US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of </a:t>
            </a:r>
            <a:r>
              <a:rPr lang="en-US" dirty="0" smtClean="0"/>
              <a:t>Events </a:t>
            </a:r>
            <a:r>
              <a:rPr lang="en-CA" sz="3600" i="1" dirty="0" smtClean="0"/>
              <a:t>(1/2)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1" y="1622424"/>
            <a:ext cx="8686800" cy="511404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AMIS meeting</a:t>
            </a:r>
          </a:p>
          <a:p>
            <a:pPr lvl="1"/>
            <a:r>
              <a:rPr lang="en-US" dirty="0" smtClean="0"/>
              <a:t>Mexico, 20-21 May 2014</a:t>
            </a:r>
            <a:endParaRPr lang="en-US" dirty="0" smtClean="0"/>
          </a:p>
          <a:p>
            <a:r>
              <a:rPr lang="en-US" dirty="0" smtClean="0"/>
              <a:t>CEOS </a:t>
            </a:r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SIT-29, Toulouse (FR), 8-10 April 2014</a:t>
            </a:r>
          </a:p>
          <a:p>
            <a:pPr lvl="1"/>
            <a:r>
              <a:rPr lang="en-US" dirty="0" smtClean="0"/>
              <a:t>SIT Technical Workshop, Montpellier (FR), 16-18 Sept. 2014</a:t>
            </a:r>
          </a:p>
          <a:p>
            <a:pPr lvl="1"/>
            <a:r>
              <a:rPr lang="en-US" dirty="0" smtClean="0"/>
              <a:t>CEOS-29, Troms</a:t>
            </a:r>
            <a:r>
              <a:rPr lang="fr-FR" dirty="0" smtClean="0"/>
              <a:t>ø</a:t>
            </a:r>
            <a:r>
              <a:rPr lang="en-US" dirty="0" smtClean="0"/>
              <a:t> (Norway), 28-30 October 2014</a:t>
            </a:r>
          </a:p>
          <a:p>
            <a:r>
              <a:rPr lang="en-US" dirty="0" smtClean="0"/>
              <a:t>GEO meeting</a:t>
            </a:r>
          </a:p>
          <a:p>
            <a:pPr lvl="1"/>
            <a:r>
              <a:rPr lang="en-US" dirty="0" smtClean="0"/>
              <a:t>GEO-XI, Libreville (Gabon), 12-14 Nov. 2014</a:t>
            </a:r>
          </a:p>
          <a:p>
            <a:r>
              <a:rPr lang="en-US" dirty="0" smtClean="0"/>
              <a:t>G20 meeting</a:t>
            </a:r>
          </a:p>
          <a:p>
            <a:pPr lvl="1"/>
            <a:r>
              <a:rPr lang="en-US" dirty="0" smtClean="0"/>
              <a:t>G20, Sydney </a:t>
            </a:r>
            <a:r>
              <a:rPr lang="en-US" dirty="0" smtClean="0"/>
              <a:t>(Australia), Autumn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International Food &amp; Agriculture meetings</a:t>
            </a:r>
          </a:p>
          <a:p>
            <a:pPr lvl="1"/>
            <a:r>
              <a:rPr lang="en-US" dirty="0" smtClean="0"/>
              <a:t>Global Forum for Food &amp; Agriculture, Berlin, January 2015</a:t>
            </a:r>
            <a:endParaRPr lang="en-US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of </a:t>
            </a:r>
            <a:r>
              <a:rPr lang="en-US" dirty="0" smtClean="0"/>
              <a:t>Events </a:t>
            </a:r>
            <a:r>
              <a:rPr lang="en-CA" sz="3600" i="1" dirty="0" smtClean="0"/>
              <a:t>(2/2</a:t>
            </a:r>
            <a:r>
              <a:rPr lang="en-CA" sz="3600" i="1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GEOGLAM website</a:t>
            </a:r>
          </a:p>
          <a:p>
            <a:pPr lvl="1"/>
            <a:r>
              <a:rPr lang="en-US" dirty="0" smtClean="0"/>
              <a:t>To be put online before August 2014</a:t>
            </a:r>
          </a:p>
          <a:p>
            <a:r>
              <a:rPr lang="en-US" dirty="0" smtClean="0"/>
              <a:t>C#2 “Capacity Building”</a:t>
            </a:r>
          </a:p>
          <a:p>
            <a:pPr lvl="1"/>
            <a:r>
              <a:rPr lang="en-US" dirty="0" smtClean="0"/>
              <a:t>Use of results of FAO’s GFAS survey, when available (May-June?)</a:t>
            </a:r>
          </a:p>
          <a:p>
            <a:pPr lvl="2"/>
            <a:r>
              <a:rPr lang="en-US" dirty="0" smtClean="0"/>
              <a:t>GFAS = Global Framework for Agricultural Statistics</a:t>
            </a:r>
          </a:p>
          <a:p>
            <a:pPr lvl="1"/>
            <a:r>
              <a:rPr lang="en-US" dirty="0" smtClean="0"/>
              <a:t>Inventory of on-going CB activities in countries</a:t>
            </a:r>
          </a:p>
          <a:p>
            <a:pPr lvl="2"/>
            <a:r>
              <a:rPr lang="en-US" dirty="0" smtClean="0"/>
              <a:t>Analysis of strengths and weaknesses</a:t>
            </a:r>
          </a:p>
          <a:p>
            <a:pPr lvl="2"/>
            <a:r>
              <a:rPr lang="en-US" dirty="0" smtClean="0"/>
              <a:t>Inventory of Best Practices</a:t>
            </a:r>
          </a:p>
          <a:p>
            <a:pPr lvl="2"/>
            <a:r>
              <a:rPr lang="en-US" dirty="0" smtClean="0"/>
              <a:t>Inventory of training modules</a:t>
            </a:r>
          </a:p>
          <a:p>
            <a:pPr lvl="1"/>
            <a:r>
              <a:rPr lang="en-US" dirty="0" smtClean="0"/>
              <a:t>Definition of priorities (countries, activities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Report (2</a:t>
            </a:r>
            <a:r>
              <a:rPr lang="en-US" baseline="30000" dirty="0" smtClean="0"/>
              <a:t>nd</a:t>
            </a:r>
            <a:r>
              <a:rPr lang="en-US" dirty="0" smtClean="0"/>
              <a:t> half 2014)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Milestones and deliverables </a:t>
            </a:r>
            <a:r>
              <a:rPr lang="en-CA" sz="3200" i="1" dirty="0" smtClean="0"/>
              <a:t>(1/2)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C#3 “Countries @ Risk”</a:t>
            </a:r>
          </a:p>
          <a:p>
            <a:pPr lvl="1"/>
            <a:r>
              <a:rPr lang="en-US" dirty="0" smtClean="0"/>
              <a:t>Use of results of FAO’s analysis</a:t>
            </a:r>
          </a:p>
          <a:p>
            <a:pPr lvl="2"/>
            <a:r>
              <a:rPr lang="en-US" dirty="0" smtClean="0"/>
              <a:t>LIFDC = Low Income - Food Deficit Countries</a:t>
            </a:r>
          </a:p>
          <a:p>
            <a:pPr lvl="1"/>
            <a:r>
              <a:rPr lang="en-US" dirty="0" smtClean="0"/>
              <a:t>Inventory of on-going support to Countries </a:t>
            </a:r>
          </a:p>
          <a:p>
            <a:pPr lvl="1"/>
            <a:r>
              <a:rPr lang="en-US" dirty="0" smtClean="0"/>
              <a:t>Contacts with </a:t>
            </a:r>
            <a:r>
              <a:rPr lang="en-US" dirty="0" smtClean="0"/>
              <a:t>main actors </a:t>
            </a:r>
            <a:r>
              <a:rPr lang="en-US" dirty="0" smtClean="0"/>
              <a:t>: FAO, JRC, FEWS-NET, </a:t>
            </a:r>
            <a:r>
              <a:rPr lang="en-US" dirty="0" smtClean="0"/>
              <a:t>WMO, Gates…</a:t>
            </a:r>
            <a:endParaRPr lang="en-US" dirty="0" smtClean="0"/>
          </a:p>
          <a:p>
            <a:pPr lvl="1"/>
            <a:r>
              <a:rPr lang="en-US" dirty="0" smtClean="0"/>
              <a:t>Definition of priorities (countries, </a:t>
            </a:r>
            <a:r>
              <a:rPr lang="en-US" dirty="0" smtClean="0"/>
              <a:t>activities…)</a:t>
            </a:r>
          </a:p>
          <a:p>
            <a:pPr lvl="1"/>
            <a:r>
              <a:rPr lang="en-US" dirty="0" smtClean="0"/>
              <a:t>Report (2</a:t>
            </a:r>
            <a:r>
              <a:rPr lang="en-US" baseline="30000" dirty="0" smtClean="0"/>
              <a:t>nd</a:t>
            </a:r>
            <a:r>
              <a:rPr lang="en-US" dirty="0" smtClean="0"/>
              <a:t> half 2014</a:t>
            </a:r>
            <a:r>
              <a:rPr lang="en-US" dirty="0" smtClean="0"/>
              <a:t>)</a:t>
            </a:r>
          </a:p>
          <a:p>
            <a:r>
              <a:rPr lang="en-US" dirty="0" smtClean="0"/>
              <a:t>C#5 JECAM</a:t>
            </a:r>
          </a:p>
          <a:p>
            <a:pPr lvl="1"/>
            <a:r>
              <a:rPr lang="en-US" dirty="0" smtClean="0"/>
              <a:t>2013 Annual </a:t>
            </a:r>
            <a:r>
              <a:rPr lang="en-US" dirty="0" smtClean="0"/>
              <a:t>J</a:t>
            </a:r>
            <a:r>
              <a:rPr lang="en-US" dirty="0" smtClean="0"/>
              <a:t>ECAM report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Milestones and deliverables </a:t>
            </a:r>
            <a:r>
              <a:rPr lang="en-CA" sz="3200" i="1" smtClean="0"/>
              <a:t>(2/2)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1" y="1770928"/>
            <a:ext cx="8686800" cy="4355236"/>
          </a:xfrm>
        </p:spPr>
        <p:txBody>
          <a:bodyPr/>
          <a:lstStyle/>
          <a:p>
            <a:r>
              <a:rPr lang="en-US" dirty="0" smtClean="0"/>
              <a:t>Next Implementation </a:t>
            </a:r>
            <a:r>
              <a:rPr lang="en-US" dirty="0" smtClean="0"/>
              <a:t>Board </a:t>
            </a:r>
            <a:r>
              <a:rPr lang="en-US" dirty="0" smtClean="0"/>
              <a:t>meeting </a:t>
            </a:r>
          </a:p>
          <a:p>
            <a:pPr lvl="1"/>
            <a:r>
              <a:rPr lang="en-US" dirty="0" smtClean="0"/>
              <a:t>Beijing</a:t>
            </a:r>
            <a:r>
              <a:rPr lang="en-US" dirty="0" smtClean="0"/>
              <a:t>, Autumn </a:t>
            </a:r>
            <a:r>
              <a:rPr lang="en-US" dirty="0" smtClean="0"/>
              <a:t>2014 (close to SIGMA </a:t>
            </a:r>
            <a:r>
              <a:rPr lang="en-US" dirty="0" smtClean="0"/>
              <a:t>meeting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 updated IP</a:t>
            </a:r>
          </a:p>
          <a:p>
            <a:pPr lvl="1"/>
            <a:r>
              <a:rPr lang="en-US" dirty="0" smtClean="0"/>
              <a:t>End 2014 – Early 2015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GEOGLAM IP update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188912"/>
            <a:ext cx="6858000" cy="1152525"/>
          </a:xfrm>
        </p:spPr>
        <p:txBody>
          <a:bodyPr>
            <a:noAutofit/>
          </a:bodyPr>
          <a:lstStyle/>
          <a:p>
            <a:r>
              <a:rPr lang="en-US" sz="3200" dirty="0" smtClean="0"/>
              <a:t>Research Challenge : </a:t>
            </a:r>
            <a:br>
              <a:rPr lang="en-US" sz="3200" dirty="0" smtClean="0"/>
            </a:br>
            <a:r>
              <a:rPr lang="en-US" sz="3200" dirty="0" smtClean="0"/>
              <a:t>Adaptation to Regional </a:t>
            </a:r>
            <a:r>
              <a:rPr lang="en-US" sz="3200" dirty="0" err="1" smtClean="0"/>
              <a:t>Agrosystems</a:t>
            </a:r>
            <a:endParaRPr lang="en-US" sz="3200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17638"/>
            <a:ext cx="5334000" cy="5135562"/>
          </a:xfrm>
        </p:spPr>
        <p:txBody>
          <a:bodyPr/>
          <a:lstStyle/>
          <a:p>
            <a:pPr marL="180975" indent="-180975"/>
            <a:r>
              <a:rPr lang="en-US" sz="2600" dirty="0" smtClean="0"/>
              <a:t>ex. Mixed crops – </a:t>
            </a:r>
            <a:r>
              <a:rPr lang="en-US" sz="2600" dirty="0" err="1" smtClean="0"/>
              <a:t>Rungbe</a:t>
            </a:r>
            <a:r>
              <a:rPr lang="en-US" sz="2600" dirty="0" smtClean="0"/>
              <a:t>, Tanzania</a:t>
            </a:r>
          </a:p>
          <a:p>
            <a:pPr marL="180975" indent="-180975"/>
            <a:r>
              <a:rPr lang="en-US" sz="2400" dirty="0" err="1" smtClean="0"/>
              <a:t>Agroforestry</a:t>
            </a:r>
            <a:r>
              <a:rPr lang="en-US" sz="2400" dirty="0" smtClean="0"/>
              <a:t> systems based on :</a:t>
            </a:r>
          </a:p>
          <a:p>
            <a:pPr marL="625475" lvl="1" indent="-180975"/>
            <a:r>
              <a:rPr lang="en-US" sz="2000" dirty="0" smtClean="0"/>
              <a:t>Crops: perennial (coffee, banana, cocoa, fruit trees, tea) and annual (corn, rice).</a:t>
            </a:r>
          </a:p>
          <a:p>
            <a:pPr marL="625475" lvl="1" indent="-180975"/>
            <a:r>
              <a:rPr lang="en-US" sz="2000" dirty="0" smtClean="0"/>
              <a:t>Small fields : 300-1500 m².</a:t>
            </a:r>
          </a:p>
          <a:p>
            <a:pPr marL="625475" lvl="1" indent="-180975"/>
            <a:r>
              <a:rPr lang="en-US" sz="2000" dirty="0" smtClean="0"/>
              <a:t>« CBM »  : Coffee, Banana, and Maize</a:t>
            </a:r>
          </a:p>
          <a:p>
            <a:pPr marL="180975" indent="-180975"/>
            <a:r>
              <a:rPr lang="en-US" sz="2400" dirty="0" smtClean="0"/>
              <a:t>Trends</a:t>
            </a:r>
          </a:p>
          <a:p>
            <a:pPr marL="625475" lvl="1" indent="-180975"/>
            <a:r>
              <a:rPr lang="en-US" sz="2000" dirty="0" smtClean="0"/>
              <a:t>Upper zone : CBM progressing, with gradual trimming of the tea-cropping areas and the </a:t>
            </a:r>
            <a:r>
              <a:rPr lang="en-US" sz="2000" dirty="0" err="1" smtClean="0"/>
              <a:t>Afromontane</a:t>
            </a:r>
            <a:r>
              <a:rPr lang="en-US" sz="2000" dirty="0" smtClean="0"/>
              <a:t> forest. </a:t>
            </a:r>
          </a:p>
          <a:p>
            <a:pPr marL="625475" lvl="1" indent="-180975"/>
            <a:r>
              <a:rPr lang="en-US" sz="2000" dirty="0" smtClean="0"/>
              <a:t>Lower areas : CBM being abandoned in advantage of cocoa and rice monoculture, supported by significant investments (irrigation).</a:t>
            </a: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4801592" y="6452850"/>
            <a:ext cx="613433" cy="39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pPr algn="r"/>
            <a:r>
              <a:rPr lang="fr-FR" sz="1200" b="1" i="1" dirty="0"/>
              <a:t>C. Lelong</a:t>
            </a:r>
            <a:br>
              <a:rPr lang="fr-FR" sz="1200" b="1" i="1" dirty="0"/>
            </a:br>
            <a:r>
              <a:rPr lang="fr-FR" sz="1200" b="1" i="1" dirty="0"/>
              <a:t>CIRAD</a:t>
            </a:r>
          </a:p>
        </p:txBody>
      </p:sp>
      <p:sp>
        <p:nvSpPr>
          <p:cNvPr id="51205" name="Espace réservé du numéro de diapositive 5"/>
          <p:cNvSpPr txBox="1">
            <a:spLocks noGrp="1"/>
          </p:cNvSpPr>
          <p:nvPr/>
        </p:nvSpPr>
        <p:spPr bwMode="auto">
          <a:xfrm>
            <a:off x="7945438" y="6400800"/>
            <a:ext cx="10191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78C24F4-BBFB-4C0E-8A67-A98D1B3DCE37}" type="slidenum">
              <a:rPr lang="en-US" sz="1400"/>
              <a:pPr algn="r"/>
              <a:t>7</a:t>
            </a:fld>
            <a:r>
              <a:rPr lang="en-US" sz="1400"/>
              <a:t> / 30</a:t>
            </a:r>
          </a:p>
        </p:txBody>
      </p:sp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5288" y="1341438"/>
            <a:ext cx="3678237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404</TotalTime>
  <Words>376</Words>
  <Application>Microsoft Office PowerPoint</Application>
  <PresentationFormat>Affichage à l'écran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Waveform</vt:lpstr>
      <vt:lpstr>2014 GEOGLAM Programmatics Calendar of events Milestones and deliverables GEOGLAM IP updates</vt:lpstr>
      <vt:lpstr>Calendar of Events (1/2)</vt:lpstr>
      <vt:lpstr>Calendar of Events (2/2)</vt:lpstr>
      <vt:lpstr>Milestones and deliverables (1/2)</vt:lpstr>
      <vt:lpstr>Milestones and deliverables (2/2)</vt:lpstr>
      <vt:lpstr>GEOGLAM IP update</vt:lpstr>
      <vt:lpstr>Research Challenge :  Adaptation to Regional Agrosystems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CEOS-GEOGLAM Co-Community Meeting Introduction</dc:title>
  <dc:creator>George Dyke</dc:creator>
  <cp:lastModifiedBy>localu</cp:lastModifiedBy>
  <cp:revision>69</cp:revision>
  <dcterms:created xsi:type="dcterms:W3CDTF">2013-06-25T19:00:58Z</dcterms:created>
  <dcterms:modified xsi:type="dcterms:W3CDTF">2014-02-28T08:41:24Z</dcterms:modified>
</cp:coreProperties>
</file>