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90"/>
  </p:notesMasterIdLst>
  <p:sldIdLst>
    <p:sldId id="259" r:id="rId2"/>
    <p:sldId id="327" r:id="rId3"/>
    <p:sldId id="334" r:id="rId4"/>
    <p:sldId id="344" r:id="rId5"/>
    <p:sldId id="345" r:id="rId6"/>
    <p:sldId id="350" r:id="rId7"/>
    <p:sldId id="351" r:id="rId8"/>
    <p:sldId id="333" r:id="rId9"/>
    <p:sldId id="352" r:id="rId10"/>
    <p:sldId id="353" r:id="rId11"/>
    <p:sldId id="354" r:id="rId12"/>
    <p:sldId id="348" r:id="rId13"/>
    <p:sldId id="349" r:id="rId14"/>
    <p:sldId id="410" r:id="rId15"/>
    <p:sldId id="440" r:id="rId16"/>
    <p:sldId id="441" r:id="rId17"/>
    <p:sldId id="442" r:id="rId18"/>
    <p:sldId id="444" r:id="rId19"/>
    <p:sldId id="504" r:id="rId20"/>
    <p:sldId id="505" r:id="rId21"/>
    <p:sldId id="506" r:id="rId22"/>
    <p:sldId id="438" r:id="rId23"/>
    <p:sldId id="439" r:id="rId24"/>
    <p:sldId id="435" r:id="rId25"/>
    <p:sldId id="454" r:id="rId26"/>
    <p:sldId id="455" r:id="rId27"/>
    <p:sldId id="458" r:id="rId28"/>
    <p:sldId id="459" r:id="rId29"/>
    <p:sldId id="460" r:id="rId30"/>
    <p:sldId id="461" r:id="rId31"/>
    <p:sldId id="462" r:id="rId32"/>
    <p:sldId id="463" r:id="rId33"/>
    <p:sldId id="464" r:id="rId34"/>
    <p:sldId id="465" r:id="rId35"/>
    <p:sldId id="466" r:id="rId36"/>
    <p:sldId id="467" r:id="rId37"/>
    <p:sldId id="468" r:id="rId38"/>
    <p:sldId id="469" r:id="rId39"/>
    <p:sldId id="470" r:id="rId40"/>
    <p:sldId id="473" r:id="rId41"/>
    <p:sldId id="514" r:id="rId42"/>
    <p:sldId id="515" r:id="rId43"/>
    <p:sldId id="339" r:id="rId44"/>
    <p:sldId id="516" r:id="rId45"/>
    <p:sldId id="517" r:id="rId46"/>
    <p:sldId id="500" r:id="rId47"/>
    <p:sldId id="471" r:id="rId48"/>
    <p:sldId id="472" r:id="rId49"/>
    <p:sldId id="499" r:id="rId50"/>
    <p:sldId id="489" r:id="rId51"/>
    <p:sldId id="490" r:id="rId52"/>
    <p:sldId id="491" r:id="rId53"/>
    <p:sldId id="492" r:id="rId54"/>
    <p:sldId id="493" r:id="rId55"/>
    <p:sldId id="494" r:id="rId56"/>
    <p:sldId id="495" r:id="rId57"/>
    <p:sldId id="496" r:id="rId58"/>
    <p:sldId id="497" r:id="rId59"/>
    <p:sldId id="498" r:id="rId60"/>
    <p:sldId id="316" r:id="rId61"/>
    <p:sldId id="318" r:id="rId62"/>
    <p:sldId id="317" r:id="rId63"/>
    <p:sldId id="319" r:id="rId64"/>
    <p:sldId id="277" r:id="rId65"/>
    <p:sldId id="278" r:id="rId66"/>
    <p:sldId id="503" r:id="rId67"/>
    <p:sldId id="474" r:id="rId68"/>
    <p:sldId id="475" r:id="rId69"/>
    <p:sldId id="476" r:id="rId70"/>
    <p:sldId id="477" r:id="rId71"/>
    <p:sldId id="478" r:id="rId72"/>
    <p:sldId id="479" r:id="rId73"/>
    <p:sldId id="480" r:id="rId74"/>
    <p:sldId id="481" r:id="rId75"/>
    <p:sldId id="482" r:id="rId76"/>
    <p:sldId id="483" r:id="rId77"/>
    <p:sldId id="484" r:id="rId78"/>
    <p:sldId id="485" r:id="rId79"/>
    <p:sldId id="486" r:id="rId80"/>
    <p:sldId id="487" r:id="rId81"/>
    <p:sldId id="488" r:id="rId82"/>
    <p:sldId id="507" r:id="rId83"/>
    <p:sldId id="508" r:id="rId84"/>
    <p:sldId id="509" r:id="rId85"/>
    <p:sldId id="510" r:id="rId86"/>
    <p:sldId id="511" r:id="rId87"/>
    <p:sldId id="512" r:id="rId88"/>
    <p:sldId id="513" r:id="rId89"/>
  </p:sldIdLst>
  <p:sldSz cx="9144000" cy="6858000" type="screen4x3"/>
  <p:notesSz cx="6794500" cy="9906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58" autoAdjust="0"/>
    <p:restoredTop sz="94660"/>
  </p:normalViewPr>
  <p:slideViewPr>
    <p:cSldViewPr>
      <p:cViewPr>
        <p:scale>
          <a:sx n="90" d="100"/>
          <a:sy n="90" d="100"/>
        </p:scale>
        <p:origin x="-72" y="56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F:\00-FDH\STATISTICS\TABLES\FDH_CHANGES_v6_adm2_am.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15"/>
      <c:rotY val="20"/>
      <c:rAngAx val="1"/>
    </c:view3D>
    <c:floor>
      <c:thickness val="0"/>
    </c:floor>
    <c:sideWall>
      <c:thickness val="0"/>
      <c:spPr>
        <a:noFill/>
        <a:ln w="25400">
          <a:noFill/>
        </a:ln>
      </c:spPr>
    </c:sideWall>
    <c:backWall>
      <c:thickness val="0"/>
      <c:spPr>
        <a:noFill/>
        <a:ln w="25400">
          <a:noFill/>
        </a:ln>
      </c:spPr>
    </c:backWall>
    <c:plotArea>
      <c:layout>
        <c:manualLayout>
          <c:layoutTarget val="inner"/>
          <c:xMode val="edge"/>
          <c:yMode val="edge"/>
          <c:x val="0.11273219638065211"/>
          <c:y val="0.12032536749232838"/>
          <c:w val="0.86843540911301065"/>
          <c:h val="0.71093501518698365"/>
        </c:manualLayout>
      </c:layout>
      <c:bar3DChart>
        <c:barDir val="col"/>
        <c:grouping val="clustered"/>
        <c:varyColors val="0"/>
        <c:ser>
          <c:idx val="0"/>
          <c:order val="0"/>
          <c:tx>
            <c:strRef>
              <c:f>'AM-chart1'!$B$1</c:f>
              <c:strCache>
                <c:ptCount val="1"/>
                <c:pt idx="0">
                  <c:v>1990</c:v>
                </c:pt>
              </c:strCache>
            </c:strRef>
          </c:tx>
          <c:invertIfNegative val="0"/>
          <c:dLbls>
            <c:delete val="1"/>
          </c:dLbls>
          <c:cat>
            <c:strRef>
              <c:f>'AM-chart1'!$C$2:$H$2</c:f>
              <c:strCache>
                <c:ptCount val="6"/>
                <c:pt idx="0">
                  <c:v>AG</c:v>
                </c:pt>
                <c:pt idx="1">
                  <c:v>NVH</c:v>
                </c:pt>
                <c:pt idx="2">
                  <c:v>NVS</c:v>
                </c:pt>
                <c:pt idx="3">
                  <c:v>NVT</c:v>
                </c:pt>
                <c:pt idx="4">
                  <c:v>URB</c:v>
                </c:pt>
                <c:pt idx="5">
                  <c:v>WAT</c:v>
                </c:pt>
              </c:strCache>
            </c:strRef>
          </c:cat>
          <c:val>
            <c:numRef>
              <c:f>'AM-chart1'!$C$9:$H$9</c:f>
              <c:numCache>
                <c:formatCode>0</c:formatCode>
                <c:ptCount val="6"/>
                <c:pt idx="0">
                  <c:v>1000.4085894218092</c:v>
                </c:pt>
                <c:pt idx="1">
                  <c:v>1441.3020707552614</c:v>
                </c:pt>
                <c:pt idx="2">
                  <c:v>1220.948360956153</c:v>
                </c:pt>
                <c:pt idx="3">
                  <c:v>11116.945181293355</c:v>
                </c:pt>
                <c:pt idx="4">
                  <c:v>24.125717724336887</c:v>
                </c:pt>
                <c:pt idx="5">
                  <c:v>0</c:v>
                </c:pt>
              </c:numCache>
            </c:numRef>
          </c:val>
        </c:ser>
        <c:ser>
          <c:idx val="1"/>
          <c:order val="1"/>
          <c:tx>
            <c:strRef>
              <c:f>'AM-chart1'!$J$1</c:f>
              <c:strCache>
                <c:ptCount val="1"/>
                <c:pt idx="0">
                  <c:v>2008</c:v>
                </c:pt>
              </c:strCache>
            </c:strRef>
          </c:tx>
          <c:spPr>
            <a:solidFill>
              <a:srgbClr val="FFC000"/>
            </a:solidFill>
          </c:spPr>
          <c:invertIfNegative val="0"/>
          <c:dLbls>
            <c:delete val="1"/>
          </c:dLbls>
          <c:cat>
            <c:strRef>
              <c:f>'AM-chart1'!$C$2:$H$2</c:f>
              <c:strCache>
                <c:ptCount val="6"/>
                <c:pt idx="0">
                  <c:v>AG</c:v>
                </c:pt>
                <c:pt idx="1">
                  <c:v>NVH</c:v>
                </c:pt>
                <c:pt idx="2">
                  <c:v>NVS</c:v>
                </c:pt>
                <c:pt idx="3">
                  <c:v>NVT</c:v>
                </c:pt>
                <c:pt idx="4">
                  <c:v>URB</c:v>
                </c:pt>
                <c:pt idx="5">
                  <c:v>WAT</c:v>
                </c:pt>
              </c:strCache>
            </c:strRef>
          </c:cat>
          <c:val>
            <c:numRef>
              <c:f>'AM-chart1'!$J$9:$O$9</c:f>
              <c:numCache>
                <c:formatCode>0</c:formatCode>
                <c:ptCount val="6"/>
                <c:pt idx="0">
                  <c:v>13151.247169142332</c:v>
                </c:pt>
                <c:pt idx="1">
                  <c:v>462.78994812625251</c:v>
                </c:pt>
                <c:pt idx="2">
                  <c:v>63.086809492227744</c:v>
                </c:pt>
                <c:pt idx="3">
                  <c:v>835.98134961525273</c:v>
                </c:pt>
                <c:pt idx="4">
                  <c:v>286.77392740429462</c:v>
                </c:pt>
                <c:pt idx="5">
                  <c:v>0.54442782965000003</c:v>
                </c:pt>
              </c:numCache>
            </c:numRef>
          </c:val>
        </c:ser>
        <c:dLbls>
          <c:showLegendKey val="0"/>
          <c:showVal val="1"/>
          <c:showCatName val="0"/>
          <c:showSerName val="0"/>
          <c:showPercent val="0"/>
          <c:showBubbleSize val="0"/>
        </c:dLbls>
        <c:gapWidth val="75"/>
        <c:shape val="box"/>
        <c:axId val="218844160"/>
        <c:axId val="218850048"/>
        <c:axId val="0"/>
      </c:bar3DChart>
      <c:catAx>
        <c:axId val="218844160"/>
        <c:scaling>
          <c:orientation val="minMax"/>
        </c:scaling>
        <c:delete val="0"/>
        <c:axPos val="b"/>
        <c:numFmt formatCode="General" sourceLinked="1"/>
        <c:majorTickMark val="none"/>
        <c:minorTickMark val="none"/>
        <c:tickLblPos val="nextTo"/>
        <c:crossAx val="218850048"/>
        <c:crosses val="autoZero"/>
        <c:auto val="1"/>
        <c:lblAlgn val="ctr"/>
        <c:lblOffset val="100"/>
        <c:noMultiLvlLbl val="0"/>
      </c:catAx>
      <c:valAx>
        <c:axId val="218850048"/>
        <c:scaling>
          <c:orientation val="minMax"/>
        </c:scaling>
        <c:delete val="0"/>
        <c:axPos val="l"/>
        <c:numFmt formatCode="0" sourceLinked="1"/>
        <c:majorTickMark val="none"/>
        <c:minorTickMark val="none"/>
        <c:tickLblPos val="nextTo"/>
        <c:crossAx val="218844160"/>
        <c:crosses val="autoZero"/>
        <c:crossBetween val="between"/>
        <c:majorUnit val="1000"/>
      </c:valAx>
    </c:plotArea>
    <c:legend>
      <c:legendPos val="b"/>
      <c:layout>
        <c:manualLayout>
          <c:xMode val="edge"/>
          <c:yMode val="edge"/>
          <c:x val="0.78904455848341482"/>
          <c:y val="0.12831150405953537"/>
          <c:w val="0.16390722658292087"/>
          <c:h val="0.21648784073981081"/>
        </c:manualLayout>
      </c:layout>
      <c:overlay val="0"/>
    </c:legend>
    <c:plotVisOnly val="1"/>
    <c:dispBlanksAs val="gap"/>
    <c:showDLblsOverMax val="0"/>
  </c:chart>
  <c:spPr>
    <a:solidFill>
      <a:srgbClr val="FFFFFF"/>
    </a:solidFill>
  </c:spPr>
  <c:txPr>
    <a:bodyPr/>
    <a:lstStyle/>
    <a:p>
      <a:pPr>
        <a:defRPr sz="800"/>
      </a:pPr>
      <a:endParaRPr lang="en-US"/>
    </a:p>
  </c:txPr>
  <c:externalData r:id="rId2">
    <c:autoUpdate val="0"/>
  </c:externalData>
  <c:userShapes r:id="rId3"/>
</c:chartSpace>
</file>

<file path=ppt/diagrams/_rels/data1.xml.rels><?xml version="1.0" encoding="UTF-8" standalone="yes"?>
<Relationships xmlns="http://schemas.openxmlformats.org/package/2006/relationships"><Relationship Id="rId1" Type="http://schemas.openxmlformats.org/officeDocument/2006/relationships/image" Target="../media/image26.png"/></Relationships>
</file>

<file path=ppt/diagrams/_rels/drawing1.xml.rels><?xml version="1.0" encoding="UTF-8" standalone="yes"?>
<Relationships xmlns="http://schemas.openxmlformats.org/package/2006/relationships"><Relationship Id="rId1" Type="http://schemas.openxmlformats.org/officeDocument/2006/relationships/image" Target="../media/image26.png"/></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368C36A-2FA0-4B61-9110-5DE60F051EA8}" type="doc">
      <dgm:prSet loTypeId="urn:microsoft.com/office/officeart/2011/layout/HexagonRadial" loCatId="cycle" qsTypeId="urn:microsoft.com/office/officeart/2005/8/quickstyle/simple1#1" qsCatId="simple" csTypeId="urn:microsoft.com/office/officeart/2005/8/colors/accent1_2#1" csCatId="accent1" phldr="1"/>
      <dgm:spPr/>
      <dgm:t>
        <a:bodyPr/>
        <a:lstStyle/>
        <a:p>
          <a:endParaRPr lang="en-US"/>
        </a:p>
      </dgm:t>
    </dgm:pt>
    <dgm:pt modelId="{666F47E5-6FD6-41DE-B9B0-CB4A2D9D193A}">
      <dgm:prSet phldrT="[Text]"/>
      <dgm:spPr>
        <a:solidFill>
          <a:srgbClr val="FF0000"/>
        </a:solidFill>
      </dgm:spPr>
      <dgm:t>
        <a:bodyPr/>
        <a:lstStyle/>
        <a:p>
          <a:r>
            <a:rPr lang="en-US" b="1" dirty="0" smtClean="0">
              <a:solidFill>
                <a:schemeClr val="tx1"/>
              </a:solidFill>
            </a:rPr>
            <a:t>Crop Yield Forecast/Estimates</a:t>
          </a:r>
        </a:p>
        <a:p>
          <a:r>
            <a:rPr lang="en-US" u="sng" dirty="0" smtClean="0">
              <a:solidFill>
                <a:schemeClr val="tx1"/>
              </a:solidFill>
            </a:rPr>
            <a:t>Linear and Non Linear Yield Model Developments</a:t>
          </a:r>
          <a:endParaRPr lang="en-US" b="1" u="sng" dirty="0" smtClean="0">
            <a:solidFill>
              <a:schemeClr val="tx1"/>
            </a:solidFill>
          </a:endParaRPr>
        </a:p>
        <a:p>
          <a:endParaRPr lang="en-US" b="1" dirty="0">
            <a:solidFill>
              <a:schemeClr val="tx1"/>
            </a:solidFill>
          </a:endParaRPr>
        </a:p>
      </dgm:t>
    </dgm:pt>
    <dgm:pt modelId="{17E9E13D-888B-43D7-8C5A-E514A5394888}" type="parTrans" cxnId="{42BB7AE1-5713-4F51-8912-2A4F6D81FADC}">
      <dgm:prSet/>
      <dgm:spPr/>
      <dgm:t>
        <a:bodyPr/>
        <a:lstStyle/>
        <a:p>
          <a:endParaRPr lang="en-US"/>
        </a:p>
      </dgm:t>
    </dgm:pt>
    <dgm:pt modelId="{80175FF7-C411-47DC-AC6A-A0FDE8E9846F}" type="sibTrans" cxnId="{42BB7AE1-5713-4F51-8912-2A4F6D81FADC}">
      <dgm:prSet/>
      <dgm:spPr/>
      <dgm:t>
        <a:bodyPr/>
        <a:lstStyle/>
        <a:p>
          <a:endParaRPr lang="en-US"/>
        </a:p>
      </dgm:t>
    </dgm:pt>
    <dgm:pt modelId="{7DAC274D-9062-46A5-AE49-0A90168E0DBE}">
      <dgm:prSet phldrT="[Text]"/>
      <dgm:spPr/>
      <dgm:t>
        <a:bodyPr/>
        <a:lstStyle/>
        <a:p>
          <a:r>
            <a:rPr lang="en-US" dirty="0" smtClean="0"/>
            <a:t>Satellite Based Vegetation Analysis</a:t>
          </a:r>
          <a:endParaRPr lang="en-US" dirty="0"/>
        </a:p>
      </dgm:t>
    </dgm:pt>
    <dgm:pt modelId="{4199588F-1BC6-46C7-92D2-593DBD002415}" type="parTrans" cxnId="{7FFF81E1-A7F4-4FF0-8843-65A8471F58BD}">
      <dgm:prSet/>
      <dgm:spPr/>
      <dgm:t>
        <a:bodyPr/>
        <a:lstStyle/>
        <a:p>
          <a:endParaRPr lang="en-US"/>
        </a:p>
      </dgm:t>
    </dgm:pt>
    <dgm:pt modelId="{BBDB5A88-4E65-4590-A6C2-833E656D403D}" type="sibTrans" cxnId="{7FFF81E1-A7F4-4FF0-8843-65A8471F58BD}">
      <dgm:prSet/>
      <dgm:spPr/>
      <dgm:t>
        <a:bodyPr/>
        <a:lstStyle/>
        <a:p>
          <a:endParaRPr lang="en-US"/>
        </a:p>
      </dgm:t>
    </dgm:pt>
    <dgm:pt modelId="{9162B3E0-F17A-4351-812B-5AE5BFC153DF}">
      <dgm:prSet phldrT="[Text]"/>
      <dgm:spPr/>
      <dgm:t>
        <a:bodyPr/>
        <a:lstStyle/>
        <a:p>
          <a:r>
            <a:rPr lang="en-US" dirty="0" smtClean="0"/>
            <a:t>Weather Impacts on Crop</a:t>
          </a:r>
          <a:endParaRPr lang="en-US" dirty="0"/>
        </a:p>
      </dgm:t>
    </dgm:pt>
    <dgm:pt modelId="{5D637822-CC35-4D49-97A6-8A77E769327B}" type="parTrans" cxnId="{BA581E0A-F80E-4C5B-9DE6-042D041C801A}">
      <dgm:prSet/>
      <dgm:spPr/>
      <dgm:t>
        <a:bodyPr/>
        <a:lstStyle/>
        <a:p>
          <a:endParaRPr lang="en-US"/>
        </a:p>
      </dgm:t>
    </dgm:pt>
    <dgm:pt modelId="{1287C004-5D3F-4663-BAE6-54E828395B40}" type="sibTrans" cxnId="{BA581E0A-F80E-4C5B-9DE6-042D041C801A}">
      <dgm:prSet/>
      <dgm:spPr/>
      <dgm:t>
        <a:bodyPr/>
        <a:lstStyle/>
        <a:p>
          <a:endParaRPr lang="en-US"/>
        </a:p>
      </dgm:t>
    </dgm:pt>
    <dgm:pt modelId="{1BD328A2-41FE-4595-BD9E-08A38BF93331}">
      <dgm:prSet phldrT="[Text]"/>
      <dgm:spPr/>
      <dgm:t>
        <a:bodyPr/>
        <a:lstStyle/>
        <a:p>
          <a:r>
            <a:rPr lang="en-US" dirty="0" smtClean="0"/>
            <a:t>Irrigation Water Availability</a:t>
          </a:r>
          <a:endParaRPr lang="en-US" dirty="0"/>
        </a:p>
      </dgm:t>
    </dgm:pt>
    <dgm:pt modelId="{896192C9-3436-41CB-8C23-18591F7474D2}" type="parTrans" cxnId="{0A0C7F9C-5558-468E-A84B-5A70A6ACD170}">
      <dgm:prSet/>
      <dgm:spPr/>
      <dgm:t>
        <a:bodyPr/>
        <a:lstStyle/>
        <a:p>
          <a:endParaRPr lang="en-US"/>
        </a:p>
      </dgm:t>
    </dgm:pt>
    <dgm:pt modelId="{7F39C4DE-E01E-45B0-822E-962973C8A6E7}" type="sibTrans" cxnId="{0A0C7F9C-5558-468E-A84B-5A70A6ACD170}">
      <dgm:prSet/>
      <dgm:spPr/>
      <dgm:t>
        <a:bodyPr/>
        <a:lstStyle/>
        <a:p>
          <a:endParaRPr lang="en-US"/>
        </a:p>
      </dgm:t>
    </dgm:pt>
    <dgm:pt modelId="{5456853C-459D-4C70-B33D-6F37A4C16BCB}">
      <dgm:prSet phldrT="[Text]"/>
      <dgm:spPr/>
      <dgm:t>
        <a:bodyPr/>
        <a:lstStyle/>
        <a:p>
          <a:r>
            <a:rPr lang="en-US" dirty="0" smtClean="0"/>
            <a:t>Agriculture Mask Development</a:t>
          </a:r>
          <a:endParaRPr lang="en-US" dirty="0"/>
        </a:p>
      </dgm:t>
    </dgm:pt>
    <dgm:pt modelId="{7F65EE70-4518-4432-9B32-7E9A8465FDFD}" type="parTrans" cxnId="{120CE32C-3ECB-4D53-9E6C-5934209A32F7}">
      <dgm:prSet/>
      <dgm:spPr/>
      <dgm:t>
        <a:bodyPr/>
        <a:lstStyle/>
        <a:p>
          <a:endParaRPr lang="en-US"/>
        </a:p>
      </dgm:t>
    </dgm:pt>
    <dgm:pt modelId="{16D58BC5-D7A7-47DF-A703-0BEA391899DB}" type="sibTrans" cxnId="{120CE32C-3ECB-4D53-9E6C-5934209A32F7}">
      <dgm:prSet/>
      <dgm:spPr/>
      <dgm:t>
        <a:bodyPr/>
        <a:lstStyle/>
        <a:p>
          <a:endParaRPr lang="en-US"/>
        </a:p>
      </dgm:t>
    </dgm:pt>
    <dgm:pt modelId="{F36D30BC-A54B-4FF2-9C95-D6CC33BC37E2}">
      <dgm:prSet phldrT="[Text]"/>
      <dgm:spPr/>
      <dgm:t>
        <a:bodyPr/>
        <a:lstStyle/>
        <a:p>
          <a:r>
            <a:rPr lang="en-US" dirty="0" smtClean="0"/>
            <a:t>Crop Yield Assessments Surveys</a:t>
          </a:r>
          <a:endParaRPr lang="en-US" dirty="0"/>
        </a:p>
      </dgm:t>
    </dgm:pt>
    <dgm:pt modelId="{9661644E-7FBD-4E75-BDE0-40040E539C65}" type="parTrans" cxnId="{A0C748B0-ED7A-421B-AC6E-A3A4D646F7B8}">
      <dgm:prSet/>
      <dgm:spPr/>
      <dgm:t>
        <a:bodyPr/>
        <a:lstStyle/>
        <a:p>
          <a:endParaRPr lang="en-US"/>
        </a:p>
      </dgm:t>
    </dgm:pt>
    <dgm:pt modelId="{1E261243-08D8-4FC7-8C99-D4D7BAB0C039}" type="sibTrans" cxnId="{A0C748B0-ED7A-421B-AC6E-A3A4D646F7B8}">
      <dgm:prSet/>
      <dgm:spPr/>
      <dgm:t>
        <a:bodyPr/>
        <a:lstStyle/>
        <a:p>
          <a:endParaRPr lang="en-US"/>
        </a:p>
      </dgm:t>
    </dgm:pt>
    <dgm:pt modelId="{4553B88E-4249-4E42-9BD7-305EA8D3CCF3}">
      <dgm:prSet phldrT="[Text]"/>
      <dgm:spPr/>
      <dgm:t>
        <a:bodyPr/>
        <a:lstStyle/>
        <a:p>
          <a:r>
            <a:rPr lang="en-US" dirty="0" smtClean="0"/>
            <a:t>Fertilizer Availability</a:t>
          </a:r>
          <a:endParaRPr lang="en-US" dirty="0"/>
        </a:p>
      </dgm:t>
    </dgm:pt>
    <dgm:pt modelId="{71405453-8AB6-4BEC-9956-0B2D9DD48B90}" type="parTrans" cxnId="{C3709570-AAD7-4734-93E9-2F06B2DAD7CB}">
      <dgm:prSet/>
      <dgm:spPr/>
      <dgm:t>
        <a:bodyPr/>
        <a:lstStyle/>
        <a:p>
          <a:endParaRPr lang="en-US"/>
        </a:p>
      </dgm:t>
    </dgm:pt>
    <dgm:pt modelId="{4C7F4EA5-702C-4CA6-BF80-BEE568F35A4F}" type="sibTrans" cxnId="{C3709570-AAD7-4734-93E9-2F06B2DAD7CB}">
      <dgm:prSet/>
      <dgm:spPr/>
      <dgm:t>
        <a:bodyPr/>
        <a:lstStyle/>
        <a:p>
          <a:endParaRPr lang="en-US"/>
        </a:p>
      </dgm:t>
    </dgm:pt>
    <dgm:pt modelId="{523BFD1E-6AAB-41E4-9E05-DBEDB424AE57}" type="pres">
      <dgm:prSet presAssocID="{5368C36A-2FA0-4B61-9110-5DE60F051EA8}" presName="Name0" presStyleCnt="0">
        <dgm:presLayoutVars>
          <dgm:chMax val="1"/>
          <dgm:chPref val="1"/>
          <dgm:dir/>
          <dgm:animOne val="branch"/>
          <dgm:animLvl val="lvl"/>
        </dgm:presLayoutVars>
      </dgm:prSet>
      <dgm:spPr/>
      <dgm:t>
        <a:bodyPr/>
        <a:lstStyle/>
        <a:p>
          <a:endParaRPr lang="en-US"/>
        </a:p>
      </dgm:t>
    </dgm:pt>
    <dgm:pt modelId="{DB4469D9-74D4-4D62-8FA7-8B6CE7961C17}" type="pres">
      <dgm:prSet presAssocID="{666F47E5-6FD6-41DE-B9B0-CB4A2D9D193A}" presName="Parent" presStyleLbl="node0" presStyleIdx="0" presStyleCnt="1">
        <dgm:presLayoutVars>
          <dgm:chMax val="6"/>
          <dgm:chPref val="6"/>
        </dgm:presLayoutVars>
      </dgm:prSet>
      <dgm:spPr/>
      <dgm:t>
        <a:bodyPr/>
        <a:lstStyle/>
        <a:p>
          <a:endParaRPr lang="en-US"/>
        </a:p>
      </dgm:t>
    </dgm:pt>
    <dgm:pt modelId="{66FEC556-50CE-4600-A302-88A614ACBCF6}" type="pres">
      <dgm:prSet presAssocID="{7DAC274D-9062-46A5-AE49-0A90168E0DBE}" presName="Accent1" presStyleCnt="0"/>
      <dgm:spPr/>
    </dgm:pt>
    <dgm:pt modelId="{00E31239-60E2-47FE-AFE4-3B98F6191B46}" type="pres">
      <dgm:prSet presAssocID="{7DAC274D-9062-46A5-AE49-0A90168E0DBE}" presName="Accent" presStyleLbl="bgShp" presStyleIdx="0" presStyleCnt="6"/>
      <dgm:spPr/>
    </dgm:pt>
    <dgm:pt modelId="{3A2D9CDA-098D-4A84-819C-1B84986A35BA}" type="pres">
      <dgm:prSet presAssocID="{7DAC274D-9062-46A5-AE49-0A90168E0DBE}" presName="Child1" presStyleLbl="node1" presStyleIdx="0" presStyleCnt="6" custLinFactNeighborX="3297">
        <dgm:presLayoutVars>
          <dgm:chMax val="0"/>
          <dgm:chPref val="0"/>
          <dgm:bulletEnabled val="1"/>
        </dgm:presLayoutVars>
      </dgm:prSet>
      <dgm:spPr/>
      <dgm:t>
        <a:bodyPr/>
        <a:lstStyle/>
        <a:p>
          <a:endParaRPr lang="en-US"/>
        </a:p>
      </dgm:t>
    </dgm:pt>
    <dgm:pt modelId="{3BFF77D9-03CA-49D8-AA24-11AED58FDA1D}" type="pres">
      <dgm:prSet presAssocID="{9162B3E0-F17A-4351-812B-5AE5BFC153DF}" presName="Accent2" presStyleCnt="0"/>
      <dgm:spPr/>
    </dgm:pt>
    <dgm:pt modelId="{039DBA06-1EBA-471F-968D-2E50530B5877}" type="pres">
      <dgm:prSet presAssocID="{9162B3E0-F17A-4351-812B-5AE5BFC153DF}" presName="Accent" presStyleLbl="bgShp" presStyleIdx="1" presStyleCnt="6"/>
      <dgm:spPr>
        <a:solidFill>
          <a:schemeClr val="tx1"/>
        </a:solidFill>
      </dgm:spPr>
    </dgm:pt>
    <dgm:pt modelId="{2092EB9D-5159-42E7-A00C-924B3A51619F}" type="pres">
      <dgm:prSet presAssocID="{9162B3E0-F17A-4351-812B-5AE5BFC153DF}" presName="Child2" presStyleLbl="node1" presStyleIdx="1" presStyleCnt="6">
        <dgm:presLayoutVars>
          <dgm:chMax val="0"/>
          <dgm:chPref val="0"/>
          <dgm:bulletEnabled val="1"/>
        </dgm:presLayoutVars>
      </dgm:prSet>
      <dgm:spPr/>
      <dgm:t>
        <a:bodyPr/>
        <a:lstStyle/>
        <a:p>
          <a:endParaRPr lang="en-US"/>
        </a:p>
      </dgm:t>
    </dgm:pt>
    <dgm:pt modelId="{4767B9E6-7889-497A-ADB3-ADAE6FFCE683}" type="pres">
      <dgm:prSet presAssocID="{1BD328A2-41FE-4595-BD9E-08A38BF93331}" presName="Accent3" presStyleCnt="0"/>
      <dgm:spPr/>
    </dgm:pt>
    <dgm:pt modelId="{6E255554-6FC9-4A14-9FBD-457A94A47FF9}" type="pres">
      <dgm:prSet presAssocID="{1BD328A2-41FE-4595-BD9E-08A38BF93331}" presName="Accent" presStyleLbl="bgShp" presStyleIdx="2" presStyleCnt="6"/>
      <dgm:spPr>
        <a:solidFill>
          <a:schemeClr val="tx1"/>
        </a:solidFill>
      </dgm:spPr>
    </dgm:pt>
    <dgm:pt modelId="{22DAE7B5-80C5-440C-B3A7-69AD6DBA23CD}" type="pres">
      <dgm:prSet presAssocID="{1BD328A2-41FE-4595-BD9E-08A38BF93331}" presName="Child3" presStyleLbl="node1" presStyleIdx="2" presStyleCnt="6">
        <dgm:presLayoutVars>
          <dgm:chMax val="0"/>
          <dgm:chPref val="0"/>
          <dgm:bulletEnabled val="1"/>
        </dgm:presLayoutVars>
      </dgm:prSet>
      <dgm:spPr/>
      <dgm:t>
        <a:bodyPr/>
        <a:lstStyle/>
        <a:p>
          <a:endParaRPr lang="en-US"/>
        </a:p>
      </dgm:t>
    </dgm:pt>
    <dgm:pt modelId="{8140936A-DC12-455F-BA3E-27AF3C78C8CB}" type="pres">
      <dgm:prSet presAssocID="{5456853C-459D-4C70-B33D-6F37A4C16BCB}" presName="Accent4" presStyleCnt="0"/>
      <dgm:spPr/>
    </dgm:pt>
    <dgm:pt modelId="{50C44B34-66C8-4E26-9263-1E5A95B16BA7}" type="pres">
      <dgm:prSet presAssocID="{5456853C-459D-4C70-B33D-6F37A4C16BCB}" presName="Accent" presStyleLbl="bgShp" presStyleIdx="3" presStyleCnt="6"/>
      <dgm:spPr>
        <a:solidFill>
          <a:schemeClr val="tx1"/>
        </a:solidFill>
      </dgm:spPr>
    </dgm:pt>
    <dgm:pt modelId="{EE935CE8-1619-404D-B4E6-F098F70748A9}" type="pres">
      <dgm:prSet presAssocID="{5456853C-459D-4C70-B33D-6F37A4C16BCB}" presName="Child4" presStyleLbl="node1" presStyleIdx="3" presStyleCnt="6">
        <dgm:presLayoutVars>
          <dgm:chMax val="0"/>
          <dgm:chPref val="0"/>
          <dgm:bulletEnabled val="1"/>
        </dgm:presLayoutVars>
      </dgm:prSet>
      <dgm:spPr/>
      <dgm:t>
        <a:bodyPr/>
        <a:lstStyle/>
        <a:p>
          <a:endParaRPr lang="en-US"/>
        </a:p>
      </dgm:t>
    </dgm:pt>
    <dgm:pt modelId="{95C0BDF3-E4B0-4848-A1D6-068726FC3203}" type="pres">
      <dgm:prSet presAssocID="{F36D30BC-A54B-4FF2-9C95-D6CC33BC37E2}" presName="Accent5" presStyleCnt="0"/>
      <dgm:spPr/>
    </dgm:pt>
    <dgm:pt modelId="{A5F1DFB4-A020-4F33-952F-D86C7B0817D1}" type="pres">
      <dgm:prSet presAssocID="{F36D30BC-A54B-4FF2-9C95-D6CC33BC37E2}" presName="Accent" presStyleLbl="bgShp" presStyleIdx="4" presStyleCnt="6"/>
      <dgm:spPr>
        <a:solidFill>
          <a:schemeClr val="tx1"/>
        </a:solidFill>
      </dgm:spPr>
    </dgm:pt>
    <dgm:pt modelId="{A56FB08B-90EC-4CB2-9BE6-8E2F25EB4BDE}" type="pres">
      <dgm:prSet presAssocID="{F36D30BC-A54B-4FF2-9C95-D6CC33BC37E2}" presName="Child5" presStyleLbl="node1" presStyleIdx="4" presStyleCnt="6">
        <dgm:presLayoutVars>
          <dgm:chMax val="0"/>
          <dgm:chPref val="0"/>
          <dgm:bulletEnabled val="1"/>
        </dgm:presLayoutVars>
      </dgm:prSet>
      <dgm:spPr/>
      <dgm:t>
        <a:bodyPr/>
        <a:lstStyle/>
        <a:p>
          <a:endParaRPr lang="en-US"/>
        </a:p>
      </dgm:t>
    </dgm:pt>
    <dgm:pt modelId="{12CB4EAF-F258-4677-BFC0-8A57E8AD7EBD}" type="pres">
      <dgm:prSet presAssocID="{4553B88E-4249-4E42-9BD7-305EA8D3CCF3}" presName="Accent6" presStyleCnt="0"/>
      <dgm:spPr/>
    </dgm:pt>
    <dgm:pt modelId="{69C1EE16-8C35-453C-89FC-EC2AAF231E84}" type="pres">
      <dgm:prSet presAssocID="{4553B88E-4249-4E42-9BD7-305EA8D3CCF3}" presName="Accent" presStyleLbl="bgShp" presStyleIdx="5" presStyleCnt="6"/>
      <dgm:spPr>
        <a:blipFill rotWithShape="0">
          <a:blip xmlns:r="http://schemas.openxmlformats.org/officeDocument/2006/relationships" r:embed="rId1"/>
          <a:stretch>
            <a:fillRect/>
          </a:stretch>
        </a:blipFill>
      </dgm:spPr>
      <dgm:t>
        <a:bodyPr/>
        <a:lstStyle/>
        <a:p>
          <a:endParaRPr lang="en-US"/>
        </a:p>
      </dgm:t>
    </dgm:pt>
    <dgm:pt modelId="{376D719F-EC00-4CB6-9986-2EFE7806A69F}" type="pres">
      <dgm:prSet presAssocID="{4553B88E-4249-4E42-9BD7-305EA8D3CCF3}" presName="Child6" presStyleLbl="node1" presStyleIdx="5" presStyleCnt="6">
        <dgm:presLayoutVars>
          <dgm:chMax val="0"/>
          <dgm:chPref val="0"/>
          <dgm:bulletEnabled val="1"/>
        </dgm:presLayoutVars>
      </dgm:prSet>
      <dgm:spPr/>
      <dgm:t>
        <a:bodyPr/>
        <a:lstStyle/>
        <a:p>
          <a:endParaRPr lang="en-US"/>
        </a:p>
      </dgm:t>
    </dgm:pt>
  </dgm:ptLst>
  <dgm:cxnLst>
    <dgm:cxn modelId="{B3888D8D-9DAA-4DA7-B100-7260C271AC14}" type="presOf" srcId="{5456853C-459D-4C70-B33D-6F37A4C16BCB}" destId="{EE935CE8-1619-404D-B4E6-F098F70748A9}" srcOrd="0" destOrd="0" presId="urn:microsoft.com/office/officeart/2011/layout/HexagonRadial"/>
    <dgm:cxn modelId="{120CE32C-3ECB-4D53-9E6C-5934209A32F7}" srcId="{666F47E5-6FD6-41DE-B9B0-CB4A2D9D193A}" destId="{5456853C-459D-4C70-B33D-6F37A4C16BCB}" srcOrd="3" destOrd="0" parTransId="{7F65EE70-4518-4432-9B32-7E9A8465FDFD}" sibTransId="{16D58BC5-D7A7-47DF-A703-0BEA391899DB}"/>
    <dgm:cxn modelId="{EE6AC2F8-EA2E-403A-B6B1-E1A1757A22E9}" type="presOf" srcId="{5368C36A-2FA0-4B61-9110-5DE60F051EA8}" destId="{523BFD1E-6AAB-41E4-9E05-DBEDB424AE57}" srcOrd="0" destOrd="0" presId="urn:microsoft.com/office/officeart/2011/layout/HexagonRadial"/>
    <dgm:cxn modelId="{7FFF81E1-A7F4-4FF0-8843-65A8471F58BD}" srcId="{666F47E5-6FD6-41DE-B9B0-CB4A2D9D193A}" destId="{7DAC274D-9062-46A5-AE49-0A90168E0DBE}" srcOrd="0" destOrd="0" parTransId="{4199588F-1BC6-46C7-92D2-593DBD002415}" sibTransId="{BBDB5A88-4E65-4590-A6C2-833E656D403D}"/>
    <dgm:cxn modelId="{57EE9CC8-FD1A-458A-B9A5-F4E09F862012}" type="presOf" srcId="{9162B3E0-F17A-4351-812B-5AE5BFC153DF}" destId="{2092EB9D-5159-42E7-A00C-924B3A51619F}" srcOrd="0" destOrd="0" presId="urn:microsoft.com/office/officeart/2011/layout/HexagonRadial"/>
    <dgm:cxn modelId="{4E91367E-792A-489D-9831-9345EBB8265F}" type="presOf" srcId="{F36D30BC-A54B-4FF2-9C95-D6CC33BC37E2}" destId="{A56FB08B-90EC-4CB2-9BE6-8E2F25EB4BDE}" srcOrd="0" destOrd="0" presId="urn:microsoft.com/office/officeart/2011/layout/HexagonRadial"/>
    <dgm:cxn modelId="{BA581E0A-F80E-4C5B-9DE6-042D041C801A}" srcId="{666F47E5-6FD6-41DE-B9B0-CB4A2D9D193A}" destId="{9162B3E0-F17A-4351-812B-5AE5BFC153DF}" srcOrd="1" destOrd="0" parTransId="{5D637822-CC35-4D49-97A6-8A77E769327B}" sibTransId="{1287C004-5D3F-4663-BAE6-54E828395B40}"/>
    <dgm:cxn modelId="{33C88517-6F6F-43AD-BCAD-6DB751E4F2CD}" type="presOf" srcId="{666F47E5-6FD6-41DE-B9B0-CB4A2D9D193A}" destId="{DB4469D9-74D4-4D62-8FA7-8B6CE7961C17}" srcOrd="0" destOrd="0" presId="urn:microsoft.com/office/officeart/2011/layout/HexagonRadial"/>
    <dgm:cxn modelId="{A0C748B0-ED7A-421B-AC6E-A3A4D646F7B8}" srcId="{666F47E5-6FD6-41DE-B9B0-CB4A2D9D193A}" destId="{F36D30BC-A54B-4FF2-9C95-D6CC33BC37E2}" srcOrd="4" destOrd="0" parTransId="{9661644E-7FBD-4E75-BDE0-40040E539C65}" sibTransId="{1E261243-08D8-4FC7-8C99-D4D7BAB0C039}"/>
    <dgm:cxn modelId="{D22007FE-8BD0-4176-BDFF-DFD48F566A48}" type="presOf" srcId="{7DAC274D-9062-46A5-AE49-0A90168E0DBE}" destId="{3A2D9CDA-098D-4A84-819C-1B84986A35BA}" srcOrd="0" destOrd="0" presId="urn:microsoft.com/office/officeart/2011/layout/HexagonRadial"/>
    <dgm:cxn modelId="{42BB7AE1-5713-4F51-8912-2A4F6D81FADC}" srcId="{5368C36A-2FA0-4B61-9110-5DE60F051EA8}" destId="{666F47E5-6FD6-41DE-B9B0-CB4A2D9D193A}" srcOrd="0" destOrd="0" parTransId="{17E9E13D-888B-43D7-8C5A-E514A5394888}" sibTransId="{80175FF7-C411-47DC-AC6A-A0FDE8E9846F}"/>
    <dgm:cxn modelId="{C3709570-AAD7-4734-93E9-2F06B2DAD7CB}" srcId="{666F47E5-6FD6-41DE-B9B0-CB4A2D9D193A}" destId="{4553B88E-4249-4E42-9BD7-305EA8D3CCF3}" srcOrd="5" destOrd="0" parTransId="{71405453-8AB6-4BEC-9956-0B2D9DD48B90}" sibTransId="{4C7F4EA5-702C-4CA6-BF80-BEE568F35A4F}"/>
    <dgm:cxn modelId="{B9668E68-3F55-473A-81FD-F142C97F60A5}" type="presOf" srcId="{4553B88E-4249-4E42-9BD7-305EA8D3CCF3}" destId="{376D719F-EC00-4CB6-9986-2EFE7806A69F}" srcOrd="0" destOrd="0" presId="urn:microsoft.com/office/officeart/2011/layout/HexagonRadial"/>
    <dgm:cxn modelId="{2D9E4046-3F7F-421D-9712-BE241CB99DFE}" type="presOf" srcId="{1BD328A2-41FE-4595-BD9E-08A38BF93331}" destId="{22DAE7B5-80C5-440C-B3A7-69AD6DBA23CD}" srcOrd="0" destOrd="0" presId="urn:microsoft.com/office/officeart/2011/layout/HexagonRadial"/>
    <dgm:cxn modelId="{0A0C7F9C-5558-468E-A84B-5A70A6ACD170}" srcId="{666F47E5-6FD6-41DE-B9B0-CB4A2D9D193A}" destId="{1BD328A2-41FE-4595-BD9E-08A38BF93331}" srcOrd="2" destOrd="0" parTransId="{896192C9-3436-41CB-8C23-18591F7474D2}" sibTransId="{7F39C4DE-E01E-45B0-822E-962973C8A6E7}"/>
    <dgm:cxn modelId="{6A0EE886-6E85-4357-94CE-BA8ABA9A5A07}" type="presParOf" srcId="{523BFD1E-6AAB-41E4-9E05-DBEDB424AE57}" destId="{DB4469D9-74D4-4D62-8FA7-8B6CE7961C17}" srcOrd="0" destOrd="0" presId="urn:microsoft.com/office/officeart/2011/layout/HexagonRadial"/>
    <dgm:cxn modelId="{A61B3F59-ADE9-44A1-ABD4-07911A38229B}" type="presParOf" srcId="{523BFD1E-6AAB-41E4-9E05-DBEDB424AE57}" destId="{66FEC556-50CE-4600-A302-88A614ACBCF6}" srcOrd="1" destOrd="0" presId="urn:microsoft.com/office/officeart/2011/layout/HexagonRadial"/>
    <dgm:cxn modelId="{D4536FE5-CA59-4755-A38D-7CE90188376D}" type="presParOf" srcId="{66FEC556-50CE-4600-A302-88A614ACBCF6}" destId="{00E31239-60E2-47FE-AFE4-3B98F6191B46}" srcOrd="0" destOrd="0" presId="urn:microsoft.com/office/officeart/2011/layout/HexagonRadial"/>
    <dgm:cxn modelId="{920E8A78-966F-4030-86D8-95161B61F296}" type="presParOf" srcId="{523BFD1E-6AAB-41E4-9E05-DBEDB424AE57}" destId="{3A2D9CDA-098D-4A84-819C-1B84986A35BA}" srcOrd="2" destOrd="0" presId="urn:microsoft.com/office/officeart/2011/layout/HexagonRadial"/>
    <dgm:cxn modelId="{3CE24A20-CD8D-4F60-88AF-08EC9D964200}" type="presParOf" srcId="{523BFD1E-6AAB-41E4-9E05-DBEDB424AE57}" destId="{3BFF77D9-03CA-49D8-AA24-11AED58FDA1D}" srcOrd="3" destOrd="0" presId="urn:microsoft.com/office/officeart/2011/layout/HexagonRadial"/>
    <dgm:cxn modelId="{D0549219-43A1-4D72-85A2-26293C74091F}" type="presParOf" srcId="{3BFF77D9-03CA-49D8-AA24-11AED58FDA1D}" destId="{039DBA06-1EBA-471F-968D-2E50530B5877}" srcOrd="0" destOrd="0" presId="urn:microsoft.com/office/officeart/2011/layout/HexagonRadial"/>
    <dgm:cxn modelId="{CEA0184A-38F4-4251-A81E-BD261CB6C2B5}" type="presParOf" srcId="{523BFD1E-6AAB-41E4-9E05-DBEDB424AE57}" destId="{2092EB9D-5159-42E7-A00C-924B3A51619F}" srcOrd="4" destOrd="0" presId="urn:microsoft.com/office/officeart/2011/layout/HexagonRadial"/>
    <dgm:cxn modelId="{AB863C2E-3E9C-4FED-AE35-D9A32A48C3F8}" type="presParOf" srcId="{523BFD1E-6AAB-41E4-9E05-DBEDB424AE57}" destId="{4767B9E6-7889-497A-ADB3-ADAE6FFCE683}" srcOrd="5" destOrd="0" presId="urn:microsoft.com/office/officeart/2011/layout/HexagonRadial"/>
    <dgm:cxn modelId="{7DB79DFC-4C6B-4445-86C8-187135A4BABD}" type="presParOf" srcId="{4767B9E6-7889-497A-ADB3-ADAE6FFCE683}" destId="{6E255554-6FC9-4A14-9FBD-457A94A47FF9}" srcOrd="0" destOrd="0" presId="urn:microsoft.com/office/officeart/2011/layout/HexagonRadial"/>
    <dgm:cxn modelId="{963EDD44-02CD-48CE-B604-B54DFB43D0F6}" type="presParOf" srcId="{523BFD1E-6AAB-41E4-9E05-DBEDB424AE57}" destId="{22DAE7B5-80C5-440C-B3A7-69AD6DBA23CD}" srcOrd="6" destOrd="0" presId="urn:microsoft.com/office/officeart/2011/layout/HexagonRadial"/>
    <dgm:cxn modelId="{9AA03696-CD55-473E-869B-751E78C6B1EE}" type="presParOf" srcId="{523BFD1E-6AAB-41E4-9E05-DBEDB424AE57}" destId="{8140936A-DC12-455F-BA3E-27AF3C78C8CB}" srcOrd="7" destOrd="0" presId="urn:microsoft.com/office/officeart/2011/layout/HexagonRadial"/>
    <dgm:cxn modelId="{5D78658B-BD93-4ED8-B397-0A62678E919C}" type="presParOf" srcId="{8140936A-DC12-455F-BA3E-27AF3C78C8CB}" destId="{50C44B34-66C8-4E26-9263-1E5A95B16BA7}" srcOrd="0" destOrd="0" presId="urn:microsoft.com/office/officeart/2011/layout/HexagonRadial"/>
    <dgm:cxn modelId="{4F1408EA-19A3-4C56-BDB8-C7B96B7B9EE1}" type="presParOf" srcId="{523BFD1E-6AAB-41E4-9E05-DBEDB424AE57}" destId="{EE935CE8-1619-404D-B4E6-F098F70748A9}" srcOrd="8" destOrd="0" presId="urn:microsoft.com/office/officeart/2011/layout/HexagonRadial"/>
    <dgm:cxn modelId="{6BEF44AD-2C6E-44EB-9E8A-D216ABDB4BBB}" type="presParOf" srcId="{523BFD1E-6AAB-41E4-9E05-DBEDB424AE57}" destId="{95C0BDF3-E4B0-4848-A1D6-068726FC3203}" srcOrd="9" destOrd="0" presId="urn:microsoft.com/office/officeart/2011/layout/HexagonRadial"/>
    <dgm:cxn modelId="{02586652-9CAE-4599-9D46-D7491755D8CB}" type="presParOf" srcId="{95C0BDF3-E4B0-4848-A1D6-068726FC3203}" destId="{A5F1DFB4-A020-4F33-952F-D86C7B0817D1}" srcOrd="0" destOrd="0" presId="urn:microsoft.com/office/officeart/2011/layout/HexagonRadial"/>
    <dgm:cxn modelId="{9DAF889A-4FAA-41E2-9489-D8AFE86886EC}" type="presParOf" srcId="{523BFD1E-6AAB-41E4-9E05-DBEDB424AE57}" destId="{A56FB08B-90EC-4CB2-9BE6-8E2F25EB4BDE}" srcOrd="10" destOrd="0" presId="urn:microsoft.com/office/officeart/2011/layout/HexagonRadial"/>
    <dgm:cxn modelId="{C087A872-8B71-4712-9CE7-E1A229356FAE}" type="presParOf" srcId="{523BFD1E-6AAB-41E4-9E05-DBEDB424AE57}" destId="{12CB4EAF-F258-4677-BFC0-8A57E8AD7EBD}" srcOrd="11" destOrd="0" presId="urn:microsoft.com/office/officeart/2011/layout/HexagonRadial"/>
    <dgm:cxn modelId="{D6783052-E63E-4CFC-9EC3-ABA26B406CA7}" type="presParOf" srcId="{12CB4EAF-F258-4677-BFC0-8A57E8AD7EBD}" destId="{69C1EE16-8C35-453C-89FC-EC2AAF231E84}" srcOrd="0" destOrd="0" presId="urn:microsoft.com/office/officeart/2011/layout/HexagonRadial"/>
    <dgm:cxn modelId="{594E3186-9FF9-4A85-854F-73DDEE91F1E0}" type="presParOf" srcId="{523BFD1E-6AAB-41E4-9E05-DBEDB424AE57}" destId="{376D719F-EC00-4CB6-9986-2EFE7806A69F}"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4469D9-74D4-4D62-8FA7-8B6CE7961C17}">
      <dsp:nvSpPr>
        <dsp:cNvPr id="0" name=""/>
        <dsp:cNvSpPr/>
      </dsp:nvSpPr>
      <dsp:spPr>
        <a:xfrm>
          <a:off x="919685" y="1045340"/>
          <a:ext cx="1328672" cy="1149355"/>
        </a:xfrm>
        <a:prstGeom prst="hexagon">
          <a:avLst>
            <a:gd name="adj" fmla="val 28570"/>
            <a:gd name="vf" fmla="val 115470"/>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en-US" sz="700" b="1" kern="1200" dirty="0" smtClean="0">
              <a:solidFill>
                <a:schemeClr val="tx1"/>
              </a:solidFill>
            </a:rPr>
            <a:t>Crop Yield Forecast/Estimates</a:t>
          </a:r>
        </a:p>
        <a:p>
          <a:pPr lvl="0" algn="ctr" defTabSz="311150">
            <a:lnSpc>
              <a:spcPct val="90000"/>
            </a:lnSpc>
            <a:spcBef>
              <a:spcPct val="0"/>
            </a:spcBef>
            <a:spcAft>
              <a:spcPct val="35000"/>
            </a:spcAft>
          </a:pPr>
          <a:r>
            <a:rPr lang="en-US" sz="700" u="sng" kern="1200" dirty="0" smtClean="0">
              <a:solidFill>
                <a:schemeClr val="tx1"/>
              </a:solidFill>
            </a:rPr>
            <a:t>Linear and Non Linear Yield Model Developments</a:t>
          </a:r>
          <a:endParaRPr lang="en-US" sz="700" b="1" u="sng" kern="1200" dirty="0" smtClean="0">
            <a:solidFill>
              <a:schemeClr val="tx1"/>
            </a:solidFill>
          </a:endParaRPr>
        </a:p>
        <a:p>
          <a:pPr lvl="0" algn="ctr" defTabSz="311150">
            <a:lnSpc>
              <a:spcPct val="90000"/>
            </a:lnSpc>
            <a:spcBef>
              <a:spcPct val="0"/>
            </a:spcBef>
            <a:spcAft>
              <a:spcPct val="35000"/>
            </a:spcAft>
          </a:pPr>
          <a:endParaRPr lang="en-US" sz="700" b="1" kern="1200" dirty="0">
            <a:solidFill>
              <a:schemeClr val="tx1"/>
            </a:solidFill>
          </a:endParaRPr>
        </a:p>
      </dsp:txBody>
      <dsp:txXfrm>
        <a:off x="1139865" y="1235804"/>
        <a:ext cx="888312" cy="768427"/>
      </dsp:txXfrm>
    </dsp:sp>
    <dsp:sp modelId="{039DBA06-1EBA-471F-968D-2E50530B5877}">
      <dsp:nvSpPr>
        <dsp:cNvPr id="0" name=""/>
        <dsp:cNvSpPr/>
      </dsp:nvSpPr>
      <dsp:spPr>
        <a:xfrm>
          <a:off x="1751689" y="495451"/>
          <a:ext cx="501304" cy="431939"/>
        </a:xfrm>
        <a:prstGeom prst="hexagon">
          <a:avLst>
            <a:gd name="adj" fmla="val 28900"/>
            <a:gd name="vf" fmla="val 115470"/>
          </a:avLst>
        </a:prstGeom>
        <a:solidFill>
          <a:schemeClr val="tx1"/>
        </a:solidFill>
        <a:ln>
          <a:noFill/>
        </a:ln>
        <a:effectLst/>
      </dsp:spPr>
      <dsp:style>
        <a:lnRef idx="0">
          <a:scrgbClr r="0" g="0" b="0"/>
        </a:lnRef>
        <a:fillRef idx="1">
          <a:scrgbClr r="0" g="0" b="0"/>
        </a:fillRef>
        <a:effectRef idx="0">
          <a:scrgbClr r="0" g="0" b="0"/>
        </a:effectRef>
        <a:fontRef idx="minor"/>
      </dsp:style>
    </dsp:sp>
    <dsp:sp modelId="{3A2D9CDA-098D-4A84-819C-1B84986A35BA}">
      <dsp:nvSpPr>
        <dsp:cNvPr id="0" name=""/>
        <dsp:cNvSpPr/>
      </dsp:nvSpPr>
      <dsp:spPr>
        <a:xfrm>
          <a:off x="1077974" y="0"/>
          <a:ext cx="1088837" cy="941972"/>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en-US" sz="700" kern="1200" dirty="0" smtClean="0"/>
            <a:t>Satellite Based Vegetation Analysis</a:t>
          </a:r>
          <a:endParaRPr lang="en-US" sz="700" kern="1200" dirty="0"/>
        </a:p>
      </dsp:txBody>
      <dsp:txXfrm>
        <a:off x="1258418" y="156105"/>
        <a:ext cx="727949" cy="629762"/>
      </dsp:txXfrm>
    </dsp:sp>
    <dsp:sp modelId="{6E255554-6FC9-4A14-9FBD-457A94A47FF9}">
      <dsp:nvSpPr>
        <dsp:cNvPr id="0" name=""/>
        <dsp:cNvSpPr/>
      </dsp:nvSpPr>
      <dsp:spPr>
        <a:xfrm>
          <a:off x="2336750" y="1302948"/>
          <a:ext cx="501304" cy="431939"/>
        </a:xfrm>
        <a:prstGeom prst="hexagon">
          <a:avLst>
            <a:gd name="adj" fmla="val 28900"/>
            <a:gd name="vf" fmla="val 115470"/>
          </a:avLst>
        </a:prstGeom>
        <a:solidFill>
          <a:schemeClr val="tx1"/>
        </a:solidFill>
        <a:ln>
          <a:noFill/>
        </a:ln>
        <a:effectLst/>
      </dsp:spPr>
      <dsp:style>
        <a:lnRef idx="0">
          <a:scrgbClr r="0" g="0" b="0"/>
        </a:lnRef>
        <a:fillRef idx="1">
          <a:scrgbClr r="0" g="0" b="0"/>
        </a:fillRef>
        <a:effectRef idx="0">
          <a:scrgbClr r="0" g="0" b="0"/>
        </a:effectRef>
        <a:fontRef idx="minor"/>
      </dsp:style>
    </dsp:sp>
    <dsp:sp modelId="{2092EB9D-5159-42E7-A00C-924B3A51619F}">
      <dsp:nvSpPr>
        <dsp:cNvPr id="0" name=""/>
        <dsp:cNvSpPr/>
      </dsp:nvSpPr>
      <dsp:spPr>
        <a:xfrm>
          <a:off x="2040665" y="579376"/>
          <a:ext cx="1088837" cy="941972"/>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en-US" sz="700" kern="1200" dirty="0" smtClean="0"/>
            <a:t>Weather Impacts on Crop</a:t>
          </a:r>
          <a:endParaRPr lang="en-US" sz="700" kern="1200" dirty="0"/>
        </a:p>
      </dsp:txBody>
      <dsp:txXfrm>
        <a:off x="2221109" y="735481"/>
        <a:ext cx="727949" cy="629762"/>
      </dsp:txXfrm>
    </dsp:sp>
    <dsp:sp modelId="{50C44B34-66C8-4E26-9263-1E5A95B16BA7}">
      <dsp:nvSpPr>
        <dsp:cNvPr id="0" name=""/>
        <dsp:cNvSpPr/>
      </dsp:nvSpPr>
      <dsp:spPr>
        <a:xfrm>
          <a:off x="1930329" y="2214462"/>
          <a:ext cx="501304" cy="431939"/>
        </a:xfrm>
        <a:prstGeom prst="hexagon">
          <a:avLst>
            <a:gd name="adj" fmla="val 28900"/>
            <a:gd name="vf" fmla="val 115470"/>
          </a:avLst>
        </a:prstGeom>
        <a:solidFill>
          <a:schemeClr val="tx1"/>
        </a:solidFill>
        <a:ln>
          <a:noFill/>
        </a:ln>
        <a:effectLst/>
      </dsp:spPr>
      <dsp:style>
        <a:lnRef idx="0">
          <a:scrgbClr r="0" g="0" b="0"/>
        </a:lnRef>
        <a:fillRef idx="1">
          <a:scrgbClr r="0" g="0" b="0"/>
        </a:fillRef>
        <a:effectRef idx="0">
          <a:scrgbClr r="0" g="0" b="0"/>
        </a:effectRef>
        <a:fontRef idx="minor"/>
      </dsp:style>
    </dsp:sp>
    <dsp:sp modelId="{22DAE7B5-80C5-440C-B3A7-69AD6DBA23CD}">
      <dsp:nvSpPr>
        <dsp:cNvPr id="0" name=""/>
        <dsp:cNvSpPr/>
      </dsp:nvSpPr>
      <dsp:spPr>
        <a:xfrm>
          <a:off x="2040665" y="1718362"/>
          <a:ext cx="1088837" cy="941972"/>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en-US" sz="700" kern="1200" dirty="0" smtClean="0"/>
            <a:t>Irrigation Water Availability</a:t>
          </a:r>
          <a:endParaRPr lang="en-US" sz="700" kern="1200" dirty="0"/>
        </a:p>
      </dsp:txBody>
      <dsp:txXfrm>
        <a:off x="2221109" y="1874467"/>
        <a:ext cx="727949" cy="629762"/>
      </dsp:txXfrm>
    </dsp:sp>
    <dsp:sp modelId="{A5F1DFB4-A020-4F33-952F-D86C7B0817D1}">
      <dsp:nvSpPr>
        <dsp:cNvPr id="0" name=""/>
        <dsp:cNvSpPr/>
      </dsp:nvSpPr>
      <dsp:spPr>
        <a:xfrm>
          <a:off x="922157" y="2309080"/>
          <a:ext cx="501304" cy="431939"/>
        </a:xfrm>
        <a:prstGeom prst="hexagon">
          <a:avLst>
            <a:gd name="adj" fmla="val 28900"/>
            <a:gd name="vf" fmla="val 115470"/>
          </a:avLst>
        </a:prstGeom>
        <a:solidFill>
          <a:schemeClr val="tx1"/>
        </a:solidFill>
        <a:ln>
          <a:noFill/>
        </a:ln>
        <a:effectLst/>
      </dsp:spPr>
      <dsp:style>
        <a:lnRef idx="0">
          <a:scrgbClr r="0" g="0" b="0"/>
        </a:lnRef>
        <a:fillRef idx="1">
          <a:scrgbClr r="0" g="0" b="0"/>
        </a:fillRef>
        <a:effectRef idx="0">
          <a:scrgbClr r="0" g="0" b="0"/>
        </a:effectRef>
        <a:fontRef idx="minor"/>
      </dsp:style>
    </dsp:sp>
    <dsp:sp modelId="{EE935CE8-1619-404D-B4E6-F098F70748A9}">
      <dsp:nvSpPr>
        <dsp:cNvPr id="0" name=""/>
        <dsp:cNvSpPr/>
      </dsp:nvSpPr>
      <dsp:spPr>
        <a:xfrm>
          <a:off x="1042075" y="2298387"/>
          <a:ext cx="1088837" cy="941972"/>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en-US" sz="700" kern="1200" dirty="0" smtClean="0"/>
            <a:t>Agriculture Mask Development</a:t>
          </a:r>
          <a:endParaRPr lang="en-US" sz="700" kern="1200" dirty="0"/>
        </a:p>
      </dsp:txBody>
      <dsp:txXfrm>
        <a:off x="1222519" y="2454492"/>
        <a:ext cx="727949" cy="629762"/>
      </dsp:txXfrm>
    </dsp:sp>
    <dsp:sp modelId="{69C1EE16-8C35-453C-89FC-EC2AAF231E84}">
      <dsp:nvSpPr>
        <dsp:cNvPr id="0" name=""/>
        <dsp:cNvSpPr/>
      </dsp:nvSpPr>
      <dsp:spPr>
        <a:xfrm>
          <a:off x="327515" y="1501906"/>
          <a:ext cx="501304" cy="431939"/>
        </a:xfrm>
        <a:prstGeom prst="hexagon">
          <a:avLst>
            <a:gd name="adj" fmla="val 28900"/>
            <a:gd name="vf" fmla="val 115470"/>
          </a:avLst>
        </a:prstGeom>
        <a:blipFill rotWithShape="0">
          <a:blip xmlns:r="http://schemas.openxmlformats.org/officeDocument/2006/relationships" r:embed="rId1"/>
          <a:stretch>
            <a:fillRect/>
          </a:stretch>
        </a:blipFill>
        <a:ln>
          <a:noFill/>
        </a:ln>
        <a:effectLst/>
      </dsp:spPr>
      <dsp:style>
        <a:lnRef idx="0">
          <a:scrgbClr r="0" g="0" b="0"/>
        </a:lnRef>
        <a:fillRef idx="1">
          <a:scrgbClr r="0" g="0" b="0"/>
        </a:fillRef>
        <a:effectRef idx="0">
          <a:scrgbClr r="0" g="0" b="0"/>
        </a:effectRef>
        <a:fontRef idx="minor"/>
      </dsp:style>
    </dsp:sp>
    <dsp:sp modelId="{A56FB08B-90EC-4CB2-9BE6-8E2F25EB4BDE}">
      <dsp:nvSpPr>
        <dsp:cNvPr id="0" name=""/>
        <dsp:cNvSpPr/>
      </dsp:nvSpPr>
      <dsp:spPr>
        <a:xfrm>
          <a:off x="38848" y="1719010"/>
          <a:ext cx="1088837" cy="941972"/>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en-US" sz="700" kern="1200" dirty="0" smtClean="0"/>
            <a:t>Crop Yield Assessments Surveys</a:t>
          </a:r>
          <a:endParaRPr lang="en-US" sz="700" kern="1200" dirty="0"/>
        </a:p>
      </dsp:txBody>
      <dsp:txXfrm>
        <a:off x="219292" y="1875115"/>
        <a:ext cx="727949" cy="629762"/>
      </dsp:txXfrm>
    </dsp:sp>
    <dsp:sp modelId="{376D719F-EC00-4CB6-9986-2EFE7806A69F}">
      <dsp:nvSpPr>
        <dsp:cNvPr id="0" name=""/>
        <dsp:cNvSpPr/>
      </dsp:nvSpPr>
      <dsp:spPr>
        <a:xfrm>
          <a:off x="38848" y="578080"/>
          <a:ext cx="1088837" cy="941972"/>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en-US" sz="700" kern="1200" dirty="0" smtClean="0"/>
            <a:t>Fertilizer Availability</a:t>
          </a:r>
          <a:endParaRPr lang="en-US" sz="700" kern="1200" dirty="0"/>
        </a:p>
      </dsp:txBody>
      <dsp:txXfrm>
        <a:off x="219292" y="734185"/>
        <a:ext cx="727949" cy="629762"/>
      </dsp:txXfrm>
    </dsp:sp>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9.png"/></Relationships>
</file>

<file path=ppt/drawings/drawing1.xml><?xml version="1.0" encoding="utf-8"?>
<c:userShapes xmlns:c="http://schemas.openxmlformats.org/drawingml/2006/chart">
  <cdr:relSizeAnchor xmlns:cdr="http://schemas.openxmlformats.org/drawingml/2006/chartDrawing">
    <cdr:from>
      <cdr:x>0.36158</cdr:x>
      <cdr:y>0.02948</cdr:y>
    </cdr:from>
    <cdr:to>
      <cdr:x>0.66384</cdr:x>
      <cdr:y>0.09582</cdr:y>
    </cdr:to>
    <cdr:sp macro="" textlink="">
      <cdr:nvSpPr>
        <cdr:cNvPr id="2" name="TextBox 1"/>
        <cdr:cNvSpPr txBox="1"/>
      </cdr:nvSpPr>
      <cdr:spPr>
        <a:xfrm xmlns:a="http://schemas.openxmlformats.org/drawingml/2006/main">
          <a:off x="2438399" y="114300"/>
          <a:ext cx="2038350" cy="257175"/>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a:r>
            <a:rPr lang="en-US" sz="1400" dirty="0"/>
            <a:t>Fouta Djallon </a:t>
          </a:r>
          <a:r>
            <a:rPr lang="en-US" sz="1400" dirty="0" smtClean="0"/>
            <a:t>Highlands land cover changes</a:t>
          </a:r>
          <a:endParaRPr lang="en-US" sz="14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53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48645" y="0"/>
            <a:ext cx="2944283" cy="495300"/>
          </a:xfrm>
          <a:prstGeom prst="rect">
            <a:avLst/>
          </a:prstGeom>
        </p:spPr>
        <p:txBody>
          <a:bodyPr vert="horz" lIns="91440" tIns="45720" rIns="91440" bIns="45720" rtlCol="0"/>
          <a:lstStyle>
            <a:lvl1pPr algn="r">
              <a:defRPr sz="1200"/>
            </a:lvl1pPr>
          </a:lstStyle>
          <a:p>
            <a:pPr>
              <a:defRPr/>
            </a:pPr>
            <a:fld id="{1B46E6BB-DF7B-4F6D-991C-1E5883DC31E8}" type="datetimeFigureOut">
              <a:rPr lang="en-US"/>
              <a:pPr>
                <a:defRPr/>
              </a:pPr>
              <a:t>2/28/2014</a:t>
            </a:fld>
            <a:endParaRPr lang="en-US"/>
          </a:p>
        </p:txBody>
      </p:sp>
      <p:sp>
        <p:nvSpPr>
          <p:cNvPr id="4" name="Slide Image Placeholder 3"/>
          <p:cNvSpPr>
            <a:spLocks noGrp="1" noRot="1" noChangeAspect="1"/>
          </p:cNvSpPr>
          <p:nvPr>
            <p:ph type="sldImg" idx="2"/>
          </p:nvPr>
        </p:nvSpPr>
        <p:spPr>
          <a:xfrm>
            <a:off x="920750" y="742950"/>
            <a:ext cx="4953000" cy="371475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79450" y="4705350"/>
            <a:ext cx="5435600" cy="44577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9408981"/>
            <a:ext cx="2944283" cy="4953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48645" y="9408981"/>
            <a:ext cx="2944283" cy="495300"/>
          </a:xfrm>
          <a:prstGeom prst="rect">
            <a:avLst/>
          </a:prstGeom>
        </p:spPr>
        <p:txBody>
          <a:bodyPr vert="horz" lIns="91440" tIns="45720" rIns="91440" bIns="45720" rtlCol="0" anchor="b"/>
          <a:lstStyle>
            <a:lvl1pPr algn="r">
              <a:defRPr sz="1200"/>
            </a:lvl1pPr>
          </a:lstStyle>
          <a:p>
            <a:pPr>
              <a:defRPr/>
            </a:pPr>
            <a:fld id="{91277D70-A7B7-4061-968F-A7436B3BC231}" type="slidenum">
              <a:rPr lang="en-US"/>
              <a:pPr>
                <a:defRPr/>
              </a:pPr>
              <a:t>‹#›</a:t>
            </a:fld>
            <a:endParaRPr lang="en-US"/>
          </a:p>
        </p:txBody>
      </p:sp>
    </p:spTree>
    <p:extLst>
      <p:ext uri="{BB962C8B-B14F-4D97-AF65-F5344CB8AC3E}">
        <p14:creationId xmlns:p14="http://schemas.microsoft.com/office/powerpoint/2010/main" val="3475633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buFontTx/>
              <a:buChar char="•"/>
            </a:pPr>
            <a:r>
              <a:rPr lang="en-US" b="1" smtClean="0">
                <a:solidFill>
                  <a:srgbClr val="C00000"/>
                </a:solidFill>
              </a:rPr>
              <a:t>Define pilot countries/regions </a:t>
            </a:r>
            <a:r>
              <a:rPr lang="en-US" smtClean="0"/>
              <a:t>according to food surplus/exporter/importer. Focus on 5 countries 1 Region;</a:t>
            </a:r>
          </a:p>
          <a:p>
            <a:pPr eaLnBrk="1" hangingPunct="1">
              <a:spcBef>
                <a:spcPct val="0"/>
              </a:spcBef>
              <a:buFontTx/>
              <a:buChar char="•"/>
            </a:pPr>
            <a:r>
              <a:rPr lang="en-US" smtClean="0"/>
              <a:t>Conduct a series of regional workshops for status </a:t>
            </a:r>
            <a:r>
              <a:rPr lang="en-US" smtClean="0">
                <a:solidFill>
                  <a:srgbClr val="C00000"/>
                </a:solidFill>
              </a:rPr>
              <a:t>assessment, needs and  priorities </a:t>
            </a:r>
            <a:r>
              <a:rPr lang="en-US" smtClean="0"/>
              <a:t>through regional incubator / institutions;</a:t>
            </a:r>
          </a:p>
          <a:p>
            <a:pPr eaLnBrk="1" hangingPunct="1">
              <a:spcBef>
                <a:spcPct val="0"/>
              </a:spcBef>
              <a:buFontTx/>
              <a:buChar char="•"/>
            </a:pPr>
            <a:r>
              <a:rPr lang="en-US" smtClean="0"/>
              <a:t>National engagement and commitments by interested parties;</a:t>
            </a:r>
          </a:p>
          <a:p>
            <a:pPr eaLnBrk="1" hangingPunct="1">
              <a:spcBef>
                <a:spcPct val="0"/>
              </a:spcBef>
              <a:buFontTx/>
              <a:buChar char="•"/>
            </a:pPr>
            <a:r>
              <a:rPr lang="en-US" smtClean="0"/>
              <a:t>Assess </a:t>
            </a:r>
            <a:r>
              <a:rPr lang="en-US" smtClean="0">
                <a:solidFill>
                  <a:srgbClr val="C00000"/>
                </a:solidFill>
              </a:rPr>
              <a:t>national capacity in agriculture monitoring and EO data use, and enhancement needs</a:t>
            </a:r>
            <a:r>
              <a:rPr lang="en-US" smtClean="0"/>
              <a:t>;</a:t>
            </a:r>
          </a:p>
          <a:p>
            <a:pPr eaLnBrk="1" hangingPunct="1">
              <a:spcBef>
                <a:spcPct val="0"/>
              </a:spcBef>
              <a:buFontTx/>
              <a:buChar char="•"/>
            </a:pPr>
            <a:r>
              <a:rPr lang="en-US" smtClean="0"/>
              <a:t>Define data coverage requirements based on national needs assessment;</a:t>
            </a:r>
          </a:p>
          <a:p>
            <a:pPr eaLnBrk="1" hangingPunct="1">
              <a:spcBef>
                <a:spcPct val="0"/>
              </a:spcBef>
              <a:buFontTx/>
              <a:buChar char="•"/>
            </a:pPr>
            <a:r>
              <a:rPr lang="en-US" smtClean="0"/>
              <a:t>Define processes and activities that can assist national implementation;</a:t>
            </a:r>
          </a:p>
          <a:p>
            <a:pPr eaLnBrk="1" hangingPunct="1">
              <a:spcBef>
                <a:spcPct val="0"/>
              </a:spcBef>
              <a:buFontTx/>
              <a:buChar char="•"/>
            </a:pPr>
            <a:r>
              <a:rPr lang="en-US" smtClean="0"/>
              <a:t>Regional training / information exchange and continued regional networking.</a:t>
            </a:r>
          </a:p>
          <a:p>
            <a:pPr eaLnBrk="1" hangingPunct="1">
              <a:spcBef>
                <a:spcPct val="0"/>
              </a:spcBef>
            </a:pPr>
            <a:endParaRPr lang="en-US" smtClean="0"/>
          </a:p>
        </p:txBody>
      </p:sp>
      <p:sp>
        <p:nvSpPr>
          <p:cNvPr id="737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7343A70-9B8A-49D1-9CFC-433E8A36AE1D}" type="slidenum">
              <a:rPr lang="en-US" smtClean="0"/>
              <a:pPr/>
              <a:t>7</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608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lnSpc>
                <a:spcPct val="90000"/>
              </a:lnSpc>
            </a:pPr>
            <a:endParaRPr lang="en-GB" sz="900" smtClean="0">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21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lnSpc>
                <a:spcPct val="90000"/>
              </a:lnSpc>
              <a:spcBef>
                <a:spcPct val="0"/>
              </a:spcBef>
            </a:pPr>
            <a:endParaRPr lang="en-GB" sz="900" smtClean="0">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451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lnSpc>
                <a:spcPct val="90000"/>
              </a:lnSpc>
            </a:pPr>
            <a:endParaRPr lang="en-GB" sz="900" smtClean="0">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a:xfrm>
            <a:off x="-817563" y="0"/>
            <a:ext cx="5200651" cy="3900488"/>
          </a:xfrm>
          <a:solidFill>
            <a:srgbClr val="FFFFFF"/>
          </a:solidFill>
          <a:ln/>
        </p:spPr>
      </p:sp>
      <p:sp>
        <p:nvSpPr>
          <p:cNvPr id="26627" name="Rectangle 3"/>
          <p:cNvSpPr>
            <a:spLocks noGrp="1" noChangeArrowheads="1"/>
          </p:cNvSpPr>
          <p:nvPr>
            <p:ph type="body" idx="1"/>
          </p:nvPr>
        </p:nvSpPr>
        <p:spPr>
          <a:xfrm>
            <a:off x="497820" y="4675546"/>
            <a:ext cx="5802045" cy="4399671"/>
          </a:xfrm>
          <a:noFill/>
          <a:ln/>
        </p:spPr>
        <p:txBody>
          <a:bodyPr wrap="none" anchor="ctr"/>
          <a:lstStyle/>
          <a:p>
            <a:pPr defTabSz="457200">
              <a:spcBef>
                <a:spcPct val="0"/>
              </a:spcBef>
            </a:pPr>
            <a:endParaRPr lang="en-US" sz="240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solidFill>
                  <a:srgbClr val="275164"/>
                </a:solidFill>
              </a:rPr>
              <a:t>Area frame is based on 2.5 m resolution satellite data of SPOT 5 drawn during peak growth period of crops during 3</a:t>
            </a:r>
            <a:r>
              <a:rPr lang="en-US" baseline="30000" dirty="0" smtClean="0">
                <a:solidFill>
                  <a:srgbClr val="275164"/>
                </a:solidFill>
              </a:rPr>
              <a:t>rd</a:t>
            </a:r>
            <a:r>
              <a:rPr lang="en-US" dirty="0" smtClean="0">
                <a:solidFill>
                  <a:srgbClr val="275164"/>
                </a:solidFill>
              </a:rPr>
              <a:t> decadal of September and 3</a:t>
            </a:r>
            <a:r>
              <a:rPr lang="en-US" baseline="30000" dirty="0" smtClean="0">
                <a:solidFill>
                  <a:srgbClr val="275164"/>
                </a:solidFill>
              </a:rPr>
              <a:t>rd</a:t>
            </a:r>
            <a:r>
              <a:rPr lang="en-US" dirty="0" smtClean="0">
                <a:solidFill>
                  <a:srgbClr val="275164"/>
                </a:solidFill>
              </a:rPr>
              <a:t> decadal of February.</a:t>
            </a:r>
          </a:p>
          <a:p>
            <a:r>
              <a:rPr lang="en-US" dirty="0" smtClean="0">
                <a:solidFill>
                  <a:srgbClr val="275164"/>
                </a:solidFill>
              </a:rPr>
              <a:t>Ten strata have been defined based on I intensity of vegetation cover plus other land surface features as water bodies, deserts etc.</a:t>
            </a:r>
          </a:p>
          <a:p>
            <a:r>
              <a:rPr lang="en-US" dirty="0" err="1" smtClean="0">
                <a:solidFill>
                  <a:srgbClr val="275164"/>
                </a:solidFill>
              </a:rPr>
              <a:t>Th</a:t>
            </a:r>
            <a:r>
              <a:rPr lang="en-US" dirty="0" smtClean="0">
                <a:solidFill>
                  <a:srgbClr val="275164"/>
                </a:solidFill>
              </a:rPr>
              <a:t> administrative unit is region consisting of 5 to 10 district or more.</a:t>
            </a:r>
          </a:p>
          <a:p>
            <a:r>
              <a:rPr lang="en-US" dirty="0" smtClean="0">
                <a:solidFill>
                  <a:srgbClr val="275164"/>
                </a:solidFill>
              </a:rPr>
              <a:t>These sample are assigned in multiples of 20 in each polygon/region.</a:t>
            </a:r>
          </a:p>
          <a:p>
            <a:r>
              <a:rPr lang="en-US" dirty="0" smtClean="0">
                <a:solidFill>
                  <a:srgbClr val="275164"/>
                </a:solidFill>
              </a:rPr>
              <a:t>In all 360 random samples called segments have been drawn.</a:t>
            </a:r>
          </a:p>
          <a:p>
            <a:r>
              <a:rPr lang="en-US" dirty="0" smtClean="0">
                <a:solidFill>
                  <a:srgbClr val="275164"/>
                </a:solidFill>
              </a:rPr>
              <a:t>The size of each segment is 30 ha.</a:t>
            </a:r>
          </a:p>
          <a:p>
            <a:r>
              <a:rPr lang="en-US" dirty="0" smtClean="0">
                <a:solidFill>
                  <a:srgbClr val="275164"/>
                </a:solidFill>
              </a:rPr>
              <a:t>The total sampled area is about 11000 ha against 1.3 million ha by VMS system.</a:t>
            </a:r>
          </a:p>
          <a:p>
            <a:r>
              <a:rPr lang="en-US" dirty="0" smtClean="0">
                <a:solidFill>
                  <a:srgbClr val="275164"/>
                </a:solidFill>
              </a:rPr>
              <a:t>The principle of probability proportion and working of raising factor for each strata is similar to VMS.</a:t>
            </a:r>
          </a:p>
          <a:p>
            <a:r>
              <a:rPr lang="en-US" dirty="0" smtClean="0">
                <a:solidFill>
                  <a:srgbClr val="275164"/>
                </a:solidFill>
              </a:rPr>
              <a:t>SUPARCO is in the processes of increasing the no of region in Punjab from 4 to 6 and in Sindh from 2 to 4 and in other provinces 2 each. </a:t>
            </a:r>
          </a:p>
          <a:p>
            <a:endParaRPr lang="en-US" dirty="0" smtClean="0">
              <a:solidFill>
                <a:srgbClr val="275164"/>
              </a:solidFill>
            </a:endParaRPr>
          </a:p>
          <a:p>
            <a:endParaRPr lang="en-US" dirty="0"/>
          </a:p>
        </p:txBody>
      </p:sp>
      <p:sp>
        <p:nvSpPr>
          <p:cNvPr id="4" name="Slide Number Placeholder 3"/>
          <p:cNvSpPr>
            <a:spLocks noGrp="1"/>
          </p:cNvSpPr>
          <p:nvPr>
            <p:ph type="sldNum" sz="quarter" idx="10"/>
          </p:nvPr>
        </p:nvSpPr>
        <p:spPr/>
        <p:txBody>
          <a:bodyPr/>
          <a:lstStyle/>
          <a:p>
            <a:pPr>
              <a:defRPr/>
            </a:pPr>
            <a:fld id="{31170709-0264-4B42-A489-688DFF2AAFFC}" type="slidenum">
              <a:rPr lang="en-US" smtClean="0"/>
              <a:pPr>
                <a:defRPr/>
              </a:pPr>
              <a:t>27</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b="0" dirty="0" smtClean="0">
                <a:ea typeface="ＭＳ Ｐゴシック" pitchFamily="34" charset="-128"/>
              </a:rPr>
              <a:t>To substantiate the satellite based image classification system, an area frame sampling system has been designed. This system is based on acquisition of satellite imagery during peak growth season in February and September in high resolution of 2.5 m. The area of interest is stratified into large uniform chunks of land, according to the density of plant cover and other surface features called primary sampling units.  These units are further subdivided into Secondary sampling Units.  About 20 sampling segments in each polygon, of the size of 25 ha each is drawn to represent these polygons. In overall about 340 segments are drawn in Pakistan. Field surveys of these segments are carried in each cropping season to ascertain crops grown therein. These data from the sampling units are used to extract data on crop area sown in a given administrative unit, by using a raising factor.   </a:t>
            </a:r>
          </a:p>
          <a:p>
            <a:r>
              <a:rPr lang="en-US" sz="1000" b="0" dirty="0" smtClean="0">
                <a:ea typeface="ＭＳ Ｐゴシック" pitchFamily="34" charset="-128"/>
              </a:rPr>
              <a:t>The total cultivated area of Pakistan is  21.3 million ha. The area of sampled segments is 10.3 thousand ha. This makes  0.05 percent of the cultivated area.</a:t>
            </a:r>
          </a:p>
          <a:p>
            <a:endParaRPr lang="en-US" dirty="0"/>
          </a:p>
        </p:txBody>
      </p:sp>
      <p:sp>
        <p:nvSpPr>
          <p:cNvPr id="4" name="Slide Number Placeholder 3"/>
          <p:cNvSpPr>
            <a:spLocks noGrp="1"/>
          </p:cNvSpPr>
          <p:nvPr>
            <p:ph type="sldNum" sz="quarter" idx="10"/>
          </p:nvPr>
        </p:nvSpPr>
        <p:spPr/>
        <p:txBody>
          <a:bodyPr/>
          <a:lstStyle/>
          <a:p>
            <a:pPr>
              <a:defRPr/>
            </a:pPr>
            <a:fld id="{31170709-0264-4B42-A489-688DFF2AAFFC}" type="slidenum">
              <a:rPr lang="en-US" smtClean="0"/>
              <a:pPr>
                <a:defRPr/>
              </a:pPr>
              <a:t>28</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1170709-0264-4B42-A489-688DFF2AAFFC}" type="slidenum">
              <a:rPr lang="en-US" smtClean="0"/>
              <a:pPr>
                <a:defRPr/>
              </a:pPr>
              <a:t>30</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82563" indent="-182563" fontAlgn="auto">
              <a:spcAft>
                <a:spcPts val="1200"/>
              </a:spcAft>
              <a:buClr>
                <a:srgbClr val="990033"/>
              </a:buClr>
              <a:buFont typeface="Arial" pitchFamily="34" charset="0"/>
              <a:buChar char="•"/>
              <a:defRPr/>
            </a:pPr>
            <a:r>
              <a:rPr lang="en-US" sz="1200" kern="1200" dirty="0" smtClean="0">
                <a:solidFill>
                  <a:srgbClr val="275164"/>
                </a:solidFill>
                <a:latin typeface="+mn-lt"/>
                <a:ea typeface="Verdana" pitchFamily="34" charset="0"/>
                <a:cs typeface="Verdana" pitchFamily="34" charset="0"/>
              </a:rPr>
              <a:t>This is designed to implicitly remove a large component of non sampling errors from the estimation procedures. </a:t>
            </a:r>
          </a:p>
          <a:p>
            <a:pPr marL="182563" indent="-182563" fontAlgn="auto">
              <a:spcAft>
                <a:spcPts val="1200"/>
              </a:spcAft>
              <a:buClr>
                <a:srgbClr val="990033"/>
              </a:buClr>
              <a:buFont typeface="Arial" pitchFamily="34" charset="0"/>
              <a:buChar char="•"/>
              <a:defRPr/>
            </a:pPr>
            <a:r>
              <a:rPr lang="en-US" sz="1200" kern="1200" dirty="0" smtClean="0">
                <a:solidFill>
                  <a:srgbClr val="275164"/>
                </a:solidFill>
                <a:latin typeface="+mn-lt"/>
                <a:ea typeface="Verdana" pitchFamily="34" charset="0"/>
                <a:cs typeface="Verdana" pitchFamily="34" charset="0"/>
              </a:rPr>
              <a:t>In consultation with CRSs, SUPARCO has developed the Automatic Ground Information Collection System (AGICS) web application. The AGICS collects data through smart phone and transmits it in real-time to the centralized database along with its Geospatial information's (Latitude, Longitude and geo-tagged field pictures). </a:t>
            </a:r>
          </a:p>
          <a:p>
            <a:pPr marL="182563" indent="-182563" fontAlgn="auto">
              <a:spcAft>
                <a:spcPts val="1200"/>
              </a:spcAft>
              <a:buClr>
                <a:srgbClr val="990033"/>
              </a:buClr>
              <a:buFont typeface="Arial" pitchFamily="34" charset="0"/>
              <a:buChar char="•"/>
              <a:defRPr/>
            </a:pPr>
            <a:r>
              <a:rPr lang="en-US" sz="1200" kern="1200" dirty="0" smtClean="0">
                <a:solidFill>
                  <a:srgbClr val="275164"/>
                </a:solidFill>
                <a:latin typeface="+mn-lt"/>
                <a:ea typeface="Verdana" pitchFamily="34" charset="0"/>
                <a:cs typeface="Verdana" pitchFamily="34" charset="0"/>
              </a:rPr>
              <a:t>This system would facilitate collection and transmission of data related to different crops sown, cropped area, crop growth, soil, water resources, farmers cost of production and others.</a:t>
            </a:r>
          </a:p>
          <a:p>
            <a:endParaRPr lang="en-US" dirty="0"/>
          </a:p>
        </p:txBody>
      </p:sp>
      <p:sp>
        <p:nvSpPr>
          <p:cNvPr id="4" name="Slide Number Placeholder 3"/>
          <p:cNvSpPr>
            <a:spLocks noGrp="1"/>
          </p:cNvSpPr>
          <p:nvPr>
            <p:ph type="sldNum" sz="quarter" idx="10"/>
          </p:nvPr>
        </p:nvSpPr>
        <p:spPr/>
        <p:txBody>
          <a:bodyPr/>
          <a:lstStyle/>
          <a:p>
            <a:pPr>
              <a:defRPr/>
            </a:pPr>
            <a:fld id="{31170709-0264-4B42-A489-688DFF2AAFFC}" type="slidenum">
              <a:rPr lang="en-US" smtClean="0"/>
              <a:pPr>
                <a:defRPr/>
              </a:pPr>
              <a:t>31</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87313" indent="-87313">
              <a:buFont typeface="Arial" charset="0"/>
              <a:buChar char="•"/>
            </a:pPr>
            <a:r>
              <a:rPr lang="en-US" sz="1200" dirty="0" smtClean="0">
                <a:solidFill>
                  <a:srgbClr val="275164"/>
                </a:solidFill>
                <a:latin typeface="Calibri" pitchFamily="34" charset="0"/>
              </a:rPr>
              <a:t>Guideline to frontline and senior officers in the Crop Reporting Services to improve the techniques and delivering capacity of the Provincial Governments to provide time series information on crops and develop capacity to handle emergency situations during floods, drought or other unprecedented events.</a:t>
            </a:r>
          </a:p>
          <a:p>
            <a:pPr marL="87313" indent="-87313">
              <a:buFont typeface="Arial" charset="0"/>
              <a:buChar char="•"/>
            </a:pPr>
            <a:r>
              <a:rPr lang="en-US" sz="1200" dirty="0" smtClean="0">
                <a:solidFill>
                  <a:srgbClr val="275164"/>
                </a:solidFill>
                <a:latin typeface="Calibri" pitchFamily="34" charset="0"/>
              </a:rPr>
              <a:t>This manual has been developed in consultation with FAO and SUPARCO to summarize how RS in Pakistan is being used to monitor crops .</a:t>
            </a:r>
          </a:p>
          <a:p>
            <a:pPr marL="87313" indent="-87313">
              <a:buFont typeface="Arial" pitchFamily="34" charset="0"/>
              <a:buChar char="•"/>
              <a:defRPr/>
            </a:pPr>
            <a:r>
              <a:rPr lang="en-US" sz="1200" dirty="0" smtClean="0">
                <a:solidFill>
                  <a:srgbClr val="275164"/>
                </a:solidFill>
                <a:latin typeface="Calibri" pitchFamily="34" charset="0"/>
              </a:rPr>
              <a:t>This manual describes statistical methods for a pragmatic, rapid and cost effective solution for the provision of timely and verifiable information on crop growth, forecasts and estimations. </a:t>
            </a:r>
          </a:p>
          <a:p>
            <a:pPr marL="87313" indent="-87313">
              <a:buFont typeface="Arial" pitchFamily="34" charset="0"/>
              <a:buChar char="•"/>
              <a:defRPr/>
            </a:pPr>
            <a:r>
              <a:rPr lang="en-US" sz="1200" dirty="0" smtClean="0">
                <a:solidFill>
                  <a:srgbClr val="275164"/>
                </a:solidFill>
                <a:latin typeface="Calibri" pitchFamily="34" charset="0"/>
              </a:rPr>
              <a:t>Timely crop forecasts &amp; estimates are crucial to both policy makers and other stake holders involved in taking decisions, initiating policies, planning, investment and marketing. </a:t>
            </a:r>
          </a:p>
          <a:p>
            <a:pPr marL="85725" indent="-85725">
              <a:buFont typeface="Arial" pitchFamily="34" charset="0"/>
              <a:buChar char="•"/>
            </a:pPr>
            <a:r>
              <a:rPr lang="en-US" sz="1200" dirty="0" smtClean="0">
                <a:solidFill>
                  <a:srgbClr val="275164"/>
                </a:solidFill>
                <a:latin typeface="Calibri" pitchFamily="34" charset="0"/>
              </a:rPr>
              <a:t>Document on baseline survey of Punjab and Sindh Crop Reporting Services to describe their organization, infrastructure, methodologies and overall capacity of performing  their specific tasks, so as to ensure a valid comparison at the end of the project implementation period.</a:t>
            </a:r>
          </a:p>
          <a:p>
            <a:pPr marL="85725" indent="-85725">
              <a:buFont typeface="Arial" pitchFamily="34" charset="0"/>
              <a:buChar char="•"/>
            </a:pPr>
            <a:r>
              <a:rPr lang="en-US" sz="1200" dirty="0" smtClean="0">
                <a:solidFill>
                  <a:srgbClr val="275164"/>
                </a:solidFill>
                <a:latin typeface="Calibri" pitchFamily="34" charset="0"/>
              </a:rPr>
              <a:t>This product was compiled by SUPARCO and FAO with the cooperation and support by the professionals of the Punjab Crop Reporting Service at the level of Director, Statisticians and others. </a:t>
            </a:r>
          </a:p>
          <a:p>
            <a:pPr marL="87313" indent="-87313">
              <a:buFont typeface="Arial" pitchFamily="34" charset="0"/>
              <a:buChar char="•"/>
              <a:defRPr/>
            </a:pPr>
            <a:r>
              <a:rPr lang="en-US" sz="1200" dirty="0" smtClean="0">
                <a:solidFill>
                  <a:srgbClr val="275164"/>
                </a:solidFill>
                <a:latin typeface="Calibri" pitchFamily="34" charset="0"/>
              </a:rPr>
              <a:t>This manual has been developed in consultation with FAO, CRS and SUPARCO.</a:t>
            </a:r>
          </a:p>
          <a:p>
            <a:endParaRPr lang="en-US" dirty="0"/>
          </a:p>
        </p:txBody>
      </p:sp>
      <p:sp>
        <p:nvSpPr>
          <p:cNvPr id="4" name="Slide Number Placeholder 3"/>
          <p:cNvSpPr>
            <a:spLocks noGrp="1"/>
          </p:cNvSpPr>
          <p:nvPr>
            <p:ph type="sldNum" sz="quarter" idx="10"/>
          </p:nvPr>
        </p:nvSpPr>
        <p:spPr/>
        <p:txBody>
          <a:bodyPr/>
          <a:lstStyle/>
          <a:p>
            <a:pPr>
              <a:defRPr/>
            </a:pPr>
            <a:fld id="{31170709-0264-4B42-A489-688DFF2AAFFC}" type="slidenum">
              <a:rPr lang="en-US" smtClean="0"/>
              <a:pPr>
                <a:defRPr/>
              </a:pPr>
              <a:t>37</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txBox="1">
            <a:spLocks noGrp="1" noChangeArrowheads="1"/>
          </p:cNvSpPr>
          <p:nvPr/>
        </p:nvSpPr>
        <p:spPr bwMode="auto">
          <a:xfrm>
            <a:off x="3850217" y="9407261"/>
            <a:ext cx="2942711" cy="497020"/>
          </a:xfrm>
          <a:prstGeom prst="rect">
            <a:avLst/>
          </a:prstGeom>
          <a:noFill/>
          <a:ln w="9525">
            <a:noFill/>
            <a:miter lim="800000"/>
            <a:headEnd/>
            <a:tailEnd/>
          </a:ln>
        </p:spPr>
        <p:txBody>
          <a:bodyPr lIns="91272" tIns="45637" rIns="91272" bIns="45637" anchor="b"/>
          <a:lstStyle/>
          <a:p>
            <a:pPr algn="r" defTabSz="912813"/>
            <a:fld id="{E0AD2187-2399-4C8B-9797-3BD3633E5D4E}" type="slidenum">
              <a:rPr lang="en-US" altLang="en-US" sz="1200">
                <a:ea typeface="ＭＳ Ｐゴシック" pitchFamily="34" charset="-128"/>
              </a:rPr>
              <a:pPr algn="r" defTabSz="912813"/>
              <a:t>39</a:t>
            </a:fld>
            <a:endParaRPr lang="en-US" altLang="en-US" sz="1200">
              <a:ea typeface="ＭＳ Ｐゴシック" pitchFamily="34" charset="-128"/>
            </a:endParaRPr>
          </a:p>
        </p:txBody>
      </p:sp>
      <p:sp>
        <p:nvSpPr>
          <p:cNvPr id="86019" name="Rectangle 7"/>
          <p:cNvSpPr txBox="1">
            <a:spLocks noGrp="1" noChangeArrowheads="1"/>
          </p:cNvSpPr>
          <p:nvPr/>
        </p:nvSpPr>
        <p:spPr bwMode="auto">
          <a:xfrm>
            <a:off x="3850217" y="9407261"/>
            <a:ext cx="2942711" cy="497020"/>
          </a:xfrm>
          <a:prstGeom prst="rect">
            <a:avLst/>
          </a:prstGeom>
          <a:noFill/>
          <a:ln w="9525">
            <a:noFill/>
            <a:miter lim="800000"/>
            <a:headEnd/>
            <a:tailEnd/>
          </a:ln>
        </p:spPr>
        <p:txBody>
          <a:bodyPr lIns="91286" tIns="45643" rIns="91286" bIns="45643" anchor="b"/>
          <a:lstStyle/>
          <a:p>
            <a:pPr algn="r" defTabSz="912813"/>
            <a:fld id="{F53A4A7B-8550-4759-9544-0BC32AAE4861}" type="slidenum">
              <a:rPr lang="en-US" altLang="en-US" sz="1200">
                <a:ea typeface="ＭＳ Ｐゴシック" pitchFamily="34" charset="-128"/>
              </a:rPr>
              <a:pPr algn="r" defTabSz="912813"/>
              <a:t>39</a:t>
            </a:fld>
            <a:endParaRPr lang="en-US" altLang="en-US" sz="1200">
              <a:ea typeface="ＭＳ Ｐゴシック" pitchFamily="34" charset="-128"/>
            </a:endParaRPr>
          </a:p>
        </p:txBody>
      </p:sp>
      <p:sp>
        <p:nvSpPr>
          <p:cNvPr id="86020" name="Rectangle 2"/>
          <p:cNvSpPr>
            <a:spLocks noGrp="1" noRot="1" noChangeAspect="1" noChangeArrowheads="1" noTextEdit="1"/>
          </p:cNvSpPr>
          <p:nvPr>
            <p:ph type="sldImg"/>
          </p:nvPr>
        </p:nvSpPr>
        <p:spPr bwMode="auto">
          <a:xfrm>
            <a:off x="922338" y="741363"/>
            <a:ext cx="4953000" cy="3714750"/>
          </a:xfrm>
          <a:noFill/>
          <a:ln>
            <a:solidFill>
              <a:srgbClr val="000000"/>
            </a:solidFill>
            <a:miter lim="800000"/>
            <a:headEnd/>
            <a:tailEnd/>
          </a:ln>
        </p:spPr>
      </p:sp>
      <p:sp>
        <p:nvSpPr>
          <p:cNvPr id="86021" name="Rectangle 3"/>
          <p:cNvSpPr>
            <a:spLocks noGrp="1" noChangeArrowheads="1"/>
          </p:cNvSpPr>
          <p:nvPr>
            <p:ph type="body" idx="1"/>
          </p:nvPr>
        </p:nvSpPr>
        <p:spPr bwMode="auto">
          <a:xfrm>
            <a:off x="679450" y="4705350"/>
            <a:ext cx="5435600" cy="4459420"/>
          </a:xfrm>
          <a:noFill/>
        </p:spPr>
        <p:txBody>
          <a:bodyPr wrap="square" lIns="91286" tIns="45643" rIns="91286" bIns="45643" numCol="1" anchor="t" anchorCtr="0" compatLnSpc="1">
            <a:prstTxWarp prst="textNoShape">
              <a:avLst/>
            </a:prstTxWarp>
          </a:bodyPr>
          <a:lstStyle/>
          <a:p>
            <a:pPr marL="247650" indent="-247650" eaLnBrk="1" hangingPunct="1">
              <a:lnSpc>
                <a:spcPct val="80000"/>
              </a:lnSpc>
              <a:spcBef>
                <a:spcPct val="0"/>
              </a:spcBef>
            </a:pPr>
            <a:endParaRPr lang="en-US" altLang="en-US" sz="800" smtClean="0">
              <a:solidFill>
                <a:schemeClr val="folHlink"/>
              </a:solidFill>
            </a:endParaRPr>
          </a:p>
          <a:p>
            <a:pPr marL="247650" indent="-247650" eaLnBrk="1" hangingPunct="1">
              <a:lnSpc>
                <a:spcPct val="80000"/>
              </a:lnSpc>
              <a:spcBef>
                <a:spcPct val="0"/>
              </a:spcBef>
            </a:pPr>
            <a:endParaRPr lang="en-US" altLang="en-US" sz="800" smtClean="0">
              <a:solidFill>
                <a:schemeClr val="folHlink"/>
              </a:solidFill>
            </a:endParaRPr>
          </a:p>
          <a:p>
            <a:pPr marL="247650" indent="-247650" eaLnBrk="1" hangingPunct="1">
              <a:lnSpc>
                <a:spcPct val="80000"/>
              </a:lnSpc>
              <a:spcBef>
                <a:spcPct val="0"/>
              </a:spcBef>
            </a:pPr>
            <a:endParaRPr lang="en-US" altLang="en-US" sz="800" u="sng" smtClean="0">
              <a:solidFill>
                <a:schemeClr val="folHlink"/>
              </a:solidFill>
            </a:endParaRPr>
          </a:p>
          <a:p>
            <a:pPr marL="247650" indent="-247650" eaLnBrk="1" hangingPunct="1">
              <a:lnSpc>
                <a:spcPct val="80000"/>
              </a:lnSpc>
              <a:spcBef>
                <a:spcPct val="0"/>
              </a:spcBef>
            </a:pPr>
            <a:endParaRPr lang="en-US" altLang="en-US" sz="800" smtClean="0">
              <a:solidFill>
                <a:schemeClr val="folHlin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buFontTx/>
              <a:buChar char="•"/>
            </a:pPr>
            <a:r>
              <a:rPr lang="en-US" b="1" smtClean="0">
                <a:solidFill>
                  <a:srgbClr val="C00000"/>
                </a:solidFill>
              </a:rPr>
              <a:t>Define pilot countries/regions </a:t>
            </a:r>
            <a:r>
              <a:rPr lang="en-US" smtClean="0"/>
              <a:t>according to food surplus/exporter/importer. Focus on 5 countries 1 Region;</a:t>
            </a:r>
          </a:p>
          <a:p>
            <a:pPr eaLnBrk="1" hangingPunct="1">
              <a:spcBef>
                <a:spcPct val="0"/>
              </a:spcBef>
              <a:buFontTx/>
              <a:buChar char="•"/>
            </a:pPr>
            <a:r>
              <a:rPr lang="en-US" smtClean="0"/>
              <a:t>Conduct a series of regional workshops for status </a:t>
            </a:r>
            <a:r>
              <a:rPr lang="en-US" smtClean="0">
                <a:solidFill>
                  <a:srgbClr val="C00000"/>
                </a:solidFill>
              </a:rPr>
              <a:t>assessment, needs and  priorities </a:t>
            </a:r>
            <a:r>
              <a:rPr lang="en-US" smtClean="0"/>
              <a:t>through regional incubator / institutions;</a:t>
            </a:r>
          </a:p>
          <a:p>
            <a:pPr eaLnBrk="1" hangingPunct="1">
              <a:spcBef>
                <a:spcPct val="0"/>
              </a:spcBef>
              <a:buFontTx/>
              <a:buChar char="•"/>
            </a:pPr>
            <a:r>
              <a:rPr lang="en-US" smtClean="0"/>
              <a:t>National engagement and commitments by interested parties;</a:t>
            </a:r>
          </a:p>
          <a:p>
            <a:pPr eaLnBrk="1" hangingPunct="1">
              <a:spcBef>
                <a:spcPct val="0"/>
              </a:spcBef>
              <a:buFontTx/>
              <a:buChar char="•"/>
            </a:pPr>
            <a:r>
              <a:rPr lang="en-US" smtClean="0"/>
              <a:t>Assess </a:t>
            </a:r>
            <a:r>
              <a:rPr lang="en-US" smtClean="0">
                <a:solidFill>
                  <a:srgbClr val="C00000"/>
                </a:solidFill>
              </a:rPr>
              <a:t>national capacity in agriculture monitoring and EO data use, and enhancement needs</a:t>
            </a:r>
            <a:r>
              <a:rPr lang="en-US" smtClean="0"/>
              <a:t>;</a:t>
            </a:r>
          </a:p>
          <a:p>
            <a:pPr eaLnBrk="1" hangingPunct="1">
              <a:spcBef>
                <a:spcPct val="0"/>
              </a:spcBef>
              <a:buFontTx/>
              <a:buChar char="•"/>
            </a:pPr>
            <a:r>
              <a:rPr lang="en-US" smtClean="0"/>
              <a:t>Define data coverage requirements based on national needs assessment;</a:t>
            </a:r>
          </a:p>
          <a:p>
            <a:pPr eaLnBrk="1" hangingPunct="1">
              <a:spcBef>
                <a:spcPct val="0"/>
              </a:spcBef>
              <a:buFontTx/>
              <a:buChar char="•"/>
            </a:pPr>
            <a:r>
              <a:rPr lang="en-US" smtClean="0"/>
              <a:t>Define processes and activities that can assist national implementation;</a:t>
            </a:r>
          </a:p>
          <a:p>
            <a:pPr eaLnBrk="1" hangingPunct="1">
              <a:spcBef>
                <a:spcPct val="0"/>
              </a:spcBef>
              <a:buFontTx/>
              <a:buChar char="•"/>
            </a:pPr>
            <a:r>
              <a:rPr lang="en-US" smtClean="0"/>
              <a:t>Regional training / information exchange and continued regional networking.</a:t>
            </a:r>
          </a:p>
          <a:p>
            <a:pPr eaLnBrk="1" hangingPunct="1">
              <a:spcBef>
                <a:spcPct val="0"/>
              </a:spcBef>
            </a:pPr>
            <a:endParaRPr lang="en-US" smtClean="0"/>
          </a:p>
        </p:txBody>
      </p:sp>
      <p:sp>
        <p:nvSpPr>
          <p:cNvPr id="737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7343A70-9B8A-49D1-9CFC-433E8A36AE1D}" type="slidenum">
              <a:rPr lang="en-US" smtClean="0"/>
              <a:pPr/>
              <a:t>9</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txBox="1">
            <a:spLocks noGrp="1" noChangeArrowheads="1"/>
          </p:cNvSpPr>
          <p:nvPr/>
        </p:nvSpPr>
        <p:spPr bwMode="auto">
          <a:xfrm>
            <a:off x="3847071" y="9408981"/>
            <a:ext cx="2945857" cy="495300"/>
          </a:xfrm>
          <a:prstGeom prst="rect">
            <a:avLst/>
          </a:prstGeom>
          <a:noFill/>
          <a:ln w="9525">
            <a:noFill/>
            <a:miter lim="800000"/>
            <a:headEnd/>
            <a:tailEnd/>
          </a:ln>
        </p:spPr>
        <p:txBody>
          <a:bodyPr lIns="91286" tIns="45643" rIns="91286" bIns="45643" anchor="b"/>
          <a:lstStyle/>
          <a:p>
            <a:pPr algn="r" defTabSz="912813"/>
            <a:fld id="{CE7230AF-9ABC-4D62-9056-16FB8E785746}" type="slidenum">
              <a:rPr lang="en-US" altLang="en-US" sz="1200">
                <a:ea typeface="ＭＳ Ｐゴシック" pitchFamily="34" charset="-128"/>
              </a:rPr>
              <a:pPr algn="r" defTabSz="912813"/>
              <a:t>40</a:t>
            </a:fld>
            <a:endParaRPr lang="en-US" altLang="en-US" sz="1200">
              <a:ea typeface="ＭＳ Ｐゴシック" pitchFamily="34" charset="-128"/>
            </a:endParaRPr>
          </a:p>
        </p:txBody>
      </p:sp>
      <p:sp>
        <p:nvSpPr>
          <p:cNvPr id="75779" name="Rectangle 2"/>
          <p:cNvSpPr>
            <a:spLocks noGrp="1" noRot="1" noChangeAspect="1" noChangeArrowheads="1" noTextEdit="1"/>
          </p:cNvSpPr>
          <p:nvPr>
            <p:ph type="sldImg"/>
          </p:nvPr>
        </p:nvSpPr>
        <p:spPr bwMode="auto">
          <a:xfrm>
            <a:off x="922338" y="741363"/>
            <a:ext cx="4953000" cy="3714750"/>
          </a:xfrm>
          <a:noFill/>
          <a:ln>
            <a:solidFill>
              <a:srgbClr val="000000"/>
            </a:solidFill>
            <a:miter lim="800000"/>
            <a:headEnd/>
            <a:tailEnd/>
          </a:ln>
        </p:spPr>
      </p:sp>
      <p:sp>
        <p:nvSpPr>
          <p:cNvPr id="75780" name="Rectangle 3"/>
          <p:cNvSpPr>
            <a:spLocks noGrp="1" noChangeArrowheads="1"/>
          </p:cNvSpPr>
          <p:nvPr>
            <p:ph type="body" idx="1"/>
          </p:nvPr>
        </p:nvSpPr>
        <p:spPr bwMode="auto">
          <a:xfrm>
            <a:off x="679450" y="4705350"/>
            <a:ext cx="5435600" cy="4459420"/>
          </a:xfrm>
          <a:noFill/>
        </p:spPr>
        <p:txBody>
          <a:bodyPr wrap="square" lIns="91286" tIns="45643" rIns="91286" bIns="45643" numCol="1" anchor="t" anchorCtr="0" compatLnSpc="1">
            <a:prstTxWarp prst="textNoShape">
              <a:avLst/>
            </a:prstTxWarp>
          </a:bodyPr>
          <a:lstStyle/>
          <a:p>
            <a:pPr marL="247650" indent="-247650" eaLnBrk="1" hangingPunct="1">
              <a:lnSpc>
                <a:spcPct val="80000"/>
              </a:lnSpc>
              <a:spcBef>
                <a:spcPct val="0"/>
              </a:spcBef>
            </a:pPr>
            <a:endParaRPr lang="en-US" altLang="en-US" sz="800" smtClean="0">
              <a:solidFill>
                <a:schemeClr val="folHlink"/>
              </a:solidFill>
            </a:endParaRPr>
          </a:p>
          <a:p>
            <a:pPr marL="247650" indent="-247650" eaLnBrk="1" hangingPunct="1">
              <a:lnSpc>
                <a:spcPct val="80000"/>
              </a:lnSpc>
              <a:spcBef>
                <a:spcPct val="0"/>
              </a:spcBef>
            </a:pPr>
            <a:endParaRPr lang="en-US" altLang="en-US" sz="800" smtClean="0">
              <a:solidFill>
                <a:schemeClr val="folHlink"/>
              </a:solidFill>
            </a:endParaRPr>
          </a:p>
          <a:p>
            <a:pPr marL="247650" indent="-247650" eaLnBrk="1" hangingPunct="1">
              <a:lnSpc>
                <a:spcPct val="80000"/>
              </a:lnSpc>
              <a:spcBef>
                <a:spcPct val="0"/>
              </a:spcBef>
            </a:pPr>
            <a:endParaRPr lang="en-US" altLang="en-US" sz="800" u="sng" smtClean="0">
              <a:solidFill>
                <a:schemeClr val="folHlink"/>
              </a:solidFill>
            </a:endParaRPr>
          </a:p>
          <a:p>
            <a:pPr marL="247650" indent="-247650" eaLnBrk="1" hangingPunct="1">
              <a:lnSpc>
                <a:spcPct val="80000"/>
              </a:lnSpc>
              <a:spcBef>
                <a:spcPct val="0"/>
              </a:spcBef>
            </a:pPr>
            <a:endParaRPr lang="en-US" altLang="en-US" sz="800" smtClean="0">
              <a:solidFill>
                <a:schemeClr val="folHlin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3851790" y="9410700"/>
            <a:ext cx="2942710" cy="495300"/>
          </a:xfrm>
          <a:prstGeom prst="rect">
            <a:avLst/>
          </a:prstGeom>
          <a:noFill/>
          <a:ln>
            <a:miter lim="800000"/>
            <a:headEnd/>
            <a:tailEnd/>
          </a:ln>
        </p:spPr>
        <p:txBody>
          <a:bodyPr anchor="b"/>
          <a:lstStyle/>
          <a:p>
            <a:pPr algn="r">
              <a:defRPr/>
            </a:pPr>
            <a:fld id="{C5057460-9F5F-4A03-BD8B-F7EF9BD9E95A}" type="slidenum">
              <a:rPr kumimoji="1" lang="en-US" sz="1200">
                <a:effectLst>
                  <a:outerShdw blurRad="38100" dist="38100" dir="2700000" algn="tl">
                    <a:srgbClr val="C0C0C0"/>
                  </a:outerShdw>
                </a:effectLst>
              </a:rPr>
              <a:pPr algn="r">
                <a:defRPr/>
              </a:pPr>
              <a:t>44</a:t>
            </a:fld>
            <a:endParaRPr kumimoji="1" lang="en-US" sz="1200">
              <a:effectLst>
                <a:outerShdw blurRad="38100" dist="38100" dir="2700000" algn="tl">
                  <a:srgbClr val="C0C0C0"/>
                </a:outerShdw>
              </a:effectLst>
            </a:endParaRPr>
          </a:p>
        </p:txBody>
      </p:sp>
      <p:sp>
        <p:nvSpPr>
          <p:cNvPr id="83971" name="Rectangle 2"/>
          <p:cNvSpPr>
            <a:spLocks noGrp="1" noRot="1" noChangeAspect="1" noChangeArrowheads="1" noTextEdit="1"/>
          </p:cNvSpPr>
          <p:nvPr>
            <p:ph type="sldImg"/>
          </p:nvPr>
        </p:nvSpPr>
        <p:spPr bwMode="auto">
          <a:xfrm>
            <a:off x="922338" y="742950"/>
            <a:ext cx="4953000" cy="3714750"/>
          </a:xfrm>
          <a:noFill/>
          <a:ln>
            <a:solidFill>
              <a:srgbClr val="000000"/>
            </a:solidFill>
            <a:miter lim="800000"/>
            <a:headEnd/>
            <a:tailEnd/>
          </a:ln>
        </p:spPr>
      </p:sp>
      <p:sp>
        <p:nvSpPr>
          <p:cNvPr id="8397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latin typeface="Arial" charset="0"/>
                <a:ea typeface="ＭＳ Ｐゴシック" pitchFamily="34" charset="-128"/>
              </a:rPr>
              <a:t>Based on good practices and standards</a:t>
            </a:r>
          </a:p>
          <a:p>
            <a:pPr eaLnBrk="1" hangingPunct="1">
              <a:spcBef>
                <a:spcPct val="0"/>
              </a:spcBef>
            </a:pPr>
            <a:r>
              <a:rPr lang="en-US" smtClean="0">
                <a:latin typeface="Arial" charset="0"/>
                <a:ea typeface="ＭＳ Ｐゴシック" pitchFamily="34" charset="-128"/>
              </a:rPr>
              <a:t>It responds to the need for consistent and reliable information that serves multiple applications, interoperable and scalable and compliant with reporting needs.</a:t>
            </a:r>
          </a:p>
          <a:p>
            <a:pPr eaLnBrk="1" hangingPunct="1">
              <a:spcBef>
                <a:spcPct val="0"/>
              </a:spcBef>
            </a:pPr>
            <a:r>
              <a:rPr lang="en-US" smtClean="0">
                <a:latin typeface="Arial" charset="0"/>
                <a:ea typeface="ＭＳ Ｐゴシック" pitchFamily="34" charset="-128"/>
              </a:rPr>
              <a:t>Designed to:</a:t>
            </a:r>
          </a:p>
          <a:p>
            <a:pPr marL="742950" lvl="1" indent="-285750" eaLnBrk="1" hangingPunct="1">
              <a:spcBef>
                <a:spcPct val="0"/>
              </a:spcBef>
            </a:pPr>
            <a:r>
              <a:rPr lang="en-US" smtClean="0">
                <a:latin typeface="Arial" charset="0"/>
                <a:ea typeface="ＭＳ Ｐゴシック" pitchFamily="34" charset="-128"/>
              </a:rPr>
              <a:t>Provide dynamic, multi-type, consistent acreage estimate and statistics of natural resources at regional, sub-regional, national and sub-national level</a:t>
            </a:r>
          </a:p>
          <a:p>
            <a:pPr marL="742950" lvl="1" indent="-285750" eaLnBrk="1" hangingPunct="1">
              <a:spcBef>
                <a:spcPct val="0"/>
              </a:spcBef>
            </a:pPr>
            <a:r>
              <a:rPr lang="en-US" smtClean="0">
                <a:latin typeface="Arial" charset="0"/>
                <a:ea typeface="ＭＳ Ｐゴシック" pitchFamily="34" charset="-128"/>
              </a:rPr>
              <a:t>Establish the framework of consistent, detailed and dynamic test sites for calibration and/or accuracy assessment of any future wall to wall global or regional land cover, land use change and forestry</a:t>
            </a:r>
          </a:p>
          <a:p>
            <a:pPr marL="742950" lvl="1" indent="-285750" eaLnBrk="1" hangingPunct="1">
              <a:spcBef>
                <a:spcPct val="0"/>
              </a:spcBef>
            </a:pPr>
            <a:r>
              <a:rPr lang="en-US" smtClean="0">
                <a:latin typeface="Arial" charset="0"/>
                <a:ea typeface="ＭＳ Ｐゴシック" pitchFamily="34" charset="-128"/>
              </a:rPr>
              <a:t>Promote and enable global partnership through effective and active participatory approach of the wider international  community and engagement of partner countries to the achievement of environmental sustainability and assessment of natural resources </a:t>
            </a:r>
            <a:endParaRPr lang="de-DE" smtClean="0">
              <a:latin typeface="Arial" charset="0"/>
              <a:ea typeface="ＭＳ Ｐゴシック" pitchFamily="34"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3848645" y="9408981"/>
            <a:ext cx="2945856" cy="497019"/>
          </a:xfrm>
          <a:prstGeom prst="rect">
            <a:avLst/>
          </a:prstGeom>
          <a:noFill/>
          <a:ln w="9525">
            <a:noFill/>
            <a:miter lim="800000"/>
            <a:headEnd/>
            <a:tailEnd/>
          </a:ln>
        </p:spPr>
        <p:txBody>
          <a:bodyPr lIns="92903" tIns="46452" rIns="92903" bIns="46452" anchor="b"/>
          <a:lstStyle/>
          <a:p>
            <a:pPr algn="r" defTabSz="928688">
              <a:defRPr/>
            </a:pPr>
            <a:fld id="{150A4451-E4F9-4F48-B477-DD2751CEE0B8}" type="slidenum">
              <a:rPr kumimoji="1" lang="en-US" sz="1200">
                <a:effectLst>
                  <a:outerShdw blurRad="38100" dist="38100" dir="2700000" algn="tl">
                    <a:srgbClr val="C0C0C0"/>
                  </a:outerShdw>
                </a:effectLst>
                <a:latin typeface="Arial" pitchFamily="34" charset="0"/>
              </a:rPr>
              <a:pPr algn="r" defTabSz="928688">
                <a:defRPr/>
              </a:pPr>
              <a:t>45</a:t>
            </a:fld>
            <a:endParaRPr kumimoji="1" lang="en-US" sz="1200">
              <a:effectLst>
                <a:outerShdw blurRad="38100" dist="38100" dir="2700000" algn="tl">
                  <a:srgbClr val="C0C0C0"/>
                </a:outerShdw>
              </a:effectLst>
              <a:latin typeface="Arial" pitchFamily="34" charset="0"/>
            </a:endParaRPr>
          </a:p>
        </p:txBody>
      </p:sp>
      <p:sp>
        <p:nvSpPr>
          <p:cNvPr id="84995" name="Rectangle 2"/>
          <p:cNvSpPr>
            <a:spLocks noGrp="1" noRot="1" noChangeAspect="1" noChangeArrowheads="1" noTextEdit="1"/>
          </p:cNvSpPr>
          <p:nvPr>
            <p:ph type="sldImg"/>
          </p:nvPr>
        </p:nvSpPr>
        <p:spPr bwMode="auto">
          <a:xfrm>
            <a:off x="922338" y="742950"/>
            <a:ext cx="4953000" cy="3714750"/>
          </a:xfrm>
          <a:noFill/>
          <a:ln>
            <a:solidFill>
              <a:srgbClr val="000000"/>
            </a:solidFill>
            <a:miter lim="800000"/>
            <a:headEnd/>
            <a:tailEnd/>
          </a:ln>
        </p:spPr>
      </p:sp>
      <p:sp>
        <p:nvSpPr>
          <p:cNvPr id="84996" name="Rectangle 3"/>
          <p:cNvSpPr>
            <a:spLocks noGrp="1" noChangeArrowheads="1"/>
          </p:cNvSpPr>
          <p:nvPr>
            <p:ph type="body" idx="1"/>
          </p:nvPr>
        </p:nvSpPr>
        <p:spPr bwMode="auto">
          <a:xfrm>
            <a:off x="681024" y="4703631"/>
            <a:ext cx="5432454" cy="4459419"/>
          </a:xfrm>
          <a:noFill/>
        </p:spPr>
        <p:txBody>
          <a:bodyPr wrap="square" lIns="92903" tIns="46452" rIns="92903" bIns="46452" numCol="1" anchor="t" anchorCtr="0" compatLnSpc="1">
            <a:prstTxWarp prst="textNoShape">
              <a:avLst/>
            </a:prstTxWarp>
          </a:bodyPr>
          <a:lstStyle/>
          <a:p>
            <a:pPr eaLnBrk="1" hangingPunct="1">
              <a:spcBef>
                <a:spcPct val="0"/>
              </a:spcBef>
            </a:pPr>
            <a:endParaRPr lang="de-DE" smtClean="0">
              <a:latin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txBox="1">
            <a:spLocks noGrp="1" noChangeArrowheads="1"/>
          </p:cNvSpPr>
          <p:nvPr/>
        </p:nvSpPr>
        <p:spPr bwMode="auto">
          <a:xfrm>
            <a:off x="3850217" y="9407261"/>
            <a:ext cx="2942711" cy="497020"/>
          </a:xfrm>
          <a:prstGeom prst="rect">
            <a:avLst/>
          </a:prstGeom>
          <a:noFill/>
          <a:ln w="9525">
            <a:noFill/>
            <a:miter lim="800000"/>
            <a:headEnd/>
            <a:tailEnd/>
          </a:ln>
        </p:spPr>
        <p:txBody>
          <a:bodyPr lIns="91272" tIns="45637" rIns="91272" bIns="45637" anchor="b"/>
          <a:lstStyle/>
          <a:p>
            <a:pPr algn="r" defTabSz="912813"/>
            <a:fld id="{0FC64885-0876-4559-B595-49BB5ECBF72F}" type="slidenum">
              <a:rPr lang="en-US" sz="1200"/>
              <a:pPr algn="r" defTabSz="912813"/>
              <a:t>48</a:t>
            </a:fld>
            <a:endParaRPr lang="en-US" sz="1200"/>
          </a:p>
        </p:txBody>
      </p:sp>
      <p:sp>
        <p:nvSpPr>
          <p:cNvPr id="79875" name="Rectangle 7"/>
          <p:cNvSpPr txBox="1">
            <a:spLocks noGrp="1" noChangeArrowheads="1"/>
          </p:cNvSpPr>
          <p:nvPr/>
        </p:nvSpPr>
        <p:spPr bwMode="auto">
          <a:xfrm>
            <a:off x="3850217" y="9407261"/>
            <a:ext cx="2942711" cy="497020"/>
          </a:xfrm>
          <a:prstGeom prst="rect">
            <a:avLst/>
          </a:prstGeom>
          <a:noFill/>
          <a:ln w="9525">
            <a:noFill/>
            <a:miter lim="800000"/>
            <a:headEnd/>
            <a:tailEnd/>
          </a:ln>
        </p:spPr>
        <p:txBody>
          <a:bodyPr lIns="91286" tIns="45643" rIns="91286" bIns="45643" anchor="b"/>
          <a:lstStyle/>
          <a:p>
            <a:pPr algn="r" defTabSz="912813"/>
            <a:fld id="{EF21F96E-A6BB-4EFB-95A7-1ACEC2F77233}" type="slidenum">
              <a:rPr lang="en-US" sz="1200"/>
              <a:pPr algn="r" defTabSz="912813"/>
              <a:t>48</a:t>
            </a:fld>
            <a:endParaRPr lang="en-US" sz="1200"/>
          </a:p>
        </p:txBody>
      </p:sp>
      <p:sp>
        <p:nvSpPr>
          <p:cNvPr id="79876" name="Rectangle 2"/>
          <p:cNvSpPr>
            <a:spLocks noGrp="1" noRot="1" noChangeAspect="1" noChangeArrowheads="1" noTextEdit="1"/>
          </p:cNvSpPr>
          <p:nvPr>
            <p:ph type="sldImg"/>
          </p:nvPr>
        </p:nvSpPr>
        <p:spPr bwMode="auto">
          <a:xfrm>
            <a:off x="922338" y="741363"/>
            <a:ext cx="4953000" cy="3714750"/>
          </a:xfrm>
          <a:noFill/>
          <a:ln>
            <a:solidFill>
              <a:srgbClr val="000000"/>
            </a:solidFill>
            <a:miter lim="800000"/>
            <a:headEnd/>
            <a:tailEnd/>
          </a:ln>
        </p:spPr>
      </p:sp>
      <p:sp>
        <p:nvSpPr>
          <p:cNvPr id="79877" name="Rectangle 3"/>
          <p:cNvSpPr>
            <a:spLocks noGrp="1" noChangeArrowheads="1"/>
          </p:cNvSpPr>
          <p:nvPr>
            <p:ph type="body" idx="1"/>
          </p:nvPr>
        </p:nvSpPr>
        <p:spPr bwMode="auto">
          <a:xfrm>
            <a:off x="679450" y="4705350"/>
            <a:ext cx="5435600" cy="4459420"/>
          </a:xfrm>
          <a:noFill/>
        </p:spPr>
        <p:txBody>
          <a:bodyPr wrap="square" lIns="91286" tIns="45643" rIns="91286" bIns="45643" numCol="1" anchor="t" anchorCtr="0" compatLnSpc="1">
            <a:prstTxWarp prst="textNoShape">
              <a:avLst/>
            </a:prstTxWarp>
          </a:bodyPr>
          <a:lstStyle/>
          <a:p>
            <a:pPr marL="247650" indent="-247650" eaLnBrk="1" hangingPunct="1">
              <a:lnSpc>
                <a:spcPct val="80000"/>
              </a:lnSpc>
              <a:spcBef>
                <a:spcPct val="0"/>
              </a:spcBef>
            </a:pPr>
            <a:endParaRPr lang="en-US" sz="800" smtClean="0">
              <a:solidFill>
                <a:schemeClr val="folHlink"/>
              </a:solidFill>
              <a:latin typeface="Arial" charset="0"/>
              <a:ea typeface="ＭＳ Ｐゴシック" pitchFamily="34" charset="-128"/>
            </a:endParaRPr>
          </a:p>
          <a:p>
            <a:pPr marL="247650" indent="-247650" eaLnBrk="1" hangingPunct="1">
              <a:lnSpc>
                <a:spcPct val="80000"/>
              </a:lnSpc>
              <a:spcBef>
                <a:spcPct val="0"/>
              </a:spcBef>
            </a:pPr>
            <a:endParaRPr lang="en-US" sz="800" smtClean="0">
              <a:solidFill>
                <a:schemeClr val="folHlink"/>
              </a:solidFill>
              <a:latin typeface="Arial" charset="0"/>
              <a:ea typeface="ＭＳ Ｐゴシック" pitchFamily="34" charset="-128"/>
            </a:endParaRPr>
          </a:p>
          <a:p>
            <a:pPr marL="247650" indent="-247650" eaLnBrk="1" hangingPunct="1">
              <a:lnSpc>
                <a:spcPct val="80000"/>
              </a:lnSpc>
              <a:spcBef>
                <a:spcPct val="0"/>
              </a:spcBef>
            </a:pPr>
            <a:endParaRPr lang="en-US" sz="800" u="sng" smtClean="0">
              <a:solidFill>
                <a:schemeClr val="folHlink"/>
              </a:solidFill>
              <a:latin typeface="Arial" charset="0"/>
              <a:ea typeface="ＭＳ Ｐゴシック" pitchFamily="34" charset="-128"/>
            </a:endParaRPr>
          </a:p>
          <a:p>
            <a:pPr marL="247650" indent="-247650" eaLnBrk="1" hangingPunct="1">
              <a:lnSpc>
                <a:spcPct val="80000"/>
              </a:lnSpc>
              <a:spcBef>
                <a:spcPct val="0"/>
              </a:spcBef>
            </a:pPr>
            <a:endParaRPr lang="en-US" sz="800" smtClean="0">
              <a:solidFill>
                <a:schemeClr val="folHlink"/>
              </a:solidFill>
              <a:latin typeface="Arial" charset="0"/>
              <a:ea typeface="ＭＳ Ｐゴシック" pitchFamily="34"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TextEdit="1"/>
          </p:cNvSpPr>
          <p:nvPr>
            <p:ph type="sldImg"/>
          </p:nvPr>
        </p:nvSpPr>
        <p:spPr bwMode="auto">
          <a:xfrm>
            <a:off x="922338" y="742950"/>
            <a:ext cx="4949825" cy="3713163"/>
          </a:xfrm>
          <a:noFill/>
          <a:ln>
            <a:solidFill>
              <a:srgbClr val="000000"/>
            </a:solidFill>
            <a:miter lim="800000"/>
            <a:headEnd/>
            <a:tailEnd/>
          </a:ln>
        </p:spPr>
      </p:sp>
      <p:sp>
        <p:nvSpPr>
          <p:cNvPr id="77827"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TextEdit="1"/>
          </p:cNvSpPr>
          <p:nvPr>
            <p:ph type="sldImg"/>
          </p:nvPr>
        </p:nvSpPr>
        <p:spPr bwMode="auto">
          <a:xfrm>
            <a:off x="922338" y="742950"/>
            <a:ext cx="4949825" cy="3713163"/>
          </a:xfrm>
          <a:noFill/>
          <a:ln>
            <a:solidFill>
              <a:srgbClr val="000000"/>
            </a:solidFill>
            <a:miter lim="800000"/>
            <a:headEnd/>
            <a:tailEnd/>
          </a:ln>
        </p:spPr>
      </p:sp>
      <p:sp>
        <p:nvSpPr>
          <p:cNvPr id="78851"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Source: Wikipedia </a:t>
            </a:r>
            <a:r>
              <a:rPr lang="en-GB" smtClean="0"/>
              <a:t>http://en.wikipedia.org/wiki/GLOBCOVER </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81923"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Arial" charset="0"/>
            </a:endParaRPr>
          </a:p>
        </p:txBody>
      </p:sp>
      <p:sp>
        <p:nvSpPr>
          <p:cNvPr id="81924"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842E438-316E-48FD-A2EB-975074EE1435}" type="slidenum">
              <a:rPr lang="en-GB" smtClean="0">
                <a:ea typeface="ＭＳ Ｐゴシック" pitchFamily="34" charset="-128"/>
              </a:rPr>
              <a:pPr/>
              <a:t>52</a:t>
            </a:fld>
            <a:endParaRPr lang="en-GB" smtClean="0">
              <a:ea typeface="ＭＳ Ｐゴシック" pitchFamily="34"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97BFC683-7F48-459F-A5BB-9291AB4143FB}" type="slidenum">
              <a:rPr lang="en-GB" altLang="en-US" smtClean="0"/>
              <a:pPr/>
              <a:t>54</a:t>
            </a:fld>
            <a:endParaRPr lang="en-GB" altLang="en-US" smtClean="0"/>
          </a:p>
        </p:txBody>
      </p:sp>
      <p:sp>
        <p:nvSpPr>
          <p:cNvPr id="76803" name="Rectangle 2"/>
          <p:cNvSpPr>
            <a:spLocks noGrp="1" noRot="1" noChangeAspect="1" noChangeArrowheads="1" noTextEdit="1"/>
          </p:cNvSpPr>
          <p:nvPr>
            <p:ph type="sldImg"/>
          </p:nvPr>
        </p:nvSpPr>
        <p:spPr bwMode="auto">
          <a:xfrm>
            <a:off x="923925" y="744538"/>
            <a:ext cx="4948238" cy="3711575"/>
          </a:xfrm>
          <a:noFill/>
          <a:ln>
            <a:solidFill>
              <a:srgbClr val="000000"/>
            </a:solidFill>
            <a:miter lim="800000"/>
            <a:headEnd/>
            <a:tailEnd/>
          </a:ln>
        </p:spPr>
      </p:sp>
      <p:sp>
        <p:nvSpPr>
          <p:cNvPr id="768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p:spPr>
      </p:sp>
      <p:sp>
        <p:nvSpPr>
          <p:cNvPr id="829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Arial" charset="0"/>
            </a:endParaRPr>
          </a:p>
        </p:txBody>
      </p:sp>
      <p:sp>
        <p:nvSpPr>
          <p:cNvPr id="829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6FB6A28-E3A5-44D5-A153-A3A50A6DF7EA}" type="slidenum">
              <a:rPr lang="en-GB" smtClean="0">
                <a:ea typeface="ＭＳ Ｐゴシック" pitchFamily="34" charset="-128"/>
              </a:rPr>
              <a:pPr/>
              <a:t>55</a:t>
            </a:fld>
            <a:endParaRPr lang="en-GB" smtClean="0">
              <a:ea typeface="ＭＳ Ｐゴシック" pitchFamily="34"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3851790" y="9410700"/>
            <a:ext cx="2942710" cy="495300"/>
          </a:xfrm>
          <a:prstGeom prst="rect">
            <a:avLst/>
          </a:prstGeom>
          <a:noFill/>
          <a:ln>
            <a:miter lim="800000"/>
            <a:headEnd/>
            <a:tailEnd/>
          </a:ln>
        </p:spPr>
        <p:txBody>
          <a:bodyPr anchor="b"/>
          <a:lstStyle/>
          <a:p>
            <a:pPr algn="r">
              <a:defRPr/>
            </a:pPr>
            <a:fld id="{C5057460-9F5F-4A03-BD8B-F7EF9BD9E95A}" type="slidenum">
              <a:rPr kumimoji="1" lang="en-US" sz="1200">
                <a:effectLst>
                  <a:outerShdw blurRad="38100" dist="38100" dir="2700000" algn="tl">
                    <a:srgbClr val="C0C0C0"/>
                  </a:outerShdw>
                </a:effectLst>
              </a:rPr>
              <a:pPr algn="r">
                <a:defRPr/>
              </a:pPr>
              <a:t>58</a:t>
            </a:fld>
            <a:endParaRPr kumimoji="1" lang="en-US" sz="1200">
              <a:effectLst>
                <a:outerShdw blurRad="38100" dist="38100" dir="2700000" algn="tl">
                  <a:srgbClr val="C0C0C0"/>
                </a:outerShdw>
              </a:effectLst>
            </a:endParaRPr>
          </a:p>
        </p:txBody>
      </p:sp>
      <p:sp>
        <p:nvSpPr>
          <p:cNvPr id="83971" name="Rectangle 2"/>
          <p:cNvSpPr>
            <a:spLocks noGrp="1" noRot="1" noChangeAspect="1" noChangeArrowheads="1" noTextEdit="1"/>
          </p:cNvSpPr>
          <p:nvPr>
            <p:ph type="sldImg"/>
          </p:nvPr>
        </p:nvSpPr>
        <p:spPr bwMode="auto">
          <a:xfrm>
            <a:off x="922338" y="742950"/>
            <a:ext cx="4953000" cy="3714750"/>
          </a:xfrm>
          <a:noFill/>
          <a:ln>
            <a:solidFill>
              <a:srgbClr val="000000"/>
            </a:solidFill>
            <a:miter lim="800000"/>
            <a:headEnd/>
            <a:tailEnd/>
          </a:ln>
        </p:spPr>
      </p:sp>
      <p:sp>
        <p:nvSpPr>
          <p:cNvPr id="8397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latin typeface="Arial" charset="0"/>
                <a:ea typeface="ＭＳ Ｐゴシック" pitchFamily="34" charset="-128"/>
              </a:rPr>
              <a:t>Based on good practices and standards</a:t>
            </a:r>
          </a:p>
          <a:p>
            <a:pPr eaLnBrk="1" hangingPunct="1">
              <a:spcBef>
                <a:spcPct val="0"/>
              </a:spcBef>
            </a:pPr>
            <a:r>
              <a:rPr lang="en-US" smtClean="0">
                <a:latin typeface="Arial" charset="0"/>
                <a:ea typeface="ＭＳ Ｐゴシック" pitchFamily="34" charset="-128"/>
              </a:rPr>
              <a:t>It responds to the need for consistent and reliable information that serves multiple applications, interoperable and scalable and compliant with reporting needs.</a:t>
            </a:r>
          </a:p>
          <a:p>
            <a:pPr eaLnBrk="1" hangingPunct="1">
              <a:spcBef>
                <a:spcPct val="0"/>
              </a:spcBef>
            </a:pPr>
            <a:r>
              <a:rPr lang="en-US" smtClean="0">
                <a:latin typeface="Arial" charset="0"/>
                <a:ea typeface="ＭＳ Ｐゴシック" pitchFamily="34" charset="-128"/>
              </a:rPr>
              <a:t>Designed to:</a:t>
            </a:r>
          </a:p>
          <a:p>
            <a:pPr marL="742950" lvl="1" indent="-285750" eaLnBrk="1" hangingPunct="1">
              <a:spcBef>
                <a:spcPct val="0"/>
              </a:spcBef>
            </a:pPr>
            <a:r>
              <a:rPr lang="en-US" smtClean="0">
                <a:latin typeface="Arial" charset="0"/>
                <a:ea typeface="ＭＳ Ｐゴシック" pitchFamily="34" charset="-128"/>
              </a:rPr>
              <a:t>Provide dynamic, multi-type, consistent acreage estimate and statistics of natural resources at regional, sub-regional, national and sub-national level</a:t>
            </a:r>
          </a:p>
          <a:p>
            <a:pPr marL="742950" lvl="1" indent="-285750" eaLnBrk="1" hangingPunct="1">
              <a:spcBef>
                <a:spcPct val="0"/>
              </a:spcBef>
            </a:pPr>
            <a:r>
              <a:rPr lang="en-US" smtClean="0">
                <a:latin typeface="Arial" charset="0"/>
                <a:ea typeface="ＭＳ Ｐゴシック" pitchFamily="34" charset="-128"/>
              </a:rPr>
              <a:t>Establish the framework of consistent, detailed and dynamic test sites for calibration and/or accuracy assessment of any future wall to wall global or regional land cover, land use change and forestry</a:t>
            </a:r>
          </a:p>
          <a:p>
            <a:pPr marL="742950" lvl="1" indent="-285750" eaLnBrk="1" hangingPunct="1">
              <a:spcBef>
                <a:spcPct val="0"/>
              </a:spcBef>
            </a:pPr>
            <a:r>
              <a:rPr lang="en-US" smtClean="0">
                <a:latin typeface="Arial" charset="0"/>
                <a:ea typeface="ＭＳ Ｐゴシック" pitchFamily="34" charset="-128"/>
              </a:rPr>
              <a:t>Promote and enable global partnership through effective and active participatory approach of the wider international  community and engagement of partner countries to the achievement of environmental sustainability and assessment of natural resources </a:t>
            </a:r>
            <a:endParaRPr lang="de-DE" smtClean="0">
              <a:latin typeface="Arial" charset="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buFontTx/>
              <a:buChar char="•"/>
            </a:pPr>
            <a:r>
              <a:rPr lang="en-US" b="1" smtClean="0">
                <a:solidFill>
                  <a:srgbClr val="C00000"/>
                </a:solidFill>
              </a:rPr>
              <a:t>Define pilot countries/regions </a:t>
            </a:r>
            <a:r>
              <a:rPr lang="en-US" smtClean="0"/>
              <a:t>according to food surplus/exporter/importer. Focus on 5 countries 1 Region;</a:t>
            </a:r>
          </a:p>
          <a:p>
            <a:pPr eaLnBrk="1" hangingPunct="1">
              <a:spcBef>
                <a:spcPct val="0"/>
              </a:spcBef>
              <a:buFontTx/>
              <a:buChar char="•"/>
            </a:pPr>
            <a:r>
              <a:rPr lang="en-US" smtClean="0"/>
              <a:t>Conduct a series of regional workshops for status </a:t>
            </a:r>
            <a:r>
              <a:rPr lang="en-US" smtClean="0">
                <a:solidFill>
                  <a:srgbClr val="C00000"/>
                </a:solidFill>
              </a:rPr>
              <a:t>assessment, needs and  priorities </a:t>
            </a:r>
            <a:r>
              <a:rPr lang="en-US" smtClean="0"/>
              <a:t>through regional incubator / institutions;</a:t>
            </a:r>
          </a:p>
          <a:p>
            <a:pPr eaLnBrk="1" hangingPunct="1">
              <a:spcBef>
                <a:spcPct val="0"/>
              </a:spcBef>
              <a:buFontTx/>
              <a:buChar char="•"/>
            </a:pPr>
            <a:r>
              <a:rPr lang="en-US" smtClean="0"/>
              <a:t>National engagement and commitments by interested parties;</a:t>
            </a:r>
          </a:p>
          <a:p>
            <a:pPr eaLnBrk="1" hangingPunct="1">
              <a:spcBef>
                <a:spcPct val="0"/>
              </a:spcBef>
              <a:buFontTx/>
              <a:buChar char="•"/>
            </a:pPr>
            <a:r>
              <a:rPr lang="en-US" smtClean="0"/>
              <a:t>Assess </a:t>
            </a:r>
            <a:r>
              <a:rPr lang="en-US" smtClean="0">
                <a:solidFill>
                  <a:srgbClr val="C00000"/>
                </a:solidFill>
              </a:rPr>
              <a:t>national capacity in agriculture monitoring and EO data use, and enhancement needs</a:t>
            </a:r>
            <a:r>
              <a:rPr lang="en-US" smtClean="0"/>
              <a:t>;</a:t>
            </a:r>
          </a:p>
          <a:p>
            <a:pPr eaLnBrk="1" hangingPunct="1">
              <a:spcBef>
                <a:spcPct val="0"/>
              </a:spcBef>
              <a:buFontTx/>
              <a:buChar char="•"/>
            </a:pPr>
            <a:r>
              <a:rPr lang="en-US" smtClean="0"/>
              <a:t>Define data coverage requirements based on national needs assessment;</a:t>
            </a:r>
          </a:p>
          <a:p>
            <a:pPr eaLnBrk="1" hangingPunct="1">
              <a:spcBef>
                <a:spcPct val="0"/>
              </a:spcBef>
              <a:buFontTx/>
              <a:buChar char="•"/>
            </a:pPr>
            <a:r>
              <a:rPr lang="en-US" smtClean="0"/>
              <a:t>Define processes and activities that can assist national implementation;</a:t>
            </a:r>
          </a:p>
          <a:p>
            <a:pPr eaLnBrk="1" hangingPunct="1">
              <a:spcBef>
                <a:spcPct val="0"/>
              </a:spcBef>
              <a:buFontTx/>
              <a:buChar char="•"/>
            </a:pPr>
            <a:r>
              <a:rPr lang="en-US" smtClean="0"/>
              <a:t>Regional training / information exchange and continued regional networking.</a:t>
            </a:r>
          </a:p>
          <a:p>
            <a:pPr eaLnBrk="1" hangingPunct="1">
              <a:spcBef>
                <a:spcPct val="0"/>
              </a:spcBef>
            </a:pPr>
            <a:endParaRPr lang="en-US" smtClean="0"/>
          </a:p>
        </p:txBody>
      </p:sp>
      <p:sp>
        <p:nvSpPr>
          <p:cNvPr id="737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7343A70-9B8A-49D1-9CFC-433E8A36AE1D}" type="slidenum">
              <a:rPr lang="en-US" smtClean="0"/>
              <a:pPr/>
              <a:t>12</a:t>
            </a:fld>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3848645" y="9408981"/>
            <a:ext cx="2945856" cy="497019"/>
          </a:xfrm>
          <a:prstGeom prst="rect">
            <a:avLst/>
          </a:prstGeom>
          <a:noFill/>
          <a:ln w="9525">
            <a:noFill/>
            <a:miter lim="800000"/>
            <a:headEnd/>
            <a:tailEnd/>
          </a:ln>
        </p:spPr>
        <p:txBody>
          <a:bodyPr lIns="92903" tIns="46452" rIns="92903" bIns="46452" anchor="b"/>
          <a:lstStyle/>
          <a:p>
            <a:pPr algn="r" defTabSz="928688">
              <a:defRPr/>
            </a:pPr>
            <a:fld id="{150A4451-E4F9-4F48-B477-DD2751CEE0B8}" type="slidenum">
              <a:rPr kumimoji="1" lang="en-US" sz="1200">
                <a:effectLst>
                  <a:outerShdw blurRad="38100" dist="38100" dir="2700000" algn="tl">
                    <a:srgbClr val="C0C0C0"/>
                  </a:outerShdw>
                </a:effectLst>
                <a:latin typeface="Arial" pitchFamily="34" charset="0"/>
              </a:rPr>
              <a:pPr algn="r" defTabSz="928688">
                <a:defRPr/>
              </a:pPr>
              <a:t>59</a:t>
            </a:fld>
            <a:endParaRPr kumimoji="1" lang="en-US" sz="1200">
              <a:effectLst>
                <a:outerShdw blurRad="38100" dist="38100" dir="2700000" algn="tl">
                  <a:srgbClr val="C0C0C0"/>
                </a:outerShdw>
              </a:effectLst>
              <a:latin typeface="Arial" pitchFamily="34" charset="0"/>
            </a:endParaRPr>
          </a:p>
        </p:txBody>
      </p:sp>
      <p:sp>
        <p:nvSpPr>
          <p:cNvPr id="84995" name="Rectangle 2"/>
          <p:cNvSpPr>
            <a:spLocks noGrp="1" noRot="1" noChangeAspect="1" noChangeArrowheads="1" noTextEdit="1"/>
          </p:cNvSpPr>
          <p:nvPr>
            <p:ph type="sldImg"/>
          </p:nvPr>
        </p:nvSpPr>
        <p:spPr bwMode="auto">
          <a:xfrm>
            <a:off x="922338" y="742950"/>
            <a:ext cx="4953000" cy="3714750"/>
          </a:xfrm>
          <a:noFill/>
          <a:ln>
            <a:solidFill>
              <a:srgbClr val="000000"/>
            </a:solidFill>
            <a:miter lim="800000"/>
            <a:headEnd/>
            <a:tailEnd/>
          </a:ln>
        </p:spPr>
      </p:sp>
      <p:sp>
        <p:nvSpPr>
          <p:cNvPr id="84996" name="Rectangle 3"/>
          <p:cNvSpPr>
            <a:spLocks noGrp="1" noChangeArrowheads="1"/>
          </p:cNvSpPr>
          <p:nvPr>
            <p:ph type="body" idx="1"/>
          </p:nvPr>
        </p:nvSpPr>
        <p:spPr bwMode="auto">
          <a:xfrm>
            <a:off x="681024" y="4703631"/>
            <a:ext cx="5432454" cy="4459419"/>
          </a:xfrm>
          <a:noFill/>
        </p:spPr>
        <p:txBody>
          <a:bodyPr wrap="square" lIns="92903" tIns="46452" rIns="92903" bIns="46452" numCol="1" anchor="t" anchorCtr="0" compatLnSpc="1">
            <a:prstTxWarp prst="textNoShape">
              <a:avLst/>
            </a:prstTxWarp>
          </a:bodyPr>
          <a:lstStyle/>
          <a:p>
            <a:pPr eaLnBrk="1" hangingPunct="1">
              <a:spcBef>
                <a:spcPct val="0"/>
              </a:spcBef>
            </a:pPr>
            <a:endParaRPr lang="de-DE" smtClean="0">
              <a:latin typeface="Arial"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096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lnSpc>
                <a:spcPct val="90000"/>
              </a:lnSpc>
            </a:pPr>
            <a:endParaRPr lang="en-GB" sz="900" smtClean="0">
              <a:latin typeface="Arial"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198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lnSpc>
                <a:spcPct val="90000"/>
              </a:lnSpc>
            </a:pPr>
            <a:endParaRPr lang="en-GB" sz="900" smtClean="0">
              <a:latin typeface="Arial"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301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lnSpc>
                <a:spcPct val="90000"/>
              </a:lnSpc>
            </a:pPr>
            <a:endParaRPr lang="en-GB" sz="900" smtClean="0">
              <a:latin typeface="Arial"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403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lnSpc>
                <a:spcPct val="90000"/>
              </a:lnSpc>
            </a:pPr>
            <a:endParaRPr lang="en-GB" sz="900" smtClean="0">
              <a:latin typeface="Arial"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813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lnSpc>
                <a:spcPct val="90000"/>
              </a:lnSpc>
            </a:pPr>
            <a:r>
              <a:rPr lang="en-US" sz="900" smtClean="0"/>
              <a:t>Established at the request of the Agriculture Ministers of the G20, the Agricultural Market Information System (AMIS) is an inter-Agency Platform to enhance food market transparency and encourage coordination of policy action in response to market uncertainty. The initial focus of AMIS is on four crops that are particularly important in international food markets, namely wheat, maize, rice and soybeans.</a:t>
            </a:r>
            <a:endParaRPr lang="en-GB" sz="900" smtClean="0">
              <a:latin typeface="Arial"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915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lnSpc>
                <a:spcPct val="90000"/>
              </a:lnSpc>
            </a:pPr>
            <a:r>
              <a:rPr lang="en-US" sz="900" smtClean="0"/>
              <a:t>Established at the request of the Agriculture Ministers of the G20, the Agricultural Market Information System (AMIS) is an inter-Agency Platform to enhance food market transparency and encourage coordination of policy action in response to market uncertainty. The initial focus of AMIS is on four crops that are particularly important in international food markets, namely wheat, maize, rice and soybeans.</a:t>
            </a:r>
            <a:endParaRPr lang="en-GB" sz="900" smtClean="0">
              <a:latin typeface="Arial"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0179"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smtClean="0">
                <a:latin typeface="Arial" charset="0"/>
                <a:ea typeface="ＭＳ Ｐゴシック" pitchFamily="34" charset="-128"/>
              </a:rPr>
              <a:t>The main objective of GEOGLAM is to reinforce the international community’s capacity to produce and disseminate relevant, timely and accurate forecasts of agricultural production at national, regional and global scales by using Earth Observation data. This will be achieved by: </a:t>
            </a:r>
          </a:p>
          <a:p>
            <a:r>
              <a:rPr lang="en-US" smtClean="0">
                <a:latin typeface="Arial" charset="0"/>
                <a:ea typeface="ＭＳ Ｐゴシック" pitchFamily="34" charset="-128"/>
              </a:rPr>
              <a:t>enhancing national agricultural reporting systems, including through a geo-spatial education curriculum to enable training of participants worldwide; </a:t>
            </a:r>
          </a:p>
          <a:p>
            <a:r>
              <a:rPr lang="en-US" smtClean="0">
                <a:latin typeface="Arial" charset="0"/>
                <a:ea typeface="ＭＳ Ｐゴシック" pitchFamily="34" charset="-128"/>
              </a:rPr>
              <a:t>establishing a sustained international network of agricultural monitoring and research organisations and practitioners; and </a:t>
            </a:r>
          </a:p>
          <a:p>
            <a:r>
              <a:rPr lang="en-US" smtClean="0">
                <a:latin typeface="Arial" charset="0"/>
                <a:ea typeface="ＭＳ Ｐゴシック" pitchFamily="34" charset="-128"/>
              </a:rPr>
              <a:t>harmonizing the operational global agricultural monitoring systems based on both satellite and in situ observations, including through improved coordination of satellite observations </a:t>
            </a:r>
          </a:p>
          <a:p>
            <a:pPr>
              <a:lnSpc>
                <a:spcPct val="90000"/>
              </a:lnSpc>
            </a:pPr>
            <a:r>
              <a:rPr lang="en-US" sz="1000" i="1" smtClean="0"/>
              <a:t>We commit to improve market information and transparency in order to make international markets for agricultural commodities more effective. To that end, we launched: The “Agricultural Market Information System” (AMIS) in Rome on September 15, 2011, to improve information on markets. It will enhance the quality, reliability, accuracy, timeliness and comparability of food market outlook information. As a first step, AMIS will focus its work on four major crops: wheat, maize, rice and soybeans. AMIS involves G20 countries and, at this stage, Egypt, Vietnam, Thailand, the Philippines, Nigeria, Ukraine and Kazakhstan. It will be managed by a secretariat located in FAOThe “Global Agricultural Geo-monitoring Initiative” in Geneva on September 22-23, 2011. This initiative will coordinate satellite monitoring observation systems in different regions of the world in order to enhance crop production projections and weather forecasting data. </a:t>
            </a:r>
            <a:endParaRPr lang="en-US" sz="1000" i="1" smtClean="0">
              <a:latin typeface="Arial" charset="0"/>
              <a:ea typeface="ＭＳ Ｐゴシック" pitchFamily="34" charset="-128"/>
            </a:endParaRPr>
          </a:p>
          <a:p>
            <a:pPr>
              <a:lnSpc>
                <a:spcPct val="90000"/>
              </a:lnSpc>
            </a:pPr>
            <a:r>
              <a:rPr lang="en-US" smtClean="0">
                <a:latin typeface="Arial" charset="0"/>
                <a:ea typeface="ＭＳ Ｐゴシック" pitchFamily="34" charset="-128"/>
              </a:rPr>
              <a:t>The overarching goal of JECAM is to reach a convergence of approaches, develop monitoring and reporting protocols and best practices for a variety of global agricultural systems. JECAM is enabling the global agricultural monitoring community to compare results based on disparate sources of data, using various methods, over a variety of global cropping systems. The JECAM experiments will facilitate international standards for data products and reporting, eventually supporting the development of a global system of systems for agricultural crop assessment and monitoring </a:t>
            </a:r>
            <a:endParaRPr lang="en-GB" sz="900" smtClean="0">
              <a:latin typeface="Arial"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1203"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smtClean="0">
                <a:latin typeface="Arial" charset="0"/>
                <a:ea typeface="ＭＳ Ｐゴシック" pitchFamily="34" charset="-128"/>
              </a:rPr>
              <a:t>The main objective of GEOGLAM is to reinforce the international community’s capacity to produce and disseminate relevant, timely and accurate forecasts of agricultural production at national, regional and global scales by using Earth Observation data. This will be achieved by: </a:t>
            </a:r>
          </a:p>
          <a:p>
            <a:r>
              <a:rPr lang="en-US" smtClean="0">
                <a:latin typeface="Arial" charset="0"/>
                <a:ea typeface="ＭＳ Ｐゴシック" pitchFamily="34" charset="-128"/>
              </a:rPr>
              <a:t>enhancing national agricultural reporting systems, including through a geo-spatial education curriculum to enable training of participants worldwide; </a:t>
            </a:r>
          </a:p>
          <a:p>
            <a:r>
              <a:rPr lang="en-US" smtClean="0">
                <a:latin typeface="Arial" charset="0"/>
                <a:ea typeface="ＭＳ Ｐゴシック" pitchFamily="34" charset="-128"/>
              </a:rPr>
              <a:t>establishing a sustained international network of agricultural monitoring and research organisations and practitioners; and </a:t>
            </a:r>
          </a:p>
          <a:p>
            <a:r>
              <a:rPr lang="en-US" smtClean="0">
                <a:latin typeface="Arial" charset="0"/>
                <a:ea typeface="ＭＳ Ｐゴシック" pitchFamily="34" charset="-128"/>
              </a:rPr>
              <a:t>harmonizing the operational global agricultural monitoring systems based on both satellite and in situ observations, including through improved coordination of satellite observations </a:t>
            </a:r>
          </a:p>
          <a:p>
            <a:pPr>
              <a:lnSpc>
                <a:spcPct val="90000"/>
              </a:lnSpc>
            </a:pPr>
            <a:r>
              <a:rPr lang="en-US" sz="1000" i="1" smtClean="0"/>
              <a:t>We commit to improve market information and transparency in order to make international markets for agricultural commodities more effective. To that end, we launched: The “Agricultural Market Information System” (AMIS) in Rome on September 15, 2011, to improve information on markets. It will enhance the quality, reliability, accuracy, timeliness and comparability of food market outlook information. As a first step, AMIS will focus its work on four major crops: wheat, maize, rice and soybeans. AMIS involves G20 countries and, at this stage, Egypt, Vietnam, Thailand, the Philippines, Nigeria, Ukraine and Kazakhstan. It will be managed by a secretariat located in FAOThe “Global Agricultural Geo-monitoring Initiative” in Geneva on September 22-23, 2011. This initiative will coordinate satellite monitoring observation systems in different regions of the world in order to enhance crop production projections and weather forecasting data. </a:t>
            </a:r>
            <a:endParaRPr lang="en-US" sz="1000" i="1" smtClean="0">
              <a:latin typeface="Arial" charset="0"/>
              <a:ea typeface="ＭＳ Ｐゴシック" pitchFamily="34" charset="-128"/>
            </a:endParaRPr>
          </a:p>
          <a:p>
            <a:pPr>
              <a:lnSpc>
                <a:spcPct val="90000"/>
              </a:lnSpc>
            </a:pPr>
            <a:r>
              <a:rPr lang="en-US" smtClean="0">
                <a:latin typeface="Arial" charset="0"/>
                <a:ea typeface="ＭＳ Ｐゴシック" pitchFamily="34" charset="-128"/>
              </a:rPr>
              <a:t>The overarching goal of JECAM is to reach a convergence of approaches, develop monitoring and reporting protocols and best practices for a variety of global agricultural systems. JECAM is enabling the global agricultural monitoring community to compare results based on disparate sources of data, using various methods, over a variety of global cropping systems. The JECAM experiments will facilitate international standards for data products and reporting, eventually supporting the development of a global system of systems for agricultural crop assessment and monitoring </a:t>
            </a:r>
            <a:endParaRPr lang="en-GB" sz="900" smtClean="0">
              <a:latin typeface="Arial"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4275"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smtClean="0">
                <a:latin typeface="Arial" charset="0"/>
                <a:ea typeface="ＭＳ Ｐゴシック" pitchFamily="34" charset="-128"/>
              </a:rPr>
              <a:t>The main objective of GEOGLAM is to reinforce the international community’s capacity to produce and disseminate relevant, timely and accurate forecasts of agricultural production at national, regional and global scales by using Earth Observation data. This will be achieved by: </a:t>
            </a:r>
          </a:p>
          <a:p>
            <a:r>
              <a:rPr lang="en-US" smtClean="0">
                <a:latin typeface="Arial" charset="0"/>
                <a:ea typeface="ＭＳ Ｐゴシック" pitchFamily="34" charset="-128"/>
              </a:rPr>
              <a:t>enhancing national agricultural reporting systems, including through a geo-spatial education curriculum to enable training of participants worldwide; </a:t>
            </a:r>
          </a:p>
          <a:p>
            <a:r>
              <a:rPr lang="en-US" smtClean="0">
                <a:latin typeface="Arial" charset="0"/>
                <a:ea typeface="ＭＳ Ｐゴシック" pitchFamily="34" charset="-128"/>
              </a:rPr>
              <a:t>establishing a sustained international network of agricultural monitoring and research organisations and practitioners; and </a:t>
            </a:r>
          </a:p>
          <a:p>
            <a:r>
              <a:rPr lang="en-US" smtClean="0">
                <a:latin typeface="Arial" charset="0"/>
                <a:ea typeface="ＭＳ Ｐゴシック" pitchFamily="34" charset="-128"/>
              </a:rPr>
              <a:t>harmonizing the operational global agricultural monitoring systems based on both satellite and in situ observations, including through improved coordination of satellite observations </a:t>
            </a:r>
          </a:p>
          <a:p>
            <a:pPr>
              <a:lnSpc>
                <a:spcPct val="90000"/>
              </a:lnSpc>
            </a:pPr>
            <a:r>
              <a:rPr lang="en-US" sz="1000" i="1" smtClean="0"/>
              <a:t>We commit to improve market information and transparency in order to make international markets for agricultural commodities more effective. To that end, we launched: The “Agricultural Market Information System” (AMIS) in Rome on September 15, 2011, to improve information on markets. It will enhance the quality, reliability, accuracy, timeliness and comparability of food market outlook information. As a first step, AMIS will focus its work on four major crops: wheat, maize, rice and soybeans. AMIS involves G20 countries and, at this stage, Egypt, Vietnam, Thailand, the Philippines, Nigeria, Ukraine and Kazakhstan. It will be managed by a secretariat located in FAOThe “Global Agricultural Geo-monitoring Initiative” in Geneva on September 22-23, 2011. This initiative will coordinate satellite monitoring observation systems in different regions of the world in order to enhance crop production projections and weather forecasting data. </a:t>
            </a:r>
            <a:endParaRPr lang="en-US" sz="1000" i="1" smtClean="0">
              <a:latin typeface="Arial" charset="0"/>
              <a:ea typeface="ＭＳ Ｐゴシック" pitchFamily="34" charset="-128"/>
            </a:endParaRPr>
          </a:p>
          <a:p>
            <a:pPr>
              <a:lnSpc>
                <a:spcPct val="90000"/>
              </a:lnSpc>
            </a:pPr>
            <a:r>
              <a:rPr lang="en-US" smtClean="0">
                <a:latin typeface="Arial" charset="0"/>
                <a:ea typeface="ＭＳ Ｐゴシック" pitchFamily="34" charset="-128"/>
              </a:rPr>
              <a:t>The overarching goal of JECAM is to reach a convergence of approaches, develop monitoring and reporting protocols and best practices for a variety of global agricultural systems. JECAM is enabling the global agricultural monitoring community to compare results based on disparate sources of data, using various methods, over a variety of global cropping systems. The JECAM experiments will facilitate international standards for data products and reporting, eventually supporting the development of a global system of systems for agricultural crop assessment and monitoring </a:t>
            </a:r>
            <a:endParaRPr lang="en-GB" sz="900"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buFontTx/>
              <a:buChar char="•"/>
            </a:pPr>
            <a:r>
              <a:rPr lang="en-US" b="1" smtClean="0">
                <a:solidFill>
                  <a:srgbClr val="C00000"/>
                </a:solidFill>
              </a:rPr>
              <a:t>Define pilot countries/regions </a:t>
            </a:r>
            <a:r>
              <a:rPr lang="en-US" smtClean="0"/>
              <a:t>according to food surplus/exporter/importer. Focus on 5 countries 1 Region;</a:t>
            </a:r>
          </a:p>
          <a:p>
            <a:pPr eaLnBrk="1" hangingPunct="1">
              <a:spcBef>
                <a:spcPct val="0"/>
              </a:spcBef>
              <a:buFontTx/>
              <a:buChar char="•"/>
            </a:pPr>
            <a:r>
              <a:rPr lang="en-US" smtClean="0"/>
              <a:t>Conduct a series of regional workshops for status </a:t>
            </a:r>
            <a:r>
              <a:rPr lang="en-US" smtClean="0">
                <a:solidFill>
                  <a:srgbClr val="C00000"/>
                </a:solidFill>
              </a:rPr>
              <a:t>assessment, needs and  priorities </a:t>
            </a:r>
            <a:r>
              <a:rPr lang="en-US" smtClean="0"/>
              <a:t>through regional incubator / institutions;</a:t>
            </a:r>
          </a:p>
          <a:p>
            <a:pPr eaLnBrk="1" hangingPunct="1">
              <a:spcBef>
                <a:spcPct val="0"/>
              </a:spcBef>
              <a:buFontTx/>
              <a:buChar char="•"/>
            </a:pPr>
            <a:r>
              <a:rPr lang="en-US" smtClean="0"/>
              <a:t>National engagement and commitments by interested parties;</a:t>
            </a:r>
          </a:p>
          <a:p>
            <a:pPr eaLnBrk="1" hangingPunct="1">
              <a:spcBef>
                <a:spcPct val="0"/>
              </a:spcBef>
              <a:buFontTx/>
              <a:buChar char="•"/>
            </a:pPr>
            <a:r>
              <a:rPr lang="en-US" smtClean="0"/>
              <a:t>Assess </a:t>
            </a:r>
            <a:r>
              <a:rPr lang="en-US" smtClean="0">
                <a:solidFill>
                  <a:srgbClr val="C00000"/>
                </a:solidFill>
              </a:rPr>
              <a:t>national capacity in agriculture monitoring and EO data use, and enhancement needs</a:t>
            </a:r>
            <a:r>
              <a:rPr lang="en-US" smtClean="0"/>
              <a:t>;</a:t>
            </a:r>
          </a:p>
          <a:p>
            <a:pPr eaLnBrk="1" hangingPunct="1">
              <a:spcBef>
                <a:spcPct val="0"/>
              </a:spcBef>
              <a:buFontTx/>
              <a:buChar char="•"/>
            </a:pPr>
            <a:r>
              <a:rPr lang="en-US" smtClean="0"/>
              <a:t>Define data coverage requirements based on national needs assessment;</a:t>
            </a:r>
          </a:p>
          <a:p>
            <a:pPr eaLnBrk="1" hangingPunct="1">
              <a:spcBef>
                <a:spcPct val="0"/>
              </a:spcBef>
              <a:buFontTx/>
              <a:buChar char="•"/>
            </a:pPr>
            <a:r>
              <a:rPr lang="en-US" smtClean="0"/>
              <a:t>Define processes and activities that can assist national implementation;</a:t>
            </a:r>
          </a:p>
          <a:p>
            <a:pPr eaLnBrk="1" hangingPunct="1">
              <a:spcBef>
                <a:spcPct val="0"/>
              </a:spcBef>
              <a:buFontTx/>
              <a:buChar char="•"/>
            </a:pPr>
            <a:r>
              <a:rPr lang="en-US" smtClean="0"/>
              <a:t>Regional training / information exchange and continued regional networking.</a:t>
            </a:r>
          </a:p>
          <a:p>
            <a:pPr eaLnBrk="1" hangingPunct="1">
              <a:spcBef>
                <a:spcPct val="0"/>
              </a:spcBef>
            </a:pPr>
            <a:endParaRPr lang="en-US" smtClean="0"/>
          </a:p>
        </p:txBody>
      </p:sp>
      <p:sp>
        <p:nvSpPr>
          <p:cNvPr id="737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7343A70-9B8A-49D1-9CFC-433E8A36AE1D}" type="slidenum">
              <a:rPr lang="en-US" smtClean="0"/>
              <a:pPr/>
              <a:t>13</a:t>
            </a:fld>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5299"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smtClean="0">
                <a:latin typeface="Arial" charset="0"/>
                <a:ea typeface="ＭＳ Ｐゴシック" pitchFamily="34" charset="-128"/>
              </a:rPr>
              <a:t>The main objective of GEOGLAM is to reinforce the international community’s capacity to produce and disseminate relevant, timely and accurate forecasts of agricultural production at national, regional and global scales by using Earth Observation data. This will be achieved by: </a:t>
            </a:r>
          </a:p>
          <a:p>
            <a:r>
              <a:rPr lang="en-US" smtClean="0">
                <a:latin typeface="Arial" charset="0"/>
                <a:ea typeface="ＭＳ Ｐゴシック" pitchFamily="34" charset="-128"/>
              </a:rPr>
              <a:t>enhancing national agricultural reporting systems, including through a geo-spatial education curriculum to enable training of participants worldwide; </a:t>
            </a:r>
          </a:p>
          <a:p>
            <a:r>
              <a:rPr lang="en-US" smtClean="0">
                <a:latin typeface="Arial" charset="0"/>
                <a:ea typeface="ＭＳ Ｐゴシック" pitchFamily="34" charset="-128"/>
              </a:rPr>
              <a:t>establishing a sustained international network of agricultural monitoring and research organisations and practitioners; and </a:t>
            </a:r>
          </a:p>
          <a:p>
            <a:r>
              <a:rPr lang="en-US" smtClean="0">
                <a:latin typeface="Arial" charset="0"/>
                <a:ea typeface="ＭＳ Ｐゴシック" pitchFamily="34" charset="-128"/>
              </a:rPr>
              <a:t>harmonizing the operational global agricultural monitoring systems based on both satellite and in situ observations, including through improved coordination of satellite observations </a:t>
            </a:r>
          </a:p>
          <a:p>
            <a:pPr>
              <a:lnSpc>
                <a:spcPct val="90000"/>
              </a:lnSpc>
            </a:pPr>
            <a:r>
              <a:rPr lang="en-US" sz="1000" i="1" smtClean="0"/>
              <a:t>We commit to improve market information and transparency in order to make international markets for agricultural commodities more effective. To that end, we launched: The “Agricultural Market Information System” (AMIS) in Rome on September 15, 2011, to improve information on markets. It will enhance the quality, reliability, accuracy, timeliness and comparability of food market outlook information. As a first step, AMIS will focus its work on four major crops: wheat, maize, rice and soybeans. AMIS involves G20 countries and, at this stage, Egypt, Vietnam, Thailand, the Philippines, Nigeria, Ukraine and Kazakhstan. It will be managed by a secretariat located in FAOThe “Global Agricultural Geo-monitoring Initiative” in Geneva on September 22-23, 2011. This initiative will coordinate satellite monitoring observation systems in different regions of the world in order to enhance crop production projections and weather forecasting data. </a:t>
            </a:r>
            <a:endParaRPr lang="en-US" sz="1000" i="1" smtClean="0">
              <a:latin typeface="Arial" charset="0"/>
              <a:ea typeface="ＭＳ Ｐゴシック" pitchFamily="34" charset="-128"/>
            </a:endParaRPr>
          </a:p>
          <a:p>
            <a:pPr>
              <a:lnSpc>
                <a:spcPct val="90000"/>
              </a:lnSpc>
            </a:pPr>
            <a:r>
              <a:rPr lang="en-US" smtClean="0">
                <a:latin typeface="Arial" charset="0"/>
                <a:ea typeface="ＭＳ Ｐゴシック" pitchFamily="34" charset="-128"/>
              </a:rPr>
              <a:t>The overarching goal of JECAM is to reach a convergence of approaches, develop monitoring and reporting protocols and best practices for a variety of global agricultural systems. JECAM is enabling the global agricultural monitoring community to compare results based on disparate sources of data, using various methods, over a variety of global cropping systems. The JECAM experiments will facilitate international standards for data products and reporting, eventually supporting the development of a global system of systems for agricultural crop assessment and monitoring </a:t>
            </a:r>
            <a:endParaRPr lang="en-GB" sz="900" smtClean="0">
              <a:latin typeface="Arial"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837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lnSpc>
                <a:spcPct val="90000"/>
              </a:lnSpc>
            </a:pPr>
            <a:endParaRPr lang="en-GB" sz="900" smtClean="0">
              <a:latin typeface="Arial"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93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lnSpc>
                <a:spcPct val="90000"/>
              </a:lnSpc>
            </a:pPr>
            <a:endParaRPr lang="en-GB" sz="900" smtClean="0">
              <a:latin typeface="Arial"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041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lnSpc>
                <a:spcPct val="90000"/>
              </a:lnSpc>
            </a:pPr>
            <a:endParaRPr lang="en-GB" sz="900" smtClean="0">
              <a:latin typeface="Arial"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144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lnSpc>
                <a:spcPct val="90000"/>
              </a:lnSpc>
            </a:pPr>
            <a:endParaRPr lang="en-GB" sz="900" smtClean="0">
              <a:latin typeface="Arial"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47071" y="9408981"/>
            <a:ext cx="2945857" cy="495300"/>
          </a:xfrm>
          <a:prstGeom prst="rect">
            <a:avLst/>
          </a:prstGeom>
          <a:noFill/>
          <a:ln w="9525">
            <a:noFill/>
            <a:miter lim="800000"/>
            <a:headEnd/>
            <a:tailEnd/>
          </a:ln>
        </p:spPr>
        <p:txBody>
          <a:bodyPr lIns="91286" tIns="45643" rIns="91286" bIns="45643" anchor="b"/>
          <a:lstStyle/>
          <a:p>
            <a:pPr algn="r" defTabSz="912813"/>
            <a:fld id="{BAFB72FE-E107-4F59-857C-0E7BCFE3816E}" type="slidenum">
              <a:rPr lang="en-US" altLang="en-US" sz="1200">
                <a:ea typeface="ＭＳ Ｐゴシック" pitchFamily="34" charset="-128"/>
              </a:rPr>
              <a:pPr algn="r" defTabSz="912813"/>
              <a:t>85</a:t>
            </a:fld>
            <a:endParaRPr lang="en-US" altLang="en-US" sz="1200">
              <a:ea typeface="ＭＳ Ｐゴシック" pitchFamily="34" charset="-128"/>
            </a:endParaRPr>
          </a:p>
        </p:txBody>
      </p:sp>
      <p:sp>
        <p:nvSpPr>
          <p:cNvPr id="74755" name="Rectangle 2"/>
          <p:cNvSpPr>
            <a:spLocks noGrp="1" noRot="1" noChangeAspect="1" noChangeArrowheads="1" noTextEdit="1"/>
          </p:cNvSpPr>
          <p:nvPr>
            <p:ph type="sldImg"/>
          </p:nvPr>
        </p:nvSpPr>
        <p:spPr bwMode="auto">
          <a:xfrm>
            <a:off x="922338" y="741363"/>
            <a:ext cx="4953000" cy="3714750"/>
          </a:xfrm>
          <a:noFill/>
          <a:ln>
            <a:solidFill>
              <a:srgbClr val="000000"/>
            </a:solidFill>
            <a:miter lim="800000"/>
            <a:headEnd/>
            <a:tailEnd/>
          </a:ln>
        </p:spPr>
      </p:sp>
      <p:sp>
        <p:nvSpPr>
          <p:cNvPr id="74756" name="Rectangle 3"/>
          <p:cNvSpPr>
            <a:spLocks noGrp="1" noChangeArrowheads="1"/>
          </p:cNvSpPr>
          <p:nvPr>
            <p:ph type="body" idx="1"/>
          </p:nvPr>
        </p:nvSpPr>
        <p:spPr bwMode="auto">
          <a:xfrm>
            <a:off x="679450" y="4705350"/>
            <a:ext cx="5435600" cy="4459420"/>
          </a:xfrm>
          <a:noFill/>
        </p:spPr>
        <p:txBody>
          <a:bodyPr wrap="square" lIns="91286" tIns="45643" rIns="91286" bIns="45643" numCol="1" anchor="t" anchorCtr="0" compatLnSpc="1">
            <a:prstTxWarp prst="textNoShape">
              <a:avLst/>
            </a:prstTxWarp>
          </a:bodyPr>
          <a:lstStyle/>
          <a:p>
            <a:pPr marL="247650" indent="-247650" eaLnBrk="1" hangingPunct="1">
              <a:lnSpc>
                <a:spcPct val="80000"/>
              </a:lnSpc>
              <a:spcBef>
                <a:spcPct val="0"/>
              </a:spcBef>
            </a:pPr>
            <a:endParaRPr lang="en-US" altLang="en-US" sz="800" smtClean="0">
              <a:solidFill>
                <a:schemeClr val="folHlink"/>
              </a:solidFill>
            </a:endParaRPr>
          </a:p>
          <a:p>
            <a:pPr marL="247650" indent="-247650" eaLnBrk="1" hangingPunct="1">
              <a:lnSpc>
                <a:spcPct val="80000"/>
              </a:lnSpc>
              <a:spcBef>
                <a:spcPct val="0"/>
              </a:spcBef>
            </a:pPr>
            <a:endParaRPr lang="en-US" altLang="en-US" sz="800" smtClean="0">
              <a:solidFill>
                <a:schemeClr val="folHlink"/>
              </a:solidFill>
            </a:endParaRPr>
          </a:p>
          <a:p>
            <a:pPr marL="247650" indent="-247650" eaLnBrk="1" hangingPunct="1">
              <a:lnSpc>
                <a:spcPct val="80000"/>
              </a:lnSpc>
              <a:spcBef>
                <a:spcPct val="0"/>
              </a:spcBef>
            </a:pPr>
            <a:endParaRPr lang="en-US" altLang="en-US" sz="800" u="sng" smtClean="0">
              <a:solidFill>
                <a:schemeClr val="folHlink"/>
              </a:solidFill>
            </a:endParaRPr>
          </a:p>
          <a:p>
            <a:pPr marL="247650" indent="-247650" eaLnBrk="1" hangingPunct="1">
              <a:lnSpc>
                <a:spcPct val="80000"/>
              </a:lnSpc>
              <a:spcBef>
                <a:spcPct val="0"/>
              </a:spcBef>
            </a:pPr>
            <a:endParaRPr lang="en-US" altLang="en-US" sz="800" smtClean="0">
              <a:solidFill>
                <a:schemeClr val="folHlink"/>
              </a:solidFill>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632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lnSpc>
                <a:spcPct val="90000"/>
              </a:lnSpc>
            </a:pPr>
            <a:endParaRPr lang="en-GB" sz="900" smtClean="0">
              <a:latin typeface="Arial"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734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lnSpc>
                <a:spcPct val="90000"/>
              </a:lnSpc>
            </a:pPr>
            <a:endParaRPr lang="en-GB" sz="900" smtClean="0">
              <a:latin typeface="Arial"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lnSpcReduction="10000"/>
          </a:bodyPr>
          <a:lstStyle/>
          <a:p>
            <a:pPr eaLnBrk="1" fontAlgn="auto" hangingPunct="1">
              <a:spcBef>
                <a:spcPts val="0"/>
              </a:spcBef>
              <a:spcAft>
                <a:spcPts val="0"/>
              </a:spcAft>
              <a:defRPr/>
            </a:pPr>
            <a:r>
              <a:rPr lang="en-US" b="1" dirty="0" smtClean="0">
                <a:solidFill>
                  <a:srgbClr val="000000"/>
                </a:solidFill>
                <a:latin typeface="Verdana"/>
                <a:ea typeface="Verdana"/>
                <a:cs typeface="Verdana"/>
              </a:rPr>
              <a:t>Improved </a:t>
            </a:r>
            <a:r>
              <a:rPr lang="en-US" b="1" dirty="0" err="1" smtClean="0">
                <a:solidFill>
                  <a:srgbClr val="000000"/>
                </a:solidFill>
                <a:latin typeface="Verdana"/>
                <a:ea typeface="Verdana"/>
                <a:cs typeface="Verdana"/>
              </a:rPr>
              <a:t>approches</a:t>
            </a:r>
            <a:r>
              <a:rPr lang="en-US" b="1" dirty="0" smtClean="0">
                <a:solidFill>
                  <a:srgbClr val="000000"/>
                </a:solidFill>
                <a:latin typeface="Verdana"/>
                <a:ea typeface="Verdana"/>
                <a:cs typeface="Verdana"/>
              </a:rPr>
              <a:t> and </a:t>
            </a:r>
            <a:r>
              <a:rPr lang="en-US" b="1" dirty="0" err="1" smtClean="0">
                <a:solidFill>
                  <a:srgbClr val="000000"/>
                </a:solidFill>
                <a:latin typeface="Verdana"/>
                <a:ea typeface="Verdana"/>
                <a:cs typeface="Verdana"/>
              </a:rPr>
              <a:t>survery</a:t>
            </a:r>
            <a:r>
              <a:rPr lang="en-US" b="1" dirty="0" smtClean="0">
                <a:solidFill>
                  <a:srgbClr val="000000"/>
                </a:solidFill>
                <a:latin typeface="Verdana"/>
                <a:ea typeface="Verdana"/>
                <a:cs typeface="Verdana"/>
              </a:rPr>
              <a:t> methodology, peer reviewed and  validated for the generation of timely crop area estimates for major crops at provincial level in Pakistan</a:t>
            </a:r>
          </a:p>
          <a:p>
            <a:pPr eaLnBrk="1" fontAlgn="auto" hangingPunct="1">
              <a:spcBef>
                <a:spcPts val="0"/>
              </a:spcBef>
              <a:spcAft>
                <a:spcPts val="0"/>
              </a:spcAft>
              <a:buFont typeface="Arial" pitchFamily="34" charset="0"/>
              <a:buChar char="•"/>
              <a:defRPr/>
            </a:pPr>
            <a:r>
              <a:rPr lang="en-US" dirty="0" smtClean="0">
                <a:solidFill>
                  <a:srgbClr val="000000"/>
                </a:solidFill>
                <a:latin typeface="Verdana"/>
                <a:ea typeface="Verdana"/>
                <a:cs typeface="Verdana"/>
              </a:rPr>
              <a:t>Methodology Assessment </a:t>
            </a:r>
          </a:p>
          <a:p>
            <a:pPr eaLnBrk="1" fontAlgn="auto" hangingPunct="1">
              <a:spcBef>
                <a:spcPts val="0"/>
              </a:spcBef>
              <a:spcAft>
                <a:spcPts val="0"/>
              </a:spcAft>
              <a:buFont typeface="Arial" pitchFamily="34" charset="0"/>
              <a:buChar char="•"/>
              <a:defRPr/>
            </a:pPr>
            <a:r>
              <a:rPr lang="en-US" dirty="0" smtClean="0">
                <a:solidFill>
                  <a:srgbClr val="000000"/>
                </a:solidFill>
                <a:latin typeface="Verdana"/>
                <a:ea typeface="Verdana"/>
                <a:cs typeface="Verdana"/>
              </a:rPr>
              <a:t>AF Improvement</a:t>
            </a:r>
          </a:p>
          <a:p>
            <a:pPr eaLnBrk="1" fontAlgn="auto" hangingPunct="1">
              <a:spcBef>
                <a:spcPts val="0"/>
              </a:spcBef>
              <a:spcAft>
                <a:spcPts val="0"/>
              </a:spcAft>
              <a:buFont typeface="Arial" pitchFamily="34" charset="0"/>
              <a:buChar char="•"/>
              <a:defRPr/>
            </a:pPr>
            <a:r>
              <a:rPr lang="en-US" dirty="0" smtClean="0">
                <a:solidFill>
                  <a:srgbClr val="000000"/>
                </a:solidFill>
                <a:latin typeface="Verdana"/>
                <a:ea typeface="Verdana"/>
                <a:cs typeface="Verdana"/>
              </a:rPr>
              <a:t>Trained  </a:t>
            </a:r>
            <a:r>
              <a:rPr lang="en-US" dirty="0" err="1" smtClean="0">
                <a:solidFill>
                  <a:srgbClr val="000000"/>
                </a:solidFill>
                <a:latin typeface="Verdana"/>
                <a:ea typeface="Verdana"/>
                <a:cs typeface="Verdana"/>
              </a:rPr>
              <a:t>Prov</a:t>
            </a:r>
            <a:r>
              <a:rPr lang="en-US" dirty="0" smtClean="0">
                <a:solidFill>
                  <a:srgbClr val="000000"/>
                </a:solidFill>
                <a:latin typeface="Verdana"/>
                <a:ea typeface="Verdana"/>
                <a:cs typeface="Verdana"/>
              </a:rPr>
              <a:t>/State Staff</a:t>
            </a:r>
          </a:p>
          <a:p>
            <a:pPr eaLnBrk="1" fontAlgn="auto" hangingPunct="1">
              <a:spcBef>
                <a:spcPts val="0"/>
              </a:spcBef>
              <a:spcAft>
                <a:spcPts val="0"/>
              </a:spcAft>
              <a:buFont typeface="Arial" pitchFamily="34" charset="0"/>
              <a:buChar char="•"/>
              <a:defRPr/>
            </a:pPr>
            <a:r>
              <a:rPr lang="en-US" dirty="0" smtClean="0">
                <a:solidFill>
                  <a:srgbClr val="000000"/>
                </a:solidFill>
                <a:latin typeface="Verdana"/>
                <a:ea typeface="Verdana"/>
                <a:cs typeface="Verdana"/>
              </a:rPr>
              <a:t>Technical Consultations </a:t>
            </a:r>
          </a:p>
          <a:p>
            <a:pPr eaLnBrk="1" fontAlgn="auto" hangingPunct="1">
              <a:spcBef>
                <a:spcPts val="0"/>
              </a:spcBef>
              <a:spcAft>
                <a:spcPts val="0"/>
              </a:spcAft>
              <a:buFont typeface="Arial" pitchFamily="34" charset="0"/>
              <a:buChar char="•"/>
              <a:defRPr/>
            </a:pPr>
            <a:r>
              <a:rPr lang="en-US" dirty="0" smtClean="0">
                <a:solidFill>
                  <a:srgbClr val="000000"/>
                </a:solidFill>
                <a:latin typeface="Verdana"/>
                <a:ea typeface="Verdana"/>
                <a:cs typeface="Verdana"/>
              </a:rPr>
              <a:t>Develop Technical Report </a:t>
            </a:r>
          </a:p>
          <a:p>
            <a:pPr eaLnBrk="1" fontAlgn="auto" hangingPunct="1">
              <a:spcBef>
                <a:spcPts val="0"/>
              </a:spcBef>
              <a:spcAft>
                <a:spcPts val="0"/>
              </a:spcAft>
              <a:buFont typeface="Arial" pitchFamily="34" charset="0"/>
              <a:buChar char="•"/>
              <a:defRPr/>
            </a:pPr>
            <a:r>
              <a:rPr lang="en-US" dirty="0" smtClean="0">
                <a:solidFill>
                  <a:srgbClr val="000000"/>
                </a:solidFill>
                <a:latin typeface="Verdana"/>
                <a:ea typeface="Verdana"/>
                <a:cs typeface="Verdana"/>
              </a:rPr>
              <a:t>Survey &amp; Methodology Review W/shop</a:t>
            </a:r>
          </a:p>
          <a:p>
            <a:pPr eaLnBrk="1" fontAlgn="auto" hangingPunct="1">
              <a:spcBef>
                <a:spcPts val="0"/>
              </a:spcBef>
              <a:spcAft>
                <a:spcPts val="0"/>
              </a:spcAft>
              <a:buFont typeface="Arial" pitchFamily="34" charset="0"/>
              <a:buChar char="•"/>
              <a:defRPr/>
            </a:pPr>
            <a:r>
              <a:rPr lang="en-US" dirty="0" smtClean="0">
                <a:solidFill>
                  <a:srgbClr val="000000"/>
                </a:solidFill>
                <a:latin typeface="Verdana"/>
                <a:ea typeface="Verdana"/>
                <a:cs typeface="Verdana"/>
              </a:rPr>
              <a:t>Review of Project Expansion</a:t>
            </a:r>
          </a:p>
          <a:p>
            <a:pPr eaLnBrk="1" fontAlgn="auto" hangingPunct="1">
              <a:spcBef>
                <a:spcPts val="0"/>
              </a:spcBef>
              <a:spcAft>
                <a:spcPts val="0"/>
              </a:spcAft>
              <a:buFont typeface="Arial" pitchFamily="34" charset="0"/>
              <a:buChar char="•"/>
              <a:defRPr/>
            </a:pPr>
            <a:r>
              <a:rPr lang="en-US" dirty="0" smtClean="0">
                <a:solidFill>
                  <a:srgbClr val="000000"/>
                </a:solidFill>
                <a:latin typeface="Verdana"/>
                <a:ea typeface="Verdana"/>
                <a:cs typeface="Verdana"/>
              </a:rPr>
              <a:t>Enhancing Report &amp; Dissemination</a:t>
            </a:r>
          </a:p>
          <a:p>
            <a:pPr eaLnBrk="1" fontAlgn="auto" hangingPunct="1">
              <a:spcBef>
                <a:spcPts val="0"/>
              </a:spcBef>
              <a:spcAft>
                <a:spcPts val="0"/>
              </a:spcAft>
              <a:buFont typeface="Arial" pitchFamily="34" charset="0"/>
              <a:buChar char="•"/>
              <a:defRPr/>
            </a:pPr>
            <a:r>
              <a:rPr lang="en-US" dirty="0" smtClean="0">
                <a:solidFill>
                  <a:srgbClr val="000000"/>
                </a:solidFill>
                <a:latin typeface="Verdana"/>
                <a:ea typeface="Verdana"/>
                <a:cs typeface="Verdana"/>
              </a:rPr>
              <a:t>Demo: Cooperative Data Use &amp; Sharing</a:t>
            </a:r>
          </a:p>
          <a:p>
            <a:pPr eaLnBrk="1" fontAlgn="auto" hangingPunct="1">
              <a:spcBef>
                <a:spcPts val="0"/>
              </a:spcBef>
              <a:spcAft>
                <a:spcPts val="0"/>
              </a:spcAft>
              <a:defRPr/>
            </a:pPr>
            <a:endParaRPr lang="en-US" b="1" dirty="0" smtClean="0">
              <a:solidFill>
                <a:srgbClr val="000000"/>
              </a:solidFill>
              <a:latin typeface="Verdana"/>
              <a:ea typeface="Verdana"/>
              <a:cs typeface="Verdana"/>
            </a:endParaRPr>
          </a:p>
          <a:p>
            <a:pPr eaLnBrk="1" fontAlgn="auto" hangingPunct="1">
              <a:spcBef>
                <a:spcPts val="0"/>
              </a:spcBef>
              <a:spcAft>
                <a:spcPts val="0"/>
              </a:spcAft>
              <a:defRPr/>
            </a:pPr>
            <a:r>
              <a:rPr lang="en-US" b="1" dirty="0" smtClean="0">
                <a:solidFill>
                  <a:srgbClr val="000000"/>
                </a:solidFill>
                <a:latin typeface="Verdana"/>
                <a:ea typeface="Verdana"/>
                <a:cs typeface="Verdana"/>
              </a:rPr>
              <a:t>Revised field data collection methodology tested in the field in 2 provinces of Punjab and Sindh during the Rabi and Kharif seasons 2012-13 and 2013-2014 </a:t>
            </a:r>
          </a:p>
          <a:p>
            <a:pPr eaLnBrk="1" fontAlgn="auto" hangingPunct="1">
              <a:spcBef>
                <a:spcPts val="0"/>
              </a:spcBef>
              <a:spcAft>
                <a:spcPts val="0"/>
              </a:spcAft>
              <a:buFont typeface="Arial" pitchFamily="34" charset="0"/>
              <a:buChar char="•"/>
              <a:defRPr/>
            </a:pPr>
            <a:r>
              <a:rPr lang="en-US" dirty="0" smtClean="0"/>
              <a:t>Procurement, Transportation &amp; Training  </a:t>
            </a:r>
          </a:p>
          <a:p>
            <a:pPr eaLnBrk="1" fontAlgn="auto" hangingPunct="1">
              <a:spcBef>
                <a:spcPts val="0"/>
              </a:spcBef>
              <a:spcAft>
                <a:spcPts val="0"/>
              </a:spcAft>
              <a:buFont typeface="Arial" pitchFamily="34" charset="0"/>
              <a:buChar char="•"/>
              <a:defRPr/>
            </a:pPr>
            <a:r>
              <a:rPr lang="en-US" dirty="0" smtClean="0"/>
              <a:t>2012-13 Field Campaign Implementation </a:t>
            </a:r>
          </a:p>
          <a:p>
            <a:pPr eaLnBrk="1" fontAlgn="auto" hangingPunct="1">
              <a:spcBef>
                <a:spcPts val="0"/>
              </a:spcBef>
              <a:spcAft>
                <a:spcPts val="0"/>
              </a:spcAft>
              <a:buFont typeface="Arial" pitchFamily="34" charset="0"/>
              <a:buChar char="•"/>
              <a:defRPr/>
            </a:pPr>
            <a:r>
              <a:rPr lang="en-US" dirty="0" smtClean="0"/>
              <a:t>Agric Survey Equipment Review W/shop </a:t>
            </a:r>
            <a:endParaRPr lang="en-US" dirty="0" smtClean="0">
              <a:solidFill>
                <a:srgbClr val="000000"/>
              </a:solidFill>
              <a:latin typeface="Verdana"/>
              <a:ea typeface="Verdana"/>
              <a:cs typeface="Verdana"/>
            </a:endParaRPr>
          </a:p>
          <a:p>
            <a:pPr eaLnBrk="1" fontAlgn="auto" hangingPunct="1">
              <a:spcBef>
                <a:spcPts val="0"/>
              </a:spcBef>
              <a:spcAft>
                <a:spcPts val="0"/>
              </a:spcAft>
              <a:defRPr/>
            </a:pPr>
            <a:endParaRPr lang="en-US" b="1" dirty="0" smtClean="0">
              <a:solidFill>
                <a:srgbClr val="000000"/>
              </a:solidFill>
              <a:latin typeface="Verdana"/>
              <a:ea typeface="Verdana"/>
              <a:cs typeface="Verdana"/>
            </a:endParaRPr>
          </a:p>
          <a:p>
            <a:pPr eaLnBrk="1" fontAlgn="auto" hangingPunct="1">
              <a:spcBef>
                <a:spcPts val="0"/>
              </a:spcBef>
              <a:spcAft>
                <a:spcPts val="0"/>
              </a:spcAft>
              <a:defRPr/>
            </a:pPr>
            <a:r>
              <a:rPr lang="en-US" b="1" dirty="0" smtClean="0">
                <a:solidFill>
                  <a:srgbClr val="000000"/>
                </a:solidFill>
                <a:latin typeface="Verdana"/>
                <a:ea typeface="Verdana"/>
                <a:cs typeface="Verdana"/>
              </a:rPr>
              <a:t>Set-up of fully functional operational units in offices of the two selected provincial Crop Reporting Service (Punjab and Sindh) whereby a small team is fully able to provide valuable agricultural crop statistics derived from the integration of ground truth data and earth observation satellite systems</a:t>
            </a:r>
          </a:p>
          <a:p>
            <a:pPr eaLnBrk="1" fontAlgn="auto" hangingPunct="1">
              <a:spcBef>
                <a:spcPts val="0"/>
              </a:spcBef>
              <a:spcAft>
                <a:spcPts val="0"/>
              </a:spcAft>
              <a:buFont typeface="Arial" pitchFamily="34" charset="0"/>
              <a:buChar char="•"/>
              <a:defRPr/>
            </a:pPr>
            <a:r>
              <a:rPr lang="en-US" dirty="0" smtClean="0"/>
              <a:t>Design &amp; Testing Sampling Strategies  </a:t>
            </a:r>
          </a:p>
          <a:p>
            <a:pPr eaLnBrk="1" fontAlgn="auto" hangingPunct="1">
              <a:spcBef>
                <a:spcPts val="0"/>
              </a:spcBef>
              <a:spcAft>
                <a:spcPts val="0"/>
              </a:spcAft>
              <a:buFont typeface="Arial" pitchFamily="34" charset="0"/>
              <a:buChar char="•"/>
              <a:defRPr/>
            </a:pPr>
            <a:r>
              <a:rPr lang="en-US" dirty="0" smtClean="0"/>
              <a:t>Support Use of LCCS IN AF Sampling </a:t>
            </a:r>
          </a:p>
          <a:p>
            <a:pPr eaLnBrk="1" fontAlgn="auto" hangingPunct="1">
              <a:spcBef>
                <a:spcPts val="0"/>
              </a:spcBef>
              <a:spcAft>
                <a:spcPts val="0"/>
              </a:spcAft>
              <a:buFont typeface="Arial" pitchFamily="34" charset="0"/>
              <a:buChar char="•"/>
              <a:defRPr/>
            </a:pPr>
            <a:r>
              <a:rPr lang="en-US" dirty="0" smtClean="0"/>
              <a:t>Report: Use of LCCS in Agric Surveys  </a:t>
            </a:r>
          </a:p>
          <a:p>
            <a:pPr eaLnBrk="1" fontAlgn="auto" hangingPunct="1">
              <a:spcBef>
                <a:spcPts val="0"/>
              </a:spcBef>
              <a:spcAft>
                <a:spcPts val="0"/>
              </a:spcAft>
              <a:buFont typeface="Arial" pitchFamily="34" charset="0"/>
              <a:buChar char="•"/>
              <a:defRPr/>
            </a:pPr>
            <a:r>
              <a:rPr lang="en-US" dirty="0" smtClean="0"/>
              <a:t>Refinement of Sampling Strategy AF </a:t>
            </a:r>
          </a:p>
          <a:p>
            <a:pPr eaLnBrk="1" fontAlgn="auto" hangingPunct="1">
              <a:spcBef>
                <a:spcPts val="0"/>
              </a:spcBef>
              <a:spcAft>
                <a:spcPts val="0"/>
              </a:spcAft>
              <a:buFont typeface="Arial" pitchFamily="34" charset="0"/>
              <a:buNone/>
              <a:defRPr/>
            </a:pPr>
            <a:endParaRPr lang="en-US" b="1" dirty="0" smtClean="0">
              <a:solidFill>
                <a:srgbClr val="000000"/>
              </a:solidFill>
              <a:latin typeface="Verdana"/>
              <a:ea typeface="Verdana"/>
              <a:cs typeface="Verdana"/>
            </a:endParaRPr>
          </a:p>
          <a:p>
            <a:pPr eaLnBrk="1" fontAlgn="auto" hangingPunct="1">
              <a:spcBef>
                <a:spcPts val="0"/>
              </a:spcBef>
              <a:spcAft>
                <a:spcPts val="0"/>
              </a:spcAft>
              <a:buFont typeface="Arial" pitchFamily="34" charset="0"/>
              <a:buNone/>
              <a:defRPr/>
            </a:pPr>
            <a:r>
              <a:rPr lang="en-US" b="1" dirty="0" smtClean="0">
                <a:solidFill>
                  <a:srgbClr val="000000"/>
                </a:solidFill>
                <a:latin typeface="Verdana"/>
                <a:ea typeface="Verdana"/>
                <a:cs typeface="Verdana"/>
              </a:rPr>
              <a:t>Trainings for staff of SUPARCO, CRS, and  FBS in statistics, remote sensing, GIS and mobile computing to improve crop acreage and yield estimation, and improve the capability of the provincial CRSs to utilize satellite imagery and other data for producing crop estimation and forecasts.</a:t>
            </a:r>
          </a:p>
          <a:p>
            <a:pPr eaLnBrk="1" fontAlgn="auto" hangingPunct="1">
              <a:spcBef>
                <a:spcPts val="0"/>
              </a:spcBef>
              <a:spcAft>
                <a:spcPts val="0"/>
              </a:spcAft>
              <a:buFont typeface="Arial" pitchFamily="34" charset="0"/>
              <a:buChar char="•"/>
              <a:defRPr/>
            </a:pPr>
            <a:r>
              <a:rPr lang="en-US" dirty="0" smtClean="0"/>
              <a:t>Training Needs Assessment </a:t>
            </a:r>
          </a:p>
          <a:p>
            <a:pPr eaLnBrk="1" fontAlgn="auto" hangingPunct="1">
              <a:spcBef>
                <a:spcPts val="0"/>
              </a:spcBef>
              <a:spcAft>
                <a:spcPts val="0"/>
              </a:spcAft>
              <a:buFont typeface="Arial" pitchFamily="34" charset="0"/>
              <a:buChar char="•"/>
              <a:defRPr/>
            </a:pPr>
            <a:r>
              <a:rPr lang="en-US" dirty="0" smtClean="0"/>
              <a:t>Training Material </a:t>
            </a:r>
          </a:p>
          <a:p>
            <a:pPr eaLnBrk="1" fontAlgn="auto" hangingPunct="1">
              <a:spcBef>
                <a:spcPts val="0"/>
              </a:spcBef>
              <a:spcAft>
                <a:spcPts val="0"/>
              </a:spcAft>
              <a:buFont typeface="Arial" pitchFamily="34" charset="0"/>
              <a:buChar char="•"/>
              <a:defRPr/>
            </a:pPr>
            <a:r>
              <a:rPr lang="en-US" dirty="0" smtClean="0"/>
              <a:t>Development Training (through UMD) </a:t>
            </a:r>
          </a:p>
          <a:p>
            <a:pPr eaLnBrk="1" fontAlgn="auto" hangingPunct="1">
              <a:spcBef>
                <a:spcPts val="0"/>
              </a:spcBef>
              <a:spcAft>
                <a:spcPts val="0"/>
              </a:spcAft>
              <a:buFont typeface="Arial" pitchFamily="34" charset="0"/>
              <a:buChar char="•"/>
              <a:defRPr/>
            </a:pPr>
            <a:r>
              <a:rPr lang="en-US" dirty="0" smtClean="0"/>
              <a:t>Prototyping Protocols/Procedures </a:t>
            </a:r>
          </a:p>
          <a:p>
            <a:pPr eaLnBrk="1" fontAlgn="auto" hangingPunct="1">
              <a:spcBef>
                <a:spcPts val="0"/>
              </a:spcBef>
              <a:spcAft>
                <a:spcPts val="0"/>
              </a:spcAft>
              <a:buFont typeface="Arial" pitchFamily="34" charset="0"/>
              <a:buChar char="•"/>
              <a:defRPr/>
            </a:pPr>
            <a:r>
              <a:rPr lang="en-US" dirty="0" smtClean="0"/>
              <a:t>US-Based Specialized Training </a:t>
            </a:r>
            <a:endParaRPr lang="en-US" dirty="0" smtClean="0">
              <a:solidFill>
                <a:srgbClr val="000000"/>
              </a:solidFill>
              <a:latin typeface="Verdana"/>
              <a:ea typeface="Verdana"/>
              <a:cs typeface="Verdana"/>
            </a:endParaRP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b="1" dirty="0" smtClean="0"/>
              <a:t>Development of an "after action plan" that addresses how Pakistan can move forward in provincial level crop reporting after this project has ended particular emphasis will be developed on what happens after the project's conclusion, and explicitly build on what was covered in the project. </a:t>
            </a:r>
          </a:p>
          <a:p>
            <a:pPr eaLnBrk="1" fontAlgn="auto" hangingPunct="1">
              <a:spcBef>
                <a:spcPts val="0"/>
              </a:spcBef>
              <a:spcAft>
                <a:spcPts val="0"/>
              </a:spcAft>
              <a:buFont typeface="Arial" pitchFamily="34" charset="0"/>
              <a:buChar char="•"/>
              <a:defRPr/>
            </a:pPr>
            <a:r>
              <a:rPr lang="en-US" dirty="0" smtClean="0"/>
              <a:t>Analysis &amp; Evaluation of "New" Sampling </a:t>
            </a:r>
          </a:p>
          <a:p>
            <a:pPr eaLnBrk="1" fontAlgn="auto" hangingPunct="1">
              <a:spcBef>
                <a:spcPts val="0"/>
              </a:spcBef>
              <a:spcAft>
                <a:spcPts val="0"/>
              </a:spcAft>
              <a:buFont typeface="Arial" pitchFamily="34" charset="0"/>
              <a:buChar char="•"/>
              <a:defRPr/>
            </a:pPr>
            <a:r>
              <a:rPr lang="en-US" dirty="0" smtClean="0"/>
              <a:t>National Sampling Methods Plan </a:t>
            </a:r>
          </a:p>
          <a:p>
            <a:pPr eaLnBrk="1" fontAlgn="auto" hangingPunct="1">
              <a:spcBef>
                <a:spcPts val="0"/>
              </a:spcBef>
              <a:spcAft>
                <a:spcPts val="0"/>
              </a:spcAft>
              <a:buFont typeface="Arial" pitchFamily="34" charset="0"/>
              <a:buChar char="•"/>
              <a:defRPr/>
            </a:pPr>
            <a:r>
              <a:rPr lang="en-US" dirty="0" smtClean="0"/>
              <a:t>Develop Crop Forecast Commodity Report </a:t>
            </a:r>
          </a:p>
          <a:p>
            <a:pPr eaLnBrk="1" fontAlgn="auto" hangingPunct="1">
              <a:spcBef>
                <a:spcPts val="0"/>
              </a:spcBef>
              <a:spcAft>
                <a:spcPts val="0"/>
              </a:spcAft>
              <a:buFont typeface="Arial" pitchFamily="34" charset="0"/>
              <a:buChar char="•"/>
              <a:defRPr/>
            </a:pPr>
            <a:endParaRPr lang="en-US" dirty="0" smtClean="0"/>
          </a:p>
          <a:p>
            <a:pPr eaLnBrk="1" fontAlgn="auto" hangingPunct="1">
              <a:spcBef>
                <a:spcPts val="0"/>
              </a:spcBef>
              <a:spcAft>
                <a:spcPts val="0"/>
              </a:spcAft>
              <a:buFont typeface="Arial" pitchFamily="34" charset="0"/>
              <a:buNone/>
              <a:defRPr/>
            </a:pPr>
            <a:r>
              <a:rPr lang="en-US" b="1" dirty="0" smtClean="0"/>
              <a:t>Assessments showing provincial (Punjab and Sindh) crop reporting services capable of utilize remotely-sensed satellite imagery,  field and other data for producing and making available to the public timely market-oriented reports on crop estimation and forecasts. </a:t>
            </a:r>
          </a:p>
          <a:p>
            <a:pPr eaLnBrk="1" fontAlgn="auto" hangingPunct="1">
              <a:spcBef>
                <a:spcPts val="0"/>
              </a:spcBef>
              <a:spcAft>
                <a:spcPts val="0"/>
              </a:spcAft>
              <a:buFont typeface="Arial" pitchFamily="34" charset="0"/>
              <a:buChar char="•"/>
              <a:defRPr/>
            </a:pPr>
            <a:r>
              <a:rPr lang="en-US" dirty="0" smtClean="0"/>
              <a:t>Review &amp; Refinement of Monthly Reports </a:t>
            </a:r>
          </a:p>
        </p:txBody>
      </p:sp>
      <p:sp>
        <p:nvSpPr>
          <p:cNvPr id="491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02215CC-AAB4-4057-AB93-4CEE905692B1}" type="slidenum">
              <a:rPr lang="en-US" smtClean="0">
                <a:latin typeface="Arial" charset="0"/>
              </a:rPr>
              <a:pPr/>
              <a:t>88</a:t>
            </a:fld>
            <a:endParaRPr lang="en-US"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993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lnSpc>
                <a:spcPct val="90000"/>
              </a:lnSpc>
            </a:pPr>
            <a:endParaRPr lang="en-GB" sz="900"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2227"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smtClean="0">
                <a:latin typeface="Arial" charset="0"/>
                <a:ea typeface="ＭＳ Ｐゴシック" pitchFamily="34" charset="-128"/>
              </a:rPr>
              <a:t>GEOGLAM</a:t>
            </a:r>
          </a:p>
          <a:p>
            <a:r>
              <a:rPr lang="en-US" smtClean="0">
                <a:latin typeface="Arial" charset="0"/>
                <a:ea typeface="ＭＳ Ｐゴシック" pitchFamily="34" charset="-128"/>
              </a:rPr>
              <a:t>Components</a:t>
            </a:r>
          </a:p>
          <a:p>
            <a:r>
              <a:rPr lang="en-US" smtClean="0">
                <a:latin typeface="Arial" charset="0"/>
                <a:ea typeface="ＭＳ Ｐゴシック" pitchFamily="34" charset="-128"/>
              </a:rPr>
              <a:t>• </a:t>
            </a:r>
            <a:r>
              <a:rPr lang="en-US" b="1" smtClean="0">
                <a:latin typeface="Arial" charset="0"/>
                <a:ea typeface="ＭＳ Ｐゴシック" pitchFamily="34" charset="-128"/>
              </a:rPr>
              <a:t>Component 1: Monitoring Global Producer Countries</a:t>
            </a:r>
            <a:r>
              <a:rPr lang="en-US" smtClean="0">
                <a:latin typeface="Arial" charset="0"/>
                <a:ea typeface="ＭＳ Ｐゴシック" pitchFamily="34" charset="-128"/>
              </a:rPr>
              <a:t>– Focus: Global crop outlooks, markets and trade, long term trends(climate change implications ,extreme events,etc)</a:t>
            </a:r>
          </a:p>
          <a:p>
            <a:r>
              <a:rPr lang="en-US" smtClean="0">
                <a:latin typeface="Arial" charset="0"/>
                <a:ea typeface="ＭＳ Ｐゴシック" pitchFamily="34" charset="-128"/>
              </a:rPr>
              <a:t>• </a:t>
            </a:r>
            <a:r>
              <a:rPr lang="en-US" b="1" smtClean="0">
                <a:latin typeface="Arial" charset="0"/>
                <a:ea typeface="ＭＳ Ｐゴシック" pitchFamily="34" charset="-128"/>
              </a:rPr>
              <a:t>Component2: National Monitoring Systems</a:t>
            </a:r>
            <a:r>
              <a:rPr lang="en-US" smtClean="0">
                <a:latin typeface="Arial" charset="0"/>
                <a:ea typeface="ＭＳ Ｐゴシック" pitchFamily="34" charset="-128"/>
              </a:rPr>
              <a:t>– Focus: National statistics, national policy, subsidies, insurance</a:t>
            </a:r>
          </a:p>
          <a:p>
            <a:r>
              <a:rPr lang="en-US" smtClean="0">
                <a:latin typeface="Arial" charset="0"/>
                <a:ea typeface="ＭＳ Ｐゴシック" pitchFamily="34" charset="-128"/>
              </a:rPr>
              <a:t>• </a:t>
            </a:r>
            <a:r>
              <a:rPr lang="en-US" b="1" smtClean="0">
                <a:latin typeface="Arial" charset="0"/>
                <a:ea typeface="ＭＳ Ｐゴシック" pitchFamily="34" charset="-128"/>
              </a:rPr>
              <a:t>Component 3:Countriesat Risk</a:t>
            </a:r>
            <a:r>
              <a:rPr lang="en-US" smtClean="0">
                <a:latin typeface="Arial" charset="0"/>
                <a:ea typeface="ＭＳ Ｐゴシック" pitchFamily="34" charset="-128"/>
              </a:rPr>
              <a:t>– Focus :Early warning &amp; food security</a:t>
            </a:r>
          </a:p>
          <a:p>
            <a:r>
              <a:rPr lang="en-US" smtClean="0">
                <a:latin typeface="Arial" charset="0"/>
                <a:ea typeface="ＭＳ Ｐゴシック" pitchFamily="34" charset="-128"/>
              </a:rPr>
              <a:t>• </a:t>
            </a:r>
            <a:r>
              <a:rPr lang="en-US" b="1" smtClean="0">
                <a:latin typeface="Arial" charset="0"/>
                <a:ea typeface="ＭＳ Ｐゴシック" pitchFamily="34" charset="-128"/>
              </a:rPr>
              <a:t>Component 4:EarthObserva7onsCoordina7on</a:t>
            </a:r>
            <a:r>
              <a:rPr lang="en-US" smtClean="0">
                <a:latin typeface="Arial" charset="0"/>
                <a:ea typeface="ＭＳ Ｐゴシック" pitchFamily="34" charset="-128"/>
              </a:rPr>
              <a:t>– Focus on acquisition, availability, access needed for GEOGLAM implementation</a:t>
            </a:r>
          </a:p>
          <a:p>
            <a:r>
              <a:rPr lang="en-US" smtClean="0">
                <a:latin typeface="Arial" charset="0"/>
                <a:ea typeface="ＭＳ Ｐゴシック" pitchFamily="34" charset="-128"/>
              </a:rPr>
              <a:t>• </a:t>
            </a:r>
            <a:r>
              <a:rPr lang="en-US" b="1" smtClean="0">
                <a:latin typeface="Arial" charset="0"/>
                <a:ea typeface="ＭＳ Ｐゴシック" pitchFamily="34" charset="-128"/>
              </a:rPr>
              <a:t>Component5:R&amp;D</a:t>
            </a:r>
            <a:r>
              <a:rPr lang="en-US" smtClean="0">
                <a:latin typeface="Arial" charset="0"/>
                <a:ea typeface="ＭＳ Ｐゴシック" pitchFamily="34" charset="-128"/>
              </a:rPr>
              <a:t>– Focus:Opera,onalR&amp;D,Bestprac,ces,ResearchtoOpera,ons,JointExperiments--‐JECAM</a:t>
            </a:r>
          </a:p>
          <a:p>
            <a:r>
              <a:rPr lang="en-US" smtClean="0">
                <a:latin typeface="Arial" charset="0"/>
                <a:ea typeface="ＭＳ Ｐゴシック" pitchFamily="34" charset="-128"/>
              </a:rPr>
              <a:t>• </a:t>
            </a:r>
            <a:r>
              <a:rPr lang="en-US" b="1" smtClean="0">
                <a:latin typeface="Arial" charset="0"/>
                <a:ea typeface="ＭＳ Ｐゴシック" pitchFamily="34" charset="-128"/>
              </a:rPr>
              <a:t>Component6:Informa7ondissemina7on</a:t>
            </a:r>
            <a:r>
              <a:rPr lang="en-US" smtClean="0">
                <a:latin typeface="Arial" charset="0"/>
                <a:ea typeface="ＭＳ Ｐゴシック" pitchFamily="34" charset="-128"/>
              </a:rPr>
              <a:t>– Focus on, timely and transparent availability of information</a:t>
            </a:r>
            <a:endParaRPr lang="en-GB" sz="900" smtClean="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2227"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smtClean="0">
                <a:latin typeface="Arial" charset="0"/>
                <a:ea typeface="ＭＳ Ｐゴシック" pitchFamily="34" charset="-128"/>
              </a:rPr>
              <a:t>GEOGLAM</a:t>
            </a:r>
          </a:p>
          <a:p>
            <a:r>
              <a:rPr lang="en-US" smtClean="0">
                <a:latin typeface="Arial" charset="0"/>
                <a:ea typeface="ＭＳ Ｐゴシック" pitchFamily="34" charset="-128"/>
              </a:rPr>
              <a:t>Components</a:t>
            </a:r>
          </a:p>
          <a:p>
            <a:r>
              <a:rPr lang="en-US" smtClean="0">
                <a:latin typeface="Arial" charset="0"/>
                <a:ea typeface="ＭＳ Ｐゴシック" pitchFamily="34" charset="-128"/>
              </a:rPr>
              <a:t>• </a:t>
            </a:r>
            <a:r>
              <a:rPr lang="en-US" b="1" smtClean="0">
                <a:latin typeface="Arial" charset="0"/>
                <a:ea typeface="ＭＳ Ｐゴシック" pitchFamily="34" charset="-128"/>
              </a:rPr>
              <a:t>Component 1: Monitoring Global Producer Countries</a:t>
            </a:r>
            <a:r>
              <a:rPr lang="en-US" smtClean="0">
                <a:latin typeface="Arial" charset="0"/>
                <a:ea typeface="ＭＳ Ｐゴシック" pitchFamily="34" charset="-128"/>
              </a:rPr>
              <a:t>– Focus: Global crop outlooks, markets and trade, long term trends(climate change implications ,extreme events,etc)</a:t>
            </a:r>
          </a:p>
          <a:p>
            <a:r>
              <a:rPr lang="en-US" smtClean="0">
                <a:latin typeface="Arial" charset="0"/>
                <a:ea typeface="ＭＳ Ｐゴシック" pitchFamily="34" charset="-128"/>
              </a:rPr>
              <a:t>• </a:t>
            </a:r>
            <a:r>
              <a:rPr lang="en-US" b="1" smtClean="0">
                <a:latin typeface="Arial" charset="0"/>
                <a:ea typeface="ＭＳ Ｐゴシック" pitchFamily="34" charset="-128"/>
              </a:rPr>
              <a:t>Component2: National Monitoring Systems</a:t>
            </a:r>
            <a:r>
              <a:rPr lang="en-US" smtClean="0">
                <a:latin typeface="Arial" charset="0"/>
                <a:ea typeface="ＭＳ Ｐゴシック" pitchFamily="34" charset="-128"/>
              </a:rPr>
              <a:t>– Focus: National statistics, national policy, subsidies, insurance</a:t>
            </a:r>
          </a:p>
          <a:p>
            <a:r>
              <a:rPr lang="en-US" smtClean="0">
                <a:latin typeface="Arial" charset="0"/>
                <a:ea typeface="ＭＳ Ｐゴシック" pitchFamily="34" charset="-128"/>
              </a:rPr>
              <a:t>• </a:t>
            </a:r>
            <a:r>
              <a:rPr lang="en-US" b="1" smtClean="0">
                <a:latin typeface="Arial" charset="0"/>
                <a:ea typeface="ＭＳ Ｐゴシック" pitchFamily="34" charset="-128"/>
              </a:rPr>
              <a:t>Component 3:Countriesat Risk</a:t>
            </a:r>
            <a:r>
              <a:rPr lang="en-US" smtClean="0">
                <a:latin typeface="Arial" charset="0"/>
                <a:ea typeface="ＭＳ Ｐゴシック" pitchFamily="34" charset="-128"/>
              </a:rPr>
              <a:t>– Focus :Early warning &amp; food security</a:t>
            </a:r>
          </a:p>
          <a:p>
            <a:r>
              <a:rPr lang="en-US" smtClean="0">
                <a:latin typeface="Arial" charset="0"/>
                <a:ea typeface="ＭＳ Ｐゴシック" pitchFamily="34" charset="-128"/>
              </a:rPr>
              <a:t>• </a:t>
            </a:r>
            <a:r>
              <a:rPr lang="en-US" b="1" smtClean="0">
                <a:latin typeface="Arial" charset="0"/>
                <a:ea typeface="ＭＳ Ｐゴシック" pitchFamily="34" charset="-128"/>
              </a:rPr>
              <a:t>Component 4:EarthObserva7onsCoordina7on</a:t>
            </a:r>
            <a:r>
              <a:rPr lang="en-US" smtClean="0">
                <a:latin typeface="Arial" charset="0"/>
                <a:ea typeface="ＭＳ Ｐゴシック" pitchFamily="34" charset="-128"/>
              </a:rPr>
              <a:t>– Focus on acquisition, availability, access needed for GEOGLAM implementation</a:t>
            </a:r>
          </a:p>
          <a:p>
            <a:r>
              <a:rPr lang="en-US" smtClean="0">
                <a:latin typeface="Arial" charset="0"/>
                <a:ea typeface="ＭＳ Ｐゴシック" pitchFamily="34" charset="-128"/>
              </a:rPr>
              <a:t>• </a:t>
            </a:r>
            <a:r>
              <a:rPr lang="en-US" b="1" smtClean="0">
                <a:latin typeface="Arial" charset="0"/>
                <a:ea typeface="ＭＳ Ｐゴシック" pitchFamily="34" charset="-128"/>
              </a:rPr>
              <a:t>Component5:R&amp;D</a:t>
            </a:r>
            <a:r>
              <a:rPr lang="en-US" smtClean="0">
                <a:latin typeface="Arial" charset="0"/>
                <a:ea typeface="ＭＳ Ｐゴシック" pitchFamily="34" charset="-128"/>
              </a:rPr>
              <a:t>– Focus:Opera,onalR&amp;D,Bestprac,ces,ResearchtoOpera,ons,JointExperiments--‐JECAM</a:t>
            </a:r>
          </a:p>
          <a:p>
            <a:r>
              <a:rPr lang="en-US" smtClean="0">
                <a:latin typeface="Arial" charset="0"/>
                <a:ea typeface="ＭＳ Ｐゴシック" pitchFamily="34" charset="-128"/>
              </a:rPr>
              <a:t>• </a:t>
            </a:r>
            <a:r>
              <a:rPr lang="en-US" b="1" smtClean="0">
                <a:latin typeface="Arial" charset="0"/>
                <a:ea typeface="ＭＳ Ｐゴシック" pitchFamily="34" charset="-128"/>
              </a:rPr>
              <a:t>Component6:Informa7ondissemina7on</a:t>
            </a:r>
            <a:r>
              <a:rPr lang="en-US" smtClean="0">
                <a:latin typeface="Arial" charset="0"/>
                <a:ea typeface="ＭＳ Ｐゴシック" pitchFamily="34" charset="-128"/>
              </a:rPr>
              <a:t>– Focus on, timely and transparent availability of information</a:t>
            </a:r>
            <a:endParaRPr lang="en-GB" sz="900" smtClean="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168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latin typeface="Arial" charset="0"/>
                <a:ea typeface="ＭＳ Ｐゴシック" pitchFamily="34" charset="-128"/>
              </a:rPr>
              <a:t>The main objective of GEOGLAM is to reinforce the international community’s capacity to produce and disseminate relevant, timely and accurate forecasts of agricultural production at national, regional and global scales by using Earth Observation data. This will be achieved by: </a:t>
            </a:r>
          </a:p>
          <a:p>
            <a:pPr eaLnBrk="1" hangingPunct="1">
              <a:spcBef>
                <a:spcPct val="0"/>
              </a:spcBef>
            </a:pPr>
            <a:r>
              <a:rPr lang="en-US" smtClean="0">
                <a:latin typeface="Arial" charset="0"/>
                <a:ea typeface="ＭＳ Ｐゴシック" pitchFamily="34" charset="-128"/>
              </a:rPr>
              <a:t>enhancing national agricultural reporting systems, including through a geo-spatial education curriculum to enable training of participants worldwide; </a:t>
            </a:r>
          </a:p>
          <a:p>
            <a:pPr eaLnBrk="1" hangingPunct="1">
              <a:spcBef>
                <a:spcPct val="0"/>
              </a:spcBef>
            </a:pPr>
            <a:r>
              <a:rPr lang="en-US" smtClean="0">
                <a:latin typeface="Arial" charset="0"/>
                <a:ea typeface="ＭＳ Ｐゴシック" pitchFamily="34" charset="-128"/>
              </a:rPr>
              <a:t>establishing a sustained international network of agricultural monitoring and research organisations and practitioners; and </a:t>
            </a:r>
          </a:p>
          <a:p>
            <a:pPr eaLnBrk="1" hangingPunct="1">
              <a:spcBef>
                <a:spcPct val="0"/>
              </a:spcBef>
            </a:pPr>
            <a:r>
              <a:rPr lang="en-US" smtClean="0">
                <a:latin typeface="Arial" charset="0"/>
                <a:ea typeface="ＭＳ Ｐゴシック" pitchFamily="34" charset="-128"/>
              </a:rPr>
              <a:t>harmonizing the operational global agricultural monitoring systems based on both satellite and in situ observations, including through improved coordination of satellite observations </a:t>
            </a:r>
          </a:p>
          <a:p>
            <a:pPr eaLnBrk="1" hangingPunct="1">
              <a:lnSpc>
                <a:spcPct val="90000"/>
              </a:lnSpc>
              <a:spcBef>
                <a:spcPct val="0"/>
              </a:spcBef>
            </a:pPr>
            <a:r>
              <a:rPr lang="en-US" sz="1000" i="1" smtClean="0"/>
              <a:t>We commit to improve market information and transparency in order to make international markets for agricultural commodities more effective. To that end, we launched: The “Agricultural Market Information System” (AMIS) in Rome on September 15, 2011, to improve information on markets. It will enhance the quality, reliability, accuracy, timeliness and comparability of food market outlook information. As a first step, AMIS will focus its work on four major crops: wheat, maize, rice and soybeans. AMIS involves G20 countries and, at this stage, Egypt, Vietnam, Thailand, the Philippines, Nigeria, Ukraine and Kazakhstan. It will be managed by a secretariat located in FAOThe “Global Agricultural Geo-monitoring Initiative” in Geneva on September 22-23, 2011. This initiative will coordinate satellite monitoring observation systems in different regions of the world in order to enhance crop production projections and weather forecasting data. </a:t>
            </a:r>
            <a:endParaRPr lang="en-US" sz="1000" i="1" smtClean="0">
              <a:latin typeface="Arial" charset="0"/>
              <a:ea typeface="ＭＳ Ｐゴシック" pitchFamily="34" charset="-128"/>
            </a:endParaRPr>
          </a:p>
          <a:p>
            <a:pPr eaLnBrk="1" hangingPunct="1">
              <a:lnSpc>
                <a:spcPct val="90000"/>
              </a:lnSpc>
              <a:spcBef>
                <a:spcPct val="0"/>
              </a:spcBef>
            </a:pPr>
            <a:r>
              <a:rPr lang="en-US" smtClean="0">
                <a:latin typeface="Arial" charset="0"/>
                <a:ea typeface="ＭＳ Ｐゴシック" pitchFamily="34" charset="-128"/>
              </a:rPr>
              <a:t>The overarching goal of JECAM is to reach a convergence of approaches, develop monitoring and reporting protocols and best practices for a variety of global agricultural systems. JECAM is enabling the global agricultural monitoring community to compare results based on disparate sources of data, using various methods, over a variety of global cropping systems. The JECAM experiments will facilitate international standards for data products and reporting, eventually supporting the development of a global system of systems for agricultural crop assessment and monitoring </a:t>
            </a:r>
            <a:endParaRPr lang="en-GB" sz="900"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632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lnSpc>
                <a:spcPct val="90000"/>
              </a:lnSpc>
            </a:pPr>
            <a:endParaRPr lang="en-GB" sz="900"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31640" y="1484785"/>
            <a:ext cx="6408712" cy="2115666"/>
          </a:xfrm>
        </p:spPr>
        <p:txBody>
          <a:bodyPr/>
          <a:lstStyle>
            <a:lvl1pPr algn="ctr">
              <a:defRPr sz="2800" cap="all" baseline="0">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2">
                    <a:lumMod val="6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5288" y="722313"/>
            <a:ext cx="8291512" cy="792162"/>
          </a:xfrm>
        </p:spPr>
        <p:txBody>
          <a:bodyPr/>
          <a:lstStyle>
            <a:lvl1pPr>
              <a:defRPr>
                <a:solidFill>
                  <a:srgbClr val="C00000"/>
                </a:solidFill>
              </a:defRPr>
            </a:lvl1pPr>
          </a:lstStyle>
          <a:p>
            <a:r>
              <a:rPr lang="en-US" smtClean="0"/>
              <a:t>Click to edit Master title style</a:t>
            </a:r>
            <a:endParaRPr lang="en-US"/>
          </a:p>
        </p:txBody>
      </p:sp>
      <p:sp>
        <p:nvSpPr>
          <p:cNvPr id="3" name="Text Placeholder 2"/>
          <p:cNvSpPr>
            <a:spLocks noGrp="1"/>
          </p:cNvSpPr>
          <p:nvPr>
            <p:ph type="body" sz="half" idx="1"/>
          </p:nvPr>
        </p:nvSpPr>
        <p:spPr>
          <a:xfrm>
            <a:off x="431800" y="1484313"/>
            <a:ext cx="4019550" cy="48244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03750" y="1484313"/>
            <a:ext cx="4021138" cy="48244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557213"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42938" y="1785938"/>
            <a:ext cx="3944937" cy="20939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740275" y="1785938"/>
            <a:ext cx="3946525" cy="20939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42938" y="4032250"/>
            <a:ext cx="3944937" cy="20939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740275" y="4032250"/>
            <a:ext cx="3946525" cy="20939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87315213"/>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81000" y="427038"/>
            <a:ext cx="8305800" cy="51752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11478105"/>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849067"/>
            <a:ext cx="7772400" cy="1362075"/>
          </a:xfrm>
        </p:spPr>
        <p:txBody>
          <a:bodyPr anchor="t"/>
          <a:lstStyle>
            <a:lvl1pPr algn="l">
              <a:defRPr sz="4000" b="1" cap="all">
                <a:solidFill>
                  <a:schemeClr val="tx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348880"/>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790278"/>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0040"/>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790278"/>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0040"/>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lstStyle/>
          <a:p>
            <a:r>
              <a:rPr lang="en-US" smtClean="0"/>
              <a:t>Click to edit Master title style</a:t>
            </a:r>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90872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8882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207077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23528" y="4800600"/>
            <a:ext cx="5486400"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323528" y="1052736"/>
            <a:ext cx="8568952" cy="3674838"/>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32352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cstate="email">
            <a:lum/>
          </a:blip>
          <a:srcRect/>
          <a:stretch>
            <a:fillRect t="-2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125538"/>
            <a:ext cx="8229600" cy="431800"/>
          </a:xfrm>
          <a:prstGeom prst="rect">
            <a:avLst/>
          </a:prstGeom>
          <a:noFill/>
          <a:ln>
            <a:noFill/>
          </a:ln>
        </p:spPr>
        <p:txBody>
          <a:bodyPr vert="horz" lIns="91440" tIns="45720" rIns="91440" bIns="45720" rtlCol="0" anchor="ctr">
            <a:normAutofit/>
          </a:bodyPr>
          <a:lstStyle/>
          <a:p>
            <a:r>
              <a:rPr lang="en-US" dirty="0" smtClean="0"/>
              <a:t>Click to edit Master title style</a:t>
            </a:r>
            <a:endParaRPr lang="en-US" dirty="0"/>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 name="Footer Placeholder 4"/>
          <p:cNvSpPr>
            <a:spLocks noGrp="1"/>
          </p:cNvSpPr>
          <p:nvPr>
            <p:ph type="ftr" sz="quarter" idx="3"/>
          </p:nvPr>
        </p:nvSpPr>
        <p:spPr>
          <a:xfrm>
            <a:off x="468313" y="6237288"/>
            <a:ext cx="5551487" cy="365125"/>
          </a:xfrm>
          <a:prstGeom prst="rect">
            <a:avLst/>
          </a:prstGeom>
        </p:spPr>
        <p:txBody>
          <a:bodyPr/>
          <a:lstStyle>
            <a:lvl1pPr algn="l" fontAlgn="auto">
              <a:spcBef>
                <a:spcPts val="0"/>
              </a:spcBef>
              <a:spcAft>
                <a:spcPts val="0"/>
              </a:spcAft>
              <a:defRPr>
                <a:solidFill>
                  <a:schemeClr val="tx1"/>
                </a:solidFill>
                <a:latin typeface="+mn-lt"/>
              </a:defRPr>
            </a:lvl1pPr>
          </a:lstStyle>
          <a:p>
            <a:pPr>
              <a:defRPr/>
            </a:pPr>
            <a:r>
              <a:rPr lang="en-US"/>
              <a:t>Footer</a:t>
            </a:r>
          </a:p>
        </p:txBody>
      </p:sp>
    </p:spTree>
  </p:cSld>
  <p:clrMap bg1="lt1" tx1="dk1" bg2="lt2" tx2="dk2" accent1="accent1" accent2="accent2" accent3="accent3" accent4="accent4" accent5="accent5" accent6="accent6" hlink="hlink" folHlink="folHlink"/>
  <p:sldLayoutIdLst>
    <p:sldLayoutId id="2147483871" r:id="rId1"/>
    <p:sldLayoutId id="2147483872" r:id="rId2"/>
    <p:sldLayoutId id="2147483873" r:id="rId3"/>
    <p:sldLayoutId id="2147483874" r:id="rId4"/>
    <p:sldLayoutId id="2147483875" r:id="rId5"/>
    <p:sldLayoutId id="2147483876" r:id="rId6"/>
    <p:sldLayoutId id="2147483877" r:id="rId7"/>
    <p:sldLayoutId id="2147483878" r:id="rId8"/>
    <p:sldLayoutId id="2147483879" r:id="rId9"/>
    <p:sldLayoutId id="2147483881" r:id="rId10"/>
    <p:sldLayoutId id="2147483882" r:id="rId11"/>
    <p:sldLayoutId id="2147483883" r:id="rId12"/>
  </p:sldLayoutIdLst>
  <p:transition>
    <p:fade/>
  </p:transition>
  <p:txStyles>
    <p:titleStyle>
      <a:lvl1pPr algn="l" rtl="0" eaLnBrk="0" fontAlgn="base" hangingPunct="0">
        <a:spcBef>
          <a:spcPct val="0"/>
        </a:spcBef>
        <a:spcAft>
          <a:spcPct val="0"/>
        </a:spcAft>
        <a:defRPr sz="2100" b="1" kern="1200" cap="all" spc="10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sz="2100" b="1">
          <a:solidFill>
            <a:schemeClr val="tx1"/>
          </a:solidFill>
          <a:latin typeface="Arial" charset="0"/>
          <a:cs typeface="Arial" charset="0"/>
        </a:defRPr>
      </a:lvl2pPr>
      <a:lvl3pPr algn="l" rtl="0" eaLnBrk="0" fontAlgn="base" hangingPunct="0">
        <a:spcBef>
          <a:spcPct val="0"/>
        </a:spcBef>
        <a:spcAft>
          <a:spcPct val="0"/>
        </a:spcAft>
        <a:defRPr sz="2100" b="1">
          <a:solidFill>
            <a:schemeClr val="tx1"/>
          </a:solidFill>
          <a:latin typeface="Arial" charset="0"/>
          <a:cs typeface="Arial" charset="0"/>
        </a:defRPr>
      </a:lvl3pPr>
      <a:lvl4pPr algn="l" rtl="0" eaLnBrk="0" fontAlgn="base" hangingPunct="0">
        <a:spcBef>
          <a:spcPct val="0"/>
        </a:spcBef>
        <a:spcAft>
          <a:spcPct val="0"/>
        </a:spcAft>
        <a:defRPr sz="2100" b="1">
          <a:solidFill>
            <a:schemeClr val="tx1"/>
          </a:solidFill>
          <a:latin typeface="Arial" charset="0"/>
          <a:cs typeface="Arial" charset="0"/>
        </a:defRPr>
      </a:lvl4pPr>
      <a:lvl5pPr algn="l" rtl="0" eaLnBrk="0" fontAlgn="base" hangingPunct="0">
        <a:spcBef>
          <a:spcPct val="0"/>
        </a:spcBef>
        <a:spcAft>
          <a:spcPct val="0"/>
        </a:spcAft>
        <a:defRPr sz="2100" b="1">
          <a:solidFill>
            <a:schemeClr val="tx1"/>
          </a:solidFill>
          <a:latin typeface="Arial" charset="0"/>
          <a:cs typeface="Arial" charset="0"/>
        </a:defRPr>
      </a:lvl5pPr>
      <a:lvl6pPr marL="457200" algn="l" rtl="0" eaLnBrk="1" fontAlgn="base" hangingPunct="1">
        <a:spcBef>
          <a:spcPct val="0"/>
        </a:spcBef>
        <a:spcAft>
          <a:spcPct val="0"/>
        </a:spcAft>
        <a:defRPr sz="2100" b="1">
          <a:solidFill>
            <a:schemeClr val="bg2"/>
          </a:solidFill>
          <a:latin typeface="Arial" charset="0"/>
          <a:cs typeface="Arial" charset="0"/>
        </a:defRPr>
      </a:lvl6pPr>
      <a:lvl7pPr marL="914400" algn="l" rtl="0" eaLnBrk="1" fontAlgn="base" hangingPunct="1">
        <a:spcBef>
          <a:spcPct val="0"/>
        </a:spcBef>
        <a:spcAft>
          <a:spcPct val="0"/>
        </a:spcAft>
        <a:defRPr sz="2100" b="1">
          <a:solidFill>
            <a:schemeClr val="bg2"/>
          </a:solidFill>
          <a:latin typeface="Arial" charset="0"/>
          <a:cs typeface="Arial" charset="0"/>
        </a:defRPr>
      </a:lvl7pPr>
      <a:lvl8pPr marL="1371600" algn="l" rtl="0" eaLnBrk="1" fontAlgn="base" hangingPunct="1">
        <a:spcBef>
          <a:spcPct val="0"/>
        </a:spcBef>
        <a:spcAft>
          <a:spcPct val="0"/>
        </a:spcAft>
        <a:defRPr sz="2100" b="1">
          <a:solidFill>
            <a:schemeClr val="bg2"/>
          </a:solidFill>
          <a:latin typeface="Arial" charset="0"/>
          <a:cs typeface="Arial" charset="0"/>
        </a:defRPr>
      </a:lvl8pPr>
      <a:lvl9pPr marL="1828800" algn="l" rtl="0" eaLnBrk="1" fontAlgn="base" hangingPunct="1">
        <a:spcBef>
          <a:spcPct val="0"/>
        </a:spcBef>
        <a:spcAft>
          <a:spcPct val="0"/>
        </a:spcAft>
        <a:defRPr sz="2100" b="1">
          <a:solidFill>
            <a:schemeClr val="bg2"/>
          </a:solidFill>
          <a:latin typeface="Arial" charset="0"/>
          <a:cs typeface="Arial" charset="0"/>
        </a:defRPr>
      </a:lvl9pPr>
    </p:titleStyle>
    <p:bodyStyle>
      <a:lvl1pPr marL="342900" indent="-342900" algn="l" rtl="0" eaLnBrk="0" fontAlgn="base" hangingPunct="0">
        <a:spcBef>
          <a:spcPct val="20000"/>
        </a:spcBef>
        <a:spcAft>
          <a:spcPct val="0"/>
        </a:spcAft>
        <a:buFont typeface="Arial" charset="0"/>
        <a:buChar char="•"/>
        <a:defRPr sz="2800" kern="1200">
          <a:solidFill>
            <a:srgbClr val="7F7F7F"/>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sz="2400" kern="1200">
          <a:solidFill>
            <a:srgbClr val="7F7F7F"/>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sz="2000" kern="1200">
          <a:solidFill>
            <a:srgbClr val="7F7F7F"/>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kern="1200">
          <a:solidFill>
            <a:srgbClr val="7F7F7F"/>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kern="1200">
          <a:solidFill>
            <a:srgbClr val="7F7F7F"/>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hyperlink" Target="http://www.fao.org/docrep/019/aq119e/aq119e00.htm" TargetMode="External"/><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0.xml"/><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2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s>
</file>

<file path=ppt/slides/_rels/slide3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hyperlink" Target="http://en.wikipedia.org/wiki/File:University_of_Agriculture,_Faisalabad_Main_Campus.jpg" TargetMode="Externa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3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3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6.xml"/><Relationship Id="rId4" Type="http://schemas.openxmlformats.org/officeDocument/2006/relationships/image" Target="../media/image42.png"/></Relationships>
</file>

<file path=ppt/slides/_rels/slide39.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image" Target="../media/image45.jpeg"/><Relationship Id="rId4" Type="http://schemas.openxmlformats.org/officeDocument/2006/relationships/image" Target="../media/image4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49.jpeg"/></Relationships>
</file>

<file path=ppt/slides/_rels/slide4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56.emf"/><Relationship Id="rId4" Type="http://schemas.openxmlformats.org/officeDocument/2006/relationships/image" Target="../media/image55.jpeg"/></Relationships>
</file>

<file path=ppt/slides/_rels/slide45.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58.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60.png"/><Relationship Id="rId7" Type="http://schemas.openxmlformats.org/officeDocument/2006/relationships/image" Target="../media/image62.png"/><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61.png"/><Relationship Id="rId5" Type="http://schemas.openxmlformats.org/officeDocument/2006/relationships/image" Target="../media/image59.png"/><Relationship Id="rId4" Type="http://schemas.openxmlformats.org/officeDocument/2006/relationships/oleObject" Target="../embeddings/oleObject1.bin"/></Relationships>
</file>

<file path=ppt/slides/_rels/slide48.xml.rels><?xml version="1.0" encoding="UTF-8" standalone="yes"?>
<Relationships xmlns="http://schemas.openxmlformats.org/package/2006/relationships"><Relationship Id="rId3" Type="http://schemas.openxmlformats.org/officeDocument/2006/relationships/image" Target="../media/image63.png"/><Relationship Id="rId7" Type="http://schemas.openxmlformats.org/officeDocument/2006/relationships/image" Target="../media/image67.png"/><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slides/_rels/slide49.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image" Target="../media/image69.png"/><Relationship Id="rId7" Type="http://schemas.openxmlformats.org/officeDocument/2006/relationships/image" Target="../media/image73.png"/><Relationship Id="rId2" Type="http://schemas.openxmlformats.org/officeDocument/2006/relationships/image" Target="../media/image68.png"/><Relationship Id="rId1" Type="http://schemas.openxmlformats.org/officeDocument/2006/relationships/slideLayout" Target="../slideLayouts/slideLayout2.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70.png"/><Relationship Id="rId9" Type="http://schemas.openxmlformats.org/officeDocument/2006/relationships/image" Target="../media/image7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image" Target="../media/image79.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27.xml"/><Relationship Id="rId1" Type="http://schemas.openxmlformats.org/officeDocument/2006/relationships/slideLayout" Target="../slideLayouts/slideLayout12.xml"/><Relationship Id="rId6" Type="http://schemas.openxmlformats.org/officeDocument/2006/relationships/image" Target="../media/image84.png"/><Relationship Id="rId5" Type="http://schemas.openxmlformats.org/officeDocument/2006/relationships/image" Target="../media/image83.png"/><Relationship Id="rId4" Type="http://schemas.openxmlformats.org/officeDocument/2006/relationships/image" Target="../media/image82.png"/></Relationships>
</file>

<file path=ppt/slides/_rels/slide55.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87.png"/><Relationship Id="rId5" Type="http://schemas.openxmlformats.org/officeDocument/2006/relationships/image" Target="../media/image86.png"/><Relationship Id="rId4" Type="http://schemas.openxmlformats.org/officeDocument/2006/relationships/chart" Target="../charts/chart1.xml"/></Relationships>
</file>

<file path=ppt/slides/_rels/slide56.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2.xml"/><Relationship Id="rId4" Type="http://schemas.openxmlformats.org/officeDocument/2006/relationships/image" Target="../media/image90.jpe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29.xml"/><Relationship Id="rId1" Type="http://schemas.openxmlformats.org/officeDocument/2006/relationships/slideLayout" Target="../slideLayouts/slideLayout7.xml"/><Relationship Id="rId5" Type="http://schemas.openxmlformats.org/officeDocument/2006/relationships/image" Target="../media/image56.emf"/><Relationship Id="rId4" Type="http://schemas.openxmlformats.org/officeDocument/2006/relationships/image" Target="../media/image55.jpeg"/></Relationships>
</file>

<file path=ppt/slides/_rels/slide59.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30.xml"/><Relationship Id="rId1" Type="http://schemas.openxmlformats.org/officeDocument/2006/relationships/slideLayout" Target="../slideLayouts/slideLayout6.xml"/><Relationship Id="rId4" Type="http://schemas.openxmlformats.org/officeDocument/2006/relationships/image" Target="../media/image58.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image" Target="../media/image93.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hyperlink" Target="http://go.worldbank.org/TH1J3VGUT0" TargetMode="External"/><Relationship Id="rId2" Type="http://schemas.openxmlformats.org/officeDocument/2006/relationships/notesSlide" Target="../notesSlides/notesSlide31.xml"/><Relationship Id="rId1" Type="http://schemas.openxmlformats.org/officeDocument/2006/relationships/slideLayout" Target="../slideLayouts/slideLayout10.xml"/><Relationship Id="rId4" Type="http://schemas.openxmlformats.org/officeDocument/2006/relationships/image" Target="../media/image96.png"/></Relationships>
</file>

<file path=ppt/slides/_rels/slide67.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0.xml"/></Relationships>
</file>

<file path=ppt/slides/_rels/slide69.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34.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35.xml"/><Relationship Id="rId1" Type="http://schemas.openxmlformats.org/officeDocument/2006/relationships/slideLayout" Target="../slideLayouts/slideLayout10.xml"/></Relationships>
</file>

<file path=ppt/slides/_rels/slide71.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36.xml"/><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38.xml"/><Relationship Id="rId1" Type="http://schemas.openxmlformats.org/officeDocument/2006/relationships/slideLayout" Target="../slideLayouts/slideLayout10.xml"/></Relationships>
</file>

<file path=ppt/slides/_rels/slide74.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39.xml"/><Relationship Id="rId1" Type="http://schemas.openxmlformats.org/officeDocument/2006/relationships/slideLayout" Target="../slideLayouts/slideLayout10.xml"/></Relationships>
</file>

<file path=ppt/slides/_rels/slide76.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40.xml"/><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notesSlide" Target="../notesSlides/notesSlide41.xml"/><Relationship Id="rId1" Type="http://schemas.openxmlformats.org/officeDocument/2006/relationships/slideLayout" Target="../slideLayouts/slideLayout10.xml"/></Relationships>
</file>

<file path=ppt/slides/_rels/slide78.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42.xml"/><Relationship Id="rId1" Type="http://schemas.openxmlformats.org/officeDocument/2006/relationships/slideLayout" Target="../slideLayouts/slideLayout10.xml"/><Relationship Id="rId4" Type="http://schemas.openxmlformats.org/officeDocument/2006/relationships/image" Target="../media/image107.png"/></Relationships>
</file>

<file path=ppt/slides/_rels/slide79.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43.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0.xml"/></Relationships>
</file>

<file path=ppt/slides/_rels/slide81.xml.rels><?xml version="1.0" encoding="UTF-8" standalone="yes"?>
<Relationships xmlns="http://schemas.openxmlformats.org/package/2006/relationships"><Relationship Id="rId3" Type="http://schemas.openxmlformats.org/officeDocument/2006/relationships/image" Target="../media/image110.jpeg"/><Relationship Id="rId2" Type="http://schemas.openxmlformats.org/officeDocument/2006/relationships/image" Target="../media/image109.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111.jpeg"/><Relationship Id="rId2" Type="http://schemas.openxmlformats.org/officeDocument/2006/relationships/notesSlide" Target="../notesSlides/notesSlide45.xml"/><Relationship Id="rId1" Type="http://schemas.openxmlformats.org/officeDocument/2006/relationships/slideLayout" Target="../slideLayouts/slideLayout7.xml"/><Relationship Id="rId5" Type="http://schemas.openxmlformats.org/officeDocument/2006/relationships/image" Target="../media/image113.jpeg"/><Relationship Id="rId4" Type="http://schemas.openxmlformats.org/officeDocument/2006/relationships/image" Target="../media/image112.jpeg"/></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0.xml"/></Relationships>
</file>

<file path=ppt/slides/_rels/slide87.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notesSlide" Target="../notesSlides/notesSlide47.xml"/><Relationship Id="rId1" Type="http://schemas.openxmlformats.org/officeDocument/2006/relationships/slideLayout" Target="../slideLayouts/slideLayout10.xml"/><Relationship Id="rId4" Type="http://schemas.openxmlformats.org/officeDocument/2006/relationships/image" Target="../media/image115.png"/></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1556792"/>
            <a:ext cx="7844408" cy="2304256"/>
          </a:xfrm>
        </p:spPr>
        <p:txBody>
          <a:bodyPr>
            <a:normAutofit fontScale="90000"/>
          </a:bodyPr>
          <a:lstStyle/>
          <a:p>
            <a:pPr algn="ctr">
              <a:defRPr/>
            </a:pPr>
            <a:r>
              <a:rPr lang="en-CA" sz="2700" dirty="0" smtClean="0">
                <a:solidFill>
                  <a:srgbClr val="C00000"/>
                </a:solidFill>
              </a:rPr>
              <a:t>Partners in developing countries </a:t>
            </a:r>
            <a:br>
              <a:rPr lang="en-CA" sz="2700" dirty="0" smtClean="0">
                <a:solidFill>
                  <a:srgbClr val="C00000"/>
                </a:solidFill>
              </a:rPr>
            </a:br>
            <a:r>
              <a:rPr lang="en-CA" sz="2200" dirty="0" smtClean="0">
                <a:solidFill>
                  <a:srgbClr val="C00000"/>
                </a:solidFill>
              </a:rPr>
              <a:t/>
            </a:r>
            <a:br>
              <a:rPr lang="en-CA" sz="2200" dirty="0" smtClean="0">
                <a:solidFill>
                  <a:srgbClr val="C00000"/>
                </a:solidFill>
              </a:rPr>
            </a:br>
            <a:r>
              <a:rPr lang="en-CA" sz="2700" b="0" dirty="0" smtClean="0">
                <a:solidFill>
                  <a:srgbClr val="C00000"/>
                </a:solidFill>
              </a:rPr>
              <a:t>Capacity building and monitoring</a:t>
            </a:r>
            <a:r>
              <a:rPr lang="en-CA" dirty="0" smtClean="0">
                <a:solidFill>
                  <a:srgbClr val="C00000"/>
                </a:solidFill>
              </a:rPr>
              <a:t/>
            </a:r>
            <a:br>
              <a:rPr lang="en-CA" dirty="0" smtClean="0">
                <a:solidFill>
                  <a:srgbClr val="C00000"/>
                </a:solidFill>
              </a:rPr>
            </a:br>
            <a:r>
              <a:rPr lang="en-CA" dirty="0" smtClean="0">
                <a:solidFill>
                  <a:srgbClr val="C00000"/>
                </a:solidFill>
              </a:rPr>
              <a:t/>
            </a:r>
            <a:br>
              <a:rPr lang="en-CA" dirty="0" smtClean="0">
                <a:solidFill>
                  <a:srgbClr val="C00000"/>
                </a:solidFill>
              </a:rPr>
            </a:br>
            <a:r>
              <a:rPr lang="en-US" sz="1800" b="0" dirty="0" smtClean="0">
                <a:solidFill>
                  <a:srgbClr val="C00000"/>
                </a:solidFill>
              </a:rPr>
              <a:t>John </a:t>
            </a:r>
            <a:r>
              <a:rPr lang="en-US" sz="1800" b="0" dirty="0">
                <a:solidFill>
                  <a:srgbClr val="C00000"/>
                </a:solidFill>
              </a:rPr>
              <a:t>Latham</a:t>
            </a:r>
            <a:br>
              <a:rPr lang="en-US" sz="1800" b="0" dirty="0">
                <a:solidFill>
                  <a:srgbClr val="C00000"/>
                </a:solidFill>
              </a:rPr>
            </a:br>
            <a:r>
              <a:rPr lang="en-US" sz="1800" b="0" dirty="0">
                <a:solidFill>
                  <a:srgbClr val="C00000"/>
                </a:solidFill>
              </a:rPr>
              <a:t>FAO</a:t>
            </a:r>
            <a:r>
              <a:rPr lang="en-CA" b="0" dirty="0" smtClean="0">
                <a:solidFill>
                  <a:srgbClr val="C00000"/>
                </a:solidFill>
              </a:rPr>
              <a:t/>
            </a:r>
            <a:br>
              <a:rPr lang="en-CA" b="0" dirty="0" smtClean="0">
                <a:solidFill>
                  <a:srgbClr val="C00000"/>
                </a:solidFill>
              </a:rPr>
            </a:br>
            <a:r>
              <a:rPr lang="en-GB" dirty="0" smtClean="0"/>
              <a:t/>
            </a:r>
            <a:br>
              <a:rPr lang="en-GB" dirty="0" smtClean="0"/>
            </a:br>
            <a:r>
              <a:rPr lang="en-US" dirty="0" smtClean="0">
                <a:solidFill>
                  <a:srgbClr val="C00000"/>
                </a:solidFill>
              </a:rPr>
              <a:t/>
            </a:r>
            <a:br>
              <a:rPr lang="en-US" dirty="0" smtClean="0">
                <a:solidFill>
                  <a:srgbClr val="C00000"/>
                </a:solidFill>
              </a:rPr>
            </a:br>
            <a:endParaRPr lang="en-US" sz="2700" dirty="0">
              <a:solidFill>
                <a:srgbClr val="C00000"/>
              </a:solidFill>
            </a:endParaRPr>
          </a:p>
        </p:txBody>
      </p:sp>
      <p:sp>
        <p:nvSpPr>
          <p:cNvPr id="15363" name="Text Placeholder 2"/>
          <p:cNvSpPr>
            <a:spLocks noGrp="1"/>
          </p:cNvSpPr>
          <p:nvPr>
            <p:ph type="body" idx="1"/>
          </p:nvPr>
        </p:nvSpPr>
        <p:spPr>
          <a:xfrm>
            <a:off x="899592" y="4293096"/>
            <a:ext cx="7772400" cy="2220913"/>
          </a:xfrm>
        </p:spPr>
        <p:txBody>
          <a:bodyPr/>
          <a:lstStyle/>
          <a:p>
            <a:pPr algn="ctr"/>
            <a:r>
              <a:rPr lang="en-CA" b="1" dirty="0" smtClean="0">
                <a:latin typeface="Arial" charset="0"/>
                <a:cs typeface="Arial" charset="0"/>
              </a:rPr>
              <a:t>GEOGLAM-CEOS </a:t>
            </a:r>
            <a:r>
              <a:rPr lang="en-CA" sz="2400" b="1" dirty="0" smtClean="0">
                <a:latin typeface="Arial" charset="0"/>
                <a:cs typeface="Arial" charset="0"/>
              </a:rPr>
              <a:t>Global Agricultural Monitoring </a:t>
            </a:r>
          </a:p>
          <a:p>
            <a:pPr algn="ctr"/>
            <a:r>
              <a:rPr lang="en-US" i="1" dirty="0" err="1" smtClean="0">
                <a:latin typeface="Arial" charset="0"/>
                <a:cs typeface="Arial" charset="0"/>
              </a:rPr>
              <a:t>Frascati</a:t>
            </a:r>
            <a:r>
              <a:rPr lang="en-US" i="1" dirty="0" smtClean="0">
                <a:latin typeface="Arial" charset="0"/>
                <a:cs typeface="Arial" charset="0"/>
              </a:rPr>
              <a:t>, Italy</a:t>
            </a:r>
          </a:p>
          <a:p>
            <a:pPr algn="ctr"/>
            <a:r>
              <a:rPr lang="en-US" i="1" dirty="0" smtClean="0">
                <a:latin typeface="Arial" charset="0"/>
                <a:cs typeface="Arial" charset="0"/>
              </a:rPr>
              <a:t>27 - 28 February 2014</a:t>
            </a:r>
            <a:endParaRPr lang="en-US" dirty="0" smtClean="0">
              <a:latin typeface="Arial" charset="0"/>
              <a:cs typeface="Arial" charset="0"/>
            </a:endParaRPr>
          </a:p>
          <a:p>
            <a:endParaRPr lang="en-US" dirty="0" smtClean="0">
              <a:latin typeface="Arial" charset="0"/>
              <a:cs typeface="Arial" charset="0"/>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265113" y="908720"/>
            <a:ext cx="8555359" cy="461665"/>
          </a:xfrm>
          <a:prstGeom prst="rect">
            <a:avLst/>
          </a:prstGeom>
          <a:noFill/>
          <a:ln w="9525">
            <a:noFill/>
            <a:miter lim="800000"/>
            <a:headEnd/>
            <a:tailEnd/>
          </a:ln>
        </p:spPr>
        <p:txBody>
          <a:bodyPr wrap="square">
            <a:spAutoFit/>
          </a:bodyPr>
          <a:lstStyle/>
          <a:p>
            <a:pPr>
              <a:spcBef>
                <a:spcPts val="600"/>
              </a:spcBef>
              <a:spcAft>
                <a:spcPts val="600"/>
              </a:spcAft>
            </a:pPr>
            <a:r>
              <a:rPr lang="en-GB" sz="2400" b="1" dirty="0" smtClean="0">
                <a:solidFill>
                  <a:srgbClr val="C00000"/>
                </a:solidFill>
                <a:cs typeface="Arial" charset="0"/>
              </a:rPr>
              <a:t>Set-up / Preparatory Phase</a:t>
            </a:r>
            <a:endParaRPr lang="en-US" sz="2400" b="1" dirty="0" smtClean="0">
              <a:solidFill>
                <a:srgbClr val="C00000"/>
              </a:solidFill>
            </a:endParaRPr>
          </a:p>
        </p:txBody>
      </p:sp>
      <p:sp>
        <p:nvSpPr>
          <p:cNvPr id="10" name="TextBox 9"/>
          <p:cNvSpPr txBox="1"/>
          <p:nvPr/>
        </p:nvSpPr>
        <p:spPr>
          <a:xfrm>
            <a:off x="251520" y="1412776"/>
            <a:ext cx="8712967" cy="1231106"/>
          </a:xfrm>
          <a:prstGeom prst="rect">
            <a:avLst/>
          </a:prstGeom>
          <a:noFill/>
        </p:spPr>
        <p:txBody>
          <a:bodyPr wrap="square" rtlCol="0">
            <a:spAutoFit/>
          </a:bodyPr>
          <a:lstStyle/>
          <a:p>
            <a:pPr marL="266700" indent="-266700">
              <a:spcAft>
                <a:spcPts val="1200"/>
              </a:spcAft>
              <a:buFont typeface="Wingdings" pitchFamily="2" charset="2"/>
              <a:buChar char="§"/>
            </a:pPr>
            <a:r>
              <a:rPr lang="en-US" b="1" dirty="0" smtClean="0">
                <a:solidFill>
                  <a:schemeClr val="tx1">
                    <a:lumMod val="75000"/>
                  </a:schemeClr>
                </a:solidFill>
              </a:rPr>
              <a:t>Selection Pilot - Priority countries/regions</a:t>
            </a:r>
          </a:p>
          <a:p>
            <a:pPr marL="266700" indent="-266700">
              <a:spcAft>
                <a:spcPts val="1200"/>
              </a:spcAft>
              <a:buFont typeface="Wingdings" pitchFamily="2" charset="2"/>
              <a:buChar char="§"/>
            </a:pPr>
            <a:r>
              <a:rPr lang="en-US" b="1" dirty="0" smtClean="0">
                <a:solidFill>
                  <a:schemeClr val="tx1">
                    <a:lumMod val="75000"/>
                  </a:schemeClr>
                </a:solidFill>
              </a:rPr>
              <a:t>Identification of point of contacts, regional incubators, national institutions</a:t>
            </a:r>
          </a:p>
          <a:p>
            <a:pPr marL="266700" indent="-266700">
              <a:spcAft>
                <a:spcPts val="1200"/>
              </a:spcAft>
              <a:buFont typeface="Wingdings" pitchFamily="2" charset="2"/>
              <a:buChar char="§"/>
            </a:pPr>
            <a:r>
              <a:rPr lang="en-US" b="1" dirty="0" smtClean="0">
                <a:solidFill>
                  <a:schemeClr val="tx1">
                    <a:lumMod val="75000"/>
                  </a:schemeClr>
                </a:solidFill>
                <a:cs typeface="Arial" charset="0"/>
              </a:rPr>
              <a:t>Regional assessment/networking workshop</a:t>
            </a:r>
          </a:p>
        </p:txBody>
      </p:sp>
      <p:sp>
        <p:nvSpPr>
          <p:cNvPr id="11" name="Rectangle 2"/>
          <p:cNvSpPr>
            <a:spLocks noChangeArrowheads="1"/>
          </p:cNvSpPr>
          <p:nvPr/>
        </p:nvSpPr>
        <p:spPr bwMode="auto">
          <a:xfrm>
            <a:off x="251520" y="2845966"/>
            <a:ext cx="8712968" cy="461665"/>
          </a:xfrm>
          <a:prstGeom prst="rect">
            <a:avLst/>
          </a:prstGeom>
          <a:noFill/>
          <a:ln w="9525">
            <a:noFill/>
            <a:miter lim="800000"/>
            <a:headEnd/>
            <a:tailEnd/>
          </a:ln>
        </p:spPr>
        <p:txBody>
          <a:bodyPr wrap="square">
            <a:spAutoFit/>
          </a:bodyPr>
          <a:lstStyle/>
          <a:p>
            <a:pPr>
              <a:spcBef>
                <a:spcPts val="600"/>
              </a:spcBef>
              <a:spcAft>
                <a:spcPts val="600"/>
              </a:spcAft>
            </a:pPr>
            <a:r>
              <a:rPr lang="en-GB" sz="2400" b="1" dirty="0" smtClean="0">
                <a:solidFill>
                  <a:srgbClr val="C00000"/>
                </a:solidFill>
                <a:cs typeface="Arial" charset="0"/>
              </a:rPr>
              <a:t>National Needs Assessment</a:t>
            </a:r>
            <a:endParaRPr lang="en-US" sz="2400" b="1" dirty="0" smtClean="0">
              <a:solidFill>
                <a:srgbClr val="C00000"/>
              </a:solidFill>
            </a:endParaRPr>
          </a:p>
        </p:txBody>
      </p:sp>
      <p:sp>
        <p:nvSpPr>
          <p:cNvPr id="12" name="TextBox 11"/>
          <p:cNvSpPr txBox="1"/>
          <p:nvPr/>
        </p:nvSpPr>
        <p:spPr>
          <a:xfrm>
            <a:off x="381944" y="3350022"/>
            <a:ext cx="8654552" cy="1231106"/>
          </a:xfrm>
          <a:prstGeom prst="rect">
            <a:avLst/>
          </a:prstGeom>
          <a:noFill/>
        </p:spPr>
        <p:txBody>
          <a:bodyPr wrap="square" rtlCol="0">
            <a:spAutoFit/>
          </a:bodyPr>
          <a:lstStyle/>
          <a:p>
            <a:pPr marL="266700" indent="-266700">
              <a:spcAft>
                <a:spcPts val="1200"/>
              </a:spcAft>
              <a:buFont typeface="Wingdings" pitchFamily="2" charset="2"/>
              <a:buChar char="§"/>
            </a:pPr>
            <a:r>
              <a:rPr lang="en-US" b="1" dirty="0" smtClean="0">
                <a:solidFill>
                  <a:schemeClr val="tx1">
                    <a:lumMod val="75000"/>
                  </a:schemeClr>
                </a:solidFill>
              </a:rPr>
              <a:t>Develop country needs assessment methodology and questionnaire </a:t>
            </a:r>
            <a:endParaRPr lang="en-US" b="1" dirty="0" smtClean="0">
              <a:solidFill>
                <a:srgbClr val="00B050"/>
              </a:solidFill>
            </a:endParaRPr>
          </a:p>
          <a:p>
            <a:pPr marL="266700" indent="-266700">
              <a:spcAft>
                <a:spcPts val="1200"/>
              </a:spcAft>
              <a:buFont typeface="Wingdings" pitchFamily="2" charset="2"/>
              <a:buChar char="§"/>
            </a:pPr>
            <a:r>
              <a:rPr lang="en-US" b="1" dirty="0" smtClean="0">
                <a:solidFill>
                  <a:schemeClr val="tx1">
                    <a:lumMod val="75000"/>
                  </a:schemeClr>
                </a:solidFill>
                <a:cs typeface="Arial" charset="0"/>
              </a:rPr>
              <a:t>Assess national needs, gaps and priorities </a:t>
            </a:r>
            <a:endParaRPr lang="en-US" b="1" dirty="0" smtClean="0">
              <a:solidFill>
                <a:srgbClr val="00B050"/>
              </a:solidFill>
              <a:cs typeface="Arial" charset="0"/>
            </a:endParaRPr>
          </a:p>
          <a:p>
            <a:pPr marL="266700" indent="-266700">
              <a:spcAft>
                <a:spcPts val="1200"/>
              </a:spcAft>
              <a:buFont typeface="Wingdings" pitchFamily="2" charset="2"/>
              <a:buChar char="§"/>
            </a:pPr>
            <a:r>
              <a:rPr lang="en-US" b="1" dirty="0" smtClean="0">
                <a:solidFill>
                  <a:schemeClr val="tx1">
                    <a:lumMod val="75000"/>
                  </a:schemeClr>
                </a:solidFill>
                <a:cs typeface="Arial" charset="0"/>
              </a:rPr>
              <a:t>Status of EO based national agricultural monitoring</a:t>
            </a:r>
          </a:p>
        </p:txBody>
      </p:sp>
      <p:sp>
        <p:nvSpPr>
          <p:cNvPr id="13" name="Rectangle 2"/>
          <p:cNvSpPr>
            <a:spLocks noChangeArrowheads="1"/>
          </p:cNvSpPr>
          <p:nvPr/>
        </p:nvSpPr>
        <p:spPr bwMode="auto">
          <a:xfrm>
            <a:off x="251520" y="4873223"/>
            <a:ext cx="8712968" cy="461665"/>
          </a:xfrm>
          <a:prstGeom prst="rect">
            <a:avLst/>
          </a:prstGeom>
          <a:noFill/>
          <a:ln w="9525">
            <a:noFill/>
            <a:miter lim="800000"/>
            <a:headEnd/>
            <a:tailEnd/>
          </a:ln>
        </p:spPr>
        <p:txBody>
          <a:bodyPr wrap="square">
            <a:spAutoFit/>
          </a:bodyPr>
          <a:lstStyle/>
          <a:p>
            <a:pPr>
              <a:spcBef>
                <a:spcPts val="600"/>
              </a:spcBef>
              <a:spcAft>
                <a:spcPts val="600"/>
              </a:spcAft>
            </a:pPr>
            <a:r>
              <a:rPr lang="en-GB" sz="2400" b="1" dirty="0" smtClean="0">
                <a:solidFill>
                  <a:srgbClr val="C00000"/>
                </a:solidFill>
                <a:cs typeface="Arial" charset="0"/>
              </a:rPr>
              <a:t>National baseline datasets</a:t>
            </a:r>
            <a:endParaRPr lang="en-US" sz="2400" b="1" dirty="0" smtClean="0">
              <a:solidFill>
                <a:srgbClr val="C00000"/>
              </a:solidFill>
            </a:endParaRPr>
          </a:p>
        </p:txBody>
      </p:sp>
      <p:sp>
        <p:nvSpPr>
          <p:cNvPr id="14" name="TextBox 13"/>
          <p:cNvSpPr txBox="1"/>
          <p:nvPr/>
        </p:nvSpPr>
        <p:spPr>
          <a:xfrm>
            <a:off x="381944" y="5377279"/>
            <a:ext cx="8582544" cy="1231106"/>
          </a:xfrm>
          <a:prstGeom prst="rect">
            <a:avLst/>
          </a:prstGeom>
          <a:noFill/>
        </p:spPr>
        <p:txBody>
          <a:bodyPr wrap="square" rtlCol="0">
            <a:spAutoFit/>
          </a:bodyPr>
          <a:lstStyle/>
          <a:p>
            <a:pPr marL="266700" indent="-266700">
              <a:spcAft>
                <a:spcPts val="1200"/>
              </a:spcAft>
              <a:buFont typeface="Wingdings" pitchFamily="2" charset="2"/>
              <a:buChar char="§"/>
            </a:pPr>
            <a:r>
              <a:rPr lang="en-US" b="1" dirty="0" smtClean="0">
                <a:solidFill>
                  <a:schemeClr val="tx1">
                    <a:lumMod val="75000"/>
                  </a:schemeClr>
                </a:solidFill>
              </a:rPr>
              <a:t>Available national core data sets, including EO and weather data</a:t>
            </a:r>
          </a:p>
          <a:p>
            <a:pPr marL="266700" indent="-266700">
              <a:spcAft>
                <a:spcPts val="1200"/>
              </a:spcAft>
              <a:buFont typeface="Wingdings" pitchFamily="2" charset="2"/>
              <a:buChar char="§"/>
            </a:pPr>
            <a:r>
              <a:rPr lang="en-US" b="1" dirty="0" smtClean="0">
                <a:solidFill>
                  <a:schemeClr val="tx1">
                    <a:lumMod val="75000"/>
                  </a:schemeClr>
                </a:solidFill>
                <a:cs typeface="Arial" charset="0"/>
              </a:rPr>
              <a:t>Coarse resolution cropland map and crop (specific) mask (distribution)</a:t>
            </a:r>
          </a:p>
          <a:p>
            <a:pPr marL="266700" indent="-266700">
              <a:spcAft>
                <a:spcPts val="1200"/>
              </a:spcAft>
              <a:buFont typeface="Wingdings" pitchFamily="2" charset="2"/>
              <a:buChar char="§"/>
            </a:pPr>
            <a:r>
              <a:rPr lang="en-US" b="1" dirty="0" smtClean="0">
                <a:solidFill>
                  <a:schemeClr val="tx1">
                    <a:lumMod val="75000"/>
                  </a:schemeClr>
                </a:solidFill>
                <a:cs typeface="Arial" charset="0"/>
              </a:rPr>
              <a:t>National/regional harmonized and standard based land cover </a:t>
            </a:r>
            <a:endParaRPr lang="en-US" b="1" dirty="0" smtClean="0">
              <a:solidFill>
                <a:srgbClr val="00B050"/>
              </a:solidFill>
              <a:cs typeface="Arial" charset="0"/>
            </a:endParaRPr>
          </a:p>
        </p:txBody>
      </p:sp>
      <p:sp>
        <p:nvSpPr>
          <p:cNvPr id="15" name="TextBox 14"/>
          <p:cNvSpPr txBox="1"/>
          <p:nvPr/>
        </p:nvSpPr>
        <p:spPr>
          <a:xfrm>
            <a:off x="3059832" y="116632"/>
            <a:ext cx="3744416" cy="646331"/>
          </a:xfrm>
          <a:prstGeom prst="rect">
            <a:avLst/>
          </a:prstGeom>
          <a:noFill/>
        </p:spPr>
        <p:txBody>
          <a:bodyPr wrap="square" rtlCol="0">
            <a:spAutoFit/>
          </a:bodyPr>
          <a:lstStyle/>
          <a:p>
            <a:pPr algn="ctr"/>
            <a:r>
              <a:rPr lang="en-US" b="1" u="sng" dirty="0" smtClean="0">
                <a:solidFill>
                  <a:schemeClr val="tx1">
                    <a:lumMod val="75000"/>
                  </a:schemeClr>
                </a:solidFill>
              </a:rPr>
              <a:t>Main tasks to implement the national capacity development</a:t>
            </a:r>
            <a:endParaRPr lang="en-US" b="1" u="sng" dirty="0">
              <a:solidFill>
                <a:schemeClr val="tx1">
                  <a:lumMod val="75000"/>
                </a:schemeClr>
              </a:solidFill>
            </a:endParaRP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265113" y="908720"/>
            <a:ext cx="8555359" cy="461665"/>
          </a:xfrm>
          <a:prstGeom prst="rect">
            <a:avLst/>
          </a:prstGeom>
          <a:noFill/>
          <a:ln w="9525">
            <a:noFill/>
            <a:miter lim="800000"/>
            <a:headEnd/>
            <a:tailEnd/>
          </a:ln>
        </p:spPr>
        <p:txBody>
          <a:bodyPr wrap="square">
            <a:spAutoFit/>
          </a:bodyPr>
          <a:lstStyle/>
          <a:p>
            <a:pPr>
              <a:spcBef>
                <a:spcPts val="600"/>
              </a:spcBef>
              <a:spcAft>
                <a:spcPts val="600"/>
              </a:spcAft>
            </a:pPr>
            <a:r>
              <a:rPr lang="en-GB" sz="2400" b="1" dirty="0" smtClean="0">
                <a:solidFill>
                  <a:srgbClr val="C00000"/>
                </a:solidFill>
                <a:cs typeface="Arial" charset="0"/>
              </a:rPr>
              <a:t>Research &amp; Development; best practices</a:t>
            </a:r>
            <a:endParaRPr lang="en-US" sz="2400" b="1" dirty="0" smtClean="0">
              <a:solidFill>
                <a:srgbClr val="C00000"/>
              </a:solidFill>
            </a:endParaRPr>
          </a:p>
        </p:txBody>
      </p:sp>
      <p:sp>
        <p:nvSpPr>
          <p:cNvPr id="10" name="TextBox 9"/>
          <p:cNvSpPr txBox="1"/>
          <p:nvPr/>
        </p:nvSpPr>
        <p:spPr>
          <a:xfrm>
            <a:off x="251520" y="1412776"/>
            <a:ext cx="8712967" cy="1923604"/>
          </a:xfrm>
          <a:prstGeom prst="rect">
            <a:avLst/>
          </a:prstGeom>
          <a:noFill/>
        </p:spPr>
        <p:txBody>
          <a:bodyPr wrap="square" rtlCol="0">
            <a:spAutoFit/>
          </a:bodyPr>
          <a:lstStyle/>
          <a:p>
            <a:pPr marL="266700" indent="-266700">
              <a:spcAft>
                <a:spcPts val="1200"/>
              </a:spcAft>
              <a:buFont typeface="Wingdings" pitchFamily="2" charset="2"/>
              <a:buChar char="§"/>
            </a:pPr>
            <a:r>
              <a:rPr lang="en-US" b="1" dirty="0" smtClean="0">
                <a:solidFill>
                  <a:schemeClr val="tx1">
                    <a:lumMod val="75000"/>
                  </a:schemeClr>
                </a:solidFill>
              </a:rPr>
              <a:t>Initiate national JECAM/other sites and associated research agenda </a:t>
            </a:r>
          </a:p>
          <a:p>
            <a:pPr marL="266700" indent="-266700">
              <a:spcAft>
                <a:spcPts val="1200"/>
              </a:spcAft>
              <a:buFont typeface="Wingdings" pitchFamily="2" charset="2"/>
              <a:buChar char="§"/>
            </a:pPr>
            <a:r>
              <a:rPr lang="en-US" sz="1700" b="1" dirty="0" smtClean="0">
                <a:solidFill>
                  <a:schemeClr val="tx1">
                    <a:lumMod val="75000"/>
                  </a:schemeClr>
                </a:solidFill>
                <a:cs typeface="Arial" charset="0"/>
              </a:rPr>
              <a:t>R&amp;D on crop (specific) area estimate (selected regions) methodologies </a:t>
            </a:r>
          </a:p>
          <a:p>
            <a:pPr marL="266700" indent="-266700">
              <a:spcAft>
                <a:spcPts val="1200"/>
              </a:spcAft>
              <a:buFont typeface="Wingdings" pitchFamily="2" charset="2"/>
              <a:buChar char="§"/>
            </a:pPr>
            <a:r>
              <a:rPr lang="en-US" b="1" dirty="0" smtClean="0">
                <a:solidFill>
                  <a:schemeClr val="tx1">
                    <a:lumMod val="75000"/>
                  </a:schemeClr>
                </a:solidFill>
                <a:cs typeface="Arial" charset="0"/>
              </a:rPr>
              <a:t>R&amp;D on crop (specific) yield forecasting </a:t>
            </a:r>
          </a:p>
          <a:p>
            <a:pPr marL="266700" indent="-266700">
              <a:spcAft>
                <a:spcPts val="1200"/>
              </a:spcAft>
              <a:buFont typeface="Wingdings" pitchFamily="2" charset="2"/>
              <a:buChar char="§"/>
            </a:pPr>
            <a:r>
              <a:rPr lang="en-US" b="1" dirty="0" smtClean="0">
                <a:solidFill>
                  <a:schemeClr val="tx1">
                    <a:lumMod val="75000"/>
                  </a:schemeClr>
                </a:solidFill>
                <a:cs typeface="Arial" charset="0"/>
              </a:rPr>
              <a:t>Development/sharing of tools, guidelines and documents on standards and best practices </a:t>
            </a:r>
            <a:r>
              <a:rPr lang="en-US" b="1" dirty="0" smtClean="0">
                <a:solidFill>
                  <a:srgbClr val="00B050"/>
                </a:solidFill>
                <a:cs typeface="Arial" charset="0"/>
              </a:rPr>
              <a:t>(</a:t>
            </a:r>
            <a:endParaRPr lang="en-US" b="1" dirty="0" smtClean="0">
              <a:solidFill>
                <a:schemeClr val="tx1">
                  <a:lumMod val="75000"/>
                </a:schemeClr>
              </a:solidFill>
              <a:cs typeface="Arial" charset="0"/>
            </a:endParaRPr>
          </a:p>
        </p:txBody>
      </p:sp>
      <p:sp>
        <p:nvSpPr>
          <p:cNvPr id="13" name="Rectangle 2"/>
          <p:cNvSpPr>
            <a:spLocks noChangeArrowheads="1"/>
          </p:cNvSpPr>
          <p:nvPr/>
        </p:nvSpPr>
        <p:spPr bwMode="auto">
          <a:xfrm>
            <a:off x="251520" y="3419708"/>
            <a:ext cx="8712968" cy="461665"/>
          </a:xfrm>
          <a:prstGeom prst="rect">
            <a:avLst/>
          </a:prstGeom>
          <a:noFill/>
          <a:ln w="9525">
            <a:noFill/>
            <a:miter lim="800000"/>
            <a:headEnd/>
            <a:tailEnd/>
          </a:ln>
        </p:spPr>
        <p:txBody>
          <a:bodyPr wrap="square">
            <a:spAutoFit/>
          </a:bodyPr>
          <a:lstStyle/>
          <a:p>
            <a:pPr>
              <a:spcBef>
                <a:spcPts val="600"/>
              </a:spcBef>
              <a:spcAft>
                <a:spcPts val="600"/>
              </a:spcAft>
            </a:pPr>
            <a:r>
              <a:rPr lang="en-US" sz="2400" b="1" dirty="0" smtClean="0">
                <a:solidFill>
                  <a:srgbClr val="C00000"/>
                </a:solidFill>
                <a:cs typeface="Arial" charset="0"/>
              </a:rPr>
              <a:t>Data, Products and Information Dissemination</a:t>
            </a:r>
            <a:endParaRPr lang="en-US" sz="2400" b="1" dirty="0" smtClean="0">
              <a:solidFill>
                <a:srgbClr val="C00000"/>
              </a:solidFill>
            </a:endParaRPr>
          </a:p>
        </p:txBody>
      </p:sp>
      <p:sp>
        <p:nvSpPr>
          <p:cNvPr id="14" name="TextBox 13"/>
          <p:cNvSpPr txBox="1"/>
          <p:nvPr/>
        </p:nvSpPr>
        <p:spPr>
          <a:xfrm>
            <a:off x="381944" y="3923764"/>
            <a:ext cx="7632848" cy="369332"/>
          </a:xfrm>
          <a:prstGeom prst="rect">
            <a:avLst/>
          </a:prstGeom>
          <a:noFill/>
        </p:spPr>
        <p:txBody>
          <a:bodyPr wrap="square" rtlCol="0">
            <a:spAutoFit/>
          </a:bodyPr>
          <a:lstStyle/>
          <a:p>
            <a:pPr marL="266700" indent="-266700">
              <a:spcAft>
                <a:spcPts val="1200"/>
              </a:spcAft>
              <a:buFont typeface="Wingdings" pitchFamily="2" charset="2"/>
              <a:buChar char="§"/>
            </a:pPr>
            <a:r>
              <a:rPr lang="en-US" b="1" dirty="0" smtClean="0">
                <a:solidFill>
                  <a:schemeClr val="tx1">
                    <a:lumMod val="75000"/>
                  </a:schemeClr>
                </a:solidFill>
              </a:rPr>
              <a:t>Crop Condition interface prototyping</a:t>
            </a:r>
          </a:p>
        </p:txBody>
      </p:sp>
      <p:sp>
        <p:nvSpPr>
          <p:cNvPr id="8" name="Rectangle 2"/>
          <p:cNvSpPr>
            <a:spLocks noChangeArrowheads="1"/>
          </p:cNvSpPr>
          <p:nvPr/>
        </p:nvSpPr>
        <p:spPr bwMode="auto">
          <a:xfrm>
            <a:off x="251520" y="4437112"/>
            <a:ext cx="8712968" cy="400110"/>
          </a:xfrm>
          <a:prstGeom prst="rect">
            <a:avLst/>
          </a:prstGeom>
          <a:noFill/>
          <a:ln w="9525">
            <a:noFill/>
            <a:miter lim="800000"/>
            <a:headEnd/>
            <a:tailEnd/>
          </a:ln>
        </p:spPr>
        <p:txBody>
          <a:bodyPr wrap="square">
            <a:spAutoFit/>
          </a:bodyPr>
          <a:lstStyle/>
          <a:p>
            <a:pPr>
              <a:spcBef>
                <a:spcPts val="600"/>
              </a:spcBef>
              <a:spcAft>
                <a:spcPts val="600"/>
              </a:spcAft>
            </a:pPr>
            <a:r>
              <a:rPr lang="en-US" sz="2000" b="1" dirty="0" smtClean="0">
                <a:solidFill>
                  <a:srgbClr val="C00000"/>
                </a:solidFill>
                <a:cs typeface="Arial" charset="0"/>
              </a:rPr>
              <a:t>Technical assistance and capacity building on the use of EO data</a:t>
            </a:r>
            <a:endParaRPr lang="en-US" sz="2000" b="1" dirty="0" smtClean="0">
              <a:solidFill>
                <a:srgbClr val="C00000"/>
              </a:solidFill>
            </a:endParaRPr>
          </a:p>
        </p:txBody>
      </p:sp>
      <p:sp>
        <p:nvSpPr>
          <p:cNvPr id="9" name="TextBox 8"/>
          <p:cNvSpPr txBox="1"/>
          <p:nvPr/>
        </p:nvSpPr>
        <p:spPr>
          <a:xfrm>
            <a:off x="381944" y="4941168"/>
            <a:ext cx="8438528" cy="1785104"/>
          </a:xfrm>
          <a:prstGeom prst="rect">
            <a:avLst/>
          </a:prstGeom>
          <a:noFill/>
        </p:spPr>
        <p:txBody>
          <a:bodyPr wrap="square" rtlCol="0">
            <a:spAutoFit/>
          </a:bodyPr>
          <a:lstStyle/>
          <a:p>
            <a:pPr marL="266700" indent="-266700">
              <a:spcAft>
                <a:spcPts val="1200"/>
              </a:spcAft>
              <a:buFont typeface="Wingdings" pitchFamily="2" charset="2"/>
              <a:buChar char="§"/>
            </a:pPr>
            <a:r>
              <a:rPr lang="en-US" b="1" dirty="0" smtClean="0">
                <a:solidFill>
                  <a:schemeClr val="tx1">
                    <a:lumMod val="75000"/>
                  </a:schemeClr>
                </a:solidFill>
              </a:rPr>
              <a:t>Need-based training programmes, tools and toolkits </a:t>
            </a:r>
          </a:p>
          <a:p>
            <a:pPr marL="266700" indent="-266700">
              <a:spcAft>
                <a:spcPts val="1200"/>
              </a:spcAft>
              <a:buFont typeface="Wingdings" pitchFamily="2" charset="2"/>
              <a:buChar char="§"/>
            </a:pPr>
            <a:r>
              <a:rPr lang="en-US" b="1" dirty="0" smtClean="0">
                <a:solidFill>
                  <a:schemeClr val="tx1">
                    <a:lumMod val="75000"/>
                  </a:schemeClr>
                </a:solidFill>
              </a:rPr>
              <a:t>Technical assistance/trainings on methodologies, tools, best use of EO data </a:t>
            </a:r>
          </a:p>
          <a:p>
            <a:pPr marL="266700" indent="-266700">
              <a:spcAft>
                <a:spcPts val="1200"/>
              </a:spcAft>
              <a:buFont typeface="Wingdings" pitchFamily="2" charset="2"/>
              <a:buChar char="§"/>
            </a:pPr>
            <a:r>
              <a:rPr lang="en-US" b="1" dirty="0" smtClean="0">
                <a:solidFill>
                  <a:schemeClr val="tx1">
                    <a:lumMod val="75000"/>
                  </a:schemeClr>
                </a:solidFill>
              </a:rPr>
              <a:t>Improvement infrastructure and human capacity for carrying out national monitoring programme </a:t>
            </a:r>
          </a:p>
        </p:txBody>
      </p:sp>
      <p:sp>
        <p:nvSpPr>
          <p:cNvPr id="15" name="TextBox 14"/>
          <p:cNvSpPr txBox="1"/>
          <p:nvPr/>
        </p:nvSpPr>
        <p:spPr>
          <a:xfrm>
            <a:off x="3059832" y="116632"/>
            <a:ext cx="3744416" cy="646331"/>
          </a:xfrm>
          <a:prstGeom prst="rect">
            <a:avLst/>
          </a:prstGeom>
          <a:noFill/>
        </p:spPr>
        <p:txBody>
          <a:bodyPr wrap="square" rtlCol="0">
            <a:spAutoFit/>
          </a:bodyPr>
          <a:lstStyle/>
          <a:p>
            <a:pPr algn="ctr"/>
            <a:r>
              <a:rPr lang="en-US" b="1" u="sng" dirty="0" smtClean="0">
                <a:solidFill>
                  <a:schemeClr val="tx1">
                    <a:lumMod val="75000"/>
                  </a:schemeClr>
                </a:solidFill>
              </a:rPr>
              <a:t>Main tasks to implement the national capacity development</a:t>
            </a:r>
            <a:endParaRPr lang="en-US" b="1" u="sng" dirty="0">
              <a:solidFill>
                <a:schemeClr val="tx1">
                  <a:lumMod val="75000"/>
                </a:schemeClr>
              </a:solidFill>
            </a:endParaRP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ChangeArrowheads="1"/>
          </p:cNvSpPr>
          <p:nvPr/>
        </p:nvSpPr>
        <p:spPr bwMode="auto">
          <a:xfrm>
            <a:off x="395536" y="980728"/>
            <a:ext cx="8483351" cy="461665"/>
          </a:xfrm>
          <a:prstGeom prst="rect">
            <a:avLst/>
          </a:prstGeom>
          <a:noFill/>
          <a:ln w="9525">
            <a:noFill/>
            <a:miter lim="800000"/>
            <a:headEnd/>
            <a:tailEnd/>
          </a:ln>
        </p:spPr>
        <p:txBody>
          <a:bodyPr wrap="square">
            <a:spAutoFit/>
          </a:bodyPr>
          <a:lstStyle/>
          <a:p>
            <a:pPr>
              <a:spcBef>
                <a:spcPts val="600"/>
              </a:spcBef>
              <a:spcAft>
                <a:spcPts val="600"/>
              </a:spcAft>
            </a:pPr>
            <a:r>
              <a:rPr lang="en-US" sz="2400" b="1" dirty="0" smtClean="0">
                <a:solidFill>
                  <a:srgbClr val="C00000"/>
                </a:solidFill>
                <a:cs typeface="Arial" charset="0"/>
              </a:rPr>
              <a:t>Phased Approach for National Capacity Development</a:t>
            </a:r>
            <a:endParaRPr lang="en-US" sz="2400" b="1" dirty="0">
              <a:solidFill>
                <a:srgbClr val="C00000"/>
              </a:solidFill>
              <a:cs typeface="Arial" charset="0"/>
            </a:endParaRPr>
          </a:p>
        </p:txBody>
      </p:sp>
      <p:sp>
        <p:nvSpPr>
          <p:cNvPr id="5" name="Rectangle 4"/>
          <p:cNvSpPr/>
          <p:nvPr/>
        </p:nvSpPr>
        <p:spPr>
          <a:xfrm>
            <a:off x="467544" y="1556792"/>
            <a:ext cx="8676456" cy="5016758"/>
          </a:xfrm>
          <a:prstGeom prst="rect">
            <a:avLst/>
          </a:prstGeom>
        </p:spPr>
        <p:txBody>
          <a:bodyPr wrap="square">
            <a:spAutoFit/>
          </a:bodyPr>
          <a:lstStyle/>
          <a:p>
            <a:r>
              <a:rPr lang="en-US" sz="1600" b="1" i="1" dirty="0" smtClean="0"/>
              <a:t>Argentina </a:t>
            </a:r>
            <a:r>
              <a:rPr lang="en-US" sz="1600" b="1" i="1" dirty="0"/>
              <a:t>	</a:t>
            </a:r>
          </a:p>
          <a:p>
            <a:r>
              <a:rPr lang="en-US" sz="1600" dirty="0"/>
              <a:t>P1 	Assessment of current status and priorities for enhancements – crop monitoring </a:t>
            </a:r>
          </a:p>
          <a:p>
            <a:r>
              <a:rPr lang="en-US" sz="1600" dirty="0"/>
              <a:t>P1 	Crop condition monitoring/cropland mapping/ crop area prototype 	</a:t>
            </a:r>
          </a:p>
          <a:p>
            <a:r>
              <a:rPr lang="en-US" sz="1600" dirty="0"/>
              <a:t>P2 	Prototype yield, evaluate crop area approach and expand 	</a:t>
            </a:r>
          </a:p>
          <a:p>
            <a:r>
              <a:rPr lang="en-US" sz="1600" b="1" i="1" dirty="0"/>
              <a:t>Mexico 	</a:t>
            </a:r>
          </a:p>
          <a:p>
            <a:r>
              <a:rPr lang="en-US" sz="1600" dirty="0"/>
              <a:t>P1 	Regional Needs Assessment Workshop 	</a:t>
            </a:r>
          </a:p>
          <a:p>
            <a:r>
              <a:rPr lang="en-US" sz="1600" dirty="0"/>
              <a:t>P1 	Cropland mask and crop type mapping 	</a:t>
            </a:r>
          </a:p>
          <a:p>
            <a:r>
              <a:rPr lang="en-US" sz="1600" b="1" i="1" dirty="0"/>
              <a:t>Russia – Ukraine/Belarus/Kazakhstan 	</a:t>
            </a:r>
          </a:p>
          <a:p>
            <a:r>
              <a:rPr lang="en-US" sz="1600" dirty="0"/>
              <a:t>P1 	Regional Needs Assessment Workshop 	</a:t>
            </a:r>
          </a:p>
          <a:p>
            <a:r>
              <a:rPr lang="en-US" sz="1600" dirty="0"/>
              <a:t>P2 	National Engagement 	</a:t>
            </a:r>
          </a:p>
          <a:p>
            <a:r>
              <a:rPr lang="en-US" sz="1600" b="1" i="1" dirty="0"/>
              <a:t>Australia 	</a:t>
            </a:r>
          </a:p>
          <a:p>
            <a:r>
              <a:rPr lang="en-US" sz="1600" dirty="0"/>
              <a:t>P1 	Assessment of current status and priorities for enhancements – crop monitoring </a:t>
            </a:r>
          </a:p>
          <a:p>
            <a:r>
              <a:rPr lang="en-US" sz="1600" dirty="0"/>
              <a:t>P1 	JECAM/crop condition/cropland mapping/ crop area prototype 	</a:t>
            </a:r>
          </a:p>
          <a:p>
            <a:r>
              <a:rPr lang="en-US" sz="1600" dirty="0"/>
              <a:t>P2 	Prototype yield, evaluate crop area approach and expand 	</a:t>
            </a:r>
          </a:p>
          <a:p>
            <a:r>
              <a:rPr lang="en-US" sz="1600" b="1" i="1" dirty="0"/>
              <a:t>Brazil 	</a:t>
            </a:r>
          </a:p>
          <a:p>
            <a:r>
              <a:rPr lang="en-US" sz="1600" dirty="0"/>
              <a:t>P1 	Scope out activities for in-country institutional arrangements for including/increasing </a:t>
            </a:r>
            <a:r>
              <a:rPr lang="en-US" sz="1600" dirty="0" smtClean="0"/>
              <a:t>	use </a:t>
            </a:r>
            <a:r>
              <a:rPr lang="en-US" sz="1600" dirty="0"/>
              <a:t>of EO in the crop statistics/monitoring system 	</a:t>
            </a:r>
          </a:p>
          <a:p>
            <a:r>
              <a:rPr lang="en-US" sz="1600" dirty="0"/>
              <a:t>P2 	Prototype/pilot studies </a:t>
            </a:r>
            <a:endParaRPr lang="en-US" sz="1600" dirty="0" smtClean="0"/>
          </a:p>
          <a:p>
            <a:endParaRPr lang="en-US" sz="1600" dirty="0"/>
          </a:p>
          <a:p>
            <a:r>
              <a:rPr lang="en-US" sz="1600" dirty="0" smtClean="0">
                <a:solidFill>
                  <a:srgbClr val="C00000"/>
                </a:solidFill>
              </a:rPr>
              <a:t>Status Report from Partners:</a:t>
            </a:r>
            <a:r>
              <a:rPr lang="en-US" sz="1600" dirty="0"/>
              <a:t>	</a:t>
            </a: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ChangeArrowheads="1"/>
          </p:cNvSpPr>
          <p:nvPr/>
        </p:nvSpPr>
        <p:spPr bwMode="auto">
          <a:xfrm>
            <a:off x="395536" y="980728"/>
            <a:ext cx="8483351" cy="461665"/>
          </a:xfrm>
          <a:prstGeom prst="rect">
            <a:avLst/>
          </a:prstGeom>
          <a:noFill/>
          <a:ln w="9525">
            <a:noFill/>
            <a:miter lim="800000"/>
            <a:headEnd/>
            <a:tailEnd/>
          </a:ln>
        </p:spPr>
        <p:txBody>
          <a:bodyPr wrap="square">
            <a:spAutoFit/>
          </a:bodyPr>
          <a:lstStyle/>
          <a:p>
            <a:pPr>
              <a:spcBef>
                <a:spcPts val="600"/>
              </a:spcBef>
              <a:spcAft>
                <a:spcPts val="600"/>
              </a:spcAft>
            </a:pPr>
            <a:r>
              <a:rPr lang="en-US" sz="2400" b="1" dirty="0" smtClean="0">
                <a:solidFill>
                  <a:srgbClr val="C00000"/>
                </a:solidFill>
                <a:cs typeface="Arial" charset="0"/>
              </a:rPr>
              <a:t>Phased Approach for National Capacity Development</a:t>
            </a:r>
            <a:endParaRPr lang="en-US" sz="2400" b="1" dirty="0">
              <a:solidFill>
                <a:srgbClr val="C00000"/>
              </a:solidFill>
              <a:cs typeface="Arial" charset="0"/>
            </a:endParaRPr>
          </a:p>
        </p:txBody>
      </p:sp>
      <p:sp>
        <p:nvSpPr>
          <p:cNvPr id="5" name="Rectangle 4"/>
          <p:cNvSpPr/>
          <p:nvPr/>
        </p:nvSpPr>
        <p:spPr>
          <a:xfrm>
            <a:off x="467544" y="1556792"/>
            <a:ext cx="8676456" cy="5016758"/>
          </a:xfrm>
          <a:prstGeom prst="rect">
            <a:avLst/>
          </a:prstGeom>
        </p:spPr>
        <p:txBody>
          <a:bodyPr wrap="square">
            <a:spAutoFit/>
          </a:bodyPr>
          <a:lstStyle/>
          <a:p>
            <a:r>
              <a:rPr lang="en-US" sz="1600" b="1" i="1" dirty="0" smtClean="0"/>
              <a:t>Thailand </a:t>
            </a:r>
            <a:r>
              <a:rPr lang="en-US" sz="1600" b="1" i="1" dirty="0"/>
              <a:t>– Laos/Philippines/Vietnam 	</a:t>
            </a:r>
          </a:p>
          <a:p>
            <a:r>
              <a:rPr lang="en-US" sz="1600" dirty="0"/>
              <a:t>P1 	Pilot activities for Agricultural and rural statistics 	</a:t>
            </a:r>
          </a:p>
          <a:p>
            <a:r>
              <a:rPr lang="en-US" sz="1600" dirty="0"/>
              <a:t>P2 	Implementation and workshop / capacity building 	</a:t>
            </a:r>
          </a:p>
          <a:p>
            <a:r>
              <a:rPr lang="en-US" sz="1600" dirty="0"/>
              <a:t>P2 	GEOGLAM augmentation needed in terms of data access – ALOS2/RISAT </a:t>
            </a:r>
            <a:r>
              <a:rPr lang="en-US" sz="1600" dirty="0" smtClean="0"/>
              <a:t>	/</a:t>
            </a:r>
            <a:r>
              <a:rPr lang="en-US" sz="1600" dirty="0" err="1"/>
              <a:t>Radarsat</a:t>
            </a:r>
            <a:r>
              <a:rPr lang="en-US" sz="1600" dirty="0"/>
              <a:t> /Sentinel 1. 	</a:t>
            </a:r>
          </a:p>
          <a:p>
            <a:r>
              <a:rPr lang="en-US" sz="1600" b="1" i="1" dirty="0"/>
              <a:t>Pakistan 	</a:t>
            </a:r>
          </a:p>
          <a:p>
            <a:r>
              <a:rPr lang="en-US" sz="1600" dirty="0"/>
              <a:t>P1 </a:t>
            </a:r>
            <a:r>
              <a:rPr lang="en-US" sz="1600" dirty="0" smtClean="0"/>
              <a:t>/ P2</a:t>
            </a:r>
            <a:r>
              <a:rPr lang="en-US" sz="1600" dirty="0"/>
              <a:t>	Capacity Building for Crop Reporting Services </a:t>
            </a:r>
            <a:r>
              <a:rPr lang="en-US" sz="1600" dirty="0" smtClean="0"/>
              <a:t>– FAO/UMD/USDA</a:t>
            </a:r>
            <a:r>
              <a:rPr lang="en-US" sz="1600" dirty="0"/>
              <a:t>	</a:t>
            </a:r>
            <a:r>
              <a:rPr lang="en-US" sz="1600" dirty="0" smtClean="0">
                <a:solidFill>
                  <a:srgbClr val="C00000"/>
                </a:solidFill>
              </a:rPr>
              <a:t>Exemplar</a:t>
            </a:r>
            <a:r>
              <a:rPr lang="en-US" sz="1600" dirty="0">
                <a:solidFill>
                  <a:srgbClr val="C00000"/>
                </a:solidFill>
              </a:rPr>
              <a:t>	</a:t>
            </a:r>
          </a:p>
          <a:p>
            <a:r>
              <a:rPr lang="en-US" sz="1600" b="1" i="1" dirty="0"/>
              <a:t>Uganda 	</a:t>
            </a:r>
          </a:p>
          <a:p>
            <a:r>
              <a:rPr lang="en-US" sz="1600" dirty="0"/>
              <a:t>P1 </a:t>
            </a:r>
            <a:r>
              <a:rPr lang="en-US" sz="1600" dirty="0" smtClean="0"/>
              <a:t>/ P2</a:t>
            </a:r>
            <a:r>
              <a:rPr lang="en-US" sz="1600" dirty="0"/>
              <a:t>	Pilot Early Warning and National Monitoring (</a:t>
            </a:r>
            <a:r>
              <a:rPr lang="en-US" sz="1600" dirty="0" smtClean="0"/>
              <a:t>NUDC/FEWSNET) </a:t>
            </a:r>
            <a:r>
              <a:rPr lang="en-US" sz="1600" dirty="0"/>
              <a:t>		</a:t>
            </a:r>
          </a:p>
          <a:p>
            <a:r>
              <a:rPr lang="en-US" sz="1600" b="1" i="1" dirty="0"/>
              <a:t>Ethiopia 	</a:t>
            </a:r>
          </a:p>
          <a:p>
            <a:r>
              <a:rPr lang="en-US" sz="1600" dirty="0" smtClean="0"/>
              <a:t>P1 / P2 </a:t>
            </a:r>
            <a:r>
              <a:rPr lang="en-US" sz="1600" dirty="0"/>
              <a:t>	National Monitoring System (FAO and </a:t>
            </a:r>
            <a:r>
              <a:rPr lang="en-US" sz="1600" dirty="0" smtClean="0"/>
              <a:t>others)</a:t>
            </a:r>
            <a:r>
              <a:rPr lang="en-US" sz="1600" dirty="0"/>
              <a:t>		</a:t>
            </a:r>
          </a:p>
          <a:p>
            <a:r>
              <a:rPr lang="en-US" sz="1600" b="1" i="1" dirty="0"/>
              <a:t>Algeria 	</a:t>
            </a:r>
          </a:p>
          <a:p>
            <a:r>
              <a:rPr lang="en-US" sz="1600" dirty="0"/>
              <a:t>P1 </a:t>
            </a:r>
            <a:r>
              <a:rPr lang="en-US" sz="1600" dirty="0" smtClean="0"/>
              <a:t>/ P2</a:t>
            </a:r>
            <a:r>
              <a:rPr lang="en-US" sz="1600" dirty="0"/>
              <a:t>	Crop outlook and yield forecast (EU/INRA Min Ag) 	</a:t>
            </a:r>
            <a:endParaRPr lang="en-US" sz="1600" dirty="0" smtClean="0"/>
          </a:p>
          <a:p>
            <a:r>
              <a:rPr lang="en-US" sz="1600" b="1" i="1" dirty="0" smtClean="0"/>
              <a:t>North </a:t>
            </a:r>
            <a:r>
              <a:rPr lang="en-US" sz="1600" b="1" i="1" dirty="0"/>
              <a:t>Africa (regional) 	</a:t>
            </a:r>
          </a:p>
          <a:p>
            <a:r>
              <a:rPr lang="en-US" sz="1600" dirty="0"/>
              <a:t>P1 	Regional Workshop on Status and Needs (EU/JRC 	</a:t>
            </a:r>
          </a:p>
          <a:p>
            <a:r>
              <a:rPr lang="en-US" sz="1600" b="1" i="1" dirty="0"/>
              <a:t>Southern Africa (regional SADC) 	</a:t>
            </a:r>
          </a:p>
          <a:p>
            <a:r>
              <a:rPr lang="en-US" sz="1600" dirty="0"/>
              <a:t>P1 	AMESD / MESA / GEOGLAM Workshop on National Monitoring (EU) 	</a:t>
            </a:r>
          </a:p>
          <a:p>
            <a:r>
              <a:rPr lang="en-US" sz="1600" dirty="0"/>
              <a:t>P2 	Pilot activities (crop condition, area, yield) 	</a:t>
            </a:r>
          </a:p>
          <a:p>
            <a:r>
              <a:rPr lang="en-US" sz="1600" dirty="0"/>
              <a:t>P2/P3 	Implementation of a regional/national operational system / Moderate Resolution </a:t>
            </a:r>
            <a:r>
              <a:rPr lang="en-US" sz="1600" dirty="0" smtClean="0"/>
              <a:t>	Data Delivery</a:t>
            </a:r>
            <a:endParaRPr lang="en-US" sz="1600" dirty="0"/>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395288" y="764704"/>
            <a:ext cx="8425184" cy="889347"/>
          </a:xfrm>
        </p:spPr>
        <p:txBody>
          <a:bodyPr>
            <a:normAutofit fontScale="90000"/>
          </a:bodyPr>
          <a:lstStyle/>
          <a:p>
            <a:pPr>
              <a:defRPr/>
            </a:pPr>
            <a:r>
              <a:rPr lang="en-US" sz="2000" dirty="0" smtClean="0"/>
              <a:t>Country selection by different projects,  program</a:t>
            </a:r>
            <a:br>
              <a:rPr lang="en-US" sz="2000" dirty="0" smtClean="0"/>
            </a:br>
            <a:r>
              <a:rPr lang="en-US" sz="2000" dirty="0" err="1" smtClean="0"/>
              <a:t>meS</a:t>
            </a:r>
            <a:r>
              <a:rPr lang="en-US" sz="2000" dirty="0" smtClean="0"/>
              <a:t>, initiatives……. Yesterdays presentation</a:t>
            </a:r>
            <a:endParaRPr lang="en-GB" sz="2000" dirty="0"/>
          </a:p>
        </p:txBody>
      </p:sp>
      <p:sp>
        <p:nvSpPr>
          <p:cNvPr id="13315" name="TextBox 3"/>
          <p:cNvSpPr txBox="1">
            <a:spLocks noChangeArrowheads="1"/>
          </p:cNvSpPr>
          <p:nvPr/>
        </p:nvSpPr>
        <p:spPr bwMode="auto">
          <a:xfrm>
            <a:off x="617538" y="2068513"/>
            <a:ext cx="5141912" cy="3046988"/>
          </a:xfrm>
          <a:prstGeom prst="rect">
            <a:avLst/>
          </a:prstGeom>
          <a:noFill/>
          <a:ln w="9525">
            <a:noFill/>
            <a:miter lim="800000"/>
            <a:headEnd/>
            <a:tailEnd/>
          </a:ln>
        </p:spPr>
        <p:txBody>
          <a:bodyPr>
            <a:spAutoFit/>
          </a:bodyPr>
          <a:lstStyle/>
          <a:p>
            <a:pPr marL="266700" indent="-266700">
              <a:buFont typeface="Wingdings" pitchFamily="2" charset="2"/>
              <a:buChar char="§"/>
            </a:pPr>
            <a:r>
              <a:rPr lang="en-US" sz="2400" dirty="0">
                <a:solidFill>
                  <a:srgbClr val="1E5590"/>
                </a:solidFill>
              </a:rPr>
              <a:t>WB data </a:t>
            </a:r>
          </a:p>
          <a:p>
            <a:pPr marL="266700" indent="-266700">
              <a:buFont typeface="Wingdings" pitchFamily="2" charset="2"/>
              <a:buChar char="§"/>
            </a:pPr>
            <a:r>
              <a:rPr lang="en-US" sz="2400" dirty="0">
                <a:solidFill>
                  <a:srgbClr val="1E5590"/>
                </a:solidFill>
              </a:rPr>
              <a:t>NRL model </a:t>
            </a:r>
          </a:p>
          <a:p>
            <a:pPr marL="266700" indent="-266700">
              <a:buFont typeface="Wingdings" pitchFamily="2" charset="2"/>
              <a:buChar char="§"/>
            </a:pPr>
            <a:r>
              <a:rPr lang="en-US" sz="2400" dirty="0">
                <a:solidFill>
                  <a:srgbClr val="1E5590"/>
                </a:solidFill>
              </a:rPr>
              <a:t>Global Strategy</a:t>
            </a:r>
          </a:p>
          <a:p>
            <a:pPr marL="266700" indent="-266700">
              <a:buFont typeface="Wingdings" pitchFamily="2" charset="2"/>
              <a:buChar char="§"/>
            </a:pPr>
            <a:r>
              <a:rPr lang="en-US" sz="2400" dirty="0">
                <a:solidFill>
                  <a:srgbClr val="1E5590"/>
                </a:solidFill>
              </a:rPr>
              <a:t>AMIS</a:t>
            </a:r>
          </a:p>
          <a:p>
            <a:pPr marL="266700" indent="-266700">
              <a:buFont typeface="Wingdings" pitchFamily="2" charset="2"/>
              <a:buChar char="§"/>
            </a:pPr>
            <a:r>
              <a:rPr lang="en-US" sz="2400" dirty="0">
                <a:solidFill>
                  <a:srgbClr val="1E5590"/>
                </a:solidFill>
              </a:rPr>
              <a:t>GEOGLAM</a:t>
            </a:r>
          </a:p>
          <a:p>
            <a:pPr marL="266700" indent="-266700">
              <a:buFont typeface="Wingdings" pitchFamily="2" charset="2"/>
              <a:buChar char="§"/>
            </a:pPr>
            <a:r>
              <a:rPr lang="en-US" sz="2400" dirty="0">
                <a:solidFill>
                  <a:srgbClr val="1E5590"/>
                </a:solidFill>
              </a:rPr>
              <a:t>JECAM</a:t>
            </a:r>
          </a:p>
          <a:p>
            <a:pPr marL="266700" indent="-266700">
              <a:buFont typeface="Wingdings" pitchFamily="2" charset="2"/>
              <a:buChar char="§"/>
            </a:pPr>
            <a:r>
              <a:rPr lang="en-US" sz="2400" dirty="0">
                <a:solidFill>
                  <a:srgbClr val="1E5590"/>
                </a:solidFill>
              </a:rPr>
              <a:t>GIEWS</a:t>
            </a:r>
          </a:p>
          <a:p>
            <a:pPr marL="266700" indent="-266700">
              <a:buFont typeface="Wingdings" pitchFamily="2" charset="2"/>
              <a:buChar char="§"/>
            </a:pPr>
            <a:r>
              <a:rPr lang="en-US" sz="2400" dirty="0">
                <a:solidFill>
                  <a:srgbClr val="1E5590"/>
                </a:solidFill>
              </a:rPr>
              <a:t>GATES Foundation</a:t>
            </a: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361950" y="896020"/>
            <a:ext cx="8291513" cy="782637"/>
          </a:xfrm>
        </p:spPr>
        <p:txBody>
          <a:bodyPr>
            <a:normAutofit/>
          </a:bodyPr>
          <a:lstStyle/>
          <a:p>
            <a:pPr>
              <a:defRPr/>
            </a:pPr>
            <a:r>
              <a:rPr lang="en-US" sz="2400" dirty="0" smtClean="0"/>
              <a:t>Countries at Risk – </a:t>
            </a:r>
            <a:r>
              <a:rPr lang="en-US" sz="2000" dirty="0" smtClean="0"/>
              <a:t>Nat Capacity </a:t>
            </a:r>
            <a:r>
              <a:rPr lang="en-US" sz="2000" dirty="0" err="1" smtClean="0"/>
              <a:t>Dev</a:t>
            </a:r>
            <a:r>
              <a:rPr lang="en-US" sz="2000" dirty="0" smtClean="0"/>
              <a:t/>
            </a:r>
            <a:br>
              <a:rPr lang="en-US" sz="2000" dirty="0" smtClean="0"/>
            </a:br>
            <a:r>
              <a:rPr lang="en-US" sz="1800" b="0" i="1" dirty="0" smtClean="0"/>
              <a:t>Focus: Early warning &amp; food security</a:t>
            </a:r>
            <a:endParaRPr lang="en-US" sz="2800" b="0" i="1" dirty="0" smtClean="0"/>
          </a:p>
        </p:txBody>
      </p:sp>
      <p:sp>
        <p:nvSpPr>
          <p:cNvPr id="25603" name="TextBox 5"/>
          <p:cNvSpPr txBox="1">
            <a:spLocks noChangeArrowheads="1"/>
          </p:cNvSpPr>
          <p:nvPr/>
        </p:nvSpPr>
        <p:spPr bwMode="auto">
          <a:xfrm>
            <a:off x="358775" y="1731045"/>
            <a:ext cx="8605713" cy="4016484"/>
          </a:xfrm>
          <a:prstGeom prst="rect">
            <a:avLst/>
          </a:prstGeom>
          <a:noFill/>
          <a:ln w="9525">
            <a:noFill/>
            <a:miter lim="800000"/>
            <a:headEnd/>
            <a:tailEnd/>
          </a:ln>
        </p:spPr>
        <p:txBody>
          <a:bodyPr wrap="square">
            <a:spAutoFit/>
          </a:bodyPr>
          <a:lstStyle/>
          <a:p>
            <a:r>
              <a:rPr lang="en-US" sz="1600" dirty="0">
                <a:solidFill>
                  <a:schemeClr val="tx1">
                    <a:lumMod val="75000"/>
                  </a:schemeClr>
                </a:solidFill>
              </a:rPr>
              <a:t>Agricultural monitoring in countries at risk supports timely food security assessment and early warning of potential significant food shortages. It is relevant to the three principal questions of food security assessment:</a:t>
            </a:r>
          </a:p>
          <a:p>
            <a:endParaRPr lang="en-US" sz="1400" dirty="0">
              <a:solidFill>
                <a:schemeClr val="tx1">
                  <a:lumMod val="75000"/>
                </a:schemeClr>
              </a:solidFill>
            </a:endParaRPr>
          </a:p>
          <a:p>
            <a:pPr marL="712788" lvl="1" indent="-255588">
              <a:spcAft>
                <a:spcPts val="600"/>
              </a:spcAft>
              <a:buFont typeface="Wingdings" pitchFamily="2" charset="2"/>
              <a:buChar char="ü"/>
            </a:pPr>
            <a:r>
              <a:rPr lang="en-US" sz="1400" dirty="0" smtClean="0">
                <a:solidFill>
                  <a:schemeClr val="tx1">
                    <a:lumMod val="75000"/>
                  </a:schemeClr>
                </a:solidFill>
              </a:rPr>
              <a:t>Availability</a:t>
            </a:r>
            <a:r>
              <a:rPr lang="en-US" sz="1400" dirty="0">
                <a:solidFill>
                  <a:schemeClr val="tx1">
                    <a:lumMod val="75000"/>
                  </a:schemeClr>
                </a:solidFill>
              </a:rPr>
              <a:t>: How much food is present in-country, in the form of current </a:t>
            </a:r>
            <a:r>
              <a:rPr lang="en-US" sz="1400" dirty="0" smtClean="0">
                <a:solidFill>
                  <a:schemeClr val="tx1">
                    <a:lumMod val="75000"/>
                  </a:schemeClr>
                </a:solidFill>
              </a:rPr>
              <a:t>production, stocks</a:t>
            </a:r>
            <a:r>
              <a:rPr lang="en-US" sz="1400" dirty="0">
                <a:solidFill>
                  <a:schemeClr val="tx1">
                    <a:lumMod val="75000"/>
                  </a:schemeClr>
                </a:solidFill>
              </a:rPr>
              <a:t>, and imports?</a:t>
            </a:r>
          </a:p>
          <a:p>
            <a:pPr marL="712788" lvl="1" indent="-255588">
              <a:spcAft>
                <a:spcPts val="600"/>
              </a:spcAft>
              <a:buFont typeface="Wingdings" pitchFamily="2" charset="2"/>
              <a:buChar char="ü"/>
            </a:pPr>
            <a:r>
              <a:rPr lang="en-US" sz="1400" dirty="0" smtClean="0">
                <a:solidFill>
                  <a:schemeClr val="tx1">
                    <a:lumMod val="75000"/>
                  </a:schemeClr>
                </a:solidFill>
              </a:rPr>
              <a:t>Access</a:t>
            </a:r>
            <a:r>
              <a:rPr lang="en-US" sz="1400" dirty="0">
                <a:solidFill>
                  <a:schemeClr val="tx1">
                    <a:lumMod val="75000"/>
                  </a:schemeClr>
                </a:solidFill>
              </a:rPr>
              <a:t>: To what extent do market prices, or other institutional factors, prevent </a:t>
            </a:r>
            <a:r>
              <a:rPr lang="en-US" sz="1400" dirty="0" smtClean="0">
                <a:solidFill>
                  <a:schemeClr val="tx1">
                    <a:lumMod val="75000"/>
                  </a:schemeClr>
                </a:solidFill>
              </a:rPr>
              <a:t>households from </a:t>
            </a:r>
            <a:r>
              <a:rPr lang="en-US" sz="1400" dirty="0">
                <a:solidFill>
                  <a:schemeClr val="tx1">
                    <a:lumMod val="75000"/>
                  </a:schemeClr>
                </a:solidFill>
              </a:rPr>
              <a:t>accessing available food?</a:t>
            </a:r>
          </a:p>
          <a:p>
            <a:pPr marL="712788" lvl="1" indent="-255588">
              <a:spcAft>
                <a:spcPts val="600"/>
              </a:spcAft>
              <a:buFont typeface="Wingdings" pitchFamily="2" charset="2"/>
              <a:buChar char="ü"/>
            </a:pPr>
            <a:r>
              <a:rPr lang="en-US" sz="1400" dirty="0" smtClean="0">
                <a:solidFill>
                  <a:schemeClr val="tx1">
                    <a:lumMod val="75000"/>
                  </a:schemeClr>
                </a:solidFill>
              </a:rPr>
              <a:t>Utilization</a:t>
            </a:r>
            <a:r>
              <a:rPr lang="en-US" sz="1400" dirty="0">
                <a:solidFill>
                  <a:schemeClr val="tx1">
                    <a:lumMod val="75000"/>
                  </a:schemeClr>
                </a:solidFill>
              </a:rPr>
              <a:t>: To what extent do disease, sanitation, traditional practices, etc., </a:t>
            </a:r>
            <a:r>
              <a:rPr lang="en-US" sz="1400" dirty="0" smtClean="0">
                <a:solidFill>
                  <a:schemeClr val="tx1">
                    <a:lumMod val="75000"/>
                  </a:schemeClr>
                </a:solidFill>
              </a:rPr>
              <a:t>prevent households </a:t>
            </a:r>
            <a:r>
              <a:rPr lang="en-US" sz="1400" dirty="0">
                <a:solidFill>
                  <a:schemeClr val="tx1">
                    <a:lumMod val="75000"/>
                  </a:schemeClr>
                </a:solidFill>
              </a:rPr>
              <a:t>from deriving full benefit from accessible food?</a:t>
            </a:r>
          </a:p>
          <a:p>
            <a:endParaRPr lang="en-US" sz="1400" dirty="0">
              <a:solidFill>
                <a:schemeClr val="tx1">
                  <a:lumMod val="75000"/>
                </a:schemeClr>
              </a:solidFill>
            </a:endParaRPr>
          </a:p>
          <a:p>
            <a:r>
              <a:rPr lang="en-US" sz="1600" dirty="0">
                <a:solidFill>
                  <a:schemeClr val="tx1">
                    <a:lumMod val="75000"/>
                  </a:schemeClr>
                </a:solidFill>
              </a:rPr>
              <a:t>Many national and regional agricultural monitoring institutions in at-risk countries have a limited ability to generate agricultural production data, and they are often unable to integrate them into a broader assessment of current or near-future food security. At the same time, the avenues available to them for improving their technical capabilities for producing data and information products are limited.</a:t>
            </a:r>
          </a:p>
        </p:txBody>
      </p:sp>
    </p:spTree>
    <p:extLst>
      <p:ext uri="{BB962C8B-B14F-4D97-AF65-F5344CB8AC3E}">
        <p14:creationId xmlns:p14="http://schemas.microsoft.com/office/powerpoint/2010/main" val="2164167082"/>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361950" y="896020"/>
            <a:ext cx="8291513" cy="782637"/>
          </a:xfrm>
        </p:spPr>
        <p:txBody>
          <a:bodyPr>
            <a:normAutofit/>
          </a:bodyPr>
          <a:lstStyle/>
          <a:p>
            <a:pPr>
              <a:defRPr/>
            </a:pPr>
            <a:r>
              <a:rPr lang="en-US" sz="2400" dirty="0" smtClean="0"/>
              <a:t>Countries at Risk</a:t>
            </a:r>
            <a:r>
              <a:rPr lang="en-US" sz="2000" dirty="0" smtClean="0"/>
              <a:t/>
            </a:r>
            <a:br>
              <a:rPr lang="en-US" sz="2000" dirty="0" smtClean="0"/>
            </a:br>
            <a:r>
              <a:rPr lang="en-US" sz="1800" b="0" i="1" dirty="0" smtClean="0"/>
              <a:t>Focus: Early warning &amp; food security</a:t>
            </a:r>
            <a:endParaRPr lang="en-US" sz="2800" b="0" i="1" dirty="0" smtClean="0"/>
          </a:p>
        </p:txBody>
      </p:sp>
      <p:sp>
        <p:nvSpPr>
          <p:cNvPr id="25603" name="TextBox 5"/>
          <p:cNvSpPr txBox="1">
            <a:spLocks noChangeArrowheads="1"/>
          </p:cNvSpPr>
          <p:nvPr/>
        </p:nvSpPr>
        <p:spPr bwMode="auto">
          <a:xfrm>
            <a:off x="358775" y="1731045"/>
            <a:ext cx="8605713" cy="4893647"/>
          </a:xfrm>
          <a:prstGeom prst="rect">
            <a:avLst/>
          </a:prstGeom>
          <a:noFill/>
          <a:ln w="9525">
            <a:noFill/>
            <a:miter lim="800000"/>
            <a:headEnd/>
            <a:tailEnd/>
          </a:ln>
        </p:spPr>
        <p:txBody>
          <a:bodyPr wrap="square">
            <a:spAutoFit/>
          </a:bodyPr>
          <a:lstStyle/>
          <a:p>
            <a:r>
              <a:rPr lang="en-US" sz="1600" b="1" dirty="0" smtClean="0">
                <a:solidFill>
                  <a:schemeClr val="tx1">
                    <a:lumMod val="75000"/>
                  </a:schemeClr>
                </a:solidFill>
              </a:rPr>
              <a:t>Definition of “Country at Risk”</a:t>
            </a:r>
          </a:p>
          <a:p>
            <a:endParaRPr lang="en-US" sz="1600" dirty="0" smtClean="0">
              <a:solidFill>
                <a:schemeClr val="tx1">
                  <a:lumMod val="75000"/>
                </a:schemeClr>
              </a:solidFill>
            </a:endParaRPr>
          </a:p>
          <a:p>
            <a:r>
              <a:rPr lang="en-US" sz="1600" dirty="0" smtClean="0">
                <a:solidFill>
                  <a:schemeClr val="tx1">
                    <a:lumMod val="75000"/>
                  </a:schemeClr>
                </a:solidFill>
              </a:rPr>
              <a:t>Not a formal definition but more of a working definition. Based on FAO's Resilience to crisis strategy (SO5), </a:t>
            </a:r>
            <a:r>
              <a:rPr lang="en-US" sz="1600" b="1" dirty="0" smtClean="0">
                <a:solidFill>
                  <a:srgbClr val="C00000"/>
                </a:solidFill>
              </a:rPr>
              <a:t>at risk countries are those identified as relatively poor and prone to facing the primary threats (crisis) to FNS</a:t>
            </a:r>
            <a:r>
              <a:rPr lang="en-US" sz="1600" dirty="0" smtClean="0">
                <a:solidFill>
                  <a:schemeClr val="tx1">
                    <a:lumMod val="75000"/>
                  </a:schemeClr>
                </a:solidFill>
              </a:rPr>
              <a:t>, including:</a:t>
            </a:r>
          </a:p>
          <a:p>
            <a:endParaRPr lang="en-US" sz="1600" dirty="0" smtClean="0">
              <a:solidFill>
                <a:schemeClr val="tx1">
                  <a:lumMod val="75000"/>
                </a:schemeClr>
              </a:solidFill>
            </a:endParaRPr>
          </a:p>
          <a:p>
            <a:pPr marL="342900" indent="-342900">
              <a:spcAft>
                <a:spcPts val="1200"/>
              </a:spcAft>
              <a:buFont typeface="+mj-lt"/>
              <a:buAutoNum type="arabicPeriod"/>
            </a:pPr>
            <a:r>
              <a:rPr lang="en-US" sz="1600" dirty="0" smtClean="0">
                <a:solidFill>
                  <a:schemeClr val="tx1">
                    <a:lumMod val="75000"/>
                  </a:schemeClr>
                </a:solidFill>
              </a:rPr>
              <a:t>Natural disasters (e.g., geo-climatic and extreme weather events originating from natural hazards - droughts, floods, fires, landslides, volcanic eruptions, tsunamis, earthquakes, storms, extreme temperatures, hailstorms, etc.);</a:t>
            </a:r>
          </a:p>
          <a:p>
            <a:pPr marL="342900" indent="-342900">
              <a:spcAft>
                <a:spcPts val="1200"/>
              </a:spcAft>
              <a:buFont typeface="+mj-lt"/>
              <a:buAutoNum type="arabicPeriod"/>
            </a:pPr>
            <a:r>
              <a:rPr lang="en-US" sz="1600" dirty="0" smtClean="0">
                <a:solidFill>
                  <a:schemeClr val="tx1">
                    <a:lumMod val="75000"/>
                  </a:schemeClr>
                </a:solidFill>
              </a:rPr>
              <a:t>Food chain emergencies of </a:t>
            </a:r>
            <a:r>
              <a:rPr lang="en-US" sz="1600" dirty="0" err="1" smtClean="0">
                <a:solidFill>
                  <a:schemeClr val="tx1">
                    <a:lumMod val="75000"/>
                  </a:schemeClr>
                </a:solidFill>
              </a:rPr>
              <a:t>transboundary</a:t>
            </a:r>
            <a:r>
              <a:rPr lang="en-US" sz="1600" dirty="0" smtClean="0">
                <a:solidFill>
                  <a:schemeClr val="tx1">
                    <a:lumMod val="75000"/>
                  </a:schemeClr>
                </a:solidFill>
              </a:rPr>
              <a:t> or technological threats (e.g., </a:t>
            </a:r>
            <a:r>
              <a:rPr lang="en-US" sz="1600" dirty="0" err="1" smtClean="0">
                <a:solidFill>
                  <a:schemeClr val="tx1">
                    <a:lumMod val="75000"/>
                  </a:schemeClr>
                </a:solidFill>
              </a:rPr>
              <a:t>transboundary</a:t>
            </a:r>
            <a:r>
              <a:rPr lang="en-US" sz="1600" dirty="0" smtClean="0">
                <a:solidFill>
                  <a:schemeClr val="tx1">
                    <a:lumMod val="75000"/>
                  </a:schemeClr>
                </a:solidFill>
              </a:rPr>
              <a:t> plant, forest, animal, aquatic and </a:t>
            </a:r>
            <a:r>
              <a:rPr lang="en-US" sz="1600" dirty="0" err="1" smtClean="0">
                <a:solidFill>
                  <a:schemeClr val="tx1">
                    <a:lumMod val="75000"/>
                  </a:schemeClr>
                </a:solidFill>
              </a:rPr>
              <a:t>zoonotic</a:t>
            </a:r>
            <a:r>
              <a:rPr lang="en-US" sz="1600" dirty="0" smtClean="0">
                <a:solidFill>
                  <a:schemeClr val="tx1">
                    <a:lumMod val="75000"/>
                  </a:schemeClr>
                </a:solidFill>
              </a:rPr>
              <a:t> pests and diseases, food safety events, radiological and nuclear emergencies, dam failures, industrial pollution, oil spills, etc);</a:t>
            </a:r>
          </a:p>
          <a:p>
            <a:pPr marL="342900" indent="-342900">
              <a:spcAft>
                <a:spcPts val="1200"/>
              </a:spcAft>
              <a:buFont typeface="+mj-lt"/>
              <a:buAutoNum type="arabicPeriod"/>
            </a:pPr>
            <a:r>
              <a:rPr lang="en-US" sz="1600" dirty="0" smtClean="0">
                <a:solidFill>
                  <a:schemeClr val="tx1">
                    <a:lumMod val="75000"/>
                  </a:schemeClr>
                </a:solidFill>
              </a:rPr>
              <a:t>Socio-economic crises (e.g. volatility in agricultural commodity markets, soaring food prices, and recent financial shocks); </a:t>
            </a:r>
          </a:p>
          <a:p>
            <a:pPr marL="342900" indent="-342900">
              <a:spcAft>
                <a:spcPts val="1200"/>
              </a:spcAft>
              <a:buFont typeface="+mj-lt"/>
              <a:buAutoNum type="arabicPeriod"/>
            </a:pPr>
            <a:r>
              <a:rPr lang="en-US" sz="1600" dirty="0" smtClean="0">
                <a:solidFill>
                  <a:schemeClr val="tx1">
                    <a:lumMod val="75000"/>
                  </a:schemeClr>
                </a:solidFill>
              </a:rPr>
              <a:t>Violent conflicts (e.g., civil unrest, regime change, interstate conflicts, civil wars, etc.);</a:t>
            </a:r>
          </a:p>
          <a:p>
            <a:pPr marL="342900" indent="-342900">
              <a:spcAft>
                <a:spcPts val="1200"/>
              </a:spcAft>
              <a:buFont typeface="+mj-lt"/>
              <a:buAutoNum type="arabicPeriod"/>
            </a:pPr>
            <a:r>
              <a:rPr lang="en-US" sz="1600" dirty="0" smtClean="0">
                <a:solidFill>
                  <a:schemeClr val="tx1">
                    <a:lumMod val="75000"/>
                  </a:schemeClr>
                </a:solidFill>
              </a:rPr>
              <a:t>Protracted crises (i.e. complex, prolonged emergencies that combine two or more aspects of the above-mentioned crises).</a:t>
            </a:r>
            <a:endParaRPr lang="en-US" sz="1600" dirty="0">
              <a:solidFill>
                <a:schemeClr val="tx1">
                  <a:lumMod val="75000"/>
                </a:schemeClr>
              </a:solidFill>
            </a:endParaRPr>
          </a:p>
        </p:txBody>
      </p:sp>
    </p:spTree>
    <p:extLst>
      <p:ext uri="{BB962C8B-B14F-4D97-AF65-F5344CB8AC3E}">
        <p14:creationId xmlns:p14="http://schemas.microsoft.com/office/powerpoint/2010/main" val="4093519782"/>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250825" y="765175"/>
            <a:ext cx="8291513" cy="1022350"/>
          </a:xfrm>
        </p:spPr>
        <p:txBody>
          <a:bodyPr/>
          <a:lstStyle/>
          <a:p>
            <a:pPr>
              <a:defRPr/>
            </a:pPr>
            <a:r>
              <a:rPr lang="en-US" sz="2000" dirty="0" smtClean="0"/>
              <a:t>Countries @ risk</a:t>
            </a:r>
            <a:r>
              <a:rPr lang="it-IT" sz="2000" dirty="0" smtClean="0"/>
              <a:t>:</a:t>
            </a:r>
            <a:r>
              <a:rPr lang="en-US" sz="1200" dirty="0" smtClean="0"/>
              <a:t>(country requiring external assistance for food)</a:t>
            </a:r>
            <a:br>
              <a:rPr lang="en-US" sz="1200" dirty="0" smtClean="0"/>
            </a:br>
            <a:r>
              <a:rPr lang="en-US" sz="1100" dirty="0" smtClean="0"/>
              <a:t> </a:t>
            </a:r>
            <a:r>
              <a:rPr lang="en-US" sz="1100" dirty="0" smtClean="0">
                <a:hlinkClick r:id="rId3"/>
              </a:rPr>
              <a:t>http://www.fao.org/docrep/019/aq119e/aq119e00.htm</a:t>
            </a:r>
            <a:r>
              <a:rPr lang="en-US" sz="1100" dirty="0" smtClean="0"/>
              <a:t>  </a:t>
            </a:r>
            <a:r>
              <a:rPr lang="en-US" sz="1200" dirty="0" smtClean="0"/>
              <a:t/>
            </a:r>
            <a:br>
              <a:rPr lang="en-US" sz="1200" dirty="0" smtClean="0"/>
            </a:br>
            <a:r>
              <a:rPr lang="en-US" sz="1200" dirty="0" smtClean="0"/>
              <a:t>GIEWS crop prospect and country at risk</a:t>
            </a:r>
            <a:endParaRPr lang="en-US" sz="2000" dirty="0" smtClean="0"/>
          </a:p>
        </p:txBody>
      </p:sp>
      <p:sp>
        <p:nvSpPr>
          <p:cNvPr id="6" name="Content Placeholder 2"/>
          <p:cNvSpPr txBox="1">
            <a:spLocks/>
          </p:cNvSpPr>
          <p:nvPr/>
        </p:nvSpPr>
        <p:spPr bwMode="auto">
          <a:xfrm>
            <a:off x="539552" y="2255738"/>
            <a:ext cx="2016125" cy="3765550"/>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a:lstStyle/>
          <a:p>
            <a:pPr>
              <a:defRPr/>
            </a:pPr>
            <a:r>
              <a:rPr lang="en-US" sz="1100" dirty="0">
                <a:solidFill>
                  <a:srgbClr val="C00000"/>
                </a:solidFill>
              </a:rPr>
              <a:t>Exceptional shortfall in aggregate food production/supplies </a:t>
            </a:r>
            <a:r>
              <a:rPr lang="en-US" sz="1100" b="1" dirty="0"/>
              <a:t>	</a:t>
            </a:r>
          </a:p>
          <a:p>
            <a:pPr marL="180975" indent="-180975" eaLnBrk="0" hangingPunct="0">
              <a:spcBef>
                <a:spcPct val="20000"/>
              </a:spcBef>
              <a:buFont typeface="Arial" charset="0"/>
              <a:buChar char="•"/>
              <a:defRPr/>
            </a:pPr>
            <a:r>
              <a:rPr lang="en-US" sz="1100" dirty="0">
                <a:solidFill>
                  <a:srgbClr val="1E5590"/>
                </a:solidFill>
                <a:cs typeface="Arial" pitchFamily="34" charset="0"/>
              </a:rPr>
              <a:t>Burkina Faso</a:t>
            </a:r>
          </a:p>
          <a:p>
            <a:pPr marL="180975" indent="-180975" eaLnBrk="0" hangingPunct="0">
              <a:spcBef>
                <a:spcPct val="20000"/>
              </a:spcBef>
              <a:buFont typeface="Arial" charset="0"/>
              <a:buChar char="•"/>
              <a:defRPr/>
            </a:pPr>
            <a:r>
              <a:rPr lang="en-US" sz="1100" dirty="0">
                <a:solidFill>
                  <a:srgbClr val="1E5590"/>
                </a:solidFill>
                <a:cs typeface="Arial" pitchFamily="34" charset="0"/>
              </a:rPr>
              <a:t>Chad</a:t>
            </a:r>
          </a:p>
          <a:p>
            <a:pPr marL="180975" indent="-180975" eaLnBrk="0" hangingPunct="0">
              <a:spcBef>
                <a:spcPct val="20000"/>
              </a:spcBef>
              <a:buFont typeface="Arial" charset="0"/>
              <a:buChar char="•"/>
              <a:defRPr/>
            </a:pPr>
            <a:r>
              <a:rPr lang="en-US" sz="1100" dirty="0">
                <a:solidFill>
                  <a:srgbClr val="1E5590"/>
                </a:solidFill>
                <a:cs typeface="Arial" pitchFamily="34" charset="0"/>
              </a:rPr>
              <a:t>Gambia</a:t>
            </a:r>
          </a:p>
          <a:p>
            <a:pPr marL="180975" indent="-180975" eaLnBrk="0" hangingPunct="0">
              <a:spcBef>
                <a:spcPct val="20000"/>
              </a:spcBef>
              <a:buFont typeface="Arial" charset="0"/>
              <a:buChar char="•"/>
              <a:defRPr/>
            </a:pPr>
            <a:r>
              <a:rPr lang="en-US" sz="1100" dirty="0">
                <a:solidFill>
                  <a:srgbClr val="1E5590"/>
                </a:solidFill>
                <a:cs typeface="Arial" pitchFamily="34" charset="0"/>
              </a:rPr>
              <a:t>Lesotho</a:t>
            </a:r>
          </a:p>
          <a:p>
            <a:pPr marL="180975" indent="-180975" eaLnBrk="0" hangingPunct="0">
              <a:spcBef>
                <a:spcPct val="20000"/>
              </a:spcBef>
              <a:buFont typeface="Arial" charset="0"/>
              <a:buChar char="•"/>
              <a:defRPr/>
            </a:pPr>
            <a:r>
              <a:rPr lang="en-US" sz="1100" dirty="0">
                <a:solidFill>
                  <a:srgbClr val="1E5590"/>
                </a:solidFill>
                <a:cs typeface="Arial" pitchFamily="34" charset="0"/>
              </a:rPr>
              <a:t>Mali</a:t>
            </a:r>
          </a:p>
          <a:p>
            <a:pPr marL="180975" indent="-180975" eaLnBrk="0" hangingPunct="0">
              <a:spcBef>
                <a:spcPct val="20000"/>
              </a:spcBef>
              <a:buFont typeface="Arial" charset="0"/>
              <a:buChar char="•"/>
              <a:defRPr/>
            </a:pPr>
            <a:r>
              <a:rPr lang="en-US" sz="1100" dirty="0">
                <a:solidFill>
                  <a:srgbClr val="1E5590"/>
                </a:solidFill>
                <a:cs typeface="Arial" pitchFamily="34" charset="0"/>
              </a:rPr>
              <a:t>Mauritania</a:t>
            </a:r>
          </a:p>
          <a:p>
            <a:pPr marL="180975" indent="-180975" eaLnBrk="0" hangingPunct="0">
              <a:spcBef>
                <a:spcPct val="20000"/>
              </a:spcBef>
              <a:buFont typeface="Arial" charset="0"/>
              <a:buChar char="•"/>
              <a:defRPr/>
            </a:pPr>
            <a:r>
              <a:rPr lang="en-US" sz="1100" dirty="0">
                <a:solidFill>
                  <a:srgbClr val="1E5590"/>
                </a:solidFill>
                <a:cs typeface="Arial" pitchFamily="34" charset="0"/>
              </a:rPr>
              <a:t>Niger</a:t>
            </a:r>
          </a:p>
          <a:p>
            <a:pPr marL="180975" indent="-180975" eaLnBrk="0" hangingPunct="0">
              <a:spcBef>
                <a:spcPct val="20000"/>
              </a:spcBef>
              <a:buFont typeface="Arial" charset="0"/>
              <a:buChar char="•"/>
              <a:defRPr/>
            </a:pPr>
            <a:r>
              <a:rPr lang="en-US" sz="1100" dirty="0">
                <a:solidFill>
                  <a:srgbClr val="1E5590"/>
                </a:solidFill>
                <a:cs typeface="Arial" pitchFamily="34" charset="0"/>
              </a:rPr>
              <a:t>Zimbabwe</a:t>
            </a:r>
          </a:p>
          <a:p>
            <a:pPr marL="180975" indent="-180975" eaLnBrk="0" hangingPunct="0">
              <a:spcBef>
                <a:spcPct val="20000"/>
              </a:spcBef>
              <a:buFont typeface="Arial" charset="0"/>
              <a:buChar char="•"/>
              <a:defRPr/>
            </a:pPr>
            <a:endParaRPr lang="en-US" sz="1100" dirty="0">
              <a:solidFill>
                <a:srgbClr val="1E5590"/>
              </a:solidFill>
              <a:cs typeface="Arial" pitchFamily="34" charset="0"/>
            </a:endParaRPr>
          </a:p>
          <a:p>
            <a:pPr eaLnBrk="0" hangingPunct="0">
              <a:spcBef>
                <a:spcPct val="20000"/>
              </a:spcBef>
              <a:defRPr/>
            </a:pPr>
            <a:r>
              <a:rPr lang="en-US" sz="1100" dirty="0">
                <a:solidFill>
                  <a:srgbClr val="C00000"/>
                </a:solidFill>
              </a:rPr>
              <a:t>Widespread lack of access</a:t>
            </a:r>
          </a:p>
          <a:p>
            <a:pPr marL="180975" indent="-180975" eaLnBrk="0" hangingPunct="0">
              <a:spcBef>
                <a:spcPct val="20000"/>
              </a:spcBef>
              <a:buFont typeface="Arial" charset="0"/>
              <a:buChar char="•"/>
              <a:defRPr/>
            </a:pPr>
            <a:endParaRPr lang="en-US" sz="1100" dirty="0">
              <a:solidFill>
                <a:srgbClr val="1E5590"/>
              </a:solidFill>
              <a:cs typeface="Arial" pitchFamily="34" charset="0"/>
            </a:endParaRPr>
          </a:p>
          <a:p>
            <a:pPr marL="180975" indent="-180975" eaLnBrk="0" hangingPunct="0">
              <a:spcBef>
                <a:spcPct val="20000"/>
              </a:spcBef>
              <a:buFont typeface="Arial" charset="0"/>
              <a:buChar char="•"/>
              <a:defRPr/>
            </a:pPr>
            <a:r>
              <a:rPr lang="en-US" sz="1100" dirty="0">
                <a:solidFill>
                  <a:srgbClr val="1E5590"/>
                </a:solidFill>
                <a:cs typeface="Arial" pitchFamily="34" charset="0"/>
              </a:rPr>
              <a:t>Djibouti</a:t>
            </a:r>
          </a:p>
          <a:p>
            <a:pPr marL="180975" indent="-180975" eaLnBrk="0" hangingPunct="0">
              <a:spcBef>
                <a:spcPct val="20000"/>
              </a:spcBef>
              <a:buFont typeface="Arial" charset="0"/>
              <a:buChar char="•"/>
              <a:defRPr/>
            </a:pPr>
            <a:r>
              <a:rPr lang="en-US" sz="1100" dirty="0">
                <a:solidFill>
                  <a:srgbClr val="1E5590"/>
                </a:solidFill>
                <a:cs typeface="Arial" pitchFamily="34" charset="0"/>
              </a:rPr>
              <a:t>Eritrea</a:t>
            </a:r>
          </a:p>
          <a:p>
            <a:pPr marL="180975" indent="-180975" eaLnBrk="0" hangingPunct="0">
              <a:spcBef>
                <a:spcPct val="20000"/>
              </a:spcBef>
              <a:buFont typeface="Arial" charset="0"/>
              <a:buChar char="•"/>
              <a:defRPr/>
            </a:pPr>
            <a:r>
              <a:rPr lang="en-US" sz="1100" dirty="0">
                <a:solidFill>
                  <a:srgbClr val="1E5590"/>
                </a:solidFill>
                <a:cs typeface="Arial" pitchFamily="34" charset="0"/>
              </a:rPr>
              <a:t>Liberia</a:t>
            </a:r>
          </a:p>
          <a:p>
            <a:pPr marL="180975" indent="-180975" eaLnBrk="0" hangingPunct="0">
              <a:spcBef>
                <a:spcPct val="20000"/>
              </a:spcBef>
              <a:buFont typeface="Arial" charset="0"/>
              <a:buChar char="•"/>
              <a:defRPr/>
            </a:pPr>
            <a:r>
              <a:rPr lang="en-US" sz="1100" dirty="0">
                <a:solidFill>
                  <a:srgbClr val="1E5590"/>
                </a:solidFill>
                <a:cs typeface="Arial" pitchFamily="34" charset="0"/>
              </a:rPr>
              <a:t>Malawi</a:t>
            </a:r>
          </a:p>
          <a:p>
            <a:pPr marL="342900" indent="-342900" eaLnBrk="0" hangingPunct="0">
              <a:spcBef>
                <a:spcPct val="20000"/>
              </a:spcBef>
              <a:buFont typeface="Arial" charset="0"/>
              <a:buChar char="•"/>
              <a:defRPr/>
            </a:pPr>
            <a:endParaRPr lang="en-US" sz="1100" dirty="0">
              <a:solidFill>
                <a:srgbClr val="7F7F7F"/>
              </a:solidFill>
              <a:cs typeface="Arial" pitchFamily="34" charset="0"/>
            </a:endParaRPr>
          </a:p>
          <a:p>
            <a:pPr marL="342900" indent="-342900" eaLnBrk="0" hangingPunct="0">
              <a:spcBef>
                <a:spcPct val="20000"/>
              </a:spcBef>
              <a:buFont typeface="Arial" charset="0"/>
              <a:buChar char="•"/>
              <a:defRPr/>
            </a:pPr>
            <a:endParaRPr lang="en-US" sz="1100" dirty="0">
              <a:solidFill>
                <a:srgbClr val="7F7F7F"/>
              </a:solidFill>
              <a:cs typeface="Arial" pitchFamily="34" charset="0"/>
            </a:endParaRPr>
          </a:p>
          <a:p>
            <a:pPr marL="342900" indent="-342900" eaLnBrk="0" hangingPunct="0">
              <a:spcBef>
                <a:spcPct val="20000"/>
              </a:spcBef>
              <a:buFont typeface="Arial" charset="0"/>
              <a:buChar char="•"/>
              <a:defRPr/>
            </a:pPr>
            <a:endParaRPr lang="en-US" sz="1100" dirty="0">
              <a:solidFill>
                <a:srgbClr val="7F7F7F"/>
              </a:solidFill>
              <a:cs typeface="Arial" pitchFamily="34" charset="0"/>
            </a:endParaRPr>
          </a:p>
          <a:p>
            <a:pPr eaLnBrk="0" hangingPunct="0">
              <a:spcBef>
                <a:spcPct val="20000"/>
              </a:spcBef>
              <a:buFont typeface="Wingdings" pitchFamily="2" charset="2"/>
              <a:buNone/>
              <a:defRPr/>
            </a:pPr>
            <a:endParaRPr lang="en-US" sz="1100" dirty="0">
              <a:solidFill>
                <a:srgbClr val="7F7F7F"/>
              </a:solidFill>
              <a:cs typeface="Arial" pitchFamily="34" charset="0"/>
            </a:endParaRPr>
          </a:p>
        </p:txBody>
      </p:sp>
      <p:sp>
        <p:nvSpPr>
          <p:cNvPr id="7" name="Content Placeholder 2"/>
          <p:cNvSpPr txBox="1">
            <a:spLocks/>
          </p:cNvSpPr>
          <p:nvPr/>
        </p:nvSpPr>
        <p:spPr bwMode="auto">
          <a:xfrm>
            <a:off x="2662238" y="1803400"/>
            <a:ext cx="1655762" cy="4227513"/>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a:lstStyle/>
          <a:p>
            <a:pPr>
              <a:defRPr/>
            </a:pPr>
            <a:r>
              <a:rPr lang="en-US" sz="1100" dirty="0">
                <a:solidFill>
                  <a:srgbClr val="C00000"/>
                </a:solidFill>
              </a:rPr>
              <a:t>Severe localized food insecurity </a:t>
            </a:r>
            <a:r>
              <a:rPr lang="en-US" sz="1100" b="1" dirty="0"/>
              <a:t>	</a:t>
            </a:r>
          </a:p>
          <a:p>
            <a:pPr marL="180975" indent="-180975" eaLnBrk="0" hangingPunct="0">
              <a:spcBef>
                <a:spcPct val="20000"/>
              </a:spcBef>
              <a:buFont typeface="Arial" charset="0"/>
              <a:buChar char="•"/>
              <a:defRPr/>
            </a:pPr>
            <a:r>
              <a:rPr lang="en-US" sz="1100" dirty="0">
                <a:solidFill>
                  <a:srgbClr val="1E5590"/>
                </a:solidFill>
                <a:cs typeface="Arial" pitchFamily="34" charset="0"/>
              </a:rPr>
              <a:t>Sierra Leone</a:t>
            </a:r>
          </a:p>
          <a:p>
            <a:pPr marL="180975" indent="-180975" eaLnBrk="0" hangingPunct="0">
              <a:spcBef>
                <a:spcPct val="20000"/>
              </a:spcBef>
              <a:buFont typeface="Arial" charset="0"/>
              <a:buChar char="•"/>
              <a:defRPr/>
            </a:pPr>
            <a:r>
              <a:rPr lang="en-US" sz="1100" dirty="0">
                <a:solidFill>
                  <a:srgbClr val="1E5590"/>
                </a:solidFill>
                <a:cs typeface="Arial" pitchFamily="34" charset="0"/>
              </a:rPr>
              <a:t>Burundi</a:t>
            </a:r>
          </a:p>
          <a:p>
            <a:pPr marL="180975" indent="-180975" eaLnBrk="0" hangingPunct="0">
              <a:spcBef>
                <a:spcPct val="20000"/>
              </a:spcBef>
              <a:buFont typeface="Arial" charset="0"/>
              <a:buChar char="•"/>
              <a:defRPr/>
            </a:pPr>
            <a:r>
              <a:rPr lang="en-US" sz="1100" dirty="0">
                <a:solidFill>
                  <a:srgbClr val="1E5590"/>
                </a:solidFill>
                <a:cs typeface="Arial" pitchFamily="34" charset="0"/>
              </a:rPr>
              <a:t>Cameroon</a:t>
            </a:r>
          </a:p>
          <a:p>
            <a:pPr marL="180975" indent="-180975" eaLnBrk="0" hangingPunct="0">
              <a:spcBef>
                <a:spcPct val="20000"/>
              </a:spcBef>
              <a:buFont typeface="Arial" charset="0"/>
              <a:buChar char="•"/>
              <a:defRPr/>
            </a:pPr>
            <a:r>
              <a:rPr lang="en-US" sz="1100" dirty="0">
                <a:solidFill>
                  <a:srgbClr val="1E5590"/>
                </a:solidFill>
                <a:cs typeface="Arial" pitchFamily="34" charset="0"/>
              </a:rPr>
              <a:t>Central African Republic</a:t>
            </a:r>
          </a:p>
          <a:p>
            <a:pPr marL="180975" indent="-180975" eaLnBrk="0" hangingPunct="0">
              <a:spcBef>
                <a:spcPct val="20000"/>
              </a:spcBef>
              <a:buFont typeface="Arial" charset="0"/>
              <a:buChar char="•"/>
              <a:defRPr/>
            </a:pPr>
            <a:r>
              <a:rPr lang="en-US" sz="1100" dirty="0">
                <a:solidFill>
                  <a:srgbClr val="1E5590"/>
                </a:solidFill>
                <a:cs typeface="Arial" pitchFamily="34" charset="0"/>
              </a:rPr>
              <a:t>Congo</a:t>
            </a:r>
          </a:p>
          <a:p>
            <a:pPr marL="180975" indent="-180975" eaLnBrk="0" hangingPunct="0">
              <a:spcBef>
                <a:spcPct val="20000"/>
              </a:spcBef>
              <a:buFont typeface="Arial" charset="0"/>
              <a:buChar char="•"/>
              <a:defRPr/>
            </a:pPr>
            <a:r>
              <a:rPr lang="en-US" sz="1100" dirty="0">
                <a:solidFill>
                  <a:srgbClr val="1E5590"/>
                </a:solidFill>
              </a:rPr>
              <a:t>Côte d’Ivoire</a:t>
            </a:r>
          </a:p>
          <a:p>
            <a:pPr marL="180975" indent="-180975" eaLnBrk="0" hangingPunct="0">
              <a:spcBef>
                <a:spcPct val="20000"/>
              </a:spcBef>
              <a:buFont typeface="Arial" charset="0"/>
              <a:buChar char="•"/>
              <a:defRPr/>
            </a:pPr>
            <a:r>
              <a:rPr lang="en-US" sz="1100" dirty="0">
                <a:solidFill>
                  <a:srgbClr val="1E5590"/>
                </a:solidFill>
              </a:rPr>
              <a:t>Democratic Republic of the Congo</a:t>
            </a:r>
          </a:p>
          <a:p>
            <a:pPr marL="180975" indent="-180975" eaLnBrk="0" hangingPunct="0">
              <a:spcBef>
                <a:spcPct val="20000"/>
              </a:spcBef>
              <a:buFont typeface="Arial" charset="0"/>
              <a:buChar char="•"/>
              <a:defRPr/>
            </a:pPr>
            <a:r>
              <a:rPr lang="en-US" sz="1100" dirty="0">
                <a:solidFill>
                  <a:srgbClr val="1E5590"/>
                </a:solidFill>
              </a:rPr>
              <a:t>Ethiopia</a:t>
            </a:r>
          </a:p>
          <a:p>
            <a:pPr marL="180975" indent="-180975" eaLnBrk="0" hangingPunct="0">
              <a:spcBef>
                <a:spcPct val="20000"/>
              </a:spcBef>
              <a:buFont typeface="Arial" charset="0"/>
              <a:buChar char="•"/>
              <a:defRPr/>
            </a:pPr>
            <a:r>
              <a:rPr lang="en-US" sz="1100" dirty="0">
                <a:solidFill>
                  <a:srgbClr val="1E5590"/>
                </a:solidFill>
              </a:rPr>
              <a:t>Guinea</a:t>
            </a:r>
          </a:p>
          <a:p>
            <a:pPr marL="180975" indent="-180975" eaLnBrk="0" hangingPunct="0">
              <a:spcBef>
                <a:spcPct val="20000"/>
              </a:spcBef>
              <a:buFont typeface="Arial" charset="0"/>
              <a:buChar char="•"/>
              <a:defRPr/>
            </a:pPr>
            <a:r>
              <a:rPr lang="en-US" sz="1100" dirty="0">
                <a:solidFill>
                  <a:srgbClr val="1E5590"/>
                </a:solidFill>
              </a:rPr>
              <a:t>Kenya</a:t>
            </a:r>
          </a:p>
          <a:p>
            <a:pPr marL="180975" indent="-180975" eaLnBrk="0" hangingPunct="0">
              <a:spcBef>
                <a:spcPct val="20000"/>
              </a:spcBef>
              <a:buFont typeface="Arial" charset="0"/>
              <a:buChar char="•"/>
              <a:defRPr/>
            </a:pPr>
            <a:r>
              <a:rPr lang="en-US" sz="1100" dirty="0">
                <a:solidFill>
                  <a:srgbClr val="1E5590"/>
                </a:solidFill>
              </a:rPr>
              <a:t>Madagascar</a:t>
            </a:r>
          </a:p>
          <a:p>
            <a:pPr marL="180975" indent="-180975" eaLnBrk="0" hangingPunct="0">
              <a:spcBef>
                <a:spcPct val="20000"/>
              </a:spcBef>
              <a:buFont typeface="Arial" charset="0"/>
              <a:buChar char="•"/>
              <a:defRPr/>
            </a:pPr>
            <a:r>
              <a:rPr lang="en-US" sz="1100" dirty="0">
                <a:solidFill>
                  <a:srgbClr val="1E5590"/>
                </a:solidFill>
              </a:rPr>
              <a:t>Mozambique</a:t>
            </a:r>
          </a:p>
          <a:p>
            <a:pPr marL="180975" indent="-180975" eaLnBrk="0" hangingPunct="0">
              <a:spcBef>
                <a:spcPct val="20000"/>
              </a:spcBef>
              <a:buFont typeface="Arial" charset="0"/>
              <a:buChar char="•"/>
              <a:defRPr/>
            </a:pPr>
            <a:r>
              <a:rPr lang="en-US" sz="1100" dirty="0">
                <a:solidFill>
                  <a:srgbClr val="1E5590"/>
                </a:solidFill>
              </a:rPr>
              <a:t>Senegal</a:t>
            </a:r>
          </a:p>
          <a:p>
            <a:pPr marL="180975" indent="-180975" eaLnBrk="0" hangingPunct="0">
              <a:spcBef>
                <a:spcPct val="20000"/>
              </a:spcBef>
              <a:buFont typeface="Arial" charset="0"/>
              <a:buChar char="•"/>
              <a:defRPr/>
            </a:pPr>
            <a:r>
              <a:rPr lang="en-US" sz="1100" dirty="0">
                <a:solidFill>
                  <a:srgbClr val="1E5590"/>
                </a:solidFill>
              </a:rPr>
              <a:t>Somalia</a:t>
            </a:r>
          </a:p>
          <a:p>
            <a:pPr marL="180975" indent="-180975" eaLnBrk="0" hangingPunct="0">
              <a:spcBef>
                <a:spcPct val="20000"/>
              </a:spcBef>
              <a:buFont typeface="Arial" charset="0"/>
              <a:buChar char="•"/>
              <a:defRPr/>
            </a:pPr>
            <a:r>
              <a:rPr lang="en-US" sz="1100" dirty="0">
                <a:solidFill>
                  <a:srgbClr val="1E5590"/>
                </a:solidFill>
              </a:rPr>
              <a:t>South Sudan</a:t>
            </a:r>
          </a:p>
          <a:p>
            <a:pPr marL="180975" indent="-180975" eaLnBrk="0" hangingPunct="0">
              <a:spcBef>
                <a:spcPct val="20000"/>
              </a:spcBef>
              <a:buFont typeface="Arial" charset="0"/>
              <a:buChar char="•"/>
              <a:defRPr/>
            </a:pPr>
            <a:r>
              <a:rPr lang="en-US" sz="1100" dirty="0">
                <a:solidFill>
                  <a:srgbClr val="1E5590"/>
                </a:solidFill>
              </a:rPr>
              <a:t>Sudan</a:t>
            </a:r>
            <a:endParaRPr lang="en-US" sz="1100" dirty="0">
              <a:solidFill>
                <a:srgbClr val="1E5590"/>
              </a:solidFill>
              <a:cs typeface="Arial" pitchFamily="34" charset="0"/>
            </a:endParaRPr>
          </a:p>
          <a:p>
            <a:pPr marL="342900" indent="-342900" eaLnBrk="0" hangingPunct="0">
              <a:spcBef>
                <a:spcPct val="20000"/>
              </a:spcBef>
              <a:buFont typeface="Arial" charset="0"/>
              <a:buChar char="•"/>
              <a:defRPr/>
            </a:pPr>
            <a:endParaRPr lang="en-US" sz="1100" dirty="0">
              <a:solidFill>
                <a:srgbClr val="7F7F7F"/>
              </a:solidFill>
              <a:cs typeface="Arial" pitchFamily="34" charset="0"/>
            </a:endParaRPr>
          </a:p>
          <a:p>
            <a:pPr marL="342900" indent="-342900" eaLnBrk="0" hangingPunct="0">
              <a:spcBef>
                <a:spcPct val="20000"/>
              </a:spcBef>
              <a:buFont typeface="Arial" charset="0"/>
              <a:buChar char="•"/>
              <a:defRPr/>
            </a:pPr>
            <a:endParaRPr lang="en-US" sz="1100" dirty="0">
              <a:solidFill>
                <a:srgbClr val="7F7F7F"/>
              </a:solidFill>
              <a:cs typeface="Arial" pitchFamily="34" charset="0"/>
            </a:endParaRPr>
          </a:p>
          <a:p>
            <a:pPr marL="342900" indent="-342900" eaLnBrk="0" hangingPunct="0">
              <a:spcBef>
                <a:spcPct val="20000"/>
              </a:spcBef>
              <a:buFont typeface="Arial" charset="0"/>
              <a:buChar char="•"/>
              <a:defRPr/>
            </a:pPr>
            <a:endParaRPr lang="en-US" sz="1100" dirty="0">
              <a:solidFill>
                <a:srgbClr val="7F7F7F"/>
              </a:solidFill>
              <a:cs typeface="Arial" pitchFamily="34" charset="0"/>
            </a:endParaRPr>
          </a:p>
          <a:p>
            <a:pPr marL="342900" indent="-342900" eaLnBrk="0" hangingPunct="0">
              <a:spcBef>
                <a:spcPct val="20000"/>
              </a:spcBef>
              <a:buFont typeface="Arial" charset="0"/>
              <a:buChar char="•"/>
              <a:defRPr/>
            </a:pPr>
            <a:endParaRPr lang="en-US" sz="1100" dirty="0">
              <a:solidFill>
                <a:srgbClr val="7F7F7F"/>
              </a:solidFill>
              <a:cs typeface="Arial" pitchFamily="34" charset="0"/>
            </a:endParaRPr>
          </a:p>
          <a:p>
            <a:pPr eaLnBrk="0" hangingPunct="0">
              <a:spcBef>
                <a:spcPct val="20000"/>
              </a:spcBef>
              <a:buFont typeface="Wingdings" pitchFamily="2" charset="2"/>
              <a:buNone/>
              <a:defRPr/>
            </a:pPr>
            <a:endParaRPr lang="en-US" sz="1100" dirty="0">
              <a:solidFill>
                <a:srgbClr val="7F7F7F"/>
              </a:solidFill>
              <a:cs typeface="Arial" pitchFamily="34" charset="0"/>
            </a:endParaRPr>
          </a:p>
        </p:txBody>
      </p:sp>
      <p:sp>
        <p:nvSpPr>
          <p:cNvPr id="8" name="Content Placeholder 2"/>
          <p:cNvSpPr txBox="1">
            <a:spLocks/>
          </p:cNvSpPr>
          <p:nvPr/>
        </p:nvSpPr>
        <p:spPr bwMode="auto">
          <a:xfrm>
            <a:off x="4427984" y="1772816"/>
            <a:ext cx="4319587" cy="2272531"/>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a:lstStyle/>
          <a:p>
            <a:pPr>
              <a:defRPr/>
            </a:pPr>
            <a:r>
              <a:rPr lang="en-US" sz="1100" b="1" dirty="0">
                <a:solidFill>
                  <a:srgbClr val="C00000"/>
                </a:solidFill>
              </a:rPr>
              <a:t>Exceptional shortfall in aggregate food production/supplies </a:t>
            </a:r>
            <a:endParaRPr lang="en-US" sz="1100" b="1" dirty="0"/>
          </a:p>
          <a:p>
            <a:pPr marL="180975" indent="-180975" eaLnBrk="0" hangingPunct="0">
              <a:spcBef>
                <a:spcPct val="20000"/>
              </a:spcBef>
              <a:buFont typeface="Arial" charset="0"/>
              <a:buChar char="•"/>
              <a:defRPr/>
            </a:pPr>
            <a:r>
              <a:rPr lang="en-US" sz="1100" dirty="0">
                <a:solidFill>
                  <a:srgbClr val="1E5590"/>
                </a:solidFill>
                <a:cs typeface="Arial" pitchFamily="34" charset="0"/>
              </a:rPr>
              <a:t>Iraq</a:t>
            </a:r>
          </a:p>
          <a:p>
            <a:pPr marL="180975" indent="-180975" eaLnBrk="0" hangingPunct="0">
              <a:spcBef>
                <a:spcPct val="20000"/>
              </a:spcBef>
              <a:buFont typeface="Arial" charset="0"/>
              <a:buChar char="•"/>
              <a:defRPr/>
            </a:pPr>
            <a:r>
              <a:rPr lang="en-US" sz="1100" dirty="0">
                <a:solidFill>
                  <a:srgbClr val="1E5590"/>
                </a:solidFill>
                <a:cs typeface="Arial" pitchFamily="34" charset="0"/>
              </a:rPr>
              <a:t>Syrian Arab Republic</a:t>
            </a:r>
          </a:p>
          <a:p>
            <a:pPr>
              <a:defRPr/>
            </a:pPr>
            <a:r>
              <a:rPr lang="en-US" sz="1100" b="1" dirty="0">
                <a:solidFill>
                  <a:srgbClr val="C00000"/>
                </a:solidFill>
              </a:rPr>
              <a:t>Widespread lack of access</a:t>
            </a:r>
          </a:p>
          <a:p>
            <a:pPr marL="180975" indent="-180975" eaLnBrk="0" hangingPunct="0">
              <a:spcBef>
                <a:spcPct val="20000"/>
              </a:spcBef>
              <a:buFont typeface="Arial" charset="0"/>
              <a:buChar char="•"/>
              <a:defRPr/>
            </a:pPr>
            <a:r>
              <a:rPr lang="en-US" sz="1100" dirty="0">
                <a:solidFill>
                  <a:srgbClr val="1E5590"/>
                </a:solidFill>
                <a:cs typeface="Arial" pitchFamily="34" charset="0"/>
              </a:rPr>
              <a:t>Democratic People’s Republic of Korea</a:t>
            </a:r>
          </a:p>
          <a:p>
            <a:pPr marL="180975" indent="-180975" eaLnBrk="0" hangingPunct="0">
              <a:spcBef>
                <a:spcPct val="20000"/>
              </a:spcBef>
              <a:buFont typeface="Arial" charset="0"/>
              <a:buChar char="•"/>
              <a:defRPr/>
            </a:pPr>
            <a:r>
              <a:rPr lang="en-US" sz="1100" dirty="0">
                <a:solidFill>
                  <a:srgbClr val="1E5590"/>
                </a:solidFill>
                <a:cs typeface="Arial" pitchFamily="34" charset="0"/>
              </a:rPr>
              <a:t>Yemen</a:t>
            </a:r>
          </a:p>
          <a:p>
            <a:pPr eaLnBrk="0" hangingPunct="0">
              <a:spcBef>
                <a:spcPct val="20000"/>
              </a:spcBef>
              <a:defRPr/>
            </a:pPr>
            <a:r>
              <a:rPr lang="en-US" sz="1100" b="1" dirty="0">
                <a:solidFill>
                  <a:srgbClr val="C00000"/>
                </a:solidFill>
              </a:rPr>
              <a:t>Severe localized food insecurity </a:t>
            </a:r>
          </a:p>
          <a:p>
            <a:pPr marL="180975" indent="-180975" eaLnBrk="0" hangingPunct="0">
              <a:spcBef>
                <a:spcPct val="20000"/>
              </a:spcBef>
              <a:buFont typeface="Arial" charset="0"/>
              <a:buChar char="•"/>
              <a:defRPr/>
            </a:pPr>
            <a:r>
              <a:rPr lang="en-US" sz="1100" dirty="0">
                <a:solidFill>
                  <a:srgbClr val="1E5590"/>
                </a:solidFill>
                <a:cs typeface="Arial" pitchFamily="34" charset="0"/>
              </a:rPr>
              <a:t>Afghanistan</a:t>
            </a:r>
          </a:p>
          <a:p>
            <a:pPr marL="180975" indent="-180975" eaLnBrk="0" hangingPunct="0">
              <a:spcBef>
                <a:spcPct val="20000"/>
              </a:spcBef>
              <a:buFont typeface="Arial" charset="0"/>
              <a:buChar char="•"/>
              <a:defRPr/>
            </a:pPr>
            <a:r>
              <a:rPr lang="en-US" sz="1100" dirty="0">
                <a:solidFill>
                  <a:srgbClr val="1E5590"/>
                </a:solidFill>
                <a:cs typeface="Arial" pitchFamily="34" charset="0"/>
              </a:rPr>
              <a:t>Kyrgyzstan</a:t>
            </a:r>
          </a:p>
          <a:p>
            <a:pPr eaLnBrk="0" hangingPunct="0">
              <a:spcBef>
                <a:spcPct val="20000"/>
              </a:spcBef>
              <a:defRPr/>
            </a:pPr>
            <a:r>
              <a:rPr lang="en-US" sz="1100" b="1" dirty="0">
                <a:solidFill>
                  <a:srgbClr val="C00000"/>
                </a:solidFill>
              </a:rPr>
              <a:t>Exceptional shortfall in aggregate food production/supplies </a:t>
            </a:r>
          </a:p>
          <a:p>
            <a:pPr marL="180975" indent="-180975" eaLnBrk="0" hangingPunct="0">
              <a:spcBef>
                <a:spcPct val="20000"/>
              </a:spcBef>
              <a:buFont typeface="Arial" charset="0"/>
              <a:buChar char="•"/>
              <a:defRPr/>
            </a:pPr>
            <a:r>
              <a:rPr lang="en-US" sz="1100" dirty="0">
                <a:solidFill>
                  <a:srgbClr val="1E5590"/>
                </a:solidFill>
                <a:cs typeface="Arial" pitchFamily="34" charset="0"/>
              </a:rPr>
              <a:t>Haiti</a:t>
            </a:r>
          </a:p>
        </p:txBody>
      </p:sp>
      <p:pic>
        <p:nvPicPr>
          <p:cNvPr id="26636" name="Picture 2"/>
          <p:cNvPicPr>
            <a:picLocks noChangeAspect="1" noChangeArrowheads="1"/>
          </p:cNvPicPr>
          <p:nvPr/>
        </p:nvPicPr>
        <p:blipFill>
          <a:blip r:embed="rId4" cstate="email"/>
          <a:srcRect/>
          <a:stretch>
            <a:fillRect/>
          </a:stretch>
        </p:blipFill>
        <p:spPr bwMode="auto">
          <a:xfrm>
            <a:off x="4413250" y="4076700"/>
            <a:ext cx="4730750" cy="2381250"/>
          </a:xfrm>
          <a:prstGeom prst="rect">
            <a:avLst/>
          </a:prstGeom>
          <a:noFill/>
          <a:ln w="9525">
            <a:noFill/>
            <a:miter lim="800000"/>
            <a:headEnd/>
            <a:tailEnd/>
          </a:ln>
        </p:spPr>
      </p:pic>
      <p:sp>
        <p:nvSpPr>
          <p:cNvPr id="10" name="Content Placeholder 2"/>
          <p:cNvSpPr txBox="1">
            <a:spLocks/>
          </p:cNvSpPr>
          <p:nvPr/>
        </p:nvSpPr>
        <p:spPr bwMode="auto">
          <a:xfrm>
            <a:off x="522288" y="6248400"/>
            <a:ext cx="3995737" cy="206375"/>
          </a:xfrm>
          <a:prstGeom prst="rect">
            <a:avLst/>
          </a:prstGeom>
          <a:noFill/>
          <a:ln w="9525">
            <a:noFill/>
            <a:miter lim="800000"/>
            <a:headEnd/>
            <a:tailEnd/>
          </a:ln>
        </p:spPr>
        <p:txBody>
          <a:bodyPr/>
          <a:lstStyle/>
          <a:p>
            <a:pPr algn="ctr" eaLnBrk="0" hangingPunct="0">
              <a:spcBef>
                <a:spcPct val="20000"/>
              </a:spcBef>
              <a:buFont typeface="Wingdings" pitchFamily="2" charset="2"/>
              <a:buNone/>
              <a:defRPr/>
            </a:pPr>
            <a:r>
              <a:rPr lang="en-US" sz="1200" i="1" dirty="0">
                <a:solidFill>
                  <a:srgbClr val="C00000"/>
                </a:solidFill>
                <a:latin typeface="Arial" pitchFamily="34" charset="0"/>
                <a:cs typeface="Arial" pitchFamily="34" charset="0"/>
              </a:rPr>
              <a:t>Source: crop prospects and food situation, Dec 2012</a:t>
            </a:r>
            <a:endParaRPr lang="en-US" sz="1400" dirty="0">
              <a:solidFill>
                <a:srgbClr val="C00000"/>
              </a:solidFill>
              <a:latin typeface="Arial" pitchFamily="34" charset="0"/>
              <a:cs typeface="Arial" pitchFamily="34" charset="0"/>
            </a:endParaRPr>
          </a:p>
          <a:p>
            <a:pPr marL="342900" indent="-342900" algn="ctr" eaLnBrk="0" hangingPunct="0">
              <a:spcBef>
                <a:spcPct val="20000"/>
              </a:spcBef>
              <a:buFont typeface="Arial" charset="0"/>
              <a:buChar char="•"/>
              <a:defRPr/>
            </a:pPr>
            <a:endParaRPr lang="en-US" sz="1400" dirty="0">
              <a:solidFill>
                <a:srgbClr val="C00000"/>
              </a:solidFill>
              <a:latin typeface="Arial" pitchFamily="34" charset="0"/>
              <a:cs typeface="Arial" pitchFamily="34" charset="0"/>
            </a:endParaRPr>
          </a:p>
          <a:p>
            <a:pPr marL="342900" indent="-342900" algn="ctr" eaLnBrk="0" hangingPunct="0">
              <a:spcBef>
                <a:spcPct val="20000"/>
              </a:spcBef>
              <a:buFont typeface="Arial" charset="0"/>
              <a:buChar char="•"/>
              <a:defRPr/>
            </a:pPr>
            <a:endParaRPr lang="en-US" sz="1400" dirty="0">
              <a:solidFill>
                <a:srgbClr val="C00000"/>
              </a:solidFill>
              <a:latin typeface="Arial" pitchFamily="34" charset="0"/>
              <a:cs typeface="Arial" pitchFamily="34" charset="0"/>
            </a:endParaRPr>
          </a:p>
          <a:p>
            <a:pPr algn="ctr" eaLnBrk="0" hangingPunct="0">
              <a:spcBef>
                <a:spcPct val="20000"/>
              </a:spcBef>
              <a:buFont typeface="Wingdings" pitchFamily="2" charset="2"/>
              <a:buNone/>
              <a:defRPr/>
            </a:pPr>
            <a:endParaRPr lang="en-US" sz="1400" dirty="0">
              <a:solidFill>
                <a:srgbClr val="C00000"/>
              </a:solidFill>
              <a:latin typeface="Arial" pitchFamily="34" charset="0"/>
              <a:cs typeface="Arial" pitchFamily="34" charset="0"/>
            </a:endParaRPr>
          </a:p>
        </p:txBody>
      </p:sp>
    </p:spTree>
    <p:extLst>
      <p:ext uri="{BB962C8B-B14F-4D97-AF65-F5344CB8AC3E}">
        <p14:creationId xmlns:p14="http://schemas.microsoft.com/office/powerpoint/2010/main" val="3307039274"/>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IEWScriteria.PNG"/>
          <p:cNvPicPr>
            <a:picLocks noChangeAspect="1"/>
          </p:cNvPicPr>
          <p:nvPr/>
        </p:nvPicPr>
        <p:blipFill>
          <a:blip r:embed="rId3" cstate="email"/>
          <a:srcRect/>
          <a:stretch>
            <a:fillRect/>
          </a:stretch>
        </p:blipFill>
        <p:spPr bwMode="auto">
          <a:xfrm>
            <a:off x="1048717" y="1844824"/>
            <a:ext cx="7051675" cy="4868862"/>
          </a:xfrm>
          <a:prstGeom prst="rect">
            <a:avLst/>
          </a:prstGeom>
          <a:noFill/>
          <a:ln w="9525">
            <a:noFill/>
            <a:miter lim="800000"/>
            <a:headEnd/>
            <a:tailEnd/>
          </a:ln>
        </p:spPr>
      </p:pic>
      <p:sp>
        <p:nvSpPr>
          <p:cNvPr id="7" name="Rectangle 2"/>
          <p:cNvSpPr>
            <a:spLocks noGrp="1" noChangeArrowheads="1"/>
          </p:cNvSpPr>
          <p:nvPr>
            <p:ph type="title"/>
          </p:nvPr>
        </p:nvSpPr>
        <p:spPr>
          <a:xfrm>
            <a:off x="251520" y="873125"/>
            <a:ext cx="8497193" cy="1050925"/>
          </a:xfrm>
        </p:spPr>
        <p:txBody>
          <a:bodyPr/>
          <a:lstStyle/>
          <a:p>
            <a:pPr>
              <a:defRPr/>
            </a:pPr>
            <a:r>
              <a:rPr lang="en-US" sz="2200" dirty="0" smtClean="0"/>
              <a:t>GIEWS Countries Requiring External Assistance</a:t>
            </a:r>
            <a:r>
              <a:rPr lang="en-US" sz="2800" dirty="0" smtClean="0"/>
              <a:t/>
            </a:r>
            <a:br>
              <a:rPr lang="en-US" sz="2800" dirty="0" smtClean="0"/>
            </a:br>
            <a:r>
              <a:rPr lang="en-US" sz="2800" dirty="0" smtClean="0"/>
              <a:t> </a:t>
            </a:r>
            <a:r>
              <a:rPr lang="en-US" sz="1800" dirty="0" smtClean="0"/>
              <a:t>as reported by FAO/GIEWS (Dec 2013)  </a:t>
            </a:r>
          </a:p>
        </p:txBody>
      </p:sp>
    </p:spTree>
    <p:extLst>
      <p:ext uri="{BB962C8B-B14F-4D97-AF65-F5344CB8AC3E}">
        <p14:creationId xmlns:p14="http://schemas.microsoft.com/office/powerpoint/2010/main" val="1088092405"/>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p:cNvSpPr>
            <a:spLocks noChangeArrowheads="1"/>
          </p:cNvSpPr>
          <p:nvPr/>
        </p:nvSpPr>
        <p:spPr bwMode="auto">
          <a:xfrm>
            <a:off x="323528" y="1556792"/>
            <a:ext cx="8425184" cy="5186035"/>
          </a:xfrm>
          <a:prstGeom prst="rect">
            <a:avLst/>
          </a:prstGeom>
          <a:noFill/>
          <a:ln w="9525">
            <a:noFill/>
            <a:miter lim="800000"/>
            <a:headEnd/>
            <a:tailEnd/>
          </a:ln>
        </p:spPr>
        <p:txBody>
          <a:bodyPr wrap="square">
            <a:spAutoFit/>
          </a:bodyPr>
          <a:lstStyle/>
          <a:p>
            <a:r>
              <a:rPr lang="en-US" b="1" dirty="0" smtClean="0">
                <a:solidFill>
                  <a:schemeClr val="tx1">
                    <a:lumMod val="75000"/>
                  </a:schemeClr>
                </a:solidFill>
              </a:rPr>
              <a:t>Global Strategy Purpose:</a:t>
            </a:r>
          </a:p>
          <a:p>
            <a:r>
              <a:rPr lang="en-US" dirty="0" smtClean="0">
                <a:solidFill>
                  <a:schemeClr val="tx1">
                    <a:lumMod val="75000"/>
                  </a:schemeClr>
                </a:solidFill>
              </a:rPr>
              <a:t>Provide the vision for national and international statistical systems to produce the basic data and information to guide the decision making required for the 21st century. The global strategy is based on 3 pillars: </a:t>
            </a:r>
            <a:endParaRPr lang="en-US" dirty="0">
              <a:solidFill>
                <a:schemeClr val="tx1">
                  <a:lumMod val="75000"/>
                </a:schemeClr>
              </a:solidFill>
            </a:endParaRPr>
          </a:p>
          <a:p>
            <a:endParaRPr lang="en-US" dirty="0">
              <a:solidFill>
                <a:schemeClr val="tx1">
                  <a:lumMod val="75000"/>
                </a:schemeClr>
              </a:solidFill>
            </a:endParaRPr>
          </a:p>
          <a:p>
            <a:pPr marL="180975" indent="-180975">
              <a:spcAft>
                <a:spcPts val="1200"/>
              </a:spcAft>
              <a:buFont typeface="Wingdings" pitchFamily="2" charset="2"/>
              <a:buChar char="§"/>
            </a:pPr>
            <a:r>
              <a:rPr lang="en-US" b="1" dirty="0">
                <a:solidFill>
                  <a:schemeClr val="tx1">
                    <a:lumMod val="75000"/>
                  </a:schemeClr>
                </a:solidFill>
              </a:rPr>
              <a:t>Pillar 1: </a:t>
            </a:r>
            <a:r>
              <a:rPr lang="en-US" dirty="0">
                <a:solidFill>
                  <a:schemeClr val="tx1">
                    <a:lumMod val="75000"/>
                  </a:schemeClr>
                </a:solidFill>
              </a:rPr>
              <a:t>Identifying a minimum set of core data and determining </a:t>
            </a:r>
            <a:r>
              <a:rPr lang="en-US" dirty="0" smtClean="0">
                <a:solidFill>
                  <a:schemeClr val="tx1">
                    <a:lumMod val="75000"/>
                  </a:schemeClr>
                </a:solidFill>
              </a:rPr>
              <a:t>national </a:t>
            </a:r>
            <a:r>
              <a:rPr lang="en-US" dirty="0">
                <a:solidFill>
                  <a:schemeClr val="tx1">
                    <a:lumMod val="75000"/>
                  </a:schemeClr>
                </a:solidFill>
              </a:rPr>
              <a:t>priorities. </a:t>
            </a:r>
          </a:p>
          <a:p>
            <a:pPr marL="180975" indent="-180975">
              <a:spcAft>
                <a:spcPts val="1200"/>
              </a:spcAft>
              <a:buFont typeface="Wingdings" pitchFamily="2" charset="2"/>
              <a:buChar char="§"/>
            </a:pPr>
            <a:r>
              <a:rPr lang="en-US" b="1" dirty="0" smtClean="0">
                <a:solidFill>
                  <a:schemeClr val="tx1">
                    <a:lumMod val="75000"/>
                  </a:schemeClr>
                </a:solidFill>
              </a:rPr>
              <a:t>Pillar </a:t>
            </a:r>
            <a:r>
              <a:rPr lang="en-US" b="1" dirty="0">
                <a:solidFill>
                  <a:schemeClr val="tx1">
                    <a:lumMod val="75000"/>
                  </a:schemeClr>
                </a:solidFill>
              </a:rPr>
              <a:t>2: </a:t>
            </a:r>
            <a:r>
              <a:rPr lang="en-US" dirty="0">
                <a:solidFill>
                  <a:schemeClr val="tx1">
                    <a:lumMod val="75000"/>
                  </a:schemeClr>
                </a:solidFill>
              </a:rPr>
              <a:t>Integration of Agricultural and Rural Statistics into the National Statistical System. </a:t>
            </a:r>
          </a:p>
          <a:p>
            <a:pPr marL="180975" indent="-180975">
              <a:spcAft>
                <a:spcPts val="1200"/>
              </a:spcAft>
              <a:buFont typeface="Wingdings" pitchFamily="2" charset="2"/>
              <a:buChar char="§"/>
            </a:pPr>
            <a:r>
              <a:rPr lang="en-US" b="1" dirty="0" smtClean="0">
                <a:solidFill>
                  <a:schemeClr val="tx1">
                    <a:lumMod val="75000"/>
                  </a:schemeClr>
                </a:solidFill>
              </a:rPr>
              <a:t>Pillar </a:t>
            </a:r>
            <a:r>
              <a:rPr lang="en-US" b="1" dirty="0">
                <a:solidFill>
                  <a:schemeClr val="tx1">
                    <a:lumMod val="75000"/>
                  </a:schemeClr>
                </a:solidFill>
              </a:rPr>
              <a:t>3: </a:t>
            </a:r>
            <a:r>
              <a:rPr lang="en-US" dirty="0">
                <a:solidFill>
                  <a:schemeClr val="tx1">
                    <a:lumMod val="75000"/>
                  </a:schemeClr>
                </a:solidFill>
              </a:rPr>
              <a:t>The sustainability of agriculture statistics through governance and statistical capacity building</a:t>
            </a:r>
            <a:r>
              <a:rPr lang="en-US" dirty="0" smtClean="0">
                <a:solidFill>
                  <a:schemeClr val="tx1">
                    <a:lumMod val="75000"/>
                  </a:schemeClr>
                </a:solidFill>
              </a:rPr>
              <a:t>.</a:t>
            </a:r>
          </a:p>
          <a:p>
            <a:pPr marL="180975" indent="-180975">
              <a:spcAft>
                <a:spcPts val="1200"/>
              </a:spcAft>
            </a:pPr>
            <a:r>
              <a:rPr lang="en-US" b="1" dirty="0" smtClean="0">
                <a:solidFill>
                  <a:schemeClr val="tx1">
                    <a:lumMod val="75000"/>
                  </a:schemeClr>
                </a:solidFill>
              </a:rPr>
              <a:t>Process to implement the Global Strategy:</a:t>
            </a:r>
          </a:p>
          <a:p>
            <a:pPr marL="180975" indent="-180975">
              <a:spcAft>
                <a:spcPts val="600"/>
              </a:spcAft>
              <a:buFont typeface="Arial" pitchFamily="34" charset="0"/>
              <a:buChar char="•"/>
            </a:pPr>
            <a:r>
              <a:rPr lang="en-US" sz="1400" dirty="0" smtClean="0">
                <a:solidFill>
                  <a:schemeClr val="tx1">
                    <a:lumMod val="75000"/>
                  </a:schemeClr>
                </a:solidFill>
              </a:rPr>
              <a:t>Pilot Countries selection</a:t>
            </a:r>
          </a:p>
          <a:p>
            <a:pPr marL="180975" indent="-180975">
              <a:spcAft>
                <a:spcPts val="600"/>
              </a:spcAft>
              <a:buFont typeface="Arial" pitchFamily="34" charset="0"/>
              <a:buChar char="•"/>
            </a:pPr>
            <a:r>
              <a:rPr lang="en-US" sz="1400" dirty="0" smtClean="0">
                <a:solidFill>
                  <a:schemeClr val="tx1">
                    <a:lumMod val="75000"/>
                  </a:schemeClr>
                </a:solidFill>
              </a:rPr>
              <a:t>Country assessment</a:t>
            </a:r>
          </a:p>
          <a:p>
            <a:pPr marL="180975" indent="-180975">
              <a:spcAft>
                <a:spcPts val="600"/>
              </a:spcAft>
              <a:buFont typeface="Arial" pitchFamily="34" charset="0"/>
              <a:buChar char="•"/>
            </a:pPr>
            <a:r>
              <a:rPr lang="en-US" sz="1400" dirty="0" smtClean="0">
                <a:solidFill>
                  <a:schemeClr val="tx1">
                    <a:lumMod val="75000"/>
                  </a:schemeClr>
                </a:solidFill>
              </a:rPr>
              <a:t>Identification of first phase countries and development of proposals</a:t>
            </a:r>
          </a:p>
          <a:p>
            <a:pPr marL="180975" indent="-180975">
              <a:spcAft>
                <a:spcPts val="600"/>
              </a:spcAft>
              <a:buFont typeface="Arial" pitchFamily="34" charset="0"/>
              <a:buChar char="•"/>
            </a:pPr>
            <a:r>
              <a:rPr lang="en-US" sz="1400" dirty="0" smtClean="0">
                <a:solidFill>
                  <a:schemeClr val="tx1">
                    <a:lumMod val="75000"/>
                  </a:schemeClr>
                </a:solidFill>
              </a:rPr>
              <a:t>Implementation of country activities</a:t>
            </a:r>
            <a:endParaRPr lang="en-US" dirty="0"/>
          </a:p>
        </p:txBody>
      </p:sp>
      <p:sp>
        <p:nvSpPr>
          <p:cNvPr id="3" name="Rectangle 2"/>
          <p:cNvSpPr>
            <a:spLocks noChangeArrowheads="1"/>
          </p:cNvSpPr>
          <p:nvPr/>
        </p:nvSpPr>
        <p:spPr bwMode="auto">
          <a:xfrm>
            <a:off x="265113" y="908720"/>
            <a:ext cx="8555359" cy="461665"/>
          </a:xfrm>
          <a:prstGeom prst="rect">
            <a:avLst/>
          </a:prstGeom>
          <a:noFill/>
          <a:ln w="9525">
            <a:noFill/>
            <a:miter lim="800000"/>
            <a:headEnd/>
            <a:tailEnd/>
          </a:ln>
        </p:spPr>
        <p:txBody>
          <a:bodyPr wrap="square">
            <a:spAutoFit/>
          </a:bodyPr>
          <a:lstStyle/>
          <a:p>
            <a:pPr>
              <a:spcBef>
                <a:spcPts val="600"/>
              </a:spcBef>
              <a:spcAft>
                <a:spcPts val="600"/>
              </a:spcAft>
            </a:pPr>
            <a:r>
              <a:rPr lang="en-GB" sz="2400" b="1" dirty="0" smtClean="0">
                <a:solidFill>
                  <a:srgbClr val="C00000"/>
                </a:solidFill>
                <a:cs typeface="Arial" charset="0"/>
              </a:rPr>
              <a:t>Global Strategy and National Capacity Development</a:t>
            </a:r>
            <a:endParaRPr lang="en-US" sz="2400" b="1" dirty="0" smtClean="0">
              <a:solidFill>
                <a:srgbClr val="C00000"/>
              </a:solidFill>
            </a:endParaRPr>
          </a:p>
        </p:txBody>
      </p:sp>
    </p:spTree>
    <p:extLst>
      <p:ext uri="{BB962C8B-B14F-4D97-AF65-F5344CB8AC3E}">
        <p14:creationId xmlns:p14="http://schemas.microsoft.com/office/powerpoint/2010/main" val="1415280534"/>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ChangeArrowheads="1"/>
          </p:cNvSpPr>
          <p:nvPr/>
        </p:nvSpPr>
        <p:spPr bwMode="auto">
          <a:xfrm>
            <a:off x="360363" y="1619503"/>
            <a:ext cx="8297862" cy="4185761"/>
          </a:xfrm>
          <a:prstGeom prst="rect">
            <a:avLst/>
          </a:prstGeom>
          <a:noFill/>
          <a:ln w="9525">
            <a:noFill/>
            <a:miter lim="800000"/>
            <a:headEnd/>
            <a:tailEnd/>
          </a:ln>
        </p:spPr>
        <p:txBody>
          <a:bodyPr>
            <a:spAutoFit/>
          </a:bodyPr>
          <a:lstStyle/>
          <a:p>
            <a:pPr marL="457200" indent="-457200">
              <a:spcBef>
                <a:spcPts val="600"/>
              </a:spcBef>
              <a:spcAft>
                <a:spcPts val="600"/>
              </a:spcAft>
            </a:pPr>
            <a:r>
              <a:rPr lang="it-IT" sz="2600" dirty="0" smtClean="0">
                <a:solidFill>
                  <a:srgbClr val="C00000"/>
                </a:solidFill>
                <a:cs typeface="Arial" charset="0"/>
              </a:rPr>
              <a:t>DESIRED OUTCOME:</a:t>
            </a:r>
            <a:endParaRPr lang="it-IT" sz="2600" dirty="0">
              <a:solidFill>
                <a:srgbClr val="C00000"/>
              </a:solidFill>
              <a:cs typeface="Arial" charset="0"/>
            </a:endParaRPr>
          </a:p>
          <a:p>
            <a:pPr>
              <a:spcBef>
                <a:spcPts val="600"/>
              </a:spcBef>
              <a:spcAft>
                <a:spcPts val="600"/>
              </a:spcAft>
            </a:pPr>
            <a:r>
              <a:rPr lang="en-US" sz="2000" dirty="0"/>
              <a:t>New improved and more harmonized monitoring systems taking advantages of:</a:t>
            </a:r>
          </a:p>
          <a:p>
            <a:pPr marL="355600" indent="-355600">
              <a:spcBef>
                <a:spcPts val="600"/>
              </a:spcBef>
              <a:spcAft>
                <a:spcPts val="600"/>
              </a:spcAft>
              <a:buFont typeface="Wingdings" pitchFamily="2" charset="2"/>
              <a:buChar char="§"/>
            </a:pPr>
            <a:r>
              <a:rPr lang="en-US" sz="2000" dirty="0" smtClean="0"/>
              <a:t>High </a:t>
            </a:r>
            <a:r>
              <a:rPr lang="en-US" sz="2000" dirty="0"/>
              <a:t>level of international coordination</a:t>
            </a:r>
          </a:p>
          <a:p>
            <a:pPr marL="355600" indent="-355600">
              <a:spcBef>
                <a:spcPts val="600"/>
              </a:spcBef>
              <a:spcAft>
                <a:spcPts val="600"/>
              </a:spcAft>
              <a:buFont typeface="Wingdings" pitchFamily="2" charset="2"/>
              <a:buChar char="§"/>
            </a:pPr>
            <a:r>
              <a:rPr lang="en-US" sz="2000" dirty="0"/>
              <a:t>New satellite assets and methods. The use of satellite based data will bring transparency and timely information for decision making on food security. </a:t>
            </a:r>
          </a:p>
          <a:p>
            <a:pPr marL="355600" indent="-355600">
              <a:spcBef>
                <a:spcPts val="600"/>
              </a:spcBef>
              <a:spcAft>
                <a:spcPts val="600"/>
              </a:spcAft>
              <a:buFont typeface="Wingdings" pitchFamily="2" charset="2"/>
              <a:buChar char="§"/>
            </a:pPr>
            <a:r>
              <a:rPr lang="en-US" sz="2000" dirty="0"/>
              <a:t>National Capacity Development. This component focuses on supporting national and regional institutions willing </a:t>
            </a:r>
            <a:r>
              <a:rPr lang="en-US" sz="2000" dirty="0" smtClean="0"/>
              <a:t>and able to assimilate  </a:t>
            </a:r>
            <a:r>
              <a:rPr lang="en-US" sz="2000" dirty="0"/>
              <a:t>agricultural monitoring capacities through the use of Earth observation and modeling. </a:t>
            </a:r>
            <a:endParaRPr lang="en-GB" sz="2000" dirty="0">
              <a:solidFill>
                <a:srgbClr val="002060"/>
              </a:solidFill>
              <a:cs typeface="Arial" charset="0"/>
            </a:endParaRPr>
          </a:p>
        </p:txBody>
      </p:sp>
      <p:sp>
        <p:nvSpPr>
          <p:cNvPr id="4" name="Rectangle 2"/>
          <p:cNvSpPr>
            <a:spLocks noChangeArrowheads="1"/>
          </p:cNvSpPr>
          <p:nvPr/>
        </p:nvSpPr>
        <p:spPr bwMode="auto">
          <a:xfrm>
            <a:off x="395536" y="951111"/>
            <a:ext cx="8748464" cy="461665"/>
          </a:xfrm>
          <a:prstGeom prst="rect">
            <a:avLst/>
          </a:prstGeom>
          <a:noFill/>
          <a:ln w="9525">
            <a:noFill/>
            <a:miter lim="800000"/>
            <a:headEnd/>
            <a:tailEnd/>
          </a:ln>
        </p:spPr>
        <p:txBody>
          <a:bodyPr wrap="square">
            <a:spAutoFit/>
          </a:bodyPr>
          <a:lstStyle/>
          <a:p>
            <a:r>
              <a:rPr lang="en-GB" sz="2400" b="1" dirty="0" smtClean="0">
                <a:solidFill>
                  <a:srgbClr val="C00000"/>
                </a:solidFill>
                <a:cs typeface="Arial" charset="0"/>
              </a:rPr>
              <a:t>GEOGLAM Implementation Plan:  </a:t>
            </a:r>
            <a:endParaRPr lang="en-GB" sz="2400" b="1" dirty="0">
              <a:solidFill>
                <a:srgbClr val="C00000"/>
              </a:solidFill>
              <a:cs typeface="Arial" charset="0"/>
            </a:endParaRP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323850" y="1484784"/>
            <a:ext cx="8351838" cy="2862322"/>
          </a:xfrm>
          <a:prstGeom prst="rect">
            <a:avLst/>
          </a:prstGeom>
          <a:noFill/>
          <a:ln w="9525">
            <a:noFill/>
            <a:miter lim="800000"/>
            <a:headEnd/>
            <a:tailEnd/>
          </a:ln>
        </p:spPr>
        <p:txBody>
          <a:bodyPr>
            <a:spAutoFit/>
          </a:bodyPr>
          <a:lstStyle/>
          <a:p>
            <a:r>
              <a:rPr lang="en-US" b="1" dirty="0" smtClean="0">
                <a:solidFill>
                  <a:schemeClr val="tx1">
                    <a:lumMod val="75000"/>
                  </a:schemeClr>
                </a:solidFill>
              </a:rPr>
              <a:t>Pillar 3: The sustainability of agriculture statistics through governance and statistical capacity building</a:t>
            </a:r>
            <a:r>
              <a:rPr lang="en-US" dirty="0" smtClean="0">
                <a:solidFill>
                  <a:schemeClr val="tx1">
                    <a:lumMod val="75000"/>
                  </a:schemeClr>
                </a:solidFill>
              </a:rPr>
              <a:t>: </a:t>
            </a:r>
          </a:p>
          <a:p>
            <a:r>
              <a:rPr lang="en-US" i="1" dirty="0" smtClean="0">
                <a:solidFill>
                  <a:schemeClr val="tx1">
                    <a:lumMod val="75000"/>
                  </a:schemeClr>
                </a:solidFill>
              </a:rPr>
              <a:t>establish </a:t>
            </a:r>
            <a:r>
              <a:rPr lang="en-US" i="1" dirty="0">
                <a:solidFill>
                  <a:schemeClr val="tx1">
                    <a:lumMod val="75000"/>
                  </a:schemeClr>
                </a:solidFill>
              </a:rPr>
              <a:t>the governance and capacity that are the foundations of sustainable statistical systems. </a:t>
            </a:r>
          </a:p>
          <a:p>
            <a:pPr marL="180975" indent="-180975"/>
            <a:endParaRPr lang="en-US" dirty="0" smtClean="0">
              <a:solidFill>
                <a:schemeClr val="tx1">
                  <a:lumMod val="75000"/>
                </a:schemeClr>
              </a:solidFill>
            </a:endParaRPr>
          </a:p>
          <a:p>
            <a:pPr marL="180975" indent="-180975">
              <a:buFont typeface="Arial" pitchFamily="34" charset="0"/>
              <a:buChar char="•"/>
            </a:pPr>
            <a:r>
              <a:rPr lang="en-US" dirty="0" smtClean="0">
                <a:solidFill>
                  <a:schemeClr val="tx1">
                    <a:lumMod val="75000"/>
                  </a:schemeClr>
                </a:solidFill>
              </a:rPr>
              <a:t>Three </a:t>
            </a:r>
            <a:r>
              <a:rPr lang="en-US" dirty="0">
                <a:solidFill>
                  <a:schemeClr val="tx1">
                    <a:lumMod val="75000"/>
                  </a:schemeClr>
                </a:solidFill>
              </a:rPr>
              <a:t>technical components</a:t>
            </a:r>
            <a:r>
              <a:rPr lang="en-US" dirty="0" smtClean="0">
                <a:solidFill>
                  <a:schemeClr val="tx1">
                    <a:lumMod val="75000"/>
                  </a:schemeClr>
                </a:solidFill>
              </a:rPr>
              <a:t>:</a:t>
            </a:r>
          </a:p>
          <a:p>
            <a:pPr marL="180975" indent="-180975">
              <a:buFont typeface="Arial" pitchFamily="34" charset="0"/>
              <a:buChar char="•"/>
            </a:pPr>
            <a:endParaRPr lang="en-US" dirty="0">
              <a:solidFill>
                <a:schemeClr val="tx1">
                  <a:lumMod val="75000"/>
                </a:schemeClr>
              </a:solidFill>
            </a:endParaRPr>
          </a:p>
          <a:p>
            <a:pPr lvl="1">
              <a:buFont typeface="Wingdings" pitchFamily="2" charset="2"/>
              <a:buChar char="q"/>
            </a:pPr>
            <a:r>
              <a:rPr lang="en-US" dirty="0">
                <a:solidFill>
                  <a:schemeClr val="tx1">
                    <a:lumMod val="75000"/>
                  </a:schemeClr>
                </a:solidFill>
              </a:rPr>
              <a:t> Research</a:t>
            </a:r>
          </a:p>
          <a:p>
            <a:pPr lvl="1">
              <a:buFont typeface="Wingdings" pitchFamily="2" charset="2"/>
              <a:buChar char="q"/>
            </a:pPr>
            <a:r>
              <a:rPr lang="en-US" dirty="0">
                <a:solidFill>
                  <a:schemeClr val="tx1">
                    <a:lumMod val="75000"/>
                  </a:schemeClr>
                </a:solidFill>
              </a:rPr>
              <a:t> Training</a:t>
            </a:r>
          </a:p>
          <a:p>
            <a:pPr lvl="1">
              <a:buFont typeface="Wingdings" pitchFamily="2" charset="2"/>
              <a:buChar char="q"/>
            </a:pPr>
            <a:r>
              <a:rPr lang="en-US" dirty="0">
                <a:solidFill>
                  <a:schemeClr val="tx1">
                    <a:lumMod val="75000"/>
                  </a:schemeClr>
                </a:solidFill>
              </a:rPr>
              <a:t> Technical </a:t>
            </a:r>
            <a:r>
              <a:rPr lang="en-US" dirty="0" smtClean="0">
                <a:solidFill>
                  <a:schemeClr val="tx1">
                    <a:lumMod val="75000"/>
                  </a:schemeClr>
                </a:solidFill>
              </a:rPr>
              <a:t>assistance</a:t>
            </a:r>
          </a:p>
        </p:txBody>
      </p:sp>
      <p:pic>
        <p:nvPicPr>
          <p:cNvPr id="16387" name="Picture 3" descr="GSgraph.PNG"/>
          <p:cNvPicPr>
            <a:picLocks noChangeAspect="1"/>
          </p:cNvPicPr>
          <p:nvPr/>
        </p:nvPicPr>
        <p:blipFill>
          <a:blip r:embed="rId2" cstate="email"/>
          <a:srcRect/>
          <a:stretch>
            <a:fillRect/>
          </a:stretch>
        </p:blipFill>
        <p:spPr bwMode="auto">
          <a:xfrm>
            <a:off x="3798263" y="2996952"/>
            <a:ext cx="5238233" cy="2952328"/>
          </a:xfrm>
          <a:prstGeom prst="rect">
            <a:avLst/>
          </a:prstGeom>
          <a:noFill/>
          <a:ln w="9525">
            <a:noFill/>
            <a:miter lim="800000"/>
            <a:headEnd/>
            <a:tailEnd/>
          </a:ln>
        </p:spPr>
      </p:pic>
      <p:sp>
        <p:nvSpPr>
          <p:cNvPr id="4" name="Rectangle 3"/>
          <p:cNvSpPr>
            <a:spLocks noChangeArrowheads="1"/>
          </p:cNvSpPr>
          <p:nvPr/>
        </p:nvSpPr>
        <p:spPr bwMode="auto">
          <a:xfrm>
            <a:off x="265113" y="908720"/>
            <a:ext cx="8555359" cy="461665"/>
          </a:xfrm>
          <a:prstGeom prst="rect">
            <a:avLst/>
          </a:prstGeom>
          <a:noFill/>
          <a:ln w="9525">
            <a:noFill/>
            <a:miter lim="800000"/>
            <a:headEnd/>
            <a:tailEnd/>
          </a:ln>
        </p:spPr>
        <p:txBody>
          <a:bodyPr wrap="square">
            <a:spAutoFit/>
          </a:bodyPr>
          <a:lstStyle/>
          <a:p>
            <a:pPr>
              <a:spcBef>
                <a:spcPts val="600"/>
              </a:spcBef>
              <a:spcAft>
                <a:spcPts val="600"/>
              </a:spcAft>
            </a:pPr>
            <a:r>
              <a:rPr lang="en-GB" sz="2400" b="1" dirty="0" smtClean="0">
                <a:solidFill>
                  <a:srgbClr val="C00000"/>
                </a:solidFill>
                <a:cs typeface="Arial" charset="0"/>
              </a:rPr>
              <a:t>Global Strategy and National Capacity Development</a:t>
            </a:r>
            <a:endParaRPr lang="en-US" sz="2400" b="1" dirty="0" smtClean="0">
              <a:solidFill>
                <a:srgbClr val="C00000"/>
              </a:solidFill>
            </a:endParaRPr>
          </a:p>
        </p:txBody>
      </p:sp>
    </p:spTree>
    <p:extLst>
      <p:ext uri="{BB962C8B-B14F-4D97-AF65-F5344CB8AC3E}">
        <p14:creationId xmlns:p14="http://schemas.microsoft.com/office/powerpoint/2010/main" val="813658749"/>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p:cNvSpPr>
            <a:spLocks noChangeArrowheads="1"/>
          </p:cNvSpPr>
          <p:nvPr/>
        </p:nvSpPr>
        <p:spPr bwMode="auto">
          <a:xfrm>
            <a:off x="323528" y="1484784"/>
            <a:ext cx="8353425" cy="4248150"/>
          </a:xfrm>
          <a:prstGeom prst="rect">
            <a:avLst/>
          </a:prstGeom>
          <a:noFill/>
          <a:ln w="9525">
            <a:noFill/>
            <a:miter lim="800000"/>
            <a:headEnd/>
            <a:tailEnd/>
          </a:ln>
        </p:spPr>
        <p:txBody>
          <a:bodyPr>
            <a:spAutoFit/>
          </a:bodyPr>
          <a:lstStyle/>
          <a:p>
            <a:r>
              <a:rPr lang="en-US" b="1" dirty="0" smtClean="0">
                <a:solidFill>
                  <a:schemeClr val="tx1">
                    <a:lumMod val="75000"/>
                  </a:schemeClr>
                </a:solidFill>
              </a:rPr>
              <a:t>Training </a:t>
            </a:r>
            <a:r>
              <a:rPr lang="en-US" b="1" dirty="0">
                <a:solidFill>
                  <a:schemeClr val="tx1">
                    <a:lumMod val="75000"/>
                  </a:schemeClr>
                </a:solidFill>
              </a:rPr>
              <a:t>Component</a:t>
            </a:r>
          </a:p>
          <a:p>
            <a:endParaRPr lang="en-US" b="1" dirty="0">
              <a:solidFill>
                <a:schemeClr val="tx1">
                  <a:lumMod val="75000"/>
                </a:schemeClr>
              </a:solidFill>
            </a:endParaRPr>
          </a:p>
          <a:p>
            <a:pPr>
              <a:buFont typeface="Arial" charset="0"/>
              <a:buChar char="•"/>
            </a:pPr>
            <a:r>
              <a:rPr lang="en-US" dirty="0">
                <a:solidFill>
                  <a:schemeClr val="tx1">
                    <a:lumMod val="75000"/>
                  </a:schemeClr>
                </a:solidFill>
              </a:rPr>
              <a:t> Strengthen existing training institutions</a:t>
            </a:r>
          </a:p>
          <a:p>
            <a:pPr lvl="2">
              <a:buFont typeface="Courier New" pitchFamily="49" charset="0"/>
              <a:buChar char="o"/>
            </a:pPr>
            <a:r>
              <a:rPr lang="en-US" dirty="0">
                <a:solidFill>
                  <a:schemeClr val="tx1">
                    <a:lumMod val="75000"/>
                  </a:schemeClr>
                </a:solidFill>
              </a:rPr>
              <a:t> Establish regional centers of excellence for advanced training</a:t>
            </a:r>
          </a:p>
          <a:p>
            <a:pPr lvl="2">
              <a:buFont typeface="Courier New" pitchFamily="49" charset="0"/>
              <a:buChar char="o"/>
            </a:pPr>
            <a:r>
              <a:rPr lang="en-US" dirty="0">
                <a:solidFill>
                  <a:schemeClr val="tx1">
                    <a:lumMod val="75000"/>
                  </a:schemeClr>
                </a:solidFill>
              </a:rPr>
              <a:t> Decentralize initial training to National Institutions</a:t>
            </a:r>
          </a:p>
          <a:p>
            <a:pPr lvl="2"/>
            <a:endParaRPr lang="en-US" dirty="0">
              <a:solidFill>
                <a:schemeClr val="tx1">
                  <a:lumMod val="75000"/>
                </a:schemeClr>
              </a:solidFill>
            </a:endParaRPr>
          </a:p>
          <a:p>
            <a:pPr>
              <a:buFont typeface="Arial" charset="0"/>
              <a:buChar char="•"/>
            </a:pPr>
            <a:r>
              <a:rPr lang="en-US" dirty="0">
                <a:solidFill>
                  <a:schemeClr val="tx1">
                    <a:lumMod val="75000"/>
                  </a:schemeClr>
                </a:solidFill>
              </a:rPr>
              <a:t> Improve the curricula existing courses and develop new ones</a:t>
            </a:r>
          </a:p>
          <a:p>
            <a:pPr lvl="2">
              <a:buFont typeface="Courier New" pitchFamily="49" charset="0"/>
              <a:buChar char="o"/>
            </a:pPr>
            <a:r>
              <a:rPr lang="en-US" dirty="0">
                <a:solidFill>
                  <a:schemeClr val="tx1">
                    <a:lumMod val="75000"/>
                  </a:schemeClr>
                </a:solidFill>
              </a:rPr>
              <a:t> Specialized courses (use of remote sensing)</a:t>
            </a:r>
          </a:p>
          <a:p>
            <a:pPr lvl="2">
              <a:buFont typeface="Courier New" pitchFamily="49" charset="0"/>
              <a:buChar char="o"/>
            </a:pPr>
            <a:r>
              <a:rPr lang="en-US" dirty="0">
                <a:solidFill>
                  <a:schemeClr val="tx1">
                    <a:lumMod val="75000"/>
                  </a:schemeClr>
                </a:solidFill>
              </a:rPr>
              <a:t> Develop a broad package of training courses</a:t>
            </a:r>
          </a:p>
          <a:p>
            <a:pPr lvl="3"/>
            <a:r>
              <a:rPr lang="en-US" dirty="0">
                <a:solidFill>
                  <a:schemeClr val="tx1">
                    <a:lumMod val="75000"/>
                  </a:schemeClr>
                </a:solidFill>
              </a:rPr>
              <a:t>(initial/advanced, general/specialized, long/medium/short duration; formal/on the job, etc.)</a:t>
            </a:r>
          </a:p>
          <a:p>
            <a:pPr lvl="3"/>
            <a:endParaRPr lang="en-US" dirty="0">
              <a:solidFill>
                <a:schemeClr val="tx1">
                  <a:lumMod val="75000"/>
                </a:schemeClr>
              </a:solidFill>
            </a:endParaRPr>
          </a:p>
          <a:p>
            <a:pPr>
              <a:buFont typeface="Arial" charset="0"/>
              <a:buChar char="•"/>
            </a:pPr>
            <a:r>
              <a:rPr lang="en-US" dirty="0">
                <a:solidFill>
                  <a:schemeClr val="tx1">
                    <a:lumMod val="75000"/>
                  </a:schemeClr>
                </a:solidFill>
              </a:rPr>
              <a:t> Promote e‐learning &amp; distance learning</a:t>
            </a:r>
          </a:p>
          <a:p>
            <a:endParaRPr lang="en-US" dirty="0">
              <a:solidFill>
                <a:schemeClr val="tx1">
                  <a:lumMod val="75000"/>
                </a:schemeClr>
              </a:solidFill>
            </a:endParaRPr>
          </a:p>
          <a:p>
            <a:pPr>
              <a:buFont typeface="Arial" charset="0"/>
              <a:buChar char="•"/>
            </a:pPr>
            <a:r>
              <a:rPr lang="en-US" dirty="0">
                <a:solidFill>
                  <a:schemeClr val="tx1">
                    <a:lumMod val="75000"/>
                  </a:schemeClr>
                </a:solidFill>
              </a:rPr>
              <a:t> Strengthen real demand for training / Develop a training market</a:t>
            </a:r>
          </a:p>
        </p:txBody>
      </p:sp>
      <p:sp>
        <p:nvSpPr>
          <p:cNvPr id="3" name="Rectangle 2"/>
          <p:cNvSpPr>
            <a:spLocks noChangeArrowheads="1"/>
          </p:cNvSpPr>
          <p:nvPr/>
        </p:nvSpPr>
        <p:spPr bwMode="auto">
          <a:xfrm>
            <a:off x="265113" y="908720"/>
            <a:ext cx="8555359" cy="461665"/>
          </a:xfrm>
          <a:prstGeom prst="rect">
            <a:avLst/>
          </a:prstGeom>
          <a:noFill/>
          <a:ln w="9525">
            <a:noFill/>
            <a:miter lim="800000"/>
            <a:headEnd/>
            <a:tailEnd/>
          </a:ln>
        </p:spPr>
        <p:txBody>
          <a:bodyPr wrap="square">
            <a:spAutoFit/>
          </a:bodyPr>
          <a:lstStyle/>
          <a:p>
            <a:pPr>
              <a:spcBef>
                <a:spcPts val="600"/>
              </a:spcBef>
              <a:spcAft>
                <a:spcPts val="600"/>
              </a:spcAft>
            </a:pPr>
            <a:r>
              <a:rPr lang="en-GB" sz="2400" b="1" dirty="0" smtClean="0">
                <a:solidFill>
                  <a:srgbClr val="C00000"/>
                </a:solidFill>
                <a:cs typeface="Arial" charset="0"/>
              </a:rPr>
              <a:t>Global Strategy and National Capacity Development</a:t>
            </a:r>
            <a:endParaRPr lang="en-US" sz="2400" b="1" dirty="0" smtClean="0">
              <a:solidFill>
                <a:srgbClr val="C00000"/>
              </a:solidFill>
            </a:endParaRPr>
          </a:p>
        </p:txBody>
      </p:sp>
    </p:spTree>
    <p:extLst>
      <p:ext uri="{BB962C8B-B14F-4D97-AF65-F5344CB8AC3E}">
        <p14:creationId xmlns:p14="http://schemas.microsoft.com/office/powerpoint/2010/main" val="1481673422"/>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395288" y="731838"/>
            <a:ext cx="8291512" cy="782637"/>
          </a:xfrm>
        </p:spPr>
        <p:txBody>
          <a:bodyPr/>
          <a:lstStyle/>
          <a:p>
            <a:pPr>
              <a:defRPr/>
            </a:pPr>
            <a:r>
              <a:rPr lang="en-US" sz="2800" dirty="0" smtClean="0"/>
              <a:t>Level </a:t>
            </a:r>
            <a:r>
              <a:rPr lang="en-US" sz="2800" dirty="0"/>
              <a:t>of statistical </a:t>
            </a:r>
            <a:r>
              <a:rPr lang="en-US" sz="2800" dirty="0" smtClean="0"/>
              <a:t>development</a:t>
            </a:r>
            <a:endParaRPr lang="en-US" sz="2800" i="1" dirty="0" smtClean="0"/>
          </a:p>
        </p:txBody>
      </p:sp>
      <p:sp>
        <p:nvSpPr>
          <p:cNvPr id="19459" name="TextBox 4"/>
          <p:cNvSpPr txBox="1">
            <a:spLocks noChangeArrowheads="1"/>
          </p:cNvSpPr>
          <p:nvPr/>
        </p:nvSpPr>
        <p:spPr bwMode="auto">
          <a:xfrm>
            <a:off x="682625" y="1855788"/>
            <a:ext cx="7888288" cy="4278312"/>
          </a:xfrm>
          <a:prstGeom prst="rect">
            <a:avLst/>
          </a:prstGeom>
          <a:noFill/>
          <a:ln w="9525">
            <a:noFill/>
            <a:miter lim="800000"/>
            <a:headEnd/>
            <a:tailEnd/>
          </a:ln>
        </p:spPr>
        <p:txBody>
          <a:bodyPr>
            <a:spAutoFit/>
          </a:bodyPr>
          <a:lstStyle/>
          <a:p>
            <a:r>
              <a:rPr lang="en-GB" sz="2800">
                <a:solidFill>
                  <a:srgbClr val="1E5590"/>
                </a:solidFill>
              </a:rPr>
              <a:t>Guidelines on Compiling Indicators of Country Capacity to Produce Agricultural and Rural Statistics</a:t>
            </a:r>
          </a:p>
          <a:p>
            <a:endParaRPr lang="en-GB" sz="2000">
              <a:solidFill>
                <a:srgbClr val="1E5590"/>
              </a:solidFill>
            </a:endParaRPr>
          </a:p>
          <a:p>
            <a:r>
              <a:rPr lang="en-GB" sz="2400" u="sng"/>
              <a:t>Capacity indicator I</a:t>
            </a:r>
            <a:r>
              <a:rPr lang="en-GB" sz="2400"/>
              <a:t>: Institutional infrastructure</a:t>
            </a:r>
            <a:endParaRPr lang="en-US" sz="2400"/>
          </a:p>
          <a:p>
            <a:r>
              <a:rPr lang="en-GB" sz="2400" u="sng"/>
              <a:t>Capacity Indicator II</a:t>
            </a:r>
            <a:r>
              <a:rPr lang="en-GB" sz="2400"/>
              <a:t>: Resources</a:t>
            </a:r>
            <a:r>
              <a:rPr lang="en-GB" sz="2400" u="sng"/>
              <a:t> </a:t>
            </a:r>
            <a:endParaRPr lang="en-US" sz="2400"/>
          </a:p>
          <a:p>
            <a:r>
              <a:rPr lang="en-GB" sz="2400" u="sng"/>
              <a:t>Capacity indicator III: </a:t>
            </a:r>
            <a:r>
              <a:rPr lang="en-GB" sz="2400"/>
              <a:t>Statistical methods and practices</a:t>
            </a:r>
          </a:p>
          <a:p>
            <a:r>
              <a:rPr lang="en-GB" sz="2400" u="sng"/>
              <a:t>Capacity Indicator IV : </a:t>
            </a:r>
            <a:r>
              <a:rPr lang="en-GB" sz="2400"/>
              <a:t>Availability of statistical information </a:t>
            </a:r>
          </a:p>
          <a:p>
            <a:endParaRPr lang="en-GB" sz="2400"/>
          </a:p>
          <a:p>
            <a:r>
              <a:rPr lang="en-GB" sz="2400"/>
              <a:t>Political reasons....?...</a:t>
            </a:r>
            <a:r>
              <a:rPr lang="en-GB" sz="2000">
                <a:solidFill>
                  <a:srgbClr val="1E5590"/>
                </a:solidFill>
              </a:rPr>
              <a:t> </a:t>
            </a:r>
            <a:endParaRPr lang="en-US" sz="2000">
              <a:solidFill>
                <a:srgbClr val="1E5590"/>
              </a:solidFill>
            </a:endParaRPr>
          </a:p>
        </p:txBody>
      </p:sp>
      <p:pic>
        <p:nvPicPr>
          <p:cNvPr id="6" name="Picture 5" descr="GSguidelines.PNG"/>
          <p:cNvPicPr>
            <a:picLocks noChangeAspect="1"/>
          </p:cNvPicPr>
          <p:nvPr/>
        </p:nvPicPr>
        <p:blipFill>
          <a:blip r:embed="rId3" cstate="email"/>
          <a:srcRect/>
          <a:stretch>
            <a:fillRect/>
          </a:stretch>
        </p:blipFill>
        <p:spPr bwMode="auto">
          <a:xfrm>
            <a:off x="5180013" y="1457325"/>
            <a:ext cx="3963987" cy="5400675"/>
          </a:xfrm>
          <a:prstGeom prst="rect">
            <a:avLst/>
          </a:prstGeom>
          <a:noFill/>
          <a:ln w="9525">
            <a:noFill/>
            <a:miter lim="800000"/>
            <a:headEnd/>
            <a:tailEnd/>
          </a:ln>
        </p:spPr>
      </p:pic>
      <p:pic>
        <p:nvPicPr>
          <p:cNvPr id="4" name="Picture 3" descr="GScriteria.PNG"/>
          <p:cNvPicPr>
            <a:picLocks noChangeAspect="1"/>
          </p:cNvPicPr>
          <p:nvPr/>
        </p:nvPicPr>
        <p:blipFill>
          <a:blip r:embed="rId4" cstate="email"/>
          <a:srcRect/>
          <a:stretch>
            <a:fillRect/>
          </a:stretch>
        </p:blipFill>
        <p:spPr bwMode="auto">
          <a:xfrm>
            <a:off x="0" y="1582738"/>
            <a:ext cx="8062913" cy="5275262"/>
          </a:xfrm>
          <a:prstGeom prst="rect">
            <a:avLst/>
          </a:prstGeom>
          <a:noFill/>
          <a:ln w="9525">
            <a:noFill/>
            <a:miter lim="800000"/>
            <a:headEnd/>
            <a:tailEnd/>
          </a:ln>
        </p:spPr>
      </p:pic>
    </p:spTree>
    <p:extLst>
      <p:ext uri="{BB962C8B-B14F-4D97-AF65-F5344CB8AC3E}">
        <p14:creationId xmlns:p14="http://schemas.microsoft.com/office/powerpoint/2010/main" val="22676475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000" fill="hold"/>
                                        <p:tgtEl>
                                          <p:spTgt spid="6"/>
                                        </p:tgtEl>
                                        <p:attrNameLst>
                                          <p:attrName>ppt_x</p:attrName>
                                        </p:attrNameLst>
                                      </p:cBhvr>
                                      <p:tavLst>
                                        <p:tav tm="0">
                                          <p:val>
                                            <p:strVal val="#ppt_x"/>
                                          </p:val>
                                        </p:tav>
                                        <p:tav tm="100000">
                                          <p:val>
                                            <p:strVal val="#ppt_x"/>
                                          </p:val>
                                        </p:tav>
                                      </p:tavLst>
                                    </p:anim>
                                    <p:anim calcmode="lin" valueType="num">
                                      <p:cBhvr additive="base">
                                        <p:cTn id="8" dur="2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2000" fill="hold"/>
                                        <p:tgtEl>
                                          <p:spTgt spid="4"/>
                                        </p:tgtEl>
                                        <p:attrNameLst>
                                          <p:attrName>ppt_x</p:attrName>
                                        </p:attrNameLst>
                                      </p:cBhvr>
                                      <p:tavLst>
                                        <p:tav tm="0">
                                          <p:val>
                                            <p:strVal val="#ppt_x"/>
                                          </p:val>
                                        </p:tav>
                                        <p:tav tm="100000">
                                          <p:val>
                                            <p:strVal val="#ppt_x"/>
                                          </p:val>
                                        </p:tav>
                                      </p:tavLst>
                                    </p:anim>
                                    <p:anim calcmode="lin" valueType="num">
                                      <p:cBhvr additive="base">
                                        <p:cTn id="14" dur="2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312936" y="980728"/>
            <a:ext cx="8291512" cy="317723"/>
          </a:xfrm>
        </p:spPr>
        <p:txBody>
          <a:bodyPr rtlCol="0">
            <a:noAutofit/>
          </a:bodyPr>
          <a:lstStyle/>
          <a:p>
            <a:pPr fontAlgn="auto">
              <a:spcAft>
                <a:spcPts val="0"/>
              </a:spcAft>
              <a:defRPr/>
            </a:pPr>
            <a:r>
              <a:rPr lang="en-US" sz="1600" dirty="0" smtClean="0"/>
              <a:t>FAO-Global Strategy Priority countries selected for 2013-14</a:t>
            </a:r>
          </a:p>
        </p:txBody>
      </p:sp>
      <p:sp>
        <p:nvSpPr>
          <p:cNvPr id="5123" name="TextBox 14"/>
          <p:cNvSpPr txBox="1">
            <a:spLocks noChangeArrowheads="1"/>
          </p:cNvSpPr>
          <p:nvPr/>
        </p:nvSpPr>
        <p:spPr bwMode="auto">
          <a:xfrm>
            <a:off x="369888" y="1535113"/>
            <a:ext cx="2635250" cy="4892675"/>
          </a:xfrm>
          <a:prstGeom prst="rect">
            <a:avLst/>
          </a:prstGeom>
          <a:noFill/>
          <a:ln w="9525">
            <a:solidFill>
              <a:srgbClr val="92D050"/>
            </a:solidFill>
            <a:miter lim="800000"/>
            <a:headEnd/>
            <a:tailEnd/>
          </a:ln>
        </p:spPr>
        <p:txBody>
          <a:bodyPr>
            <a:spAutoFit/>
          </a:bodyPr>
          <a:lstStyle/>
          <a:p>
            <a:r>
              <a:rPr lang="en-US" sz="1200" b="1" dirty="0">
                <a:latin typeface="Calibri" pitchFamily="34" charset="0"/>
              </a:rPr>
              <a:t>Priority list </a:t>
            </a:r>
          </a:p>
          <a:p>
            <a:r>
              <a:rPr lang="en-US" sz="1200" b="1" dirty="0">
                <a:latin typeface="Calibri" pitchFamily="34" charset="0"/>
              </a:rPr>
              <a:t>for Africa in 2013 </a:t>
            </a:r>
          </a:p>
          <a:p>
            <a:r>
              <a:rPr lang="it-IT" sz="1200" dirty="0" err="1">
                <a:solidFill>
                  <a:srgbClr val="1E5590"/>
                </a:solidFill>
                <a:latin typeface="Calibri" pitchFamily="34" charset="0"/>
              </a:rPr>
              <a:t>Burkina</a:t>
            </a:r>
            <a:r>
              <a:rPr lang="it-IT" sz="1200" dirty="0">
                <a:solidFill>
                  <a:srgbClr val="1E5590"/>
                </a:solidFill>
                <a:latin typeface="Calibri" pitchFamily="34" charset="0"/>
              </a:rPr>
              <a:t> </a:t>
            </a:r>
            <a:r>
              <a:rPr lang="it-IT" sz="1200" dirty="0" err="1">
                <a:solidFill>
                  <a:srgbClr val="1E5590"/>
                </a:solidFill>
                <a:latin typeface="Calibri" pitchFamily="34" charset="0"/>
              </a:rPr>
              <a:t>Faso</a:t>
            </a:r>
            <a:endParaRPr lang="en-US" sz="1200" dirty="0">
              <a:solidFill>
                <a:srgbClr val="1E5590"/>
              </a:solidFill>
              <a:latin typeface="Calibri" pitchFamily="34" charset="0"/>
            </a:endParaRPr>
          </a:p>
          <a:p>
            <a:r>
              <a:rPr lang="it-IT" sz="1200" dirty="0" err="1">
                <a:solidFill>
                  <a:srgbClr val="1E5590"/>
                </a:solidFill>
                <a:latin typeface="Calibri" pitchFamily="34" charset="0"/>
              </a:rPr>
              <a:t>Ethiopia</a:t>
            </a:r>
            <a:endParaRPr lang="en-US" sz="1200" dirty="0">
              <a:solidFill>
                <a:srgbClr val="1E5590"/>
              </a:solidFill>
              <a:latin typeface="Calibri" pitchFamily="34" charset="0"/>
            </a:endParaRPr>
          </a:p>
          <a:p>
            <a:r>
              <a:rPr lang="it-IT" sz="1200" dirty="0">
                <a:solidFill>
                  <a:srgbClr val="1E5590"/>
                </a:solidFill>
                <a:latin typeface="Calibri" pitchFamily="34" charset="0"/>
              </a:rPr>
              <a:t>Ghana</a:t>
            </a:r>
            <a:endParaRPr lang="en-US" sz="1200" dirty="0">
              <a:solidFill>
                <a:srgbClr val="1E5590"/>
              </a:solidFill>
              <a:latin typeface="Calibri" pitchFamily="34" charset="0"/>
            </a:endParaRPr>
          </a:p>
          <a:p>
            <a:r>
              <a:rPr lang="it-IT" sz="1200" dirty="0">
                <a:solidFill>
                  <a:srgbClr val="1E5590"/>
                </a:solidFill>
                <a:latin typeface="Calibri" pitchFamily="34" charset="0"/>
              </a:rPr>
              <a:t>Nigeria</a:t>
            </a:r>
            <a:endParaRPr lang="en-US" sz="1200" dirty="0">
              <a:solidFill>
                <a:srgbClr val="1E5590"/>
              </a:solidFill>
              <a:latin typeface="Calibri" pitchFamily="34" charset="0"/>
            </a:endParaRPr>
          </a:p>
          <a:p>
            <a:r>
              <a:rPr lang="it-IT" sz="1200" dirty="0">
                <a:solidFill>
                  <a:srgbClr val="1E5590"/>
                </a:solidFill>
                <a:latin typeface="Calibri" pitchFamily="34" charset="0"/>
              </a:rPr>
              <a:t>Mali</a:t>
            </a:r>
            <a:endParaRPr lang="en-US" sz="1200" dirty="0">
              <a:solidFill>
                <a:srgbClr val="1E5590"/>
              </a:solidFill>
              <a:latin typeface="Calibri" pitchFamily="34" charset="0"/>
            </a:endParaRPr>
          </a:p>
          <a:p>
            <a:r>
              <a:rPr lang="it-IT" sz="1200" dirty="0">
                <a:solidFill>
                  <a:srgbClr val="1E5590"/>
                </a:solidFill>
                <a:latin typeface="Calibri" pitchFamily="34" charset="0"/>
              </a:rPr>
              <a:t>Tanzania</a:t>
            </a:r>
            <a:endParaRPr lang="en-US" sz="1200" dirty="0">
              <a:solidFill>
                <a:srgbClr val="1E5590"/>
              </a:solidFill>
              <a:latin typeface="Calibri" pitchFamily="34" charset="0"/>
            </a:endParaRPr>
          </a:p>
          <a:p>
            <a:r>
              <a:rPr lang="it-IT" sz="1200" dirty="0">
                <a:solidFill>
                  <a:srgbClr val="1E5590"/>
                </a:solidFill>
                <a:latin typeface="Calibri" pitchFamily="34" charset="0"/>
              </a:rPr>
              <a:t>Uganda</a:t>
            </a:r>
            <a:endParaRPr lang="en-US" sz="1200" dirty="0">
              <a:solidFill>
                <a:srgbClr val="1E5590"/>
              </a:solidFill>
              <a:latin typeface="Calibri" pitchFamily="34" charset="0"/>
            </a:endParaRPr>
          </a:p>
          <a:p>
            <a:r>
              <a:rPr lang="it-IT" sz="1200" dirty="0">
                <a:solidFill>
                  <a:srgbClr val="1E5590"/>
                </a:solidFill>
                <a:latin typeface="Calibri" pitchFamily="34" charset="0"/>
              </a:rPr>
              <a:t>Cape Verde</a:t>
            </a:r>
            <a:endParaRPr lang="en-US" sz="1200" dirty="0">
              <a:solidFill>
                <a:srgbClr val="1E5590"/>
              </a:solidFill>
              <a:latin typeface="Calibri" pitchFamily="34" charset="0"/>
            </a:endParaRPr>
          </a:p>
          <a:p>
            <a:r>
              <a:rPr lang="it-IT" sz="1200" dirty="0" err="1">
                <a:solidFill>
                  <a:srgbClr val="1E5590"/>
                </a:solidFill>
                <a:latin typeface="Calibri" pitchFamily="34" charset="0"/>
              </a:rPr>
              <a:t>Morocco</a:t>
            </a:r>
            <a:endParaRPr lang="en-US" sz="1200" dirty="0">
              <a:solidFill>
                <a:srgbClr val="1E5590"/>
              </a:solidFill>
              <a:latin typeface="Calibri" pitchFamily="34" charset="0"/>
            </a:endParaRPr>
          </a:p>
          <a:p>
            <a:r>
              <a:rPr lang="it-IT" sz="1200" dirty="0" err="1">
                <a:solidFill>
                  <a:srgbClr val="1E5590"/>
                </a:solidFill>
                <a:latin typeface="Calibri" pitchFamily="34" charset="0"/>
              </a:rPr>
              <a:t>Mozambique</a:t>
            </a:r>
            <a:endParaRPr lang="en-US" sz="1200" dirty="0">
              <a:solidFill>
                <a:srgbClr val="1E5590"/>
              </a:solidFill>
              <a:latin typeface="Calibri" pitchFamily="34" charset="0"/>
            </a:endParaRPr>
          </a:p>
          <a:p>
            <a:r>
              <a:rPr lang="it-IT" sz="1200" dirty="0" err="1">
                <a:solidFill>
                  <a:srgbClr val="1E5590"/>
                </a:solidFill>
                <a:latin typeface="Calibri" pitchFamily="34" charset="0"/>
              </a:rPr>
              <a:t>Rwanda</a:t>
            </a:r>
            <a:endParaRPr lang="en-US" sz="1200" dirty="0">
              <a:solidFill>
                <a:srgbClr val="1E5590"/>
              </a:solidFill>
              <a:latin typeface="Calibri" pitchFamily="34" charset="0"/>
            </a:endParaRPr>
          </a:p>
          <a:p>
            <a:r>
              <a:rPr lang="it-IT" sz="1200" dirty="0">
                <a:solidFill>
                  <a:srgbClr val="1E5590"/>
                </a:solidFill>
                <a:latin typeface="Calibri" pitchFamily="34" charset="0"/>
              </a:rPr>
              <a:t>Zambia</a:t>
            </a:r>
          </a:p>
          <a:p>
            <a:endParaRPr lang="it-IT" sz="1200" dirty="0">
              <a:solidFill>
                <a:srgbClr val="1E5590"/>
              </a:solidFill>
              <a:latin typeface="Calibri" pitchFamily="34" charset="0"/>
            </a:endParaRPr>
          </a:p>
          <a:p>
            <a:r>
              <a:rPr lang="en-US" sz="1200" b="1" dirty="0">
                <a:latin typeface="Calibri" pitchFamily="34" charset="0"/>
              </a:rPr>
              <a:t>Priority list</a:t>
            </a:r>
          </a:p>
          <a:p>
            <a:r>
              <a:rPr lang="en-US" sz="1200" b="1" dirty="0">
                <a:latin typeface="Calibri" pitchFamily="34" charset="0"/>
              </a:rPr>
              <a:t>for Asia for 2013/2014</a:t>
            </a:r>
          </a:p>
          <a:p>
            <a:r>
              <a:rPr lang="it-IT" sz="1200" dirty="0">
                <a:solidFill>
                  <a:srgbClr val="1E5590"/>
                </a:solidFill>
                <a:latin typeface="Calibri" pitchFamily="34" charset="0"/>
              </a:rPr>
              <a:t>Bhutan</a:t>
            </a:r>
            <a:endParaRPr lang="en-US" sz="1200" dirty="0">
              <a:solidFill>
                <a:srgbClr val="1E5590"/>
              </a:solidFill>
              <a:latin typeface="Calibri" pitchFamily="34" charset="0"/>
            </a:endParaRPr>
          </a:p>
          <a:p>
            <a:r>
              <a:rPr lang="it-IT" sz="1200" dirty="0">
                <a:solidFill>
                  <a:srgbClr val="1E5590"/>
                </a:solidFill>
                <a:latin typeface="Calibri" pitchFamily="34" charset="0"/>
              </a:rPr>
              <a:t>Indonesia</a:t>
            </a:r>
            <a:endParaRPr lang="en-US" sz="1200" dirty="0">
              <a:solidFill>
                <a:srgbClr val="1E5590"/>
              </a:solidFill>
              <a:latin typeface="Calibri" pitchFamily="34" charset="0"/>
            </a:endParaRPr>
          </a:p>
          <a:p>
            <a:r>
              <a:rPr lang="it-IT" sz="1200" dirty="0">
                <a:solidFill>
                  <a:srgbClr val="1E5590"/>
                </a:solidFill>
                <a:latin typeface="Calibri" pitchFamily="34" charset="0"/>
              </a:rPr>
              <a:t>Lao PDR</a:t>
            </a:r>
            <a:endParaRPr lang="en-US" sz="1200" dirty="0">
              <a:solidFill>
                <a:srgbClr val="1E5590"/>
              </a:solidFill>
              <a:latin typeface="Calibri" pitchFamily="34" charset="0"/>
            </a:endParaRPr>
          </a:p>
          <a:p>
            <a:r>
              <a:rPr lang="it-IT" sz="1200" dirty="0">
                <a:solidFill>
                  <a:srgbClr val="1E5590"/>
                </a:solidFill>
                <a:latin typeface="Calibri" pitchFamily="34" charset="0"/>
              </a:rPr>
              <a:t>Fiji</a:t>
            </a:r>
            <a:endParaRPr lang="en-US" sz="1200" dirty="0">
              <a:solidFill>
                <a:srgbClr val="1E5590"/>
              </a:solidFill>
              <a:latin typeface="Calibri" pitchFamily="34" charset="0"/>
            </a:endParaRPr>
          </a:p>
          <a:p>
            <a:r>
              <a:rPr lang="it-IT" sz="1200" dirty="0">
                <a:solidFill>
                  <a:srgbClr val="1E5590"/>
                </a:solidFill>
                <a:latin typeface="Calibri" pitchFamily="34" charset="0"/>
              </a:rPr>
              <a:t>Samoa</a:t>
            </a:r>
            <a:endParaRPr lang="en-US" sz="1200" dirty="0">
              <a:solidFill>
                <a:srgbClr val="1E5590"/>
              </a:solidFill>
              <a:latin typeface="Calibri" pitchFamily="34" charset="0"/>
            </a:endParaRPr>
          </a:p>
          <a:p>
            <a:r>
              <a:rPr lang="it-IT" sz="1200" dirty="0">
                <a:solidFill>
                  <a:srgbClr val="1E5590"/>
                </a:solidFill>
                <a:latin typeface="Calibri" pitchFamily="34" charset="0"/>
              </a:rPr>
              <a:t>Myanmar</a:t>
            </a:r>
            <a:endParaRPr lang="en-US" sz="1200" dirty="0">
              <a:solidFill>
                <a:srgbClr val="1E5590"/>
              </a:solidFill>
              <a:latin typeface="Calibri" pitchFamily="34" charset="0"/>
            </a:endParaRPr>
          </a:p>
          <a:p>
            <a:r>
              <a:rPr lang="it-IT" sz="1200" dirty="0">
                <a:solidFill>
                  <a:srgbClr val="1E5590"/>
                </a:solidFill>
                <a:latin typeface="Calibri" pitchFamily="34" charset="0"/>
              </a:rPr>
              <a:t>Sri Lanka</a:t>
            </a:r>
            <a:endParaRPr lang="en-US" sz="1200" dirty="0">
              <a:solidFill>
                <a:srgbClr val="1E5590"/>
              </a:solidFill>
              <a:latin typeface="Calibri" pitchFamily="34" charset="0"/>
            </a:endParaRPr>
          </a:p>
          <a:p>
            <a:r>
              <a:rPr lang="it-IT" sz="1200" dirty="0">
                <a:solidFill>
                  <a:srgbClr val="1E5590"/>
                </a:solidFill>
                <a:latin typeface="Calibri" pitchFamily="34" charset="0"/>
              </a:rPr>
              <a:t>Georgia</a:t>
            </a:r>
            <a:endParaRPr lang="en-US" sz="1200" dirty="0">
              <a:solidFill>
                <a:srgbClr val="1E5590"/>
              </a:solidFill>
              <a:latin typeface="Calibri" pitchFamily="34" charset="0"/>
            </a:endParaRPr>
          </a:p>
          <a:p>
            <a:r>
              <a:rPr lang="it-IT" sz="1200" dirty="0">
                <a:solidFill>
                  <a:srgbClr val="1E5590"/>
                </a:solidFill>
                <a:latin typeface="Calibri" pitchFamily="34" charset="0"/>
              </a:rPr>
              <a:t>Bangladesh</a:t>
            </a:r>
            <a:endParaRPr lang="en-US" sz="1200" dirty="0">
              <a:solidFill>
                <a:srgbClr val="1E5590"/>
              </a:solidFill>
              <a:latin typeface="Calibri" pitchFamily="34" charset="0"/>
            </a:endParaRPr>
          </a:p>
        </p:txBody>
      </p:sp>
      <p:pic>
        <p:nvPicPr>
          <p:cNvPr id="5124" name="Picture 4" descr="GScountry (2).PNG"/>
          <p:cNvPicPr>
            <a:picLocks noChangeAspect="1"/>
          </p:cNvPicPr>
          <p:nvPr/>
        </p:nvPicPr>
        <p:blipFill>
          <a:blip r:embed="rId3" cstate="email"/>
          <a:srcRect/>
          <a:stretch>
            <a:fillRect/>
          </a:stretch>
        </p:blipFill>
        <p:spPr bwMode="auto">
          <a:xfrm>
            <a:off x="3203848" y="3933056"/>
            <a:ext cx="5789275" cy="2924944"/>
          </a:xfrm>
          <a:prstGeom prst="rect">
            <a:avLst/>
          </a:prstGeom>
          <a:noFill/>
          <a:ln w="9525">
            <a:noFill/>
            <a:miter lim="800000"/>
            <a:headEnd/>
            <a:tailEnd/>
          </a:ln>
        </p:spPr>
      </p:pic>
      <p:sp>
        <p:nvSpPr>
          <p:cNvPr id="5" name="TextBox 4"/>
          <p:cNvSpPr txBox="1"/>
          <p:nvPr/>
        </p:nvSpPr>
        <p:spPr>
          <a:xfrm>
            <a:off x="3131840" y="1412776"/>
            <a:ext cx="6012160" cy="2646878"/>
          </a:xfrm>
          <a:prstGeom prst="rect">
            <a:avLst/>
          </a:prstGeom>
          <a:noFill/>
        </p:spPr>
        <p:txBody>
          <a:bodyPr wrap="square" rtlCol="0">
            <a:spAutoFit/>
          </a:bodyPr>
          <a:lstStyle/>
          <a:p>
            <a:pPr marL="457200" indent="-457200"/>
            <a:r>
              <a:rPr lang="en-US" sz="2300" dirty="0" smtClean="0">
                <a:solidFill>
                  <a:srgbClr val="1E5590"/>
                </a:solidFill>
                <a:latin typeface="Calibri" pitchFamily="34" charset="0"/>
              </a:rPr>
              <a:t>Criteria</a:t>
            </a:r>
          </a:p>
          <a:p>
            <a:pPr marL="265113" indent="-265113">
              <a:buFont typeface="Arial" charset="0"/>
              <a:buChar char="•"/>
            </a:pPr>
            <a:r>
              <a:rPr lang="en-US" sz="1400" dirty="0" smtClean="0">
                <a:solidFill>
                  <a:srgbClr val="1E5590"/>
                </a:solidFill>
                <a:latin typeface="Calibri" pitchFamily="34" charset="0"/>
              </a:rPr>
              <a:t>Political will and commitment to improve country’s agricultural statistics and to provide the required government contributions in cash or in kind;</a:t>
            </a:r>
          </a:p>
          <a:p>
            <a:pPr marL="265113" indent="-265113">
              <a:buFont typeface="Arial" charset="0"/>
              <a:buChar char="•"/>
            </a:pPr>
            <a:r>
              <a:rPr lang="en-US" sz="1400" dirty="0" smtClean="0">
                <a:solidFill>
                  <a:srgbClr val="1E5590"/>
                </a:solidFill>
                <a:latin typeface="Calibri" pitchFamily="34" charset="0"/>
              </a:rPr>
              <a:t>Active donor interests in the country;</a:t>
            </a:r>
            <a:endParaRPr lang="en-GB" sz="1400" dirty="0" smtClean="0">
              <a:solidFill>
                <a:srgbClr val="1E5590"/>
              </a:solidFill>
              <a:latin typeface="Calibri" pitchFamily="34" charset="0"/>
            </a:endParaRPr>
          </a:p>
          <a:p>
            <a:pPr marL="265113" indent="-265113">
              <a:buFont typeface="Arial" charset="0"/>
              <a:buChar char="•"/>
            </a:pPr>
            <a:r>
              <a:rPr lang="en-US" sz="1400" dirty="0" smtClean="0">
                <a:solidFill>
                  <a:srgbClr val="1E5590"/>
                </a:solidFill>
                <a:latin typeface="Calibri" pitchFamily="34" charset="0"/>
              </a:rPr>
              <a:t>Importance of agriculture: </a:t>
            </a:r>
          </a:p>
          <a:p>
            <a:pPr marL="722313" lvl="2" indent="-265113">
              <a:buFont typeface="Courier New" pitchFamily="49" charset="0"/>
              <a:buChar char="o"/>
            </a:pPr>
            <a:r>
              <a:rPr lang="en-GB" sz="1200" dirty="0" smtClean="0">
                <a:latin typeface="Calibri" pitchFamily="34" charset="0"/>
              </a:rPr>
              <a:t>For the national economy—percentage of agricultural value added to the total gross domestic product (GDP);</a:t>
            </a:r>
          </a:p>
          <a:p>
            <a:pPr marL="722313" lvl="2" indent="-265113">
              <a:buFont typeface="Courier New" pitchFamily="49" charset="0"/>
              <a:buChar char="o"/>
            </a:pPr>
            <a:r>
              <a:rPr lang="en-GB" sz="1200" dirty="0" smtClean="0">
                <a:latin typeface="Calibri" pitchFamily="34" charset="0"/>
              </a:rPr>
              <a:t>Contribution of the country to global food production—share of the country’s cereal production to world cereal production.</a:t>
            </a:r>
          </a:p>
          <a:p>
            <a:pPr marL="265113" indent="-265113">
              <a:buFont typeface="Arial" charset="0"/>
              <a:buChar char="•"/>
            </a:pPr>
            <a:r>
              <a:rPr lang="en-GB" sz="1400" dirty="0" smtClean="0">
                <a:solidFill>
                  <a:srgbClr val="1E5590"/>
                </a:solidFill>
                <a:latin typeface="Calibri" pitchFamily="34" charset="0"/>
              </a:rPr>
              <a:t>Share of rural population;</a:t>
            </a:r>
          </a:p>
          <a:p>
            <a:pPr marL="265113" indent="-265113">
              <a:buFont typeface="Arial" charset="0"/>
              <a:buChar char="•"/>
            </a:pPr>
            <a:r>
              <a:rPr lang="en-GB" sz="1400" dirty="0" smtClean="0">
                <a:solidFill>
                  <a:srgbClr val="1E5590"/>
                </a:solidFill>
                <a:latin typeface="Calibri" pitchFamily="34" charset="0"/>
              </a:rPr>
              <a:t>Level of statistical development.</a:t>
            </a:r>
            <a:endParaRPr lang="en-US" sz="1400" dirty="0" smtClean="0">
              <a:solidFill>
                <a:srgbClr val="1E5590"/>
              </a:solidFill>
              <a:latin typeface="Calibri" pitchFamily="34" charset="0"/>
            </a:endParaRPr>
          </a:p>
          <a:p>
            <a:pPr marL="265113" indent="-265113"/>
            <a:endParaRPr lang="en-US" sz="1100" dirty="0"/>
          </a:p>
        </p:txBody>
      </p:sp>
    </p:spTree>
    <p:extLst>
      <p:ext uri="{BB962C8B-B14F-4D97-AF65-F5344CB8AC3E}">
        <p14:creationId xmlns:p14="http://schemas.microsoft.com/office/powerpoint/2010/main" val="3047862440"/>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3" descr="FAOcountsel.PNG"/>
          <p:cNvPicPr>
            <a:picLocks noChangeAspect="1"/>
          </p:cNvPicPr>
          <p:nvPr/>
        </p:nvPicPr>
        <p:blipFill>
          <a:blip r:embed="rId3" cstate="email"/>
          <a:srcRect/>
          <a:stretch>
            <a:fillRect/>
          </a:stretch>
        </p:blipFill>
        <p:spPr bwMode="auto">
          <a:xfrm>
            <a:off x="611560" y="1322388"/>
            <a:ext cx="8120063" cy="5535612"/>
          </a:xfrm>
          <a:prstGeom prst="rect">
            <a:avLst/>
          </a:prstGeom>
          <a:noFill/>
          <a:ln w="9525">
            <a:noFill/>
            <a:miter lim="800000"/>
            <a:headEnd/>
            <a:tailEnd/>
          </a:ln>
        </p:spPr>
      </p:pic>
      <p:sp>
        <p:nvSpPr>
          <p:cNvPr id="3" name="Rectangle 2"/>
          <p:cNvSpPr>
            <a:spLocks noChangeArrowheads="1"/>
          </p:cNvSpPr>
          <p:nvPr/>
        </p:nvSpPr>
        <p:spPr bwMode="auto">
          <a:xfrm>
            <a:off x="265113" y="908720"/>
            <a:ext cx="8878887" cy="461665"/>
          </a:xfrm>
          <a:prstGeom prst="rect">
            <a:avLst/>
          </a:prstGeom>
          <a:noFill/>
          <a:ln w="9525">
            <a:noFill/>
            <a:miter lim="800000"/>
            <a:headEnd/>
            <a:tailEnd/>
          </a:ln>
        </p:spPr>
        <p:txBody>
          <a:bodyPr>
            <a:spAutoFit/>
          </a:bodyPr>
          <a:lstStyle/>
          <a:p>
            <a:pPr>
              <a:spcBef>
                <a:spcPts val="600"/>
              </a:spcBef>
              <a:spcAft>
                <a:spcPts val="600"/>
              </a:spcAft>
            </a:pPr>
            <a:r>
              <a:rPr lang="en-US" sz="2400" b="1" dirty="0" smtClean="0">
                <a:solidFill>
                  <a:srgbClr val="C00000"/>
                </a:solidFill>
              </a:rPr>
              <a:t>Preliminary Country Selection</a:t>
            </a:r>
            <a:endParaRPr lang="en-US" i="1" dirty="0" smtClean="0">
              <a:solidFill>
                <a:srgbClr val="C00000"/>
              </a:solidFill>
            </a:endParaRPr>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908720"/>
            <a:ext cx="8229600" cy="431800"/>
          </a:xfrm>
        </p:spPr>
        <p:txBody>
          <a:bodyPr>
            <a:normAutofit fontScale="90000"/>
          </a:bodyPr>
          <a:lstStyle/>
          <a:p>
            <a:r>
              <a:rPr lang="en-US" dirty="0" smtClean="0">
                <a:solidFill>
                  <a:srgbClr val="C00000"/>
                </a:solidFill>
              </a:rPr>
              <a:t>National capacity development IN Pakistan -  OPERATIONALIZING THE CONCEPT – AN example</a:t>
            </a:r>
            <a:endParaRPr lang="en-US" dirty="0">
              <a:solidFill>
                <a:srgbClr val="C00000"/>
              </a:solidFill>
            </a:endParaRPr>
          </a:p>
        </p:txBody>
      </p:sp>
      <p:sp>
        <p:nvSpPr>
          <p:cNvPr id="6" name="Rectangle 2"/>
          <p:cNvSpPr txBox="1">
            <a:spLocks noChangeArrowheads="1"/>
          </p:cNvSpPr>
          <p:nvPr/>
        </p:nvSpPr>
        <p:spPr bwMode="auto">
          <a:xfrm>
            <a:off x="433388" y="1485901"/>
            <a:ext cx="8330602" cy="4823419"/>
          </a:xfrm>
          <a:prstGeom prst="rect">
            <a:avLst/>
          </a:prstGeom>
          <a:noFill/>
          <a:ln w="9525">
            <a:noFill/>
            <a:miter lim="800000"/>
            <a:headEnd/>
            <a:tailEnd/>
          </a:ln>
        </p:spPr>
        <p:txBody>
          <a:bodyPr vert="horz" wrap="square" lIns="90000" tIns="46800" rIns="90000" bIns="46800" numCol="1" anchor="t" anchorCtr="0" compatLnSpc="1">
            <a:prstTxWarp prst="textNoShape">
              <a:avLst/>
            </a:prstTxWarp>
          </a:bodyPr>
          <a:lstStyle/>
          <a:p>
            <a:pPr marL="457200" marR="0" lvl="0" indent="-457200" algn="l" defTabSz="457200" rtl="0" eaLnBrk="0" fontAlgn="base" latinLnBrk="0" hangingPunct="0">
              <a:lnSpc>
                <a:spcPct val="110000"/>
              </a:lnSpc>
              <a:spcBef>
                <a:spcPct val="60000"/>
              </a:spcBef>
              <a:spcAft>
                <a:spcPct val="0"/>
              </a:spcAft>
              <a:buClr>
                <a:srgbClr val="990033"/>
              </a:buClr>
              <a:buSzTx/>
              <a:buFont typeface="Arial" charset="0"/>
              <a:buNone/>
              <a:tabLst>
                <a:tab pos="3654425" algn="l"/>
                <a:tab pos="4568825" algn="l"/>
                <a:tab pos="5483225" algn="l"/>
                <a:tab pos="6397625" algn="l"/>
                <a:tab pos="7312025" algn="l"/>
                <a:tab pos="8226425" algn="l"/>
                <a:tab pos="9140825" algn="l"/>
                <a:tab pos="10055225" algn="l"/>
              </a:tabLst>
              <a:defRPr/>
            </a:pPr>
            <a:r>
              <a:rPr kumimoji="0" lang="en-US" sz="2000" b="1" i="0" u="none" strike="noStrike" kern="1200" cap="none" spc="0" normalizeH="0" baseline="0" noProof="0" dirty="0" smtClean="0">
                <a:ln>
                  <a:noFill/>
                </a:ln>
                <a:solidFill>
                  <a:schemeClr val="tx1">
                    <a:lumMod val="75000"/>
                  </a:schemeClr>
                </a:solidFill>
                <a:effectLst/>
                <a:uLnTx/>
                <a:uFillTx/>
                <a:latin typeface="+mn-lt"/>
                <a:ea typeface="+mn-ea"/>
                <a:cs typeface="+mn-cs"/>
              </a:rPr>
              <a:t>Objectives and activities</a:t>
            </a:r>
            <a:endParaRPr kumimoji="0" lang="en-US" sz="2000" b="0" i="0" u="none" strike="noStrike" kern="1200" cap="none" spc="0" normalizeH="0" baseline="0" noProof="0" dirty="0" smtClean="0">
              <a:ln>
                <a:noFill/>
              </a:ln>
              <a:solidFill>
                <a:schemeClr val="tx1">
                  <a:lumMod val="75000"/>
                </a:schemeClr>
              </a:solidFill>
              <a:effectLst/>
              <a:uLnTx/>
              <a:uFillTx/>
              <a:latin typeface="+mn-lt"/>
              <a:ea typeface="+mn-ea"/>
              <a:cs typeface="+mn-cs"/>
            </a:endParaRPr>
          </a:p>
          <a:p>
            <a:pPr marL="265113" marR="0" lvl="0" indent="-265113" algn="l" defTabSz="457200" rtl="0" eaLnBrk="0" fontAlgn="base" latinLnBrk="0" hangingPunct="0">
              <a:lnSpc>
                <a:spcPct val="110000"/>
              </a:lnSpc>
              <a:spcBef>
                <a:spcPts val="0"/>
              </a:spcBef>
              <a:spcAft>
                <a:spcPct val="0"/>
              </a:spcAft>
              <a:buClr>
                <a:schemeClr val="tx1">
                  <a:lumMod val="75000"/>
                </a:schemeClr>
              </a:buClr>
              <a:buSzTx/>
              <a:buFont typeface="Wingdings" pitchFamily="2" charset="2"/>
              <a:buChar char="§"/>
              <a:tabLst>
                <a:tab pos="3654425" algn="l"/>
                <a:tab pos="4568825" algn="l"/>
                <a:tab pos="5483225" algn="l"/>
                <a:tab pos="6397625" algn="l"/>
                <a:tab pos="7312025" algn="l"/>
                <a:tab pos="8226425" algn="l"/>
                <a:tab pos="9140825" algn="l"/>
                <a:tab pos="10055225" algn="l"/>
              </a:tabLst>
              <a:defRPr/>
            </a:pPr>
            <a:r>
              <a:rPr kumimoji="0" lang="en-US" sz="1800" b="0" i="0" u="none" strike="noStrike" kern="1200" cap="none" spc="0" normalizeH="0" baseline="0" noProof="0" dirty="0" smtClean="0">
                <a:ln>
                  <a:noFill/>
                </a:ln>
                <a:solidFill>
                  <a:schemeClr val="tx1">
                    <a:lumMod val="75000"/>
                  </a:schemeClr>
                </a:solidFill>
                <a:effectLst/>
                <a:uLnTx/>
                <a:uFillTx/>
                <a:latin typeface="+mn-lt"/>
                <a:ea typeface="+mn-ea"/>
                <a:cs typeface="+mn-cs"/>
              </a:rPr>
              <a:t>This project focuses on enhancing and improving current systems for the integral use of remotely sensed data into existing data collection, analysis, and dissemination systems</a:t>
            </a:r>
          </a:p>
          <a:p>
            <a:pPr marL="265113" marR="0" lvl="0" indent="-265113" algn="l" defTabSz="457200" rtl="0" eaLnBrk="0" fontAlgn="base" latinLnBrk="0" hangingPunct="0">
              <a:lnSpc>
                <a:spcPct val="110000"/>
              </a:lnSpc>
              <a:spcBef>
                <a:spcPts val="0"/>
              </a:spcBef>
              <a:spcAft>
                <a:spcPct val="0"/>
              </a:spcAft>
              <a:buClr>
                <a:schemeClr val="tx1">
                  <a:lumMod val="75000"/>
                </a:schemeClr>
              </a:buClr>
              <a:buSzTx/>
              <a:buFont typeface="Wingdings" pitchFamily="2" charset="2"/>
              <a:buChar char="§"/>
              <a:tabLst>
                <a:tab pos="3654425" algn="l"/>
                <a:tab pos="4568825" algn="l"/>
                <a:tab pos="5483225" algn="l"/>
                <a:tab pos="6397625" algn="l"/>
                <a:tab pos="7312025" algn="l"/>
                <a:tab pos="8226425" algn="l"/>
                <a:tab pos="9140825" algn="l"/>
                <a:tab pos="10055225" algn="l"/>
              </a:tabLst>
              <a:defRPr/>
            </a:pPr>
            <a:r>
              <a:rPr kumimoji="0" lang="en-US" sz="1800" b="0" i="0" u="none" strike="noStrike" kern="1200" cap="none" spc="0" normalizeH="0" baseline="0" noProof="0" dirty="0" smtClean="0">
                <a:ln>
                  <a:noFill/>
                </a:ln>
                <a:solidFill>
                  <a:schemeClr val="tx1">
                    <a:lumMod val="75000"/>
                  </a:schemeClr>
                </a:solidFill>
                <a:effectLst/>
                <a:uLnTx/>
                <a:uFillTx/>
                <a:latin typeface="+mn-lt"/>
                <a:ea typeface="+mn-ea"/>
                <a:cs typeface="+mn-cs"/>
              </a:rPr>
              <a:t>Also focuses on the development of complementary systems to enable the integration of satellite remotely-sensed data and improved field estimates for area and yield forecasting and estimation as well as continuous crop status monitoring. </a:t>
            </a:r>
          </a:p>
          <a:p>
            <a:pPr marL="265113" marR="0" lvl="0" indent="-265113" algn="l" defTabSz="457200" rtl="0" eaLnBrk="0" fontAlgn="base" latinLnBrk="0" hangingPunct="0">
              <a:lnSpc>
                <a:spcPct val="110000"/>
              </a:lnSpc>
              <a:spcBef>
                <a:spcPts val="0"/>
              </a:spcBef>
              <a:spcAft>
                <a:spcPct val="0"/>
              </a:spcAft>
              <a:buClr>
                <a:schemeClr val="tx1">
                  <a:lumMod val="75000"/>
                </a:schemeClr>
              </a:buClr>
              <a:buSzTx/>
              <a:buFont typeface="Wingdings" pitchFamily="2" charset="2"/>
              <a:buChar char="§"/>
              <a:tabLst>
                <a:tab pos="3654425" algn="l"/>
                <a:tab pos="4568825" algn="l"/>
                <a:tab pos="5483225" algn="l"/>
                <a:tab pos="6397625" algn="l"/>
                <a:tab pos="7312025" algn="l"/>
                <a:tab pos="8226425" algn="l"/>
                <a:tab pos="9140825" algn="l"/>
                <a:tab pos="10055225" algn="l"/>
              </a:tabLst>
              <a:defRPr/>
            </a:pPr>
            <a:r>
              <a:rPr kumimoji="0" lang="en-US" sz="1800" b="0" i="0" u="none" strike="noStrike" kern="1200" cap="none" spc="0" normalizeH="0" baseline="0" noProof="0" dirty="0" smtClean="0">
                <a:ln>
                  <a:noFill/>
                </a:ln>
                <a:solidFill>
                  <a:schemeClr val="tx1">
                    <a:lumMod val="75000"/>
                  </a:schemeClr>
                </a:solidFill>
                <a:effectLst/>
                <a:uLnTx/>
                <a:uFillTx/>
                <a:latin typeface="+mn-lt"/>
                <a:ea typeface="+mn-ea"/>
                <a:cs typeface="+mn-cs"/>
              </a:rPr>
              <a:t>These goals will be obtained through</a:t>
            </a:r>
          </a:p>
          <a:p>
            <a:pPr marL="935037" marR="0" lvl="1" indent="-457200" algn="l" defTabSz="457200" rtl="0" eaLnBrk="0" fontAlgn="base" latinLnBrk="0" hangingPunct="0">
              <a:lnSpc>
                <a:spcPct val="110000"/>
              </a:lnSpc>
              <a:spcBef>
                <a:spcPts val="0"/>
              </a:spcBef>
              <a:spcAft>
                <a:spcPct val="0"/>
              </a:spcAft>
              <a:buClr>
                <a:schemeClr val="tx1">
                  <a:lumMod val="75000"/>
                </a:schemeClr>
              </a:buClr>
              <a:buSzTx/>
              <a:buFont typeface="+mj-lt"/>
              <a:buAutoNum type="alphaLcParenR"/>
              <a:tabLst>
                <a:tab pos="3654425" algn="l"/>
                <a:tab pos="4568825" algn="l"/>
                <a:tab pos="5483225" algn="l"/>
                <a:tab pos="6397625" algn="l"/>
                <a:tab pos="7312025" algn="l"/>
                <a:tab pos="8226425" algn="l"/>
                <a:tab pos="9140825" algn="l"/>
                <a:tab pos="10055225" algn="l"/>
              </a:tabLst>
              <a:defRPr/>
            </a:pPr>
            <a:r>
              <a:rPr kumimoji="0" lang="en-US" sz="1600" b="0" i="0" u="none" strike="noStrike" kern="1200" cap="none" spc="0" normalizeH="0" baseline="0" noProof="0" dirty="0" smtClean="0">
                <a:ln>
                  <a:noFill/>
                </a:ln>
                <a:solidFill>
                  <a:schemeClr val="tx1">
                    <a:lumMod val="75000"/>
                  </a:schemeClr>
                </a:solidFill>
                <a:effectLst/>
                <a:uLnTx/>
                <a:uFillTx/>
                <a:latin typeface="+mn-lt"/>
                <a:ea typeface="+mn-ea"/>
                <a:cs typeface="+mn-cs"/>
              </a:rPr>
              <a:t>Developing sustainable methods and tools which improve the quality of Pakistan's agricultural statistics based on the integral use of geospatial information; </a:t>
            </a:r>
          </a:p>
          <a:p>
            <a:pPr marL="935037" marR="0" lvl="1" indent="-457200" algn="l" defTabSz="457200" rtl="0" eaLnBrk="0" fontAlgn="base" latinLnBrk="0" hangingPunct="0">
              <a:lnSpc>
                <a:spcPct val="110000"/>
              </a:lnSpc>
              <a:spcBef>
                <a:spcPts val="0"/>
              </a:spcBef>
              <a:spcAft>
                <a:spcPct val="0"/>
              </a:spcAft>
              <a:buClr>
                <a:schemeClr val="tx1">
                  <a:lumMod val="75000"/>
                </a:schemeClr>
              </a:buClr>
              <a:buSzTx/>
              <a:buFont typeface="+mj-lt"/>
              <a:buAutoNum type="alphaLcParenR"/>
              <a:tabLst>
                <a:tab pos="3654425" algn="l"/>
                <a:tab pos="4568825" algn="l"/>
                <a:tab pos="5483225" algn="l"/>
                <a:tab pos="6397625" algn="l"/>
                <a:tab pos="7312025" algn="l"/>
                <a:tab pos="8226425" algn="l"/>
                <a:tab pos="9140825" algn="l"/>
                <a:tab pos="10055225" algn="l"/>
              </a:tabLst>
              <a:defRPr/>
            </a:pPr>
            <a:r>
              <a:rPr kumimoji="0" lang="en-US" sz="1600" b="0" i="0" u="none" strike="noStrike" kern="1200" cap="none" spc="0" normalizeH="0" baseline="0" noProof="0" dirty="0" smtClean="0">
                <a:ln>
                  <a:noFill/>
                </a:ln>
                <a:solidFill>
                  <a:schemeClr val="tx1">
                    <a:lumMod val="75000"/>
                  </a:schemeClr>
                </a:solidFill>
                <a:effectLst/>
                <a:uLnTx/>
                <a:uFillTx/>
                <a:latin typeface="+mn-lt"/>
                <a:ea typeface="+mn-ea"/>
                <a:cs typeface="+mn-cs"/>
              </a:rPr>
              <a:t>Building human and technical capacity in integral use of remote sensing, and GIS, and statistics; </a:t>
            </a:r>
          </a:p>
          <a:p>
            <a:pPr marL="935037" marR="0" lvl="1" indent="-457200" algn="l" defTabSz="457200" rtl="0" eaLnBrk="0" fontAlgn="base" latinLnBrk="0" hangingPunct="0">
              <a:lnSpc>
                <a:spcPct val="110000"/>
              </a:lnSpc>
              <a:spcBef>
                <a:spcPts val="0"/>
              </a:spcBef>
              <a:spcAft>
                <a:spcPct val="0"/>
              </a:spcAft>
              <a:buClr>
                <a:schemeClr val="tx1">
                  <a:lumMod val="75000"/>
                </a:schemeClr>
              </a:buClr>
              <a:buSzTx/>
              <a:buFont typeface="+mj-lt"/>
              <a:buAutoNum type="alphaLcParenR"/>
              <a:tabLst>
                <a:tab pos="3654425" algn="l"/>
                <a:tab pos="4568825" algn="l"/>
                <a:tab pos="5483225" algn="l"/>
                <a:tab pos="6397625" algn="l"/>
                <a:tab pos="7312025" algn="l"/>
                <a:tab pos="8226425" algn="l"/>
                <a:tab pos="9140825" algn="l"/>
                <a:tab pos="10055225" algn="l"/>
              </a:tabLst>
              <a:defRPr/>
            </a:pPr>
            <a:r>
              <a:rPr kumimoji="0" lang="en-US" sz="1600" b="0" i="0" u="none" strike="noStrike" kern="1200" cap="none" spc="0" normalizeH="0" baseline="0" noProof="0" dirty="0" smtClean="0">
                <a:ln>
                  <a:noFill/>
                </a:ln>
                <a:solidFill>
                  <a:schemeClr val="tx1">
                    <a:lumMod val="75000"/>
                  </a:schemeClr>
                </a:solidFill>
                <a:effectLst/>
                <a:uLnTx/>
                <a:uFillTx/>
                <a:latin typeface="+mn-lt"/>
                <a:ea typeface="+mn-ea"/>
                <a:cs typeface="+mn-cs"/>
              </a:rPr>
              <a:t>Creating knowledge base for scaling methods, tools, and capacities to other Pakistan departments and ministries</a:t>
            </a:r>
          </a:p>
        </p:txBody>
      </p:sp>
      <p:sp>
        <p:nvSpPr>
          <p:cNvPr id="4" name="Title 1"/>
          <p:cNvSpPr txBox="1">
            <a:spLocks/>
          </p:cNvSpPr>
          <p:nvPr/>
        </p:nvSpPr>
        <p:spPr bwMode="auto">
          <a:xfrm>
            <a:off x="1547664" y="6242476"/>
            <a:ext cx="3600400" cy="48909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smtClean="0">
                <a:ln>
                  <a:noFill/>
                </a:ln>
                <a:solidFill>
                  <a:srgbClr val="275164"/>
                </a:solidFill>
                <a:effectLst/>
                <a:uLnTx/>
                <a:uFillTx/>
                <a:latin typeface="+mj-lt"/>
                <a:ea typeface="+mj-ea"/>
                <a:cs typeface="+mj-cs"/>
              </a:rPr>
              <a:t>Project: Agriculture Information System</a:t>
            </a:r>
            <a:r>
              <a:rPr kumimoji="0" lang="en-US" sz="1200" b="0" i="0" u="none" strike="noStrike" kern="1200" cap="none" spc="0" normalizeH="0" baseline="0" noProof="0" dirty="0" smtClean="0">
                <a:ln>
                  <a:noFill/>
                </a:ln>
                <a:solidFill>
                  <a:srgbClr val="275164"/>
                </a:solidFill>
                <a:effectLst/>
                <a:uLnTx/>
                <a:uFillTx/>
                <a:latin typeface="+mj-lt"/>
                <a:ea typeface="+mj-ea"/>
                <a:cs typeface="+mj-cs"/>
              </a:rPr>
              <a:t/>
            </a:r>
            <a:br>
              <a:rPr kumimoji="0" lang="en-US" sz="1200" b="0" i="0" u="none" strike="noStrike" kern="1200" cap="none" spc="0" normalizeH="0" baseline="0" noProof="0" dirty="0" smtClean="0">
                <a:ln>
                  <a:noFill/>
                </a:ln>
                <a:solidFill>
                  <a:srgbClr val="275164"/>
                </a:solidFill>
                <a:effectLst/>
                <a:uLnTx/>
                <a:uFillTx/>
                <a:latin typeface="+mj-lt"/>
                <a:ea typeface="+mj-ea"/>
                <a:cs typeface="+mj-cs"/>
              </a:rPr>
            </a:br>
            <a:r>
              <a:rPr kumimoji="0" lang="en-US" sz="1200" b="0" i="0" u="none" strike="noStrike" kern="1200" cap="none" spc="0" normalizeH="0" baseline="0" noProof="0" dirty="0" smtClean="0">
                <a:ln>
                  <a:noFill/>
                </a:ln>
                <a:solidFill>
                  <a:srgbClr val="275164"/>
                </a:solidFill>
                <a:effectLst/>
                <a:uLnTx/>
                <a:uFillTx/>
                <a:latin typeface="+mj-lt"/>
                <a:ea typeface="+mj-ea"/>
                <a:cs typeface="+mj-cs"/>
              </a:rPr>
              <a:t>Building Provincial Capacity for Crop Forecasting and Estimation</a:t>
            </a:r>
          </a:p>
        </p:txBody>
      </p:sp>
      <p:sp>
        <p:nvSpPr>
          <p:cNvPr id="5" name="Rectangle 4"/>
          <p:cNvSpPr/>
          <p:nvPr/>
        </p:nvSpPr>
        <p:spPr>
          <a:xfrm>
            <a:off x="1547664" y="6165304"/>
            <a:ext cx="6176366" cy="648072"/>
          </a:xfrm>
          <a:prstGeom prst="rect">
            <a:avLst/>
          </a:prstGeom>
          <a:noFill/>
          <a:ln>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p:cNvPicPr>
            <a:picLocks noChangeAspect="1" noChangeArrowheads="1"/>
          </p:cNvPicPr>
          <p:nvPr/>
        </p:nvPicPr>
        <p:blipFill>
          <a:blip r:embed="rId2" cstate="email"/>
          <a:srcRect/>
          <a:stretch>
            <a:fillRect/>
          </a:stretch>
        </p:blipFill>
        <p:spPr bwMode="auto">
          <a:xfrm>
            <a:off x="5058610" y="6281464"/>
            <a:ext cx="2622560" cy="442004"/>
          </a:xfrm>
          <a:prstGeom prst="rect">
            <a:avLst/>
          </a:prstGeom>
          <a:noFill/>
          <a:ln w="9525">
            <a:noFill/>
            <a:miter lim="800000"/>
            <a:headEnd/>
            <a:tailEnd/>
          </a:ln>
        </p:spPr>
      </p:pic>
    </p:spTree>
    <p:extLst>
      <p:ext uri="{BB962C8B-B14F-4D97-AF65-F5344CB8AC3E}">
        <p14:creationId xmlns:p14="http://schemas.microsoft.com/office/powerpoint/2010/main" val="2319658239"/>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 name="Picture 3" descr="Kharif_2011_website_agrizones-with seg.jpg"/>
          <p:cNvPicPr>
            <a:picLocks noChangeAspect="1"/>
          </p:cNvPicPr>
          <p:nvPr/>
        </p:nvPicPr>
        <p:blipFill>
          <a:blip r:embed="rId3" cstate="email"/>
          <a:srcRect/>
          <a:stretch>
            <a:fillRect/>
          </a:stretch>
        </p:blipFill>
        <p:spPr bwMode="auto">
          <a:xfrm>
            <a:off x="5778749" y="1476562"/>
            <a:ext cx="3365251" cy="2523938"/>
          </a:xfrm>
          <a:prstGeom prst="rect">
            <a:avLst/>
          </a:prstGeom>
          <a:noFill/>
          <a:ln w="9525">
            <a:noFill/>
            <a:miter lim="800000"/>
            <a:headEnd/>
            <a:tailEnd/>
          </a:ln>
        </p:spPr>
      </p:pic>
      <p:sp>
        <p:nvSpPr>
          <p:cNvPr id="7170" name="Rectangle 2"/>
          <p:cNvSpPr>
            <a:spLocks noGrp="1" noChangeArrowheads="1"/>
          </p:cNvSpPr>
          <p:nvPr>
            <p:ph type="body" idx="1"/>
          </p:nvPr>
        </p:nvSpPr>
        <p:spPr>
          <a:xfrm>
            <a:off x="433389" y="1484784"/>
            <a:ext cx="5386386" cy="5112568"/>
          </a:xfrm>
          <a:noFill/>
        </p:spPr>
        <p:txBody>
          <a:bodyPr lIns="90000" tIns="46800" rIns="90000" bIns="46800"/>
          <a:lstStyle/>
          <a:p>
            <a:pPr marL="457200" indent="-457200" defTabSz="457200">
              <a:lnSpc>
                <a:spcPct val="110000"/>
              </a:lnSpc>
              <a:spcBef>
                <a:spcPct val="60000"/>
              </a:spcBef>
              <a:buNone/>
              <a:tabLst>
                <a:tab pos="3654425" algn="l"/>
                <a:tab pos="4568825" algn="l"/>
                <a:tab pos="5483225" algn="l"/>
                <a:tab pos="6397625" algn="l"/>
                <a:tab pos="7312025" algn="l"/>
                <a:tab pos="8226425" algn="l"/>
                <a:tab pos="9140825" algn="l"/>
                <a:tab pos="10055225" algn="l"/>
              </a:tabLst>
            </a:pPr>
            <a:r>
              <a:rPr lang="en-US" sz="2000" b="1" dirty="0" smtClean="0">
                <a:solidFill>
                  <a:schemeClr val="tx1">
                    <a:lumMod val="75000"/>
                  </a:schemeClr>
                </a:solidFill>
              </a:rPr>
              <a:t>Outcomes</a:t>
            </a:r>
            <a:endParaRPr lang="en-US" sz="2000" dirty="0" smtClean="0">
              <a:solidFill>
                <a:schemeClr val="tx1">
                  <a:lumMod val="75000"/>
                </a:schemeClr>
              </a:solidFill>
            </a:endParaRPr>
          </a:p>
          <a:p>
            <a:pPr marL="457200" indent="-457200" defTabSz="457200">
              <a:lnSpc>
                <a:spcPct val="110000"/>
              </a:lnSpc>
              <a:spcBef>
                <a:spcPts val="0"/>
              </a:spcBef>
              <a:tabLst>
                <a:tab pos="3654425" algn="l"/>
                <a:tab pos="4568825" algn="l"/>
                <a:tab pos="5483225" algn="l"/>
                <a:tab pos="6397625" algn="l"/>
                <a:tab pos="7312025" algn="l"/>
                <a:tab pos="8226425" algn="l"/>
                <a:tab pos="9140825" algn="l"/>
                <a:tab pos="10055225" algn="l"/>
              </a:tabLst>
            </a:pPr>
            <a:r>
              <a:rPr lang="en-US" sz="1600" dirty="0" smtClean="0">
                <a:solidFill>
                  <a:schemeClr val="tx1">
                    <a:lumMod val="75000"/>
                  </a:schemeClr>
                </a:solidFill>
              </a:rPr>
              <a:t>Increased knowledge for the design and implementation of an operational agriculture survey that improves quality of statistics using geospatial data at provincial level</a:t>
            </a:r>
          </a:p>
          <a:p>
            <a:pPr marL="457200" indent="-457200" defTabSz="457200">
              <a:lnSpc>
                <a:spcPct val="110000"/>
              </a:lnSpc>
              <a:spcBef>
                <a:spcPts val="0"/>
              </a:spcBef>
              <a:tabLst>
                <a:tab pos="3654425" algn="l"/>
                <a:tab pos="4568825" algn="l"/>
                <a:tab pos="5483225" algn="l"/>
                <a:tab pos="6397625" algn="l"/>
                <a:tab pos="7312025" algn="l"/>
                <a:tab pos="8226425" algn="l"/>
                <a:tab pos="9140825" algn="l"/>
                <a:tab pos="10055225" algn="l"/>
              </a:tabLst>
            </a:pPr>
            <a:r>
              <a:rPr lang="en-US" sz="1600" dirty="0" smtClean="0">
                <a:solidFill>
                  <a:schemeClr val="tx1">
                    <a:lumMod val="75000"/>
                  </a:schemeClr>
                </a:solidFill>
              </a:rPr>
              <a:t>Increased accuracy and decreased costs of field measurements and data collection</a:t>
            </a:r>
          </a:p>
          <a:p>
            <a:pPr marL="457200" indent="-457200" defTabSz="457200">
              <a:lnSpc>
                <a:spcPct val="110000"/>
              </a:lnSpc>
              <a:spcBef>
                <a:spcPts val="0"/>
              </a:spcBef>
              <a:tabLst>
                <a:tab pos="3654425" algn="l"/>
                <a:tab pos="4568825" algn="l"/>
                <a:tab pos="5483225" algn="l"/>
                <a:tab pos="6397625" algn="l"/>
                <a:tab pos="7312025" algn="l"/>
                <a:tab pos="8226425" algn="l"/>
                <a:tab pos="9140825" algn="l"/>
                <a:tab pos="10055225" algn="l"/>
              </a:tabLst>
            </a:pPr>
            <a:r>
              <a:rPr lang="en-US" sz="1600" dirty="0" smtClean="0">
                <a:solidFill>
                  <a:schemeClr val="tx1">
                    <a:lumMod val="75000"/>
                  </a:schemeClr>
                </a:solidFill>
              </a:rPr>
              <a:t>Adopted sustainable methodologies and tools that improve the quality of geospatial information used</a:t>
            </a:r>
          </a:p>
          <a:p>
            <a:pPr marL="457200" indent="-457200" defTabSz="457200">
              <a:lnSpc>
                <a:spcPct val="110000"/>
              </a:lnSpc>
              <a:spcBef>
                <a:spcPts val="0"/>
              </a:spcBef>
              <a:tabLst>
                <a:tab pos="3654425" algn="l"/>
                <a:tab pos="4568825" algn="l"/>
                <a:tab pos="5483225" algn="l"/>
                <a:tab pos="6397625" algn="l"/>
                <a:tab pos="7312025" algn="l"/>
                <a:tab pos="8226425" algn="l"/>
                <a:tab pos="9140825" algn="l"/>
                <a:tab pos="10055225" algn="l"/>
              </a:tabLst>
            </a:pPr>
            <a:r>
              <a:rPr lang="en-US" sz="1600" dirty="0" smtClean="0">
                <a:solidFill>
                  <a:schemeClr val="tx1">
                    <a:lumMod val="75000"/>
                  </a:schemeClr>
                </a:solidFill>
              </a:rPr>
              <a:t>Trained in country geospatial professionals at provincial level capable to improve monthly crop forecasting bulletin</a:t>
            </a:r>
          </a:p>
          <a:p>
            <a:pPr marL="457200" indent="-457200" defTabSz="457200">
              <a:lnSpc>
                <a:spcPct val="110000"/>
              </a:lnSpc>
              <a:spcBef>
                <a:spcPts val="0"/>
              </a:spcBef>
              <a:tabLst>
                <a:tab pos="3654425" algn="l"/>
                <a:tab pos="4568825" algn="l"/>
                <a:tab pos="5483225" algn="l"/>
                <a:tab pos="6397625" algn="l"/>
                <a:tab pos="7312025" algn="l"/>
                <a:tab pos="8226425" algn="l"/>
                <a:tab pos="9140825" algn="l"/>
                <a:tab pos="10055225" algn="l"/>
              </a:tabLst>
            </a:pPr>
            <a:r>
              <a:rPr lang="en-US" sz="1600" dirty="0" smtClean="0">
                <a:solidFill>
                  <a:schemeClr val="tx1">
                    <a:lumMod val="75000"/>
                  </a:schemeClr>
                </a:solidFill>
              </a:rPr>
              <a:t>Disseminated of lessons learned from the project to other entities in Pakistan</a:t>
            </a:r>
          </a:p>
          <a:p>
            <a:pPr marL="457200" indent="-457200" defTabSz="457200">
              <a:lnSpc>
                <a:spcPct val="110000"/>
              </a:lnSpc>
              <a:spcBef>
                <a:spcPts val="0"/>
              </a:spcBef>
              <a:tabLst>
                <a:tab pos="3654425" algn="l"/>
                <a:tab pos="4568825" algn="l"/>
                <a:tab pos="5483225" algn="l"/>
                <a:tab pos="6397625" algn="l"/>
                <a:tab pos="7312025" algn="l"/>
                <a:tab pos="8226425" algn="l"/>
                <a:tab pos="9140825" algn="l"/>
                <a:tab pos="10055225" algn="l"/>
              </a:tabLst>
            </a:pPr>
            <a:r>
              <a:rPr lang="en-US" sz="1600" dirty="0" smtClean="0">
                <a:solidFill>
                  <a:schemeClr val="tx1">
                    <a:lumMod val="75000"/>
                  </a:schemeClr>
                </a:solidFill>
              </a:rPr>
              <a:t>Built  infrastructures and capacities in 2 Universities to support provincial CRS</a:t>
            </a:r>
          </a:p>
          <a:p>
            <a:pPr marL="457200" indent="-457200" defTabSz="457200">
              <a:lnSpc>
                <a:spcPct val="110000"/>
              </a:lnSpc>
              <a:spcBef>
                <a:spcPct val="60000"/>
              </a:spcBef>
              <a:buFont typeface="+mj-lt"/>
              <a:buAutoNum type="arabicPeriod"/>
              <a:tabLst>
                <a:tab pos="3654425" algn="l"/>
                <a:tab pos="4568825" algn="l"/>
                <a:tab pos="5483225" algn="l"/>
                <a:tab pos="6397625" algn="l"/>
                <a:tab pos="7312025" algn="l"/>
                <a:tab pos="8226425" algn="l"/>
                <a:tab pos="9140825" algn="l"/>
                <a:tab pos="10055225" algn="l"/>
              </a:tabLst>
            </a:pPr>
            <a:endParaRPr lang="en-US" sz="1600" dirty="0" smtClean="0">
              <a:solidFill>
                <a:schemeClr val="tx1">
                  <a:lumMod val="75000"/>
                </a:schemeClr>
              </a:solidFill>
            </a:endParaRPr>
          </a:p>
        </p:txBody>
      </p:sp>
      <p:pic>
        <p:nvPicPr>
          <p:cNvPr id="7" name="Picture 5" descr="GIS testing in Thatta &amp; Badin 038"/>
          <p:cNvPicPr>
            <a:picLocks noChangeAspect="1" noChangeArrowheads="1"/>
          </p:cNvPicPr>
          <p:nvPr/>
        </p:nvPicPr>
        <p:blipFill>
          <a:blip r:embed="rId4" cstate="email">
            <a:lum bright="-12000" contrast="12000"/>
          </a:blip>
          <a:srcRect/>
          <a:stretch>
            <a:fillRect/>
          </a:stretch>
        </p:blipFill>
        <p:spPr bwMode="auto">
          <a:xfrm>
            <a:off x="6019800" y="4524375"/>
            <a:ext cx="3028950" cy="1958209"/>
          </a:xfrm>
          <a:prstGeom prst="rect">
            <a:avLst/>
          </a:prstGeom>
          <a:noFill/>
          <a:ln w="9525">
            <a:solidFill>
              <a:schemeClr val="bg2"/>
            </a:solidFill>
            <a:miter lim="800000"/>
            <a:headEnd/>
            <a:tailEnd/>
          </a:ln>
        </p:spPr>
      </p:pic>
      <p:sp>
        <p:nvSpPr>
          <p:cNvPr id="9" name="TextBox 8"/>
          <p:cNvSpPr txBox="1"/>
          <p:nvPr/>
        </p:nvSpPr>
        <p:spPr>
          <a:xfrm>
            <a:off x="6012558" y="4314824"/>
            <a:ext cx="1617751" cy="261610"/>
          </a:xfrm>
          <a:prstGeom prst="rect">
            <a:avLst/>
          </a:prstGeom>
          <a:noFill/>
        </p:spPr>
        <p:txBody>
          <a:bodyPr wrap="none" rtlCol="0">
            <a:spAutoFit/>
          </a:bodyPr>
          <a:lstStyle/>
          <a:p>
            <a:r>
              <a:rPr lang="en-US" sz="1100" dirty="0" smtClean="0"/>
              <a:t>Automated field survey</a:t>
            </a:r>
            <a:endParaRPr lang="en-US" sz="1100" dirty="0"/>
          </a:p>
        </p:txBody>
      </p:sp>
      <p:sp>
        <p:nvSpPr>
          <p:cNvPr id="6" name="Title 1"/>
          <p:cNvSpPr>
            <a:spLocks noGrp="1"/>
          </p:cNvSpPr>
          <p:nvPr>
            <p:ph type="title"/>
          </p:nvPr>
        </p:nvSpPr>
        <p:spPr>
          <a:xfrm>
            <a:off x="395536" y="908720"/>
            <a:ext cx="8229600" cy="431800"/>
          </a:xfrm>
        </p:spPr>
        <p:txBody>
          <a:bodyPr>
            <a:normAutofit fontScale="90000"/>
          </a:bodyPr>
          <a:lstStyle/>
          <a:p>
            <a:r>
              <a:rPr lang="en-US" dirty="0" smtClean="0">
                <a:solidFill>
                  <a:srgbClr val="C00000"/>
                </a:solidFill>
              </a:rPr>
              <a:t>Exemplar: National capacity development IN Pakistan </a:t>
            </a:r>
            <a:endParaRPr lang="en-US" dirty="0">
              <a:solidFill>
                <a:srgbClr val="C00000"/>
              </a:solidFill>
            </a:endParaRPr>
          </a:p>
        </p:txBody>
      </p:sp>
    </p:spTree>
    <p:extLst>
      <p:ext uri="{BB962C8B-B14F-4D97-AF65-F5344CB8AC3E}">
        <p14:creationId xmlns:p14="http://schemas.microsoft.com/office/powerpoint/2010/main" val="3163191646"/>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Content Placeholder 2"/>
          <p:cNvSpPr>
            <a:spLocks noGrp="1"/>
          </p:cNvSpPr>
          <p:nvPr/>
        </p:nvSpPr>
        <p:spPr bwMode="auto">
          <a:xfrm>
            <a:off x="395536" y="1484784"/>
            <a:ext cx="8496944" cy="2378124"/>
          </a:xfrm>
          <a:prstGeom prst="rect">
            <a:avLst/>
          </a:prstGeom>
          <a:noFill/>
          <a:ln w="9525">
            <a:noFill/>
            <a:miter lim="800000"/>
            <a:headEnd/>
            <a:tailEnd/>
          </a:ln>
        </p:spPr>
        <p:txBody>
          <a:bodyPr/>
          <a:lstStyle/>
          <a:p>
            <a:pPr marL="342900" indent="-342900">
              <a:spcBef>
                <a:spcPct val="20000"/>
              </a:spcBef>
              <a:buClr>
                <a:srgbClr val="990033"/>
              </a:buClr>
            </a:pPr>
            <a:r>
              <a:rPr lang="en-US" sz="2400" b="1" dirty="0" smtClean="0">
                <a:solidFill>
                  <a:schemeClr val="tx1">
                    <a:lumMod val="75000"/>
                  </a:schemeClr>
                </a:solidFill>
                <a:latin typeface="Calibri" pitchFamily="34" charset="0"/>
              </a:rPr>
              <a:t>Methodology Assessment: Area Frame Survey</a:t>
            </a:r>
          </a:p>
          <a:p>
            <a:pPr marL="176213" indent="-176213">
              <a:spcBef>
                <a:spcPct val="20000"/>
              </a:spcBef>
              <a:buClr>
                <a:srgbClr val="990033"/>
              </a:buClr>
              <a:buFont typeface="Arial" charset="0"/>
              <a:buChar char="•"/>
            </a:pPr>
            <a:r>
              <a:rPr lang="en-US" sz="1600" dirty="0" smtClean="0">
                <a:solidFill>
                  <a:schemeClr val="tx1">
                    <a:lumMod val="75000"/>
                  </a:schemeClr>
                </a:solidFill>
                <a:latin typeface="Calibri" pitchFamily="34" charset="0"/>
              </a:rPr>
              <a:t>SUPARCO uses </a:t>
            </a:r>
            <a:r>
              <a:rPr lang="en-US" sz="1600" b="1" dirty="0" smtClean="0">
                <a:solidFill>
                  <a:schemeClr val="tx1">
                    <a:lumMod val="75000"/>
                  </a:schemeClr>
                </a:solidFill>
                <a:latin typeface="Calibri" pitchFamily="34" charset="0"/>
              </a:rPr>
              <a:t>satellite based area frame sampling</a:t>
            </a:r>
            <a:r>
              <a:rPr lang="en-US" sz="1600" dirty="0" smtClean="0">
                <a:solidFill>
                  <a:schemeClr val="tx1">
                    <a:lumMod val="75000"/>
                  </a:schemeClr>
                </a:solidFill>
                <a:latin typeface="Calibri" pitchFamily="34" charset="0"/>
              </a:rPr>
              <a:t>, a fully operational system for the estimation of crop areas, the system has been developed over the last 6 years</a:t>
            </a:r>
          </a:p>
          <a:p>
            <a:pPr marL="176213" indent="-176213">
              <a:spcBef>
                <a:spcPct val="20000"/>
              </a:spcBef>
              <a:buClr>
                <a:srgbClr val="990033"/>
              </a:buClr>
            </a:pPr>
            <a:endParaRPr lang="en-US" sz="1600" dirty="0" smtClean="0">
              <a:solidFill>
                <a:schemeClr val="tx1">
                  <a:lumMod val="75000"/>
                </a:schemeClr>
              </a:solidFill>
              <a:latin typeface="Calibri" pitchFamily="34" charset="0"/>
            </a:endParaRPr>
          </a:p>
          <a:p>
            <a:pPr marL="176213" indent="-176213">
              <a:spcBef>
                <a:spcPct val="20000"/>
              </a:spcBef>
              <a:buClr>
                <a:srgbClr val="990033"/>
              </a:buClr>
              <a:buFont typeface="Arial" charset="0"/>
              <a:buChar char="•"/>
            </a:pPr>
            <a:r>
              <a:rPr lang="en-US" sz="1600" dirty="0" smtClean="0">
                <a:solidFill>
                  <a:schemeClr val="tx1">
                    <a:lumMod val="75000"/>
                  </a:schemeClr>
                </a:solidFill>
                <a:latin typeface="Calibri" pitchFamily="34" charset="0"/>
              </a:rPr>
              <a:t>The Satellite Based Area Frame technique use a three stage </a:t>
            </a:r>
            <a:r>
              <a:rPr lang="en-US" sz="1600" b="1" dirty="0" smtClean="0">
                <a:solidFill>
                  <a:schemeClr val="tx1">
                    <a:lumMod val="75000"/>
                  </a:schemeClr>
                </a:solidFill>
                <a:latin typeface="Calibri" pitchFamily="34" charset="0"/>
              </a:rPr>
              <a:t>stratification process </a:t>
            </a:r>
            <a:r>
              <a:rPr lang="en-US" sz="1600" dirty="0" smtClean="0">
                <a:solidFill>
                  <a:schemeClr val="tx1">
                    <a:lumMod val="75000"/>
                  </a:schemeClr>
                </a:solidFill>
                <a:latin typeface="Calibri" pitchFamily="34" charset="0"/>
              </a:rPr>
              <a:t>to group districts and homogenous areas in order to use statistical inference to estimate crop areas.  </a:t>
            </a:r>
            <a:endParaRPr lang="en-US" sz="1600" dirty="0">
              <a:solidFill>
                <a:schemeClr val="tx1">
                  <a:lumMod val="75000"/>
                </a:schemeClr>
              </a:solidFill>
              <a:latin typeface="Calibri" pitchFamily="34" charset="0"/>
            </a:endParaRPr>
          </a:p>
        </p:txBody>
      </p:sp>
      <p:sp>
        <p:nvSpPr>
          <p:cNvPr id="5" name="TextBox 4"/>
          <p:cNvSpPr txBox="1"/>
          <p:nvPr/>
        </p:nvSpPr>
        <p:spPr>
          <a:xfrm rot="10800000">
            <a:off x="395537" y="4984948"/>
            <a:ext cx="400110" cy="1295872"/>
          </a:xfrm>
          <a:prstGeom prst="rect">
            <a:avLst/>
          </a:prstGeom>
          <a:noFill/>
        </p:spPr>
        <p:txBody>
          <a:bodyPr vert="eaVert" wrap="square">
            <a:spAutoFit/>
          </a:bodyPr>
          <a:lstStyle/>
          <a:p>
            <a:pPr>
              <a:defRPr/>
            </a:pPr>
            <a:r>
              <a:rPr lang="en-US" sz="1400" dirty="0" smtClean="0">
                <a:solidFill>
                  <a:srgbClr val="275164"/>
                </a:solidFill>
                <a:latin typeface="+mn-lt"/>
              </a:rPr>
              <a:t>Sampling  unit</a:t>
            </a:r>
            <a:endParaRPr lang="en-US" sz="1400" dirty="0">
              <a:solidFill>
                <a:srgbClr val="275164"/>
              </a:solidFill>
              <a:latin typeface="+mn-lt"/>
            </a:endParaRPr>
          </a:p>
        </p:txBody>
      </p:sp>
      <p:sp>
        <p:nvSpPr>
          <p:cNvPr id="38918" name="Content Placeholder 2"/>
          <p:cNvSpPr>
            <a:spLocks noGrp="1"/>
          </p:cNvSpPr>
          <p:nvPr/>
        </p:nvSpPr>
        <p:spPr bwMode="auto">
          <a:xfrm>
            <a:off x="3419872" y="3689127"/>
            <a:ext cx="3168351" cy="2204541"/>
          </a:xfrm>
          <a:prstGeom prst="rect">
            <a:avLst/>
          </a:prstGeom>
          <a:noFill/>
          <a:ln w="9525">
            <a:noFill/>
            <a:miter lim="800000"/>
            <a:headEnd/>
            <a:tailEnd/>
          </a:ln>
        </p:spPr>
        <p:txBody>
          <a:bodyPr/>
          <a:lstStyle/>
          <a:p>
            <a:pPr marL="176213" indent="-176213">
              <a:spcBef>
                <a:spcPct val="20000"/>
              </a:spcBef>
              <a:buClr>
                <a:srgbClr val="990033"/>
              </a:buClr>
              <a:buFont typeface="Arial" charset="0"/>
              <a:buChar char="•"/>
            </a:pPr>
            <a:r>
              <a:rPr lang="en-US" sz="1600" dirty="0" smtClean="0">
                <a:solidFill>
                  <a:schemeClr val="tx1">
                    <a:lumMod val="75000"/>
                  </a:schemeClr>
                </a:solidFill>
                <a:latin typeface="Calibri" pitchFamily="34" charset="0"/>
              </a:rPr>
              <a:t>Stratification makes it possible to produce </a:t>
            </a:r>
            <a:r>
              <a:rPr lang="en-US" sz="1600" b="1" dirty="0" smtClean="0">
                <a:solidFill>
                  <a:schemeClr val="tx1">
                    <a:lumMod val="75000"/>
                  </a:schemeClr>
                </a:solidFill>
                <a:latin typeface="Calibri" pitchFamily="34" charset="0"/>
              </a:rPr>
              <a:t>more accurate estimates </a:t>
            </a:r>
            <a:r>
              <a:rPr lang="en-US" sz="1600" dirty="0" smtClean="0">
                <a:solidFill>
                  <a:schemeClr val="tx1">
                    <a:lumMod val="75000"/>
                  </a:schemeClr>
                </a:solidFill>
                <a:latin typeface="Calibri" pitchFamily="34" charset="0"/>
              </a:rPr>
              <a:t>by reducing variability between samples.</a:t>
            </a:r>
          </a:p>
          <a:p>
            <a:pPr marL="176213" indent="-176213">
              <a:spcBef>
                <a:spcPct val="20000"/>
              </a:spcBef>
              <a:buClr>
                <a:srgbClr val="990033"/>
              </a:buClr>
              <a:buFont typeface="Arial" charset="0"/>
              <a:buChar char="•"/>
            </a:pPr>
            <a:r>
              <a:rPr lang="en-US" sz="1600" dirty="0" smtClean="0">
                <a:solidFill>
                  <a:schemeClr val="tx1">
                    <a:lumMod val="75000"/>
                  </a:schemeClr>
                </a:solidFill>
                <a:latin typeface="Calibri" pitchFamily="34" charset="0"/>
              </a:rPr>
              <a:t>These statistical procedures are all part of a </a:t>
            </a:r>
            <a:r>
              <a:rPr lang="en-US" sz="1600" b="1" dirty="0" smtClean="0">
                <a:solidFill>
                  <a:schemeClr val="tx1">
                    <a:lumMod val="75000"/>
                  </a:schemeClr>
                </a:solidFill>
                <a:latin typeface="Calibri" pitchFamily="34" charset="0"/>
              </a:rPr>
              <a:t>scientific probability survey system </a:t>
            </a:r>
            <a:r>
              <a:rPr lang="en-US" sz="1600" dirty="0" smtClean="0">
                <a:solidFill>
                  <a:schemeClr val="tx1">
                    <a:lumMod val="75000"/>
                  </a:schemeClr>
                </a:solidFill>
                <a:latin typeface="Calibri" pitchFamily="34" charset="0"/>
              </a:rPr>
              <a:t>SUPARCO has implemented</a:t>
            </a:r>
            <a:endParaRPr lang="en-US" sz="1600" dirty="0">
              <a:solidFill>
                <a:schemeClr val="tx1">
                  <a:lumMod val="75000"/>
                </a:schemeClr>
              </a:solidFill>
              <a:latin typeface="Calibri" pitchFamily="34" charset="0"/>
            </a:endParaRPr>
          </a:p>
        </p:txBody>
      </p:sp>
      <p:pic>
        <p:nvPicPr>
          <p:cNvPr id="7" name="Picture 6" descr="12.jpg"/>
          <p:cNvPicPr/>
          <p:nvPr/>
        </p:nvPicPr>
        <p:blipFill>
          <a:blip r:embed="rId3" cstate="email"/>
          <a:srcRect/>
          <a:stretch>
            <a:fillRect/>
          </a:stretch>
        </p:blipFill>
        <p:spPr bwMode="auto">
          <a:xfrm>
            <a:off x="683568" y="3832820"/>
            <a:ext cx="2617470" cy="2476500"/>
          </a:xfrm>
          <a:prstGeom prst="rect">
            <a:avLst/>
          </a:prstGeom>
          <a:noFill/>
          <a:ln w="9525">
            <a:noFill/>
            <a:miter lim="800000"/>
            <a:headEnd/>
            <a:tailEnd/>
          </a:ln>
        </p:spPr>
      </p:pic>
      <p:pic>
        <p:nvPicPr>
          <p:cNvPr id="8" name="Picture 7" descr="SOUTHE_seg"/>
          <p:cNvPicPr/>
          <p:nvPr/>
        </p:nvPicPr>
        <p:blipFill>
          <a:blip r:embed="rId4" cstate="email">
            <a:clrChange>
              <a:clrFrom>
                <a:srgbClr val="FFFFFF"/>
              </a:clrFrom>
              <a:clrTo>
                <a:srgbClr val="FFFFFF">
                  <a:alpha val="0"/>
                </a:srgbClr>
              </a:clrTo>
            </a:clrChange>
            <a:lum contrast="-40000"/>
          </a:blip>
          <a:srcRect/>
          <a:stretch>
            <a:fillRect/>
          </a:stretch>
        </p:blipFill>
        <p:spPr bwMode="auto">
          <a:xfrm>
            <a:off x="6228184" y="3904828"/>
            <a:ext cx="2699792" cy="2376264"/>
          </a:xfrm>
          <a:prstGeom prst="rect">
            <a:avLst/>
          </a:prstGeom>
          <a:noFill/>
          <a:ln w="9525">
            <a:noFill/>
            <a:miter lim="800000"/>
            <a:headEnd/>
            <a:tailEnd/>
          </a:ln>
        </p:spPr>
      </p:pic>
      <p:sp>
        <p:nvSpPr>
          <p:cNvPr id="9" name="TextBox 8"/>
          <p:cNvSpPr txBox="1"/>
          <p:nvPr/>
        </p:nvSpPr>
        <p:spPr>
          <a:xfrm>
            <a:off x="7164288" y="3616796"/>
            <a:ext cx="1763688" cy="430887"/>
          </a:xfrm>
          <a:prstGeom prst="rect">
            <a:avLst/>
          </a:prstGeom>
          <a:noFill/>
        </p:spPr>
        <p:txBody>
          <a:bodyPr wrap="square" rtlCol="0">
            <a:spAutoFit/>
          </a:bodyPr>
          <a:lstStyle/>
          <a:p>
            <a:r>
              <a:rPr lang="en-GB" sz="1100" i="1" dirty="0">
                <a:solidFill>
                  <a:srgbClr val="275164"/>
                </a:solidFill>
                <a:latin typeface="+mn-lt"/>
              </a:rPr>
              <a:t>Punjab South Zone broken down into PSU (</a:t>
            </a:r>
            <a:r>
              <a:rPr lang="en-GB" sz="1100" i="1" dirty="0" smtClean="0">
                <a:solidFill>
                  <a:srgbClr val="275164"/>
                </a:solidFill>
                <a:latin typeface="+mn-lt"/>
              </a:rPr>
              <a:t>red)</a:t>
            </a:r>
            <a:endParaRPr lang="en-US" sz="1100" i="1" dirty="0">
              <a:solidFill>
                <a:srgbClr val="275164"/>
              </a:solidFill>
              <a:latin typeface="+mn-lt"/>
            </a:endParaRPr>
          </a:p>
        </p:txBody>
      </p:sp>
      <p:sp>
        <p:nvSpPr>
          <p:cNvPr id="16" name="Title 1"/>
          <p:cNvSpPr txBox="1">
            <a:spLocks/>
          </p:cNvSpPr>
          <p:nvPr/>
        </p:nvSpPr>
        <p:spPr>
          <a:xfrm>
            <a:off x="395536" y="908720"/>
            <a:ext cx="8229600" cy="431800"/>
          </a:xfrm>
          <a:prstGeom prst="rect">
            <a:avLst/>
          </a:prstGeom>
          <a:noFill/>
          <a:ln>
            <a:noFill/>
          </a:ln>
        </p:spPr>
        <p:txBody>
          <a:bodyPr vert="horz" lIns="91440" tIns="45720" rIns="91440" bIns="45720" rtlCol="0" anchor="ctr">
            <a:norm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100" b="1" i="0" u="none" strike="noStrike" kern="1200" cap="all" spc="100" normalizeH="0" baseline="0" noProof="0" dirty="0" smtClean="0">
                <a:ln>
                  <a:noFill/>
                </a:ln>
                <a:solidFill>
                  <a:srgbClr val="C00000"/>
                </a:solidFill>
                <a:effectLst/>
                <a:uLnTx/>
                <a:uFillTx/>
                <a:latin typeface="Arial" pitchFamily="34" charset="0"/>
                <a:ea typeface="+mj-ea"/>
                <a:cs typeface="Arial" pitchFamily="34" charset="0"/>
              </a:rPr>
              <a:t>National capacity development IN Pakistan </a:t>
            </a:r>
            <a:endParaRPr kumimoji="0" lang="en-US" sz="2100" b="1" i="0" u="none" strike="noStrike" kern="1200" cap="all" spc="100" normalizeH="0" baseline="0" noProof="0" dirty="0">
              <a:ln>
                <a:noFill/>
              </a:ln>
              <a:solidFill>
                <a:srgbClr val="C00000"/>
              </a:solidFill>
              <a:effectLst/>
              <a:uLnTx/>
              <a:uFillTx/>
              <a:latin typeface="Arial" pitchFamily="34" charset="0"/>
              <a:ea typeface="+mj-ea"/>
              <a:cs typeface="Arial" pitchFamily="34" charset="0"/>
            </a:endParaRPr>
          </a:p>
        </p:txBody>
      </p:sp>
    </p:spTree>
    <p:extLst>
      <p:ext uri="{BB962C8B-B14F-4D97-AF65-F5344CB8AC3E}">
        <p14:creationId xmlns:p14="http://schemas.microsoft.com/office/powerpoint/2010/main" val="618354040"/>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Kharif_2010_USDA-2f.jpg"/>
          <p:cNvPicPr>
            <a:picLocks noChangeAspect="1"/>
          </p:cNvPicPr>
          <p:nvPr/>
        </p:nvPicPr>
        <p:blipFill>
          <a:blip r:embed="rId3" cstate="email"/>
          <a:srcRect/>
          <a:stretch>
            <a:fillRect/>
          </a:stretch>
        </p:blipFill>
        <p:spPr bwMode="auto">
          <a:xfrm>
            <a:off x="467544" y="3543301"/>
            <a:ext cx="4060698" cy="3028949"/>
          </a:xfrm>
          <a:prstGeom prst="rect">
            <a:avLst/>
          </a:prstGeom>
          <a:noFill/>
          <a:ln w="9525">
            <a:noFill/>
            <a:miter lim="800000"/>
            <a:headEnd/>
            <a:tailEnd/>
          </a:ln>
        </p:spPr>
      </p:pic>
      <p:sp>
        <p:nvSpPr>
          <p:cNvPr id="38915" name="Content Placeholder 2"/>
          <p:cNvSpPr>
            <a:spLocks noGrp="1"/>
          </p:cNvSpPr>
          <p:nvPr/>
        </p:nvSpPr>
        <p:spPr bwMode="auto">
          <a:xfrm>
            <a:off x="395536" y="1485901"/>
            <a:ext cx="8280152" cy="2087116"/>
          </a:xfrm>
          <a:prstGeom prst="rect">
            <a:avLst/>
          </a:prstGeom>
          <a:noFill/>
          <a:ln w="9525">
            <a:noFill/>
            <a:miter lim="800000"/>
            <a:headEnd/>
            <a:tailEnd/>
          </a:ln>
        </p:spPr>
        <p:txBody>
          <a:bodyPr/>
          <a:lstStyle/>
          <a:p>
            <a:pPr marL="342900" indent="-342900">
              <a:spcBef>
                <a:spcPct val="20000"/>
              </a:spcBef>
              <a:buClr>
                <a:srgbClr val="990033"/>
              </a:buClr>
            </a:pPr>
            <a:r>
              <a:rPr lang="en-US" sz="2400" b="1" dirty="0" smtClean="0">
                <a:solidFill>
                  <a:schemeClr val="tx1">
                    <a:lumMod val="75000"/>
                  </a:schemeClr>
                </a:solidFill>
                <a:latin typeface="Calibri" pitchFamily="34" charset="0"/>
              </a:rPr>
              <a:t>Area Frame: Design &amp; Testing Sampling Strategies</a:t>
            </a:r>
          </a:p>
          <a:p>
            <a:pPr marL="176213" indent="-176213">
              <a:spcBef>
                <a:spcPct val="20000"/>
              </a:spcBef>
              <a:buClr>
                <a:srgbClr val="990033"/>
              </a:buClr>
              <a:buFont typeface="Arial" charset="0"/>
              <a:buChar char="•"/>
            </a:pPr>
            <a:r>
              <a:rPr lang="en-US" dirty="0" smtClean="0">
                <a:solidFill>
                  <a:schemeClr val="tx1">
                    <a:lumMod val="75000"/>
                  </a:schemeClr>
                </a:solidFill>
                <a:latin typeface="Calibri" pitchFamily="34" charset="0"/>
              </a:rPr>
              <a:t>To substantiate the satellite based image classification system, an area frame sampling system has been designed (see below). </a:t>
            </a:r>
          </a:p>
          <a:p>
            <a:pPr marL="176213" indent="-176213">
              <a:spcBef>
                <a:spcPct val="20000"/>
              </a:spcBef>
              <a:buClr>
                <a:srgbClr val="990033"/>
              </a:buClr>
              <a:buFont typeface="Arial" charset="0"/>
              <a:buChar char="•"/>
            </a:pPr>
            <a:r>
              <a:rPr lang="en-US" dirty="0" smtClean="0">
                <a:solidFill>
                  <a:schemeClr val="tx1">
                    <a:lumMod val="75000"/>
                  </a:schemeClr>
                </a:solidFill>
                <a:latin typeface="Calibri" pitchFamily="34" charset="0"/>
              </a:rPr>
              <a:t>The spatial distribution of sampled segments as laid down by standard statistical/remote sensing techniques is shown below.</a:t>
            </a:r>
          </a:p>
        </p:txBody>
      </p:sp>
      <p:sp>
        <p:nvSpPr>
          <p:cNvPr id="9" name="TextBox 8"/>
          <p:cNvSpPr txBox="1"/>
          <p:nvPr/>
        </p:nvSpPr>
        <p:spPr>
          <a:xfrm>
            <a:off x="539552" y="3575298"/>
            <a:ext cx="1763688" cy="261610"/>
          </a:xfrm>
          <a:prstGeom prst="rect">
            <a:avLst/>
          </a:prstGeom>
          <a:noFill/>
        </p:spPr>
        <p:txBody>
          <a:bodyPr wrap="square" rtlCol="0">
            <a:spAutoFit/>
          </a:bodyPr>
          <a:lstStyle/>
          <a:p>
            <a:r>
              <a:rPr lang="en-GB" sz="1100" i="1" dirty="0" smtClean="0">
                <a:solidFill>
                  <a:srgbClr val="275164"/>
                </a:solidFill>
                <a:latin typeface="+mn-lt"/>
              </a:rPr>
              <a:t>Area Frame System</a:t>
            </a:r>
            <a:endParaRPr lang="en-US" sz="1100" i="1" dirty="0">
              <a:solidFill>
                <a:srgbClr val="275164"/>
              </a:solidFill>
              <a:latin typeface="+mn-lt"/>
            </a:endParaRPr>
          </a:p>
        </p:txBody>
      </p:sp>
      <p:pic>
        <p:nvPicPr>
          <p:cNvPr id="11" name="Picture 3" descr="Kharif_2011_website_agrizones-with seg.jpg"/>
          <p:cNvPicPr>
            <a:picLocks noChangeAspect="1"/>
          </p:cNvPicPr>
          <p:nvPr/>
        </p:nvPicPr>
        <p:blipFill>
          <a:blip r:embed="rId4" cstate="email"/>
          <a:srcRect/>
          <a:stretch>
            <a:fillRect/>
          </a:stretch>
        </p:blipFill>
        <p:spPr bwMode="auto">
          <a:xfrm>
            <a:off x="4716016" y="3467287"/>
            <a:ext cx="4139951" cy="3104963"/>
          </a:xfrm>
          <a:prstGeom prst="rect">
            <a:avLst/>
          </a:prstGeom>
          <a:noFill/>
          <a:ln w="9525">
            <a:noFill/>
            <a:miter lim="800000"/>
            <a:headEnd/>
            <a:tailEnd/>
          </a:ln>
        </p:spPr>
      </p:pic>
      <p:sp>
        <p:nvSpPr>
          <p:cNvPr id="12" name="TextBox 11"/>
          <p:cNvSpPr txBox="1"/>
          <p:nvPr/>
        </p:nvSpPr>
        <p:spPr>
          <a:xfrm>
            <a:off x="4932040" y="3575298"/>
            <a:ext cx="1763688" cy="261610"/>
          </a:xfrm>
          <a:prstGeom prst="rect">
            <a:avLst/>
          </a:prstGeom>
          <a:noFill/>
        </p:spPr>
        <p:txBody>
          <a:bodyPr wrap="square" rtlCol="0">
            <a:spAutoFit/>
          </a:bodyPr>
          <a:lstStyle/>
          <a:p>
            <a:r>
              <a:rPr lang="en-GB" sz="1100" i="1" dirty="0" smtClean="0">
                <a:solidFill>
                  <a:srgbClr val="275164"/>
                </a:solidFill>
                <a:latin typeface="+mn-lt"/>
              </a:rPr>
              <a:t>Sampled Segments</a:t>
            </a:r>
            <a:endParaRPr lang="en-US" sz="1100" i="1" dirty="0">
              <a:solidFill>
                <a:srgbClr val="275164"/>
              </a:solidFill>
              <a:latin typeface="+mn-lt"/>
            </a:endParaRPr>
          </a:p>
        </p:txBody>
      </p:sp>
      <p:sp>
        <p:nvSpPr>
          <p:cNvPr id="13" name="Title 1"/>
          <p:cNvSpPr txBox="1">
            <a:spLocks/>
          </p:cNvSpPr>
          <p:nvPr/>
        </p:nvSpPr>
        <p:spPr>
          <a:xfrm>
            <a:off x="395536" y="908720"/>
            <a:ext cx="8229600" cy="431800"/>
          </a:xfrm>
          <a:prstGeom prst="rect">
            <a:avLst/>
          </a:prstGeom>
          <a:noFill/>
          <a:ln>
            <a:noFill/>
          </a:ln>
        </p:spPr>
        <p:txBody>
          <a:bodyPr vert="horz" lIns="91440" tIns="45720" rIns="91440" bIns="45720" rtlCol="0" anchor="ctr">
            <a:norm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100" b="1" i="0" u="none" strike="noStrike" kern="1200" cap="all" spc="100" normalizeH="0" baseline="0" noProof="0" dirty="0" smtClean="0">
                <a:ln>
                  <a:noFill/>
                </a:ln>
                <a:solidFill>
                  <a:srgbClr val="C00000"/>
                </a:solidFill>
                <a:effectLst/>
                <a:uLnTx/>
                <a:uFillTx/>
                <a:latin typeface="Arial" pitchFamily="34" charset="0"/>
                <a:ea typeface="+mj-ea"/>
                <a:cs typeface="Arial" pitchFamily="34" charset="0"/>
              </a:rPr>
              <a:t>National capacity development IN Pakistan </a:t>
            </a:r>
            <a:endParaRPr kumimoji="0" lang="en-US" sz="2100" b="1" i="0" u="none" strike="noStrike" kern="1200" cap="all" spc="100" normalizeH="0" baseline="0" noProof="0" dirty="0">
              <a:ln>
                <a:noFill/>
              </a:ln>
              <a:solidFill>
                <a:srgbClr val="C00000"/>
              </a:solidFill>
              <a:effectLst/>
              <a:uLnTx/>
              <a:uFillTx/>
              <a:latin typeface="Arial" pitchFamily="34" charset="0"/>
              <a:ea typeface="+mj-ea"/>
              <a:cs typeface="Arial" pitchFamily="34" charset="0"/>
            </a:endParaRPr>
          </a:p>
        </p:txBody>
      </p:sp>
    </p:spTree>
    <p:extLst>
      <p:ext uri="{BB962C8B-B14F-4D97-AF65-F5344CB8AC3E}">
        <p14:creationId xmlns:p14="http://schemas.microsoft.com/office/powerpoint/2010/main" val="1360729710"/>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5" name="Picture 1"/>
          <p:cNvPicPr>
            <a:picLocks noChangeAspect="1" noChangeArrowheads="1"/>
          </p:cNvPicPr>
          <p:nvPr/>
        </p:nvPicPr>
        <p:blipFill>
          <a:blip r:embed="rId2" cstate="email"/>
          <a:srcRect/>
          <a:stretch>
            <a:fillRect/>
          </a:stretch>
        </p:blipFill>
        <p:spPr bwMode="auto">
          <a:xfrm>
            <a:off x="5200649" y="1219169"/>
            <a:ext cx="3171825" cy="4105305"/>
          </a:xfrm>
          <a:prstGeom prst="rect">
            <a:avLst/>
          </a:prstGeom>
          <a:noFill/>
          <a:ln w="9525">
            <a:noFill/>
            <a:miter lim="800000"/>
            <a:headEnd/>
            <a:tailEnd/>
          </a:ln>
        </p:spPr>
      </p:pic>
      <p:sp>
        <p:nvSpPr>
          <p:cNvPr id="9" name="Content Placeholder 2"/>
          <p:cNvSpPr>
            <a:spLocks noGrp="1"/>
          </p:cNvSpPr>
          <p:nvPr/>
        </p:nvSpPr>
        <p:spPr bwMode="auto">
          <a:xfrm>
            <a:off x="395537" y="1484784"/>
            <a:ext cx="4104456" cy="5123308"/>
          </a:xfrm>
          <a:prstGeom prst="rect">
            <a:avLst/>
          </a:prstGeom>
          <a:noFill/>
          <a:ln w="9525">
            <a:noFill/>
            <a:miter lim="800000"/>
            <a:headEnd/>
            <a:tailEnd/>
          </a:ln>
        </p:spPr>
        <p:txBody>
          <a:bodyPr/>
          <a:lstStyle/>
          <a:p>
            <a:pPr>
              <a:spcBef>
                <a:spcPct val="20000"/>
              </a:spcBef>
              <a:buClr>
                <a:srgbClr val="990033"/>
              </a:buClr>
            </a:pPr>
            <a:r>
              <a:rPr lang="en-US" sz="2000" b="1" dirty="0" smtClean="0">
                <a:solidFill>
                  <a:schemeClr val="tx1">
                    <a:lumMod val="75000"/>
                  </a:schemeClr>
                </a:solidFill>
                <a:latin typeface="Calibri" pitchFamily="34" charset="0"/>
              </a:rPr>
              <a:t>Improving Sampling Strategies: Land Cover database</a:t>
            </a:r>
          </a:p>
          <a:p>
            <a:pPr>
              <a:spcBef>
                <a:spcPct val="20000"/>
              </a:spcBef>
              <a:buClr>
                <a:srgbClr val="990033"/>
              </a:buClr>
            </a:pPr>
            <a:r>
              <a:rPr lang="en-US" dirty="0" smtClean="0">
                <a:solidFill>
                  <a:schemeClr val="tx1">
                    <a:lumMod val="75000"/>
                  </a:schemeClr>
                </a:solidFill>
                <a:latin typeface="Calibri" pitchFamily="34" charset="0"/>
              </a:rPr>
              <a:t>A reliable and up-to-date land cover database has been just completed by SUPARCO for Sindh and Punjab provinces. It provides:</a:t>
            </a:r>
          </a:p>
          <a:p>
            <a:pPr marL="361950" lvl="1" indent="-180975">
              <a:spcBef>
                <a:spcPct val="20000"/>
              </a:spcBef>
              <a:buClr>
                <a:srgbClr val="990033"/>
              </a:buClr>
              <a:buFont typeface="Arial" charset="0"/>
              <a:buChar char="•"/>
            </a:pPr>
            <a:r>
              <a:rPr lang="en-US" sz="1600" dirty="0" smtClean="0">
                <a:solidFill>
                  <a:schemeClr val="tx1">
                    <a:lumMod val="75000"/>
                  </a:schemeClr>
                </a:solidFill>
                <a:latin typeface="Calibri" pitchFamily="34" charset="0"/>
              </a:rPr>
              <a:t>Description of the environment </a:t>
            </a:r>
          </a:p>
          <a:p>
            <a:pPr marL="361950" lvl="1" indent="-180975">
              <a:spcBef>
                <a:spcPct val="20000"/>
              </a:spcBef>
              <a:buClr>
                <a:srgbClr val="990033"/>
              </a:buClr>
              <a:buFont typeface="Arial" charset="0"/>
              <a:buChar char="•"/>
            </a:pPr>
            <a:r>
              <a:rPr lang="en-US" sz="1600" dirty="0" smtClean="0">
                <a:solidFill>
                  <a:schemeClr val="tx1">
                    <a:lumMod val="75000"/>
                  </a:schemeClr>
                </a:solidFill>
                <a:latin typeface="Calibri" pitchFamily="34" charset="0"/>
              </a:rPr>
              <a:t>Information on land cover / use </a:t>
            </a:r>
          </a:p>
          <a:p>
            <a:pPr marL="361950" lvl="1" indent="-180975">
              <a:spcBef>
                <a:spcPct val="20000"/>
              </a:spcBef>
              <a:buClr>
                <a:srgbClr val="990033"/>
              </a:buClr>
              <a:buFont typeface="Arial" charset="0"/>
              <a:buChar char="•"/>
            </a:pPr>
            <a:r>
              <a:rPr lang="en-US" sz="1600" dirty="0" smtClean="0">
                <a:solidFill>
                  <a:schemeClr val="tx1">
                    <a:lumMod val="75000"/>
                  </a:schemeClr>
                </a:solidFill>
                <a:latin typeface="Calibri" pitchFamily="34" charset="0"/>
              </a:rPr>
              <a:t>Baseline data on agricultural land Information to support the management of natural resources </a:t>
            </a:r>
          </a:p>
          <a:p>
            <a:pPr marL="361950" lvl="1" indent="-180975">
              <a:spcBef>
                <a:spcPct val="20000"/>
              </a:spcBef>
              <a:buClr>
                <a:srgbClr val="990033"/>
              </a:buClr>
              <a:buFont typeface="Arial" charset="0"/>
              <a:buChar char="•"/>
            </a:pPr>
            <a:r>
              <a:rPr lang="en-US" sz="1600" dirty="0" smtClean="0">
                <a:solidFill>
                  <a:schemeClr val="tx1">
                    <a:lumMod val="75000"/>
                  </a:schemeClr>
                </a:solidFill>
                <a:latin typeface="Calibri" pitchFamily="34" charset="0"/>
              </a:rPr>
              <a:t>Information on human intervention on the land </a:t>
            </a:r>
          </a:p>
          <a:p>
            <a:pPr>
              <a:spcBef>
                <a:spcPct val="20000"/>
              </a:spcBef>
              <a:buClr>
                <a:srgbClr val="990033"/>
              </a:buClr>
            </a:pPr>
            <a:r>
              <a:rPr lang="en-US" dirty="0" smtClean="0">
                <a:solidFill>
                  <a:schemeClr val="tx1">
                    <a:lumMod val="75000"/>
                  </a:schemeClr>
                </a:solidFill>
                <a:latin typeface="Calibri" pitchFamily="34" charset="0"/>
              </a:rPr>
              <a:t>The FAO methodologies and tools on land cover mapping were used to conduct the task, including one site trainings and backstopping missions by FAO experts in land cover databases production.</a:t>
            </a:r>
          </a:p>
          <a:p>
            <a:pPr marL="176213" indent="-176213">
              <a:spcBef>
                <a:spcPct val="20000"/>
              </a:spcBef>
              <a:buClr>
                <a:srgbClr val="990033"/>
              </a:buClr>
              <a:buFont typeface="Arial" charset="0"/>
              <a:buChar char="•"/>
            </a:pPr>
            <a:endParaRPr lang="en-US" dirty="0" smtClean="0">
              <a:solidFill>
                <a:schemeClr val="tx1">
                  <a:lumMod val="75000"/>
                </a:schemeClr>
              </a:solidFill>
              <a:latin typeface="Calibri" pitchFamily="34" charset="0"/>
            </a:endParaRPr>
          </a:p>
        </p:txBody>
      </p:sp>
      <p:pic>
        <p:nvPicPr>
          <p:cNvPr id="113666" name="Picture 2"/>
          <p:cNvPicPr>
            <a:picLocks noChangeAspect="1" noChangeArrowheads="1"/>
          </p:cNvPicPr>
          <p:nvPr/>
        </p:nvPicPr>
        <p:blipFill>
          <a:blip r:embed="rId3" cstate="email"/>
          <a:srcRect/>
          <a:stretch>
            <a:fillRect/>
          </a:stretch>
        </p:blipFill>
        <p:spPr bwMode="auto">
          <a:xfrm>
            <a:off x="7677150" y="3390900"/>
            <a:ext cx="1466850" cy="3028949"/>
          </a:xfrm>
          <a:prstGeom prst="rect">
            <a:avLst/>
          </a:prstGeom>
          <a:noFill/>
          <a:ln w="9525">
            <a:noFill/>
            <a:miter lim="800000"/>
            <a:headEnd/>
            <a:tailEnd/>
          </a:ln>
        </p:spPr>
      </p:pic>
      <p:pic>
        <p:nvPicPr>
          <p:cNvPr id="15" name="Picture 5"/>
          <p:cNvPicPr>
            <a:picLocks noChangeAspect="1" noChangeArrowheads="1"/>
          </p:cNvPicPr>
          <p:nvPr/>
        </p:nvPicPr>
        <p:blipFill>
          <a:blip r:embed="rId4" cstate="email"/>
          <a:srcRect/>
          <a:stretch>
            <a:fillRect/>
          </a:stretch>
        </p:blipFill>
        <p:spPr bwMode="auto">
          <a:xfrm>
            <a:off x="4974229" y="4905375"/>
            <a:ext cx="1292576" cy="1819275"/>
          </a:xfrm>
          <a:prstGeom prst="rect">
            <a:avLst/>
          </a:prstGeom>
          <a:noFill/>
          <a:ln w="9525">
            <a:noFill/>
            <a:miter lim="800000"/>
            <a:headEnd/>
            <a:tailEnd/>
          </a:ln>
        </p:spPr>
      </p:pic>
      <p:sp>
        <p:nvSpPr>
          <p:cNvPr id="13" name="Title 1"/>
          <p:cNvSpPr txBox="1">
            <a:spLocks/>
          </p:cNvSpPr>
          <p:nvPr/>
        </p:nvSpPr>
        <p:spPr>
          <a:xfrm>
            <a:off x="395536" y="908720"/>
            <a:ext cx="8229600" cy="431800"/>
          </a:xfrm>
          <a:prstGeom prst="rect">
            <a:avLst/>
          </a:prstGeom>
          <a:noFill/>
          <a:ln>
            <a:noFill/>
          </a:ln>
        </p:spPr>
        <p:txBody>
          <a:bodyPr vert="horz" lIns="91440" tIns="45720" rIns="91440" bIns="45720" rtlCol="0" anchor="ctr">
            <a:norm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100" b="1" i="0" u="none" strike="noStrike" kern="1200" cap="all" spc="100" normalizeH="0" baseline="0" noProof="0" dirty="0" smtClean="0">
                <a:ln>
                  <a:noFill/>
                </a:ln>
                <a:solidFill>
                  <a:srgbClr val="C00000"/>
                </a:solidFill>
                <a:effectLst/>
                <a:uLnTx/>
                <a:uFillTx/>
                <a:latin typeface="Arial" pitchFamily="34" charset="0"/>
                <a:ea typeface="+mj-ea"/>
                <a:cs typeface="Arial" pitchFamily="34" charset="0"/>
              </a:rPr>
              <a:t>National capacity development IN Pakistan </a:t>
            </a:r>
            <a:endParaRPr kumimoji="0" lang="en-US" sz="2100" b="1" i="0" u="none" strike="noStrike" kern="1200" cap="all" spc="100" normalizeH="0" baseline="0" noProof="0" dirty="0">
              <a:ln>
                <a:noFill/>
              </a:ln>
              <a:solidFill>
                <a:srgbClr val="C00000"/>
              </a:solidFill>
              <a:effectLst/>
              <a:uLnTx/>
              <a:uFillTx/>
              <a:latin typeface="Arial" pitchFamily="34" charset="0"/>
              <a:ea typeface="+mj-ea"/>
              <a:cs typeface="Arial" pitchFamily="34" charset="0"/>
            </a:endParaRPr>
          </a:p>
        </p:txBody>
      </p:sp>
    </p:spTree>
    <p:extLst>
      <p:ext uri="{BB962C8B-B14F-4D97-AF65-F5344CB8AC3E}">
        <p14:creationId xmlns:p14="http://schemas.microsoft.com/office/powerpoint/2010/main" val="655010272"/>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323528" y="1484784"/>
            <a:ext cx="8663310" cy="5016758"/>
          </a:xfrm>
          <a:prstGeom prst="rect">
            <a:avLst/>
          </a:prstGeom>
          <a:noFill/>
          <a:ln w="9525">
            <a:noFill/>
            <a:miter lim="800000"/>
            <a:headEnd/>
            <a:tailEnd/>
          </a:ln>
        </p:spPr>
        <p:txBody>
          <a:bodyPr wrap="square">
            <a:spAutoFit/>
          </a:bodyPr>
          <a:lstStyle/>
          <a:p>
            <a:r>
              <a:rPr lang="en-US" sz="2000" dirty="0"/>
              <a:t>The list include, to name a few: </a:t>
            </a:r>
          </a:p>
          <a:p>
            <a:pPr>
              <a:buFont typeface="Arial" charset="0"/>
              <a:buChar char="•"/>
            </a:pPr>
            <a:r>
              <a:rPr lang="en-US" sz="2000" b="1" dirty="0"/>
              <a:t> USDA</a:t>
            </a:r>
            <a:r>
              <a:rPr lang="en-US" sz="2000" dirty="0"/>
              <a:t> (FAS GLAM), </a:t>
            </a:r>
          </a:p>
          <a:p>
            <a:pPr>
              <a:buFont typeface="Arial" charset="0"/>
              <a:buChar char="•"/>
            </a:pPr>
            <a:r>
              <a:rPr lang="en-US" sz="2000" b="1" dirty="0"/>
              <a:t> FAO</a:t>
            </a:r>
            <a:r>
              <a:rPr lang="en-US" sz="2000" dirty="0"/>
              <a:t> </a:t>
            </a:r>
            <a:r>
              <a:rPr lang="en-US" sz="2000" dirty="0" smtClean="0"/>
              <a:t>( RS and GIS unit NRL;  GIEWS</a:t>
            </a:r>
            <a:r>
              <a:rPr lang="en-US" sz="2000" dirty="0"/>
              <a:t>, Global Strategy, FIVIMS), </a:t>
            </a:r>
          </a:p>
          <a:p>
            <a:pPr>
              <a:buFont typeface="Arial" charset="0"/>
              <a:buChar char="•"/>
            </a:pPr>
            <a:r>
              <a:rPr lang="en-US" sz="2000" b="1" dirty="0"/>
              <a:t> WMO</a:t>
            </a:r>
            <a:r>
              <a:rPr lang="en-US" sz="2000" dirty="0"/>
              <a:t> (Agricultural Meteorological Program and WAMIS),</a:t>
            </a:r>
          </a:p>
          <a:p>
            <a:pPr>
              <a:buFont typeface="Arial" charset="0"/>
              <a:buChar char="•"/>
            </a:pPr>
            <a:r>
              <a:rPr lang="en-US" sz="2000" dirty="0"/>
              <a:t> </a:t>
            </a:r>
            <a:r>
              <a:rPr lang="en-US" sz="2000" b="1" dirty="0"/>
              <a:t>WFP</a:t>
            </a:r>
            <a:endParaRPr lang="en-US" sz="2000" dirty="0"/>
          </a:p>
          <a:p>
            <a:pPr>
              <a:buFont typeface="Arial" charset="0"/>
              <a:buChar char="•"/>
            </a:pPr>
            <a:r>
              <a:rPr lang="en-US" sz="2000" b="1" dirty="0"/>
              <a:t> EC/JRC</a:t>
            </a:r>
            <a:r>
              <a:rPr lang="en-US" sz="2000" dirty="0"/>
              <a:t> (MARS unit), </a:t>
            </a:r>
          </a:p>
          <a:p>
            <a:pPr>
              <a:buFont typeface="Arial" charset="0"/>
              <a:buChar char="•"/>
            </a:pPr>
            <a:r>
              <a:rPr lang="en-US" sz="2000" b="1" dirty="0"/>
              <a:t> USAID</a:t>
            </a:r>
            <a:r>
              <a:rPr lang="en-US" sz="2000" dirty="0"/>
              <a:t> (FEWSNET),</a:t>
            </a:r>
          </a:p>
          <a:p>
            <a:pPr>
              <a:buFont typeface="Arial" charset="0"/>
              <a:buChar char="•"/>
            </a:pPr>
            <a:r>
              <a:rPr lang="en-US" sz="2000" b="1" dirty="0"/>
              <a:t> GMFCS</a:t>
            </a:r>
            <a:r>
              <a:rPr lang="en-US" sz="2000" dirty="0"/>
              <a:t> (now Copernicus), </a:t>
            </a:r>
          </a:p>
          <a:p>
            <a:pPr>
              <a:buFont typeface="Arial" charset="0"/>
              <a:buChar char="•"/>
            </a:pPr>
            <a:r>
              <a:rPr lang="en-US" sz="2000" b="1" dirty="0"/>
              <a:t> CSIRO</a:t>
            </a:r>
            <a:r>
              <a:rPr lang="en-US" sz="2000" dirty="0"/>
              <a:t> and </a:t>
            </a:r>
            <a:r>
              <a:rPr lang="en-US" sz="2000" b="1" dirty="0"/>
              <a:t>ABARES</a:t>
            </a:r>
            <a:r>
              <a:rPr lang="en-US" sz="2000" dirty="0"/>
              <a:t> (Australia), </a:t>
            </a:r>
          </a:p>
          <a:p>
            <a:pPr>
              <a:buFont typeface="Arial" charset="0"/>
              <a:buChar char="•"/>
            </a:pPr>
            <a:r>
              <a:rPr lang="en-US" sz="2000" b="1" dirty="0"/>
              <a:t> VITO</a:t>
            </a:r>
            <a:r>
              <a:rPr lang="en-US" sz="2000" dirty="0"/>
              <a:t> (Belgium), </a:t>
            </a:r>
          </a:p>
          <a:p>
            <a:pPr>
              <a:buFont typeface="Arial" charset="0"/>
              <a:buChar char="•"/>
            </a:pPr>
            <a:r>
              <a:rPr lang="en-US" sz="2000" dirty="0"/>
              <a:t> </a:t>
            </a:r>
            <a:r>
              <a:rPr lang="en-US" sz="2000" b="1" dirty="0"/>
              <a:t>IIASA, ISRO, NASA, ESA, INPE, JAXA, SANSA, CONAB </a:t>
            </a:r>
            <a:r>
              <a:rPr lang="en-US" sz="2000" dirty="0"/>
              <a:t>(Brazil), </a:t>
            </a:r>
            <a:r>
              <a:rPr lang="en-US" sz="2000" b="1" dirty="0"/>
              <a:t>CGIAR, INTA </a:t>
            </a:r>
            <a:r>
              <a:rPr lang="en-US" sz="2000" dirty="0"/>
              <a:t>(Argentina), </a:t>
            </a:r>
            <a:r>
              <a:rPr lang="en-US" sz="2000" b="1" dirty="0"/>
              <a:t>IRSTEA</a:t>
            </a:r>
            <a:r>
              <a:rPr lang="en-US" sz="2000" dirty="0"/>
              <a:t> and </a:t>
            </a:r>
            <a:r>
              <a:rPr lang="en-US" sz="2000" b="1" dirty="0"/>
              <a:t>CIRAD</a:t>
            </a:r>
            <a:r>
              <a:rPr lang="en-US" sz="2000" dirty="0"/>
              <a:t> (France), </a:t>
            </a:r>
            <a:r>
              <a:rPr lang="en-US" sz="2000" b="1" dirty="0" err="1"/>
              <a:t>Agri</a:t>
            </a:r>
            <a:r>
              <a:rPr lang="en-US" sz="2000" b="1" dirty="0"/>
              <a:t>-food</a:t>
            </a:r>
            <a:r>
              <a:rPr lang="en-US" sz="2000" dirty="0"/>
              <a:t> (CANADA), </a:t>
            </a:r>
            <a:r>
              <a:rPr lang="en-US" sz="2000" b="1" dirty="0"/>
              <a:t>University of Maryland </a:t>
            </a:r>
            <a:r>
              <a:rPr lang="en-US" sz="2000" dirty="0"/>
              <a:t>(USA), </a:t>
            </a:r>
            <a:r>
              <a:rPr lang="en-US" sz="2000" b="1" dirty="0" err="1"/>
              <a:t>Université</a:t>
            </a:r>
            <a:r>
              <a:rPr lang="en-US" sz="2000" b="1" dirty="0"/>
              <a:t> </a:t>
            </a:r>
            <a:r>
              <a:rPr lang="en-US" sz="2000" b="1" dirty="0" err="1"/>
              <a:t>catholique</a:t>
            </a:r>
            <a:r>
              <a:rPr lang="en-US" sz="2000" b="1" dirty="0"/>
              <a:t> de Louvain </a:t>
            </a:r>
            <a:r>
              <a:rPr lang="en-US" sz="2000" dirty="0"/>
              <a:t>(Belgium), </a:t>
            </a:r>
            <a:r>
              <a:rPr lang="en-US" sz="2000" b="1" dirty="0"/>
              <a:t>SADC</a:t>
            </a:r>
            <a:r>
              <a:rPr lang="en-US" sz="2000" dirty="0"/>
              <a:t>, </a:t>
            </a:r>
            <a:r>
              <a:rPr lang="en-US" sz="2000" b="1" dirty="0"/>
              <a:t>RADI</a:t>
            </a:r>
            <a:r>
              <a:rPr lang="en-US" sz="2000" dirty="0"/>
              <a:t> (China </a:t>
            </a:r>
            <a:r>
              <a:rPr lang="en-US" sz="2000" dirty="0" err="1"/>
              <a:t>CropWatch</a:t>
            </a:r>
            <a:r>
              <a:rPr lang="en-US" sz="2000" dirty="0"/>
              <a:t>), </a:t>
            </a:r>
            <a:r>
              <a:rPr lang="en-US" sz="2000" b="1" dirty="0"/>
              <a:t>CILSS, AMESD </a:t>
            </a:r>
            <a:r>
              <a:rPr lang="en-US" sz="2000" dirty="0"/>
              <a:t>and </a:t>
            </a:r>
            <a:r>
              <a:rPr lang="en-US" sz="2000" b="1" dirty="0"/>
              <a:t>Asia Rice</a:t>
            </a:r>
            <a:r>
              <a:rPr lang="en-US" sz="2000" dirty="0"/>
              <a:t>. </a:t>
            </a:r>
            <a:endParaRPr lang="en-US" sz="2000" dirty="0" smtClean="0"/>
          </a:p>
          <a:p>
            <a:pPr>
              <a:buFont typeface="Arial" charset="0"/>
              <a:buChar char="•"/>
            </a:pPr>
            <a:r>
              <a:rPr lang="en-US" sz="2000" dirty="0" smtClean="0">
                <a:solidFill>
                  <a:srgbClr val="C00000"/>
                </a:solidFill>
              </a:rPr>
              <a:t>Et al…</a:t>
            </a:r>
            <a:endParaRPr lang="en-US" sz="2000" dirty="0">
              <a:solidFill>
                <a:srgbClr val="C00000"/>
              </a:solidFill>
            </a:endParaRPr>
          </a:p>
        </p:txBody>
      </p:sp>
      <p:sp>
        <p:nvSpPr>
          <p:cNvPr id="3" name="Rectangle 2"/>
          <p:cNvSpPr>
            <a:spLocks noChangeArrowheads="1"/>
          </p:cNvSpPr>
          <p:nvPr/>
        </p:nvSpPr>
        <p:spPr bwMode="auto">
          <a:xfrm>
            <a:off x="395536" y="952401"/>
            <a:ext cx="8483351" cy="646331"/>
          </a:xfrm>
          <a:prstGeom prst="rect">
            <a:avLst/>
          </a:prstGeom>
          <a:noFill/>
          <a:ln w="9525">
            <a:noFill/>
            <a:miter lim="800000"/>
            <a:headEnd/>
            <a:tailEnd/>
          </a:ln>
        </p:spPr>
        <p:txBody>
          <a:bodyPr wrap="square">
            <a:spAutoFit/>
          </a:bodyPr>
          <a:lstStyle/>
          <a:p>
            <a:r>
              <a:rPr lang="en-GB" b="1" dirty="0">
                <a:solidFill>
                  <a:srgbClr val="C00000"/>
                </a:solidFill>
                <a:cs typeface="Arial" charset="0"/>
              </a:rPr>
              <a:t>GEOGLAM </a:t>
            </a:r>
            <a:r>
              <a:rPr lang="en-GB" b="1" dirty="0" smtClean="0">
                <a:solidFill>
                  <a:srgbClr val="C00000"/>
                </a:solidFill>
                <a:cs typeface="Arial" charset="0"/>
              </a:rPr>
              <a:t>Partnership – proliferation of activities need for coordination and harmonization of approaches</a:t>
            </a:r>
            <a:endParaRPr lang="en-GB" b="1" dirty="0">
              <a:solidFill>
                <a:srgbClr val="C00000"/>
              </a:solidFill>
              <a:cs typeface="Arial" charset="0"/>
            </a:endParaRPr>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95536" y="1484784"/>
            <a:ext cx="8424935" cy="4928458"/>
          </a:xfrm>
          <a:prstGeom prst="rect">
            <a:avLst/>
          </a:prstGeom>
          <a:noFill/>
        </p:spPr>
        <p:txBody>
          <a:bodyPr wrap="square" rtlCol="0">
            <a:spAutoFit/>
          </a:bodyPr>
          <a:lstStyle/>
          <a:p>
            <a:r>
              <a:rPr lang="en-US" sz="2000" b="1" dirty="0" smtClean="0">
                <a:solidFill>
                  <a:schemeClr val="tx1">
                    <a:lumMod val="75000"/>
                  </a:schemeClr>
                </a:solidFill>
                <a:latin typeface="+mj-lt"/>
              </a:rPr>
              <a:t>Development Agricultural Mask</a:t>
            </a:r>
            <a:endParaRPr lang="en-US" sz="2000" dirty="0" smtClean="0">
              <a:solidFill>
                <a:schemeClr val="tx1">
                  <a:lumMod val="75000"/>
                </a:schemeClr>
              </a:solidFill>
              <a:latin typeface="+mj-lt"/>
            </a:endParaRPr>
          </a:p>
          <a:p>
            <a:pPr>
              <a:spcAft>
                <a:spcPts val="1200"/>
              </a:spcAft>
            </a:pPr>
            <a:r>
              <a:rPr lang="en-US" dirty="0" smtClean="0">
                <a:solidFill>
                  <a:schemeClr val="tx1">
                    <a:lumMod val="75000"/>
                  </a:schemeClr>
                </a:solidFill>
                <a:latin typeface="+mj-lt"/>
              </a:rPr>
              <a:t>Crop masking is a fundamental requirement in satellite remote sensing to conduct investigative research on crop forecasting /estimation of area distribution among all crops in both Kharif and Rabi seasons.</a:t>
            </a:r>
          </a:p>
          <a:p>
            <a:pPr>
              <a:spcAft>
                <a:spcPts val="1200"/>
              </a:spcAft>
            </a:pPr>
            <a:r>
              <a:rPr lang="en-US" dirty="0" smtClean="0">
                <a:solidFill>
                  <a:schemeClr val="tx1">
                    <a:lumMod val="75000"/>
                  </a:schemeClr>
                </a:solidFill>
                <a:latin typeface="+mj-lt"/>
              </a:rPr>
              <a:t>Conducted study using both coarse and high resolution satellite data during peak crop growth season</a:t>
            </a:r>
          </a:p>
          <a:p>
            <a:pPr>
              <a:spcAft>
                <a:spcPts val="1200"/>
              </a:spcAft>
            </a:pPr>
            <a:r>
              <a:rPr lang="en-US" dirty="0" smtClean="0">
                <a:solidFill>
                  <a:schemeClr val="tx1">
                    <a:lumMod val="75000"/>
                  </a:schemeClr>
                </a:solidFill>
                <a:latin typeface="+mj-lt"/>
              </a:rPr>
              <a:t>This endeavor (by FAO, UMD  and USDA, executed by SUPARCO) will bring up the specific crop masks per province, designed for varying requirements rather than one crop mask under use for all seasons and crops.</a:t>
            </a:r>
          </a:p>
          <a:p>
            <a:r>
              <a:rPr lang="en-US" b="1" dirty="0" smtClean="0">
                <a:solidFill>
                  <a:schemeClr val="tx1">
                    <a:lumMod val="75000"/>
                  </a:schemeClr>
                </a:solidFill>
                <a:latin typeface="+mj-lt"/>
              </a:rPr>
              <a:t>Objectives</a:t>
            </a:r>
          </a:p>
          <a:p>
            <a:pPr marL="180975" indent="-180975">
              <a:buFont typeface="Arial" pitchFamily="34" charset="0"/>
              <a:buChar char="•"/>
            </a:pPr>
            <a:r>
              <a:rPr lang="en-US" sz="1600" dirty="0" smtClean="0">
                <a:solidFill>
                  <a:schemeClr val="tx1">
                    <a:lumMod val="75000"/>
                  </a:schemeClr>
                </a:solidFill>
                <a:latin typeface="+mj-lt"/>
              </a:rPr>
              <a:t>Provide a mask showing distribution of different seasonal crops  </a:t>
            </a:r>
          </a:p>
          <a:p>
            <a:pPr marL="180975" indent="-180975">
              <a:buFont typeface="Arial" pitchFamily="34" charset="0"/>
              <a:buChar char="•"/>
            </a:pPr>
            <a:r>
              <a:rPr lang="en-US" sz="1600" dirty="0" smtClean="0">
                <a:solidFill>
                  <a:schemeClr val="tx1">
                    <a:lumMod val="75000"/>
                  </a:schemeClr>
                </a:solidFill>
                <a:latin typeface="+mj-lt"/>
              </a:rPr>
              <a:t>Understand the pattern of different main crops in response to market condition </a:t>
            </a:r>
          </a:p>
          <a:p>
            <a:pPr marL="180975" indent="-180975">
              <a:buFont typeface="Arial" pitchFamily="34" charset="0"/>
              <a:buChar char="•"/>
            </a:pPr>
            <a:r>
              <a:rPr lang="en-US" sz="1600" dirty="0" smtClean="0">
                <a:solidFill>
                  <a:schemeClr val="tx1">
                    <a:lumMod val="75000"/>
                  </a:schemeClr>
                </a:solidFill>
                <a:latin typeface="+mj-lt"/>
              </a:rPr>
              <a:t>Extraction of crop statistics</a:t>
            </a:r>
          </a:p>
          <a:p>
            <a:pPr marL="180975" indent="-180975">
              <a:buFont typeface="Arial" pitchFamily="34" charset="0"/>
              <a:buChar char="•"/>
            </a:pPr>
            <a:r>
              <a:rPr lang="en-US" sz="1600" dirty="0" smtClean="0">
                <a:solidFill>
                  <a:schemeClr val="tx1">
                    <a:lumMod val="75000"/>
                  </a:schemeClr>
                </a:solidFill>
                <a:latin typeface="+mj-lt"/>
              </a:rPr>
              <a:t>Study of floods , developing flood extent maps and damage need assessment.</a:t>
            </a:r>
          </a:p>
          <a:p>
            <a:pPr marL="180975" indent="-180975">
              <a:buFont typeface="Arial" pitchFamily="34" charset="0"/>
              <a:buChar char="•"/>
            </a:pPr>
            <a:r>
              <a:rPr lang="en-US" sz="1600" dirty="0" smtClean="0">
                <a:solidFill>
                  <a:schemeClr val="tx1">
                    <a:lumMod val="75000"/>
                  </a:schemeClr>
                </a:solidFill>
                <a:latin typeface="+mj-lt"/>
              </a:rPr>
              <a:t>Assess  the changes in agricultural land use </a:t>
            </a:r>
          </a:p>
          <a:p>
            <a:pPr marL="180975" indent="-180975">
              <a:buFont typeface="Arial" pitchFamily="34" charset="0"/>
              <a:buChar char="•"/>
            </a:pPr>
            <a:r>
              <a:rPr lang="en-US" sz="1600" dirty="0" smtClean="0">
                <a:solidFill>
                  <a:schemeClr val="tx1">
                    <a:lumMod val="75000"/>
                  </a:schemeClr>
                </a:solidFill>
                <a:latin typeface="+mj-lt"/>
              </a:rPr>
              <a:t>Database on spatial-temporal variation of different crops for decision making</a:t>
            </a:r>
            <a:endParaRPr lang="en-US" sz="2000" dirty="0">
              <a:solidFill>
                <a:schemeClr val="tx1">
                  <a:lumMod val="75000"/>
                </a:schemeClr>
              </a:solidFill>
              <a:latin typeface="+mj-lt"/>
            </a:endParaRPr>
          </a:p>
        </p:txBody>
      </p:sp>
      <p:sp>
        <p:nvSpPr>
          <p:cNvPr id="8" name="Title 1"/>
          <p:cNvSpPr txBox="1">
            <a:spLocks/>
          </p:cNvSpPr>
          <p:nvPr/>
        </p:nvSpPr>
        <p:spPr>
          <a:xfrm>
            <a:off x="395536" y="908720"/>
            <a:ext cx="8229600" cy="431800"/>
          </a:xfrm>
          <a:prstGeom prst="rect">
            <a:avLst/>
          </a:prstGeom>
          <a:noFill/>
          <a:ln>
            <a:noFill/>
          </a:ln>
        </p:spPr>
        <p:txBody>
          <a:bodyPr vert="horz" lIns="91440" tIns="45720" rIns="91440" bIns="45720" rtlCol="0" anchor="ctr">
            <a:norm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100" b="1" i="0" u="none" strike="noStrike" kern="1200" cap="all" spc="100" normalizeH="0" baseline="0" noProof="0" dirty="0" smtClean="0">
                <a:ln>
                  <a:noFill/>
                </a:ln>
                <a:solidFill>
                  <a:srgbClr val="C00000"/>
                </a:solidFill>
                <a:effectLst/>
                <a:uLnTx/>
                <a:uFillTx/>
                <a:latin typeface="Arial" pitchFamily="34" charset="0"/>
                <a:ea typeface="+mj-ea"/>
                <a:cs typeface="Arial" pitchFamily="34" charset="0"/>
              </a:rPr>
              <a:t>National capacity development IN Pakistan </a:t>
            </a:r>
            <a:endParaRPr kumimoji="0" lang="en-US" sz="2100" b="1" i="0" u="none" strike="noStrike" kern="1200" cap="all" spc="100" normalizeH="0" baseline="0" noProof="0" dirty="0">
              <a:ln>
                <a:noFill/>
              </a:ln>
              <a:solidFill>
                <a:srgbClr val="C00000"/>
              </a:solidFill>
              <a:effectLst/>
              <a:uLnTx/>
              <a:uFillTx/>
              <a:latin typeface="Arial" pitchFamily="34" charset="0"/>
              <a:ea typeface="+mj-ea"/>
              <a:cs typeface="Arial" pitchFamily="34" charset="0"/>
            </a:endParaRPr>
          </a:p>
        </p:txBody>
      </p:sp>
    </p:spTree>
    <p:extLst>
      <p:ext uri="{BB962C8B-B14F-4D97-AF65-F5344CB8AC3E}">
        <p14:creationId xmlns:p14="http://schemas.microsoft.com/office/powerpoint/2010/main" val="3929169494"/>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395537" y="1484784"/>
            <a:ext cx="4909888" cy="1800199"/>
          </a:xfrm>
          <a:prstGeom prst="rect">
            <a:avLst/>
          </a:prstGeom>
        </p:spPr>
        <p:txBody>
          <a:bodyPr/>
          <a:lstStyle/>
          <a:p>
            <a:pPr marL="182563" indent="-182563" fontAlgn="auto">
              <a:spcAft>
                <a:spcPts val="1200"/>
              </a:spcAft>
              <a:buClr>
                <a:srgbClr val="990033"/>
              </a:buClr>
              <a:defRPr/>
            </a:pPr>
            <a:r>
              <a:rPr lang="en-US" sz="2000" b="1" dirty="0" smtClean="0">
                <a:solidFill>
                  <a:schemeClr val="tx1">
                    <a:lumMod val="75000"/>
                  </a:schemeClr>
                </a:solidFill>
                <a:latin typeface="+mj-lt"/>
                <a:ea typeface="Verdana" pitchFamily="34" charset="0"/>
                <a:cs typeface="Verdana" pitchFamily="34" charset="0"/>
              </a:rPr>
              <a:t>Revise Survey Methodology and Tools</a:t>
            </a:r>
          </a:p>
          <a:p>
            <a:pPr marL="182563" indent="-182563" fontAlgn="auto">
              <a:spcAft>
                <a:spcPts val="1200"/>
              </a:spcAft>
              <a:buClr>
                <a:srgbClr val="990033"/>
              </a:buClr>
              <a:buFont typeface="Arial" pitchFamily="34" charset="0"/>
              <a:buChar char="•"/>
              <a:defRPr/>
            </a:pPr>
            <a:r>
              <a:rPr lang="en-US" sz="2000" dirty="0" smtClean="0">
                <a:solidFill>
                  <a:schemeClr val="tx1">
                    <a:lumMod val="75000"/>
                  </a:schemeClr>
                </a:solidFill>
                <a:latin typeface="+mj-lt"/>
                <a:ea typeface="Verdana" pitchFamily="34" charset="0"/>
                <a:cs typeface="Verdana" pitchFamily="34" charset="0"/>
              </a:rPr>
              <a:t>Improvement of data transmission of ground truth information through use of smart phones based on Android platform. </a:t>
            </a:r>
          </a:p>
        </p:txBody>
      </p:sp>
      <p:pic>
        <p:nvPicPr>
          <p:cNvPr id="111618" name="Picture 2"/>
          <p:cNvPicPr>
            <a:picLocks noChangeAspect="1" noChangeArrowheads="1"/>
          </p:cNvPicPr>
          <p:nvPr/>
        </p:nvPicPr>
        <p:blipFill>
          <a:blip r:embed="rId3" cstate="email"/>
          <a:srcRect/>
          <a:stretch>
            <a:fillRect/>
          </a:stretch>
        </p:blipFill>
        <p:spPr bwMode="auto">
          <a:xfrm>
            <a:off x="5400285" y="1657351"/>
            <a:ext cx="3410339" cy="2457450"/>
          </a:xfrm>
          <a:prstGeom prst="rect">
            <a:avLst/>
          </a:prstGeom>
          <a:noFill/>
          <a:ln w="9525">
            <a:noFill/>
            <a:miter lim="800000"/>
            <a:headEnd/>
            <a:tailEnd/>
          </a:ln>
        </p:spPr>
      </p:pic>
      <p:pic>
        <p:nvPicPr>
          <p:cNvPr id="11" name="Content Placeholder 2"/>
          <p:cNvPicPr>
            <a:picLocks/>
          </p:cNvPicPr>
          <p:nvPr/>
        </p:nvPicPr>
        <p:blipFill>
          <a:blip r:embed="rId4" cstate="email"/>
          <a:srcRect/>
          <a:stretch>
            <a:fillRect/>
          </a:stretch>
        </p:blipFill>
        <p:spPr bwMode="auto">
          <a:xfrm>
            <a:off x="1714498" y="3657600"/>
            <a:ext cx="1543051" cy="2905125"/>
          </a:xfrm>
          <a:prstGeom prst="rect">
            <a:avLst/>
          </a:prstGeom>
          <a:noFill/>
          <a:ln w="9525">
            <a:noFill/>
            <a:miter lim="800000"/>
            <a:headEnd/>
            <a:tailEnd/>
          </a:ln>
        </p:spPr>
      </p:pic>
      <p:pic>
        <p:nvPicPr>
          <p:cNvPr id="12" name="Picture 3"/>
          <p:cNvPicPr>
            <a:picLocks/>
          </p:cNvPicPr>
          <p:nvPr/>
        </p:nvPicPr>
        <p:blipFill>
          <a:blip r:embed="rId5" cstate="email"/>
          <a:srcRect/>
          <a:stretch>
            <a:fillRect/>
          </a:stretch>
        </p:blipFill>
        <p:spPr bwMode="auto">
          <a:xfrm>
            <a:off x="3286125" y="3657600"/>
            <a:ext cx="1533525" cy="2895600"/>
          </a:xfrm>
          <a:prstGeom prst="rect">
            <a:avLst/>
          </a:prstGeom>
          <a:noFill/>
          <a:ln w="9525">
            <a:noFill/>
            <a:miter lim="800000"/>
            <a:headEnd/>
            <a:tailEnd/>
          </a:ln>
        </p:spPr>
      </p:pic>
      <p:pic>
        <p:nvPicPr>
          <p:cNvPr id="13" name="Picture 4"/>
          <p:cNvPicPr>
            <a:picLocks/>
          </p:cNvPicPr>
          <p:nvPr/>
        </p:nvPicPr>
        <p:blipFill>
          <a:blip r:embed="rId6" cstate="email"/>
          <a:srcRect/>
          <a:stretch>
            <a:fillRect/>
          </a:stretch>
        </p:blipFill>
        <p:spPr bwMode="auto">
          <a:xfrm>
            <a:off x="190500" y="3657600"/>
            <a:ext cx="1485900" cy="1876426"/>
          </a:xfrm>
          <a:prstGeom prst="rect">
            <a:avLst/>
          </a:prstGeom>
          <a:noFill/>
          <a:ln w="9525">
            <a:noFill/>
            <a:miter lim="800000"/>
            <a:headEnd/>
            <a:tailEnd/>
          </a:ln>
        </p:spPr>
      </p:pic>
      <p:sp>
        <p:nvSpPr>
          <p:cNvPr id="14" name="Title 1"/>
          <p:cNvSpPr txBox="1">
            <a:spLocks/>
          </p:cNvSpPr>
          <p:nvPr/>
        </p:nvSpPr>
        <p:spPr bwMode="auto">
          <a:xfrm>
            <a:off x="180974" y="3171825"/>
            <a:ext cx="4638675"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97500"/>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b="1" i="0" u="none" strike="noStrike" kern="0" cap="none" spc="0" normalizeH="0" baseline="0" noProof="0" dirty="0" smtClean="0">
                <a:ln>
                  <a:noFill/>
                </a:ln>
                <a:solidFill>
                  <a:schemeClr val="tx1">
                    <a:lumMod val="75000"/>
                  </a:schemeClr>
                </a:solidFill>
                <a:uLnTx/>
                <a:uFillTx/>
                <a:latin typeface="Arial" pitchFamily="34" charset="0"/>
                <a:ea typeface="+mn-ea"/>
                <a:cs typeface="Arial" pitchFamily="34" charset="0"/>
              </a:rPr>
              <a:t>Mobile Application Interface</a:t>
            </a:r>
            <a:endParaRPr kumimoji="0" lang="en-US" b="1" i="0" u="none" strike="noStrike" kern="0" cap="none" spc="0" normalizeH="0" baseline="0" noProof="0" dirty="0">
              <a:ln>
                <a:noFill/>
              </a:ln>
              <a:solidFill>
                <a:schemeClr val="tx1">
                  <a:lumMod val="75000"/>
                </a:schemeClr>
              </a:solidFill>
              <a:uLnTx/>
              <a:uFillTx/>
              <a:latin typeface="Arial" pitchFamily="34" charset="0"/>
              <a:ea typeface="+mn-ea"/>
              <a:cs typeface="Arial" pitchFamily="34" charset="0"/>
            </a:endParaRPr>
          </a:p>
        </p:txBody>
      </p:sp>
      <p:pic>
        <p:nvPicPr>
          <p:cNvPr id="15" name="Picture 136"/>
          <p:cNvPicPr>
            <a:picLocks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5381625" y="4645152"/>
            <a:ext cx="3291840" cy="2212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10" descr="Land Surveying GPS"/>
          <p:cNvPicPr>
            <a:picLocks noChangeAspect="1" noChangeArrowheads="1"/>
          </p:cNvPicPr>
          <p:nvPr/>
        </p:nvPicPr>
        <p:blipFill>
          <a:blip r:embed="rId8" cstate="email"/>
          <a:srcRect/>
          <a:stretch>
            <a:fillRect/>
          </a:stretch>
        </p:blipFill>
        <p:spPr bwMode="auto">
          <a:xfrm>
            <a:off x="225425" y="5505450"/>
            <a:ext cx="1377459" cy="1352550"/>
          </a:xfrm>
          <a:prstGeom prst="rect">
            <a:avLst/>
          </a:prstGeom>
          <a:noFill/>
          <a:ln w="9525">
            <a:noFill/>
            <a:miter lim="800000"/>
            <a:headEnd/>
            <a:tailEnd/>
          </a:ln>
        </p:spPr>
      </p:pic>
      <p:sp>
        <p:nvSpPr>
          <p:cNvPr id="17" name="Title 1"/>
          <p:cNvSpPr txBox="1">
            <a:spLocks/>
          </p:cNvSpPr>
          <p:nvPr/>
        </p:nvSpPr>
        <p:spPr bwMode="auto">
          <a:xfrm>
            <a:off x="5410200" y="4152900"/>
            <a:ext cx="321945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97500"/>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b="1" i="0" u="none" strike="noStrike" kern="0" cap="none" spc="0" normalizeH="0" baseline="0" noProof="0" dirty="0" smtClean="0">
                <a:ln>
                  <a:noFill/>
                </a:ln>
                <a:solidFill>
                  <a:schemeClr val="tx1">
                    <a:lumMod val="75000"/>
                  </a:schemeClr>
                </a:solidFill>
                <a:uLnTx/>
                <a:uFillTx/>
                <a:latin typeface="Arial" pitchFamily="34" charset="0"/>
                <a:ea typeface="+mn-ea"/>
                <a:cs typeface="Arial" pitchFamily="34" charset="0"/>
              </a:rPr>
              <a:t>Database management</a:t>
            </a:r>
            <a:endParaRPr kumimoji="0" lang="en-US" b="1" i="0" u="none" strike="noStrike" kern="0" cap="none" spc="0" normalizeH="0" baseline="0" noProof="0" dirty="0">
              <a:ln>
                <a:noFill/>
              </a:ln>
              <a:solidFill>
                <a:schemeClr val="tx1">
                  <a:lumMod val="75000"/>
                </a:schemeClr>
              </a:solidFill>
              <a:uLnTx/>
              <a:uFillTx/>
              <a:latin typeface="Arial" pitchFamily="34" charset="0"/>
              <a:ea typeface="+mn-ea"/>
              <a:cs typeface="Arial" pitchFamily="34" charset="0"/>
            </a:endParaRPr>
          </a:p>
        </p:txBody>
      </p:sp>
      <p:sp>
        <p:nvSpPr>
          <p:cNvPr id="19" name="Title 1"/>
          <p:cNvSpPr txBox="1">
            <a:spLocks/>
          </p:cNvSpPr>
          <p:nvPr/>
        </p:nvSpPr>
        <p:spPr>
          <a:xfrm>
            <a:off x="395536" y="908720"/>
            <a:ext cx="8229600" cy="431800"/>
          </a:xfrm>
          <a:prstGeom prst="rect">
            <a:avLst/>
          </a:prstGeom>
          <a:noFill/>
          <a:ln>
            <a:noFill/>
          </a:ln>
        </p:spPr>
        <p:txBody>
          <a:bodyPr vert="horz" lIns="91440" tIns="45720" rIns="91440" bIns="45720" rtlCol="0" anchor="ctr">
            <a:norm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100" b="1" i="0" u="none" strike="noStrike" kern="1200" cap="all" spc="100" normalizeH="0" baseline="0" noProof="0" dirty="0" smtClean="0">
                <a:ln>
                  <a:noFill/>
                </a:ln>
                <a:solidFill>
                  <a:srgbClr val="C00000"/>
                </a:solidFill>
                <a:effectLst/>
                <a:uLnTx/>
                <a:uFillTx/>
                <a:latin typeface="Arial" pitchFamily="34" charset="0"/>
                <a:ea typeface="+mj-ea"/>
                <a:cs typeface="Arial" pitchFamily="34" charset="0"/>
              </a:rPr>
              <a:t>National capacity development IN Pakistan </a:t>
            </a:r>
            <a:endParaRPr kumimoji="0" lang="en-US" sz="2100" b="1" i="0" u="none" strike="noStrike" kern="1200" cap="all" spc="100" normalizeH="0" baseline="0" noProof="0" dirty="0">
              <a:ln>
                <a:noFill/>
              </a:ln>
              <a:solidFill>
                <a:srgbClr val="C00000"/>
              </a:solidFill>
              <a:effectLst/>
              <a:uLnTx/>
              <a:uFillTx/>
              <a:latin typeface="Arial" pitchFamily="34" charset="0"/>
              <a:ea typeface="+mj-ea"/>
              <a:cs typeface="Arial" pitchFamily="34" charset="0"/>
            </a:endParaRPr>
          </a:p>
        </p:txBody>
      </p:sp>
    </p:spTree>
    <p:extLst>
      <p:ext uri="{BB962C8B-B14F-4D97-AF65-F5344CB8AC3E}">
        <p14:creationId xmlns:p14="http://schemas.microsoft.com/office/powerpoint/2010/main" val="3171373478"/>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Content Placeholder 2"/>
          <p:cNvSpPr>
            <a:spLocks noGrp="1"/>
          </p:cNvSpPr>
          <p:nvPr/>
        </p:nvSpPr>
        <p:spPr bwMode="auto">
          <a:xfrm>
            <a:off x="395536" y="1476375"/>
            <a:ext cx="8280152" cy="2672705"/>
          </a:xfrm>
          <a:prstGeom prst="rect">
            <a:avLst/>
          </a:prstGeom>
          <a:noFill/>
          <a:ln w="9525">
            <a:noFill/>
            <a:miter lim="800000"/>
            <a:headEnd/>
            <a:tailEnd/>
          </a:ln>
        </p:spPr>
        <p:txBody>
          <a:bodyPr/>
          <a:lstStyle/>
          <a:p>
            <a:pPr marL="342900" indent="-342900">
              <a:spcBef>
                <a:spcPct val="20000"/>
              </a:spcBef>
              <a:buClr>
                <a:srgbClr val="990033"/>
              </a:buClr>
            </a:pPr>
            <a:r>
              <a:rPr lang="en-US" sz="2400" b="1" dirty="0" smtClean="0">
                <a:solidFill>
                  <a:schemeClr val="tx1">
                    <a:lumMod val="75000"/>
                  </a:schemeClr>
                </a:solidFill>
                <a:latin typeface="Calibri" pitchFamily="34" charset="0"/>
              </a:rPr>
              <a:t>Acreage and Yield Estimation Approach</a:t>
            </a:r>
          </a:p>
          <a:p>
            <a:pPr marL="180975" indent="-180975">
              <a:spcBef>
                <a:spcPct val="20000"/>
              </a:spcBef>
              <a:buClr>
                <a:srgbClr val="990033"/>
              </a:buClr>
              <a:buFont typeface="Arial" pitchFamily="34" charset="0"/>
              <a:buChar char="•"/>
            </a:pPr>
            <a:r>
              <a:rPr lang="en-US" dirty="0" smtClean="0">
                <a:solidFill>
                  <a:schemeClr val="tx1">
                    <a:lumMod val="75000"/>
                  </a:schemeClr>
                </a:solidFill>
                <a:latin typeface="Calibri" pitchFamily="34" charset="0"/>
              </a:rPr>
              <a:t>Crop yield is a major component for the crop production forecast and estimation in Pakistan. </a:t>
            </a:r>
          </a:p>
          <a:p>
            <a:pPr marL="176213" indent="-176213">
              <a:spcBef>
                <a:spcPct val="20000"/>
              </a:spcBef>
              <a:buClr>
                <a:srgbClr val="990033"/>
              </a:buClr>
              <a:buFont typeface="Arial" pitchFamily="34" charset="0"/>
              <a:buChar char="•"/>
            </a:pPr>
            <a:r>
              <a:rPr lang="en-US" dirty="0" smtClean="0">
                <a:solidFill>
                  <a:schemeClr val="tx1">
                    <a:lumMod val="75000"/>
                  </a:schemeClr>
                </a:solidFill>
                <a:latin typeface="Calibri" pitchFamily="34" charset="0"/>
              </a:rPr>
              <a:t>Statistical models are being used by SUPARCO for the estimation of the Yield. The following parameters are being incorporated on decadal basis in the model. The GLAM system of UMD is being developed and customized for Pakistan .</a:t>
            </a:r>
          </a:p>
        </p:txBody>
      </p:sp>
      <p:sp>
        <p:nvSpPr>
          <p:cNvPr id="38918" name="Content Placeholder 2"/>
          <p:cNvSpPr>
            <a:spLocks noGrp="1"/>
          </p:cNvSpPr>
          <p:nvPr/>
        </p:nvSpPr>
        <p:spPr bwMode="auto">
          <a:xfrm>
            <a:off x="3275856" y="3789041"/>
            <a:ext cx="5688632" cy="2808312"/>
          </a:xfrm>
          <a:prstGeom prst="rect">
            <a:avLst/>
          </a:prstGeom>
          <a:noFill/>
          <a:ln w="9525">
            <a:noFill/>
            <a:miter lim="800000"/>
            <a:headEnd/>
            <a:tailEnd/>
          </a:ln>
        </p:spPr>
        <p:txBody>
          <a:bodyPr/>
          <a:lstStyle/>
          <a:p>
            <a:pPr marL="176213" indent="-176213">
              <a:spcBef>
                <a:spcPct val="20000"/>
              </a:spcBef>
              <a:buClr>
                <a:srgbClr val="990033"/>
              </a:buClr>
              <a:buFont typeface="Arial" charset="0"/>
              <a:buChar char="•"/>
            </a:pPr>
            <a:r>
              <a:rPr lang="en-US" dirty="0" smtClean="0">
                <a:solidFill>
                  <a:schemeClr val="tx1">
                    <a:lumMod val="75000"/>
                  </a:schemeClr>
                </a:solidFill>
                <a:latin typeface="Calibri" pitchFamily="34" charset="0"/>
              </a:rPr>
              <a:t>SUPARCO currently starts with CRS yield estimates and adjusts them based on remote sensing and GIS technologies.</a:t>
            </a:r>
          </a:p>
          <a:p>
            <a:pPr marL="176213" indent="-176213">
              <a:spcBef>
                <a:spcPct val="20000"/>
              </a:spcBef>
              <a:buClr>
                <a:srgbClr val="990033"/>
              </a:buClr>
              <a:buFont typeface="Arial" charset="0"/>
              <a:buChar char="•"/>
            </a:pPr>
            <a:r>
              <a:rPr lang="en-US" dirty="0" smtClean="0">
                <a:solidFill>
                  <a:schemeClr val="tx1">
                    <a:lumMod val="75000"/>
                  </a:schemeClr>
                </a:solidFill>
                <a:latin typeface="Calibri" pitchFamily="34" charset="0"/>
              </a:rPr>
              <a:t>Crop yield research at SUPARCO is currently focused on crop yield forecast modeling for early assessments and warning through monitoring of vegetation dynamics, agricultural inputs status.  Improvement through introduction of the </a:t>
            </a:r>
            <a:r>
              <a:rPr lang="en-US" dirty="0">
                <a:solidFill>
                  <a:schemeClr val="tx1">
                    <a:lumMod val="75000"/>
                  </a:schemeClr>
                </a:solidFill>
                <a:latin typeface="Calibri" pitchFamily="34" charset="0"/>
              </a:rPr>
              <a:t>G</a:t>
            </a:r>
            <a:r>
              <a:rPr lang="en-US" dirty="0" smtClean="0">
                <a:solidFill>
                  <a:schemeClr val="tx1">
                    <a:lumMod val="75000"/>
                  </a:schemeClr>
                </a:solidFill>
                <a:latin typeface="Calibri" pitchFamily="34" charset="0"/>
              </a:rPr>
              <a:t>LAM system installed in SUPARCO and CRS.</a:t>
            </a:r>
          </a:p>
        </p:txBody>
      </p:sp>
      <p:graphicFrame>
        <p:nvGraphicFramePr>
          <p:cNvPr id="7" name="Diagram 6"/>
          <p:cNvGraphicFramePr/>
          <p:nvPr/>
        </p:nvGraphicFramePr>
        <p:xfrm>
          <a:off x="179512" y="3429000"/>
          <a:ext cx="3168352" cy="3240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Title 1"/>
          <p:cNvSpPr txBox="1">
            <a:spLocks/>
          </p:cNvSpPr>
          <p:nvPr/>
        </p:nvSpPr>
        <p:spPr>
          <a:xfrm>
            <a:off x="395536" y="908720"/>
            <a:ext cx="8229600" cy="431800"/>
          </a:xfrm>
          <a:prstGeom prst="rect">
            <a:avLst/>
          </a:prstGeom>
          <a:noFill/>
          <a:ln>
            <a:noFill/>
          </a:ln>
        </p:spPr>
        <p:txBody>
          <a:bodyPr vert="horz" lIns="91440" tIns="45720" rIns="91440" bIns="45720" rtlCol="0" anchor="ctr">
            <a:norm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100" b="1" i="0" u="none" strike="noStrike" kern="1200" cap="all" spc="100" normalizeH="0" baseline="0" noProof="0" dirty="0" smtClean="0">
                <a:ln>
                  <a:noFill/>
                </a:ln>
                <a:solidFill>
                  <a:srgbClr val="C00000"/>
                </a:solidFill>
                <a:effectLst/>
                <a:uLnTx/>
                <a:uFillTx/>
                <a:latin typeface="Arial" pitchFamily="34" charset="0"/>
                <a:ea typeface="+mj-ea"/>
                <a:cs typeface="Arial" pitchFamily="34" charset="0"/>
              </a:rPr>
              <a:t>National capacity development IN Pakistan </a:t>
            </a:r>
            <a:endParaRPr kumimoji="0" lang="en-US" sz="2100" b="1" i="0" u="none" strike="noStrike" kern="1200" cap="all" spc="100" normalizeH="0" baseline="0" noProof="0" dirty="0">
              <a:ln>
                <a:noFill/>
              </a:ln>
              <a:solidFill>
                <a:srgbClr val="C00000"/>
              </a:solidFill>
              <a:effectLst/>
              <a:uLnTx/>
              <a:uFillTx/>
              <a:latin typeface="Arial" pitchFamily="34" charset="0"/>
              <a:ea typeface="+mj-ea"/>
              <a:cs typeface="Arial" pitchFamily="34" charset="0"/>
            </a:endParaRPr>
          </a:p>
        </p:txBody>
      </p:sp>
    </p:spTree>
    <p:extLst>
      <p:ext uri="{BB962C8B-B14F-4D97-AF65-F5344CB8AC3E}">
        <p14:creationId xmlns:p14="http://schemas.microsoft.com/office/powerpoint/2010/main" val="638943852"/>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Rectangle 3"/>
          <p:cNvSpPr>
            <a:spLocks noGrp="1" noChangeArrowheads="1"/>
          </p:cNvSpPr>
          <p:nvPr>
            <p:ph idx="1"/>
          </p:nvPr>
        </p:nvSpPr>
        <p:spPr>
          <a:xfrm>
            <a:off x="395536" y="1553717"/>
            <a:ext cx="5021509" cy="1587251"/>
          </a:xfrm>
        </p:spPr>
        <p:txBody>
          <a:bodyPr>
            <a:noAutofit/>
          </a:bodyPr>
          <a:lstStyle/>
          <a:p>
            <a:pPr marL="0" lvl="0" indent="0" eaLnBrk="1" fontAlgn="auto" hangingPunct="1">
              <a:spcBef>
                <a:spcPct val="0"/>
              </a:spcBef>
              <a:spcAft>
                <a:spcPts val="0"/>
              </a:spcAft>
              <a:buClr>
                <a:schemeClr val="accent5">
                  <a:lumMod val="75000"/>
                </a:schemeClr>
              </a:buClr>
              <a:buSzPct val="100000"/>
              <a:buNone/>
              <a:defRPr/>
            </a:pPr>
            <a:r>
              <a:rPr lang="en-GB" sz="1800" b="1" dirty="0" smtClean="0">
                <a:solidFill>
                  <a:schemeClr val="tx1">
                    <a:lumMod val="75000"/>
                  </a:schemeClr>
                </a:solidFill>
              </a:rPr>
              <a:t>Crop Monitoring System</a:t>
            </a:r>
            <a:endParaRPr lang="en-US" sz="1800" b="1" dirty="0" smtClean="0">
              <a:solidFill>
                <a:schemeClr val="tx1">
                  <a:lumMod val="75000"/>
                </a:schemeClr>
              </a:solidFill>
            </a:endParaRPr>
          </a:p>
          <a:p>
            <a:pPr marL="0" indent="0" eaLnBrk="1" fontAlgn="auto" hangingPunct="1">
              <a:spcBef>
                <a:spcPct val="0"/>
              </a:spcBef>
              <a:spcAft>
                <a:spcPts val="0"/>
              </a:spcAft>
              <a:buClr>
                <a:schemeClr val="accent5">
                  <a:lumMod val="75000"/>
                </a:schemeClr>
              </a:buClr>
              <a:buSzPct val="100000"/>
              <a:buFont typeface="Wingdings" pitchFamily="2" charset="2"/>
              <a:buNone/>
              <a:defRPr/>
            </a:pPr>
            <a:r>
              <a:rPr lang="en-US" sz="1700" b="0" dirty="0" smtClean="0">
                <a:solidFill>
                  <a:schemeClr val="tx1">
                    <a:lumMod val="75000"/>
                  </a:schemeClr>
                </a:solidFill>
                <a:ea typeface="Verdana" pitchFamily="34" charset="0"/>
                <a:cs typeface="Verdana" pitchFamily="34" charset="0"/>
              </a:rPr>
              <a:t>Major crops  are being continuously monitored  by the PC1 programme across the country  for  crop forecasting, yield &amp;  production estimation to ensure food security</a:t>
            </a:r>
          </a:p>
          <a:p>
            <a:pPr marL="320040" indent="-320040" eaLnBrk="1" fontAlgn="auto" hangingPunct="1">
              <a:spcBef>
                <a:spcPct val="0"/>
              </a:spcBef>
              <a:spcAft>
                <a:spcPts val="1200"/>
              </a:spcAft>
              <a:buClr>
                <a:schemeClr val="accent5">
                  <a:lumMod val="75000"/>
                </a:schemeClr>
              </a:buClr>
              <a:buSzPct val="100000"/>
              <a:buFont typeface="Wingdings" pitchFamily="2" charset="2"/>
              <a:buNone/>
              <a:defRPr/>
            </a:pPr>
            <a:endParaRPr lang="en-US" sz="1700" b="0" dirty="0" smtClean="0">
              <a:solidFill>
                <a:schemeClr val="tx1">
                  <a:lumMod val="75000"/>
                </a:schemeClr>
              </a:solidFill>
              <a:ea typeface="Verdana" pitchFamily="34" charset="0"/>
              <a:cs typeface="Verdana" pitchFamily="34" charset="0"/>
            </a:endParaRPr>
          </a:p>
        </p:txBody>
      </p:sp>
      <p:pic>
        <p:nvPicPr>
          <p:cNvPr id="7172" name="Picture 6" descr="3.jpg"/>
          <p:cNvPicPr>
            <a:picLocks noChangeAspect="1"/>
          </p:cNvPicPr>
          <p:nvPr/>
        </p:nvPicPr>
        <p:blipFill>
          <a:blip r:embed="rId2" cstate="email"/>
          <a:srcRect/>
          <a:stretch>
            <a:fillRect/>
          </a:stretch>
        </p:blipFill>
        <p:spPr bwMode="auto">
          <a:xfrm>
            <a:off x="0" y="3505200"/>
            <a:ext cx="3657600" cy="3429000"/>
          </a:xfrm>
          <a:prstGeom prst="rect">
            <a:avLst/>
          </a:prstGeom>
          <a:noFill/>
          <a:ln w="9525">
            <a:noFill/>
            <a:miter lim="800000"/>
            <a:headEnd/>
            <a:tailEnd/>
          </a:ln>
        </p:spPr>
      </p:pic>
      <p:pic>
        <p:nvPicPr>
          <p:cNvPr id="7173" name="Picture 5" descr="2.jpg"/>
          <p:cNvPicPr>
            <a:picLocks noChangeAspect="1"/>
          </p:cNvPicPr>
          <p:nvPr/>
        </p:nvPicPr>
        <p:blipFill>
          <a:blip r:embed="rId3" cstate="email"/>
          <a:srcRect/>
          <a:stretch>
            <a:fillRect/>
          </a:stretch>
        </p:blipFill>
        <p:spPr bwMode="auto">
          <a:xfrm>
            <a:off x="2654300" y="2667000"/>
            <a:ext cx="3662363" cy="3505200"/>
          </a:xfrm>
          <a:prstGeom prst="rect">
            <a:avLst/>
          </a:prstGeom>
          <a:noFill/>
          <a:ln w="9525">
            <a:noFill/>
            <a:miter lim="800000"/>
            <a:headEnd/>
            <a:tailEnd/>
          </a:ln>
        </p:spPr>
      </p:pic>
      <p:pic>
        <p:nvPicPr>
          <p:cNvPr id="7174" name="Picture 17" descr="4.jpg"/>
          <p:cNvPicPr>
            <a:picLocks noChangeAspect="1"/>
          </p:cNvPicPr>
          <p:nvPr/>
        </p:nvPicPr>
        <p:blipFill>
          <a:blip r:embed="rId4" cstate="email"/>
          <a:srcRect/>
          <a:stretch>
            <a:fillRect/>
          </a:stretch>
        </p:blipFill>
        <p:spPr bwMode="auto">
          <a:xfrm>
            <a:off x="3733800" y="6324600"/>
            <a:ext cx="5334000" cy="533400"/>
          </a:xfrm>
          <a:prstGeom prst="rect">
            <a:avLst/>
          </a:prstGeom>
          <a:noFill/>
          <a:ln w="9525">
            <a:noFill/>
            <a:miter lim="800000"/>
            <a:headEnd/>
            <a:tailEnd/>
          </a:ln>
        </p:spPr>
      </p:pic>
      <p:pic>
        <p:nvPicPr>
          <p:cNvPr id="7175" name="Picture 4" descr="1.jpg"/>
          <p:cNvPicPr>
            <a:picLocks noChangeAspect="1"/>
          </p:cNvPicPr>
          <p:nvPr/>
        </p:nvPicPr>
        <p:blipFill>
          <a:blip r:embed="rId5" cstate="email"/>
          <a:srcRect/>
          <a:stretch>
            <a:fillRect/>
          </a:stretch>
        </p:blipFill>
        <p:spPr bwMode="auto">
          <a:xfrm>
            <a:off x="5486400" y="1295400"/>
            <a:ext cx="3657600" cy="3581400"/>
          </a:xfrm>
          <a:prstGeom prst="rect">
            <a:avLst/>
          </a:prstGeom>
          <a:noFill/>
          <a:ln w="9525">
            <a:noFill/>
            <a:miter lim="800000"/>
            <a:headEnd/>
            <a:tailEnd/>
          </a:ln>
        </p:spPr>
      </p:pic>
      <p:sp>
        <p:nvSpPr>
          <p:cNvPr id="7176" name="TextBox 18"/>
          <p:cNvSpPr txBox="1">
            <a:spLocks noChangeArrowheads="1"/>
          </p:cNvSpPr>
          <p:nvPr/>
        </p:nvSpPr>
        <p:spPr bwMode="auto">
          <a:xfrm>
            <a:off x="0" y="3505200"/>
            <a:ext cx="1752600" cy="338138"/>
          </a:xfrm>
          <a:prstGeom prst="rect">
            <a:avLst/>
          </a:prstGeom>
          <a:noFill/>
          <a:ln w="9525">
            <a:noFill/>
            <a:miter lim="800000"/>
            <a:headEnd/>
            <a:tailEnd/>
          </a:ln>
        </p:spPr>
        <p:txBody>
          <a:bodyPr>
            <a:spAutoFit/>
          </a:bodyPr>
          <a:lstStyle/>
          <a:p>
            <a:r>
              <a:rPr lang="en-US" sz="1600" b="1">
                <a:solidFill>
                  <a:srgbClr val="275164"/>
                </a:solidFill>
              </a:rPr>
              <a:t>27-02-2011</a:t>
            </a:r>
          </a:p>
        </p:txBody>
      </p:sp>
      <p:sp>
        <p:nvSpPr>
          <p:cNvPr id="7177" name="TextBox 19"/>
          <p:cNvSpPr txBox="1">
            <a:spLocks noChangeArrowheads="1"/>
          </p:cNvSpPr>
          <p:nvPr/>
        </p:nvSpPr>
        <p:spPr bwMode="auto">
          <a:xfrm>
            <a:off x="2667000" y="2667000"/>
            <a:ext cx="1828800" cy="338138"/>
          </a:xfrm>
          <a:prstGeom prst="rect">
            <a:avLst/>
          </a:prstGeom>
          <a:noFill/>
          <a:ln w="9525">
            <a:noFill/>
            <a:miter lim="800000"/>
            <a:headEnd/>
            <a:tailEnd/>
          </a:ln>
        </p:spPr>
        <p:txBody>
          <a:bodyPr>
            <a:spAutoFit/>
          </a:bodyPr>
          <a:lstStyle/>
          <a:p>
            <a:r>
              <a:rPr lang="en-US" sz="1600" b="1">
                <a:solidFill>
                  <a:srgbClr val="275164"/>
                </a:solidFill>
              </a:rPr>
              <a:t>31-03-2011</a:t>
            </a:r>
          </a:p>
        </p:txBody>
      </p:sp>
      <p:sp>
        <p:nvSpPr>
          <p:cNvPr id="7178" name="TextBox 20"/>
          <p:cNvSpPr txBox="1">
            <a:spLocks noChangeArrowheads="1"/>
          </p:cNvSpPr>
          <p:nvPr/>
        </p:nvSpPr>
        <p:spPr bwMode="auto">
          <a:xfrm>
            <a:off x="5562600" y="1295400"/>
            <a:ext cx="1752600" cy="338138"/>
          </a:xfrm>
          <a:prstGeom prst="rect">
            <a:avLst/>
          </a:prstGeom>
          <a:noFill/>
          <a:ln w="9525">
            <a:noFill/>
            <a:miter lim="800000"/>
            <a:headEnd/>
            <a:tailEnd/>
          </a:ln>
        </p:spPr>
        <p:txBody>
          <a:bodyPr>
            <a:spAutoFit/>
          </a:bodyPr>
          <a:lstStyle/>
          <a:p>
            <a:r>
              <a:rPr lang="en-US" sz="1600" b="1">
                <a:solidFill>
                  <a:srgbClr val="275164"/>
                </a:solidFill>
              </a:rPr>
              <a:t>29-04-2011</a:t>
            </a:r>
          </a:p>
        </p:txBody>
      </p:sp>
      <p:sp>
        <p:nvSpPr>
          <p:cNvPr id="12" name="Slide Number Placeholder 9"/>
          <p:cNvSpPr>
            <a:spLocks noGrp="1"/>
          </p:cNvSpPr>
          <p:nvPr>
            <p:ph type="sldNum" sz="quarter" idx="4294967295"/>
          </p:nvPr>
        </p:nvSpPr>
        <p:spPr>
          <a:xfrm>
            <a:off x="8460432" y="6492875"/>
            <a:ext cx="683568" cy="365125"/>
          </a:xfrm>
          <a:prstGeom prst="rect">
            <a:avLst/>
          </a:prstGeom>
        </p:spPr>
        <p:txBody>
          <a:bodyPr/>
          <a:lstStyle/>
          <a:p>
            <a:pPr>
              <a:defRPr/>
            </a:pPr>
            <a:fld id="{486E37A1-CEB8-44C6-AA02-2D036CAF1C08}" type="slidenum">
              <a:rPr lang="en-US" smtClean="0"/>
              <a:pPr>
                <a:defRPr/>
              </a:pPr>
              <a:t>33</a:t>
            </a:fld>
            <a:endParaRPr lang="en-US" dirty="0"/>
          </a:p>
        </p:txBody>
      </p:sp>
      <p:sp>
        <p:nvSpPr>
          <p:cNvPr id="14" name="Title 1"/>
          <p:cNvSpPr>
            <a:spLocks noGrp="1"/>
          </p:cNvSpPr>
          <p:nvPr/>
        </p:nvSpPr>
        <p:spPr bwMode="auto">
          <a:xfrm>
            <a:off x="457200" y="503238"/>
            <a:ext cx="8686800" cy="1143000"/>
          </a:xfrm>
          <a:prstGeom prst="rect">
            <a:avLst/>
          </a:prstGeom>
          <a:noFill/>
          <a:ln w="9525">
            <a:noFill/>
            <a:miter lim="800000"/>
            <a:headEnd/>
            <a:tailEnd/>
          </a:ln>
        </p:spPr>
        <p:txBody>
          <a:bodyPr anchor="ctr"/>
          <a:lstStyle/>
          <a:p>
            <a:endParaRPr lang="en-US" sz="3200" b="1" dirty="0" smtClean="0">
              <a:solidFill>
                <a:srgbClr val="275164"/>
              </a:solidFill>
              <a:latin typeface="Calibri" pitchFamily="34" charset="0"/>
            </a:endParaRPr>
          </a:p>
        </p:txBody>
      </p:sp>
      <p:sp>
        <p:nvSpPr>
          <p:cNvPr id="17" name="Title 1"/>
          <p:cNvSpPr txBox="1">
            <a:spLocks/>
          </p:cNvSpPr>
          <p:nvPr/>
        </p:nvSpPr>
        <p:spPr>
          <a:xfrm>
            <a:off x="395536" y="908720"/>
            <a:ext cx="8229600" cy="431800"/>
          </a:xfrm>
          <a:prstGeom prst="rect">
            <a:avLst/>
          </a:prstGeom>
          <a:noFill/>
          <a:ln>
            <a:noFill/>
          </a:ln>
        </p:spPr>
        <p:txBody>
          <a:bodyPr vert="horz" lIns="91440" tIns="45720" rIns="91440" bIns="45720" rtlCol="0" anchor="ctr">
            <a:norm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100" b="1" i="0" u="none" strike="noStrike" kern="1200" cap="all" spc="100" normalizeH="0" baseline="0" noProof="0" dirty="0" smtClean="0">
                <a:ln>
                  <a:noFill/>
                </a:ln>
                <a:solidFill>
                  <a:srgbClr val="C00000"/>
                </a:solidFill>
                <a:effectLst/>
                <a:uLnTx/>
                <a:uFillTx/>
                <a:latin typeface="Arial" pitchFamily="34" charset="0"/>
                <a:ea typeface="+mj-ea"/>
                <a:cs typeface="Arial" pitchFamily="34" charset="0"/>
              </a:rPr>
              <a:t>National capacity development IN Pakistan </a:t>
            </a:r>
            <a:endParaRPr kumimoji="0" lang="en-US" sz="2100" b="1" i="0" u="none" strike="noStrike" kern="1200" cap="all" spc="100" normalizeH="0" baseline="0" noProof="0" dirty="0">
              <a:ln>
                <a:noFill/>
              </a:ln>
              <a:solidFill>
                <a:srgbClr val="C00000"/>
              </a:solidFill>
              <a:effectLst/>
              <a:uLnTx/>
              <a:uFillTx/>
              <a:latin typeface="Arial" pitchFamily="34" charset="0"/>
              <a:ea typeface="+mj-ea"/>
              <a:cs typeface="Arial" pitchFamily="34" charset="0"/>
            </a:endParaRPr>
          </a:p>
        </p:txBody>
      </p:sp>
    </p:spTree>
    <p:extLst>
      <p:ext uri="{BB962C8B-B14F-4D97-AF65-F5344CB8AC3E}">
        <p14:creationId xmlns:p14="http://schemas.microsoft.com/office/powerpoint/2010/main" val="3523474756"/>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p:cNvSpPr>
            <a:spLocks noGrp="1"/>
          </p:cNvSpPr>
          <p:nvPr>
            <p:ph idx="1"/>
          </p:nvPr>
        </p:nvSpPr>
        <p:spPr>
          <a:xfrm>
            <a:off x="395536" y="1606674"/>
            <a:ext cx="5328270" cy="4990678"/>
          </a:xfrm>
        </p:spPr>
        <p:txBody>
          <a:bodyPr/>
          <a:lstStyle/>
          <a:p>
            <a:pPr>
              <a:buNone/>
            </a:pPr>
            <a:r>
              <a:rPr lang="en-US" sz="1400" b="1" dirty="0" smtClean="0">
                <a:solidFill>
                  <a:srgbClr val="275164"/>
                </a:solidFill>
              </a:rPr>
              <a:t>2014		TRAININGS</a:t>
            </a:r>
            <a:endParaRPr lang="en-US" sz="1400" dirty="0" smtClean="0">
              <a:solidFill>
                <a:srgbClr val="275164"/>
              </a:solidFill>
            </a:endParaRPr>
          </a:p>
          <a:p>
            <a:pPr>
              <a:buFont typeface="Wingdings" pitchFamily="2" charset="2"/>
              <a:buChar char="§"/>
            </a:pPr>
            <a:r>
              <a:rPr lang="en-US" sz="1400" dirty="0" smtClean="0">
                <a:solidFill>
                  <a:srgbClr val="275164"/>
                </a:solidFill>
              </a:rPr>
              <a:t>Islamabad, Pakistan: Training workshop on Crop Portal administration and use and geospatial data management</a:t>
            </a:r>
            <a:endParaRPr lang="en-US" sz="1400" b="1" dirty="0" smtClean="0">
              <a:solidFill>
                <a:srgbClr val="275164"/>
              </a:solidFill>
            </a:endParaRPr>
          </a:p>
          <a:p>
            <a:pPr>
              <a:buNone/>
            </a:pPr>
            <a:r>
              <a:rPr lang="en-US" sz="1400" b="1" dirty="0" smtClean="0">
                <a:solidFill>
                  <a:srgbClr val="275164"/>
                </a:solidFill>
              </a:rPr>
              <a:t>2013</a:t>
            </a:r>
            <a:endParaRPr lang="en-US" sz="1400" dirty="0" smtClean="0">
              <a:solidFill>
                <a:srgbClr val="275164"/>
              </a:solidFill>
            </a:endParaRPr>
          </a:p>
          <a:p>
            <a:pPr>
              <a:buFont typeface="Wingdings" pitchFamily="2" charset="2"/>
              <a:buChar char="§"/>
            </a:pPr>
            <a:r>
              <a:rPr lang="en-US" sz="1400" dirty="0" smtClean="0">
                <a:solidFill>
                  <a:srgbClr val="275164"/>
                </a:solidFill>
              </a:rPr>
              <a:t>University of Maryland-Washington DC: “Pakistan Satellite-Based Crop Monitoring” Workshop</a:t>
            </a:r>
          </a:p>
          <a:p>
            <a:pPr>
              <a:buFont typeface="Wingdings" pitchFamily="2" charset="2"/>
              <a:buChar char="§"/>
            </a:pPr>
            <a:r>
              <a:rPr lang="en-US" sz="1400" dirty="0" smtClean="0">
                <a:solidFill>
                  <a:srgbClr val="275164"/>
                </a:solidFill>
              </a:rPr>
              <a:t>SUPARCO-Islamabad: 8th Targeted Training Course: "Field Data Collection Automation through Mobile Technology"</a:t>
            </a:r>
          </a:p>
          <a:p>
            <a:pPr>
              <a:buFont typeface="Wingdings" pitchFamily="2" charset="2"/>
              <a:buChar char="§"/>
            </a:pPr>
            <a:r>
              <a:rPr lang="en-US" sz="1400" dirty="0" smtClean="0">
                <a:solidFill>
                  <a:srgbClr val="275164"/>
                </a:solidFill>
              </a:rPr>
              <a:t>CRS-Lahore: 7th Targeted Training Course: "Field Data Collection through Mobile Technology"</a:t>
            </a:r>
          </a:p>
          <a:p>
            <a:pPr>
              <a:buFont typeface="Wingdings" pitchFamily="2" charset="2"/>
              <a:buChar char="§"/>
            </a:pPr>
            <a:r>
              <a:rPr lang="en-US" sz="1400" dirty="0" smtClean="0">
                <a:solidFill>
                  <a:srgbClr val="275164"/>
                </a:solidFill>
              </a:rPr>
              <a:t>SCF-Lahore: 6th Targeted Training Course: "Advanced Training on Crops Yield Forecast &amp; Estimation System</a:t>
            </a:r>
          </a:p>
          <a:p>
            <a:pPr>
              <a:buFont typeface="Wingdings" pitchFamily="2" charset="2"/>
              <a:buChar char="§"/>
            </a:pPr>
            <a:r>
              <a:rPr lang="en-US" sz="1400" dirty="0" smtClean="0">
                <a:solidFill>
                  <a:srgbClr val="275164"/>
                </a:solidFill>
              </a:rPr>
              <a:t>Lahore: Awareness Workshop on Crop Information Portal: status of development and next steps</a:t>
            </a:r>
          </a:p>
          <a:p>
            <a:pPr>
              <a:buFont typeface="Wingdings" pitchFamily="2" charset="2"/>
              <a:buChar char="§"/>
            </a:pPr>
            <a:r>
              <a:rPr lang="en-US" sz="1400" dirty="0" smtClean="0">
                <a:solidFill>
                  <a:srgbClr val="275164"/>
                </a:solidFill>
              </a:rPr>
              <a:t>SUPARCO Islamabad: 5th Targeted Training Course: "Land Cover Database Enrichment“</a:t>
            </a:r>
          </a:p>
          <a:p>
            <a:pPr>
              <a:buNone/>
            </a:pPr>
            <a:r>
              <a:rPr lang="en-US" sz="1400" b="1" dirty="0" smtClean="0">
                <a:solidFill>
                  <a:srgbClr val="275164"/>
                </a:solidFill>
              </a:rPr>
              <a:t>2012</a:t>
            </a:r>
          </a:p>
          <a:p>
            <a:pPr>
              <a:buFont typeface="Wingdings" pitchFamily="2" charset="2"/>
              <a:buChar char="§"/>
            </a:pPr>
            <a:r>
              <a:rPr lang="en-US" sz="1400" dirty="0" smtClean="0">
                <a:solidFill>
                  <a:srgbClr val="275164"/>
                </a:solidFill>
              </a:rPr>
              <a:t>Advanced Training Courses on Monitoring of Crops through Satellite Technology for CRS staff; on Estimation of crop area using Area Frame Sampling; on Land Cover Classification and Mapping.</a:t>
            </a:r>
          </a:p>
        </p:txBody>
      </p:sp>
      <p:pic>
        <p:nvPicPr>
          <p:cNvPr id="4" name="Picture 2" descr="C:\Users\aamir imran\Desktop\Flayer AIS\PakistanFlyer_1st.jpg"/>
          <p:cNvPicPr>
            <a:picLocks noChangeAspect="1" noChangeArrowheads="1"/>
          </p:cNvPicPr>
          <p:nvPr/>
        </p:nvPicPr>
        <p:blipFill>
          <a:blip r:embed="rId2" cstate="email"/>
          <a:srcRect/>
          <a:stretch>
            <a:fillRect/>
          </a:stretch>
        </p:blipFill>
        <p:spPr bwMode="auto">
          <a:xfrm>
            <a:off x="6228184" y="1556792"/>
            <a:ext cx="2269652" cy="3024336"/>
          </a:xfrm>
          <a:prstGeom prst="rect">
            <a:avLst/>
          </a:prstGeom>
          <a:noFill/>
          <a:ln w="9525">
            <a:noFill/>
            <a:miter lim="800000"/>
            <a:headEnd/>
            <a:tailEnd/>
          </a:ln>
        </p:spPr>
      </p:pic>
      <p:pic>
        <p:nvPicPr>
          <p:cNvPr id="6" name="Picture 3" descr="C:\Users\aamir imran\Desktop\LCCS DATA_08Sep2012\flyer3_08sep2012.jpg"/>
          <p:cNvPicPr>
            <a:picLocks noChangeAspect="1" noChangeArrowheads="1"/>
          </p:cNvPicPr>
          <p:nvPr/>
        </p:nvPicPr>
        <p:blipFill>
          <a:blip r:embed="rId3" cstate="email"/>
          <a:srcRect/>
          <a:stretch>
            <a:fillRect/>
          </a:stretch>
        </p:blipFill>
        <p:spPr bwMode="auto">
          <a:xfrm>
            <a:off x="6958149" y="2631183"/>
            <a:ext cx="1987313" cy="2742034"/>
          </a:xfrm>
          <a:prstGeom prst="rect">
            <a:avLst/>
          </a:prstGeom>
          <a:noFill/>
          <a:ln w="9525">
            <a:noFill/>
            <a:miter lim="800000"/>
            <a:headEnd/>
            <a:tailEnd/>
          </a:ln>
        </p:spPr>
      </p:pic>
      <p:pic>
        <p:nvPicPr>
          <p:cNvPr id="10" name="Picture 133" descr="G:\Quetta CRS Training\Trg 21-25 Jan 2013\DSCF9105.JPG"/>
          <p:cNvPicPr>
            <a:picLocks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rot="10800000" flipH="1" flipV="1">
            <a:off x="5724128" y="4581128"/>
            <a:ext cx="3057522" cy="1990725"/>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
          <p:cNvSpPr txBox="1">
            <a:spLocks/>
          </p:cNvSpPr>
          <p:nvPr/>
        </p:nvSpPr>
        <p:spPr>
          <a:xfrm>
            <a:off x="395536" y="908720"/>
            <a:ext cx="8229600" cy="431800"/>
          </a:xfrm>
          <a:prstGeom prst="rect">
            <a:avLst/>
          </a:prstGeom>
          <a:noFill/>
          <a:ln>
            <a:noFill/>
          </a:ln>
        </p:spPr>
        <p:txBody>
          <a:bodyPr vert="horz" lIns="91440" tIns="45720" rIns="91440" bIns="45720" rtlCol="0" anchor="ctr">
            <a:norm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100" b="1" i="0" u="none" strike="noStrike" kern="1200" cap="all" spc="100" normalizeH="0" baseline="0" noProof="0" dirty="0" smtClean="0">
                <a:ln>
                  <a:noFill/>
                </a:ln>
                <a:solidFill>
                  <a:srgbClr val="C00000"/>
                </a:solidFill>
                <a:effectLst/>
                <a:uLnTx/>
                <a:uFillTx/>
                <a:latin typeface="Arial" pitchFamily="34" charset="0"/>
                <a:ea typeface="+mj-ea"/>
                <a:cs typeface="Arial" pitchFamily="34" charset="0"/>
              </a:rPr>
              <a:t>National capacity development IN Pakistan </a:t>
            </a:r>
            <a:endParaRPr kumimoji="0" lang="en-US" sz="2100" b="1" i="0" u="none" strike="noStrike" kern="1200" cap="all" spc="100" normalizeH="0" baseline="0" noProof="0" dirty="0">
              <a:ln>
                <a:noFill/>
              </a:ln>
              <a:solidFill>
                <a:srgbClr val="C00000"/>
              </a:solidFill>
              <a:effectLst/>
              <a:uLnTx/>
              <a:uFillTx/>
              <a:latin typeface="Arial" pitchFamily="34" charset="0"/>
              <a:ea typeface="+mj-ea"/>
              <a:cs typeface="Arial" pitchFamily="34" charset="0"/>
            </a:endParaRPr>
          </a:p>
        </p:txBody>
      </p:sp>
    </p:spTree>
    <p:extLst>
      <p:ext uri="{BB962C8B-B14F-4D97-AF65-F5344CB8AC3E}">
        <p14:creationId xmlns:p14="http://schemas.microsoft.com/office/powerpoint/2010/main" val="1380548447"/>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905374" y="1854349"/>
            <a:ext cx="4238626" cy="4276726"/>
          </a:xfrm>
          <a:prstGeom prst="rect">
            <a:avLst/>
          </a:prstGeom>
        </p:spPr>
        <p:txBody>
          <a:bodyPr/>
          <a:lstStyle/>
          <a:p>
            <a:pPr marL="176213" indent="-176213" eaLnBrk="0" hangingPunct="0">
              <a:spcBef>
                <a:spcPct val="20000"/>
              </a:spcBef>
              <a:buClr>
                <a:srgbClr val="990033"/>
              </a:buClr>
              <a:defRPr/>
            </a:pPr>
            <a:r>
              <a:rPr lang="en-US" sz="2000" b="1" dirty="0" smtClean="0">
                <a:solidFill>
                  <a:schemeClr val="tx1">
                    <a:lumMod val="75000"/>
                  </a:schemeClr>
                </a:solidFill>
                <a:latin typeface="+mj-lt"/>
              </a:rPr>
              <a:t>Future trainings:</a:t>
            </a:r>
          </a:p>
          <a:p>
            <a:pPr marL="176213" indent="-176213" eaLnBrk="0" hangingPunct="0">
              <a:spcBef>
                <a:spcPct val="20000"/>
              </a:spcBef>
              <a:buClr>
                <a:srgbClr val="990033"/>
              </a:buClr>
              <a:buFont typeface="Arial" charset="0"/>
              <a:buChar char="•"/>
              <a:defRPr/>
            </a:pPr>
            <a:r>
              <a:rPr lang="en-US" dirty="0" smtClean="0">
                <a:solidFill>
                  <a:schemeClr val="tx1">
                    <a:lumMod val="75000"/>
                  </a:schemeClr>
                </a:solidFill>
                <a:latin typeface="+mj-lt"/>
              </a:rPr>
              <a:t>04 </a:t>
            </a:r>
            <a:r>
              <a:rPr lang="en-US" dirty="0">
                <a:solidFill>
                  <a:schemeClr val="tx1">
                    <a:lumMod val="75000"/>
                  </a:schemeClr>
                </a:solidFill>
                <a:latin typeface="+mj-lt"/>
              </a:rPr>
              <a:t>x  Area Frame </a:t>
            </a:r>
          </a:p>
          <a:p>
            <a:pPr marL="176213" indent="-176213" eaLnBrk="0" hangingPunct="0">
              <a:spcBef>
                <a:spcPct val="20000"/>
              </a:spcBef>
              <a:buClr>
                <a:srgbClr val="990033"/>
              </a:buClr>
              <a:buFont typeface="Arial" charset="0"/>
              <a:buChar char="•"/>
              <a:defRPr/>
            </a:pPr>
            <a:r>
              <a:rPr lang="en-US" dirty="0">
                <a:solidFill>
                  <a:schemeClr val="tx1">
                    <a:lumMod val="75000"/>
                  </a:schemeClr>
                </a:solidFill>
                <a:latin typeface="+mj-lt"/>
              </a:rPr>
              <a:t>02 x Yield modeling using Remote Sensing and GIS</a:t>
            </a:r>
          </a:p>
          <a:p>
            <a:pPr marL="176213" indent="-176213" eaLnBrk="0" hangingPunct="0">
              <a:spcBef>
                <a:spcPct val="20000"/>
              </a:spcBef>
              <a:buClr>
                <a:srgbClr val="990033"/>
              </a:buClr>
              <a:buFont typeface="Arial" charset="0"/>
              <a:buChar char="•"/>
              <a:defRPr/>
            </a:pPr>
            <a:r>
              <a:rPr lang="en-US" dirty="0" smtClean="0">
                <a:solidFill>
                  <a:schemeClr val="tx1">
                    <a:lumMod val="75000"/>
                  </a:schemeClr>
                </a:solidFill>
                <a:latin typeface="+mj-lt"/>
              </a:rPr>
              <a:t>03 </a:t>
            </a:r>
            <a:r>
              <a:rPr lang="en-US" dirty="0">
                <a:solidFill>
                  <a:schemeClr val="tx1">
                    <a:lumMod val="75000"/>
                  </a:schemeClr>
                </a:solidFill>
                <a:latin typeface="+mj-lt"/>
              </a:rPr>
              <a:t>x IT system maintenance/operation </a:t>
            </a:r>
          </a:p>
          <a:p>
            <a:pPr marL="176213" indent="-176213" eaLnBrk="0" hangingPunct="0">
              <a:spcBef>
                <a:spcPct val="20000"/>
              </a:spcBef>
              <a:buClr>
                <a:srgbClr val="990033"/>
              </a:buClr>
              <a:buFont typeface="Arial" charset="0"/>
              <a:buChar char="•"/>
              <a:defRPr/>
            </a:pPr>
            <a:r>
              <a:rPr lang="en-US" dirty="0">
                <a:solidFill>
                  <a:schemeClr val="tx1">
                    <a:lumMod val="75000"/>
                  </a:schemeClr>
                </a:solidFill>
                <a:latin typeface="+mj-lt"/>
              </a:rPr>
              <a:t>01 x Training on Exogenous Shocks</a:t>
            </a:r>
          </a:p>
          <a:p>
            <a:pPr marL="176213" indent="-176213" eaLnBrk="0" hangingPunct="0">
              <a:spcBef>
                <a:spcPct val="20000"/>
              </a:spcBef>
              <a:buClr>
                <a:srgbClr val="990033"/>
              </a:buClr>
              <a:buFont typeface="Arial" charset="0"/>
              <a:buChar char="•"/>
              <a:defRPr/>
            </a:pPr>
            <a:r>
              <a:rPr lang="en-US" dirty="0">
                <a:solidFill>
                  <a:schemeClr val="tx1">
                    <a:lumMod val="75000"/>
                  </a:schemeClr>
                </a:solidFill>
                <a:latin typeface="+mj-lt"/>
              </a:rPr>
              <a:t>01 x Market Outlook Improvement  </a:t>
            </a:r>
            <a:endParaRPr lang="en-US" dirty="0" smtClean="0">
              <a:solidFill>
                <a:schemeClr val="tx1">
                  <a:lumMod val="75000"/>
                </a:schemeClr>
              </a:solidFill>
              <a:latin typeface="+mj-lt"/>
            </a:endParaRPr>
          </a:p>
          <a:p>
            <a:pPr marL="176213" indent="-176213" eaLnBrk="0" hangingPunct="0">
              <a:spcBef>
                <a:spcPct val="20000"/>
              </a:spcBef>
              <a:buClr>
                <a:srgbClr val="990033"/>
              </a:buClr>
              <a:buFont typeface="Arial" charset="0"/>
              <a:buChar char="•"/>
              <a:defRPr/>
            </a:pPr>
            <a:endParaRPr lang="en-US" dirty="0" smtClean="0">
              <a:solidFill>
                <a:schemeClr val="tx1">
                  <a:lumMod val="75000"/>
                </a:schemeClr>
              </a:solidFill>
              <a:latin typeface="+mj-lt"/>
            </a:endParaRPr>
          </a:p>
          <a:p>
            <a:pPr marL="176213" indent="-176213" eaLnBrk="0" hangingPunct="0">
              <a:spcBef>
                <a:spcPct val="20000"/>
              </a:spcBef>
              <a:buClr>
                <a:srgbClr val="990033"/>
              </a:buClr>
              <a:defRPr/>
            </a:pPr>
            <a:r>
              <a:rPr lang="en-US" b="1" dirty="0" smtClean="0">
                <a:solidFill>
                  <a:schemeClr val="tx1">
                    <a:lumMod val="75000"/>
                  </a:schemeClr>
                </a:solidFill>
              </a:rPr>
              <a:t>Distance Learning:</a:t>
            </a:r>
          </a:p>
          <a:p>
            <a:pPr marL="176213" indent="-176213" eaLnBrk="0" hangingPunct="0">
              <a:spcBef>
                <a:spcPct val="20000"/>
              </a:spcBef>
              <a:buClr>
                <a:srgbClr val="990033"/>
              </a:buClr>
              <a:buFont typeface="Arial" charset="0"/>
              <a:buChar char="•"/>
              <a:defRPr/>
            </a:pPr>
            <a:r>
              <a:rPr lang="en-US" dirty="0" smtClean="0">
                <a:solidFill>
                  <a:schemeClr val="tx1">
                    <a:lumMod val="75000"/>
                  </a:schemeClr>
                </a:solidFill>
              </a:rPr>
              <a:t>AF development </a:t>
            </a:r>
          </a:p>
          <a:p>
            <a:pPr marL="176213" indent="-176213" eaLnBrk="0" hangingPunct="0">
              <a:spcBef>
                <a:spcPct val="20000"/>
              </a:spcBef>
              <a:buClr>
                <a:srgbClr val="990033"/>
              </a:buClr>
              <a:buFont typeface="Arial" charset="0"/>
              <a:buChar char="•"/>
              <a:defRPr/>
            </a:pPr>
            <a:r>
              <a:rPr lang="en-US" dirty="0" smtClean="0">
                <a:solidFill>
                  <a:schemeClr val="tx1">
                    <a:lumMod val="75000"/>
                  </a:schemeClr>
                </a:solidFill>
                <a:latin typeface="+mj-lt"/>
              </a:rPr>
              <a:t>Acreage/yield estimation</a:t>
            </a:r>
          </a:p>
          <a:p>
            <a:pPr marL="176213" indent="-176213" eaLnBrk="0" hangingPunct="0">
              <a:spcBef>
                <a:spcPct val="20000"/>
              </a:spcBef>
              <a:buClr>
                <a:srgbClr val="990033"/>
              </a:buClr>
              <a:buFont typeface="Arial" charset="0"/>
              <a:buChar char="•"/>
              <a:defRPr/>
            </a:pPr>
            <a:r>
              <a:rPr lang="en-US" dirty="0" smtClean="0">
                <a:solidFill>
                  <a:schemeClr val="tx1">
                    <a:lumMod val="75000"/>
                  </a:schemeClr>
                </a:solidFill>
                <a:latin typeface="+mj-lt"/>
              </a:rPr>
              <a:t>Utilization of auxiliary information on Remote Sensing</a:t>
            </a:r>
            <a:endParaRPr lang="en-US" dirty="0">
              <a:solidFill>
                <a:schemeClr val="tx1">
                  <a:lumMod val="75000"/>
                </a:schemeClr>
              </a:solidFill>
              <a:latin typeface="+mj-lt"/>
            </a:endParaRPr>
          </a:p>
          <a:p>
            <a:pPr marL="176213" indent="-176213" eaLnBrk="0" hangingPunct="0">
              <a:spcBef>
                <a:spcPct val="20000"/>
              </a:spcBef>
              <a:buClr>
                <a:srgbClr val="990033"/>
              </a:buClr>
              <a:buFont typeface="Arial" charset="0"/>
              <a:buNone/>
              <a:defRPr/>
            </a:pPr>
            <a:endParaRPr lang="en-US" sz="1200" dirty="0">
              <a:solidFill>
                <a:schemeClr val="tx1">
                  <a:lumMod val="75000"/>
                </a:schemeClr>
              </a:solidFill>
              <a:latin typeface="+mj-lt"/>
            </a:endParaRPr>
          </a:p>
          <a:p>
            <a:pPr marL="176213" indent="-176213" eaLnBrk="0" hangingPunct="0">
              <a:spcBef>
                <a:spcPct val="20000"/>
              </a:spcBef>
              <a:buClr>
                <a:srgbClr val="990033"/>
              </a:buClr>
              <a:buFont typeface="Arial" charset="0"/>
              <a:buNone/>
              <a:defRPr/>
            </a:pPr>
            <a:endParaRPr lang="en-US" sz="1200" dirty="0">
              <a:solidFill>
                <a:schemeClr val="tx1">
                  <a:lumMod val="75000"/>
                </a:schemeClr>
              </a:solidFill>
              <a:latin typeface="+mj-lt"/>
            </a:endParaRPr>
          </a:p>
          <a:p>
            <a:pPr marL="176213" indent="-176213" eaLnBrk="0" hangingPunct="0">
              <a:spcBef>
                <a:spcPct val="20000"/>
              </a:spcBef>
              <a:buClr>
                <a:srgbClr val="990033"/>
              </a:buClr>
              <a:buFont typeface="Arial" charset="0"/>
              <a:buChar char="•"/>
              <a:defRPr/>
            </a:pPr>
            <a:endParaRPr lang="en-US" sz="1200" dirty="0">
              <a:solidFill>
                <a:schemeClr val="tx1">
                  <a:lumMod val="75000"/>
                </a:schemeClr>
              </a:solidFill>
              <a:latin typeface="+mj-lt"/>
            </a:endParaRPr>
          </a:p>
        </p:txBody>
      </p:sp>
      <p:sp>
        <p:nvSpPr>
          <p:cNvPr id="5" name="Content Placeholder 2"/>
          <p:cNvSpPr txBox="1">
            <a:spLocks/>
          </p:cNvSpPr>
          <p:nvPr/>
        </p:nvSpPr>
        <p:spPr bwMode="auto">
          <a:xfrm>
            <a:off x="342900" y="1844824"/>
            <a:ext cx="4191000" cy="41910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65113" marR="0" lvl="0" indent="-265113" algn="l" defTabSz="914400" rtl="0" eaLnBrk="0" fontAlgn="base" latinLnBrk="0" hangingPunct="0">
              <a:lnSpc>
                <a:spcPct val="100000"/>
              </a:lnSpc>
              <a:spcBef>
                <a:spcPct val="20000"/>
              </a:spcBef>
              <a:spcAft>
                <a:spcPct val="0"/>
              </a:spcAft>
              <a:buClr>
                <a:srgbClr val="990033"/>
              </a:buClr>
              <a:buSzTx/>
              <a:buFont typeface="Arial" charset="0"/>
              <a:buChar char="•"/>
              <a:tabLst/>
              <a:defRPr/>
            </a:pPr>
            <a:r>
              <a:rPr kumimoji="0" lang="en-US" sz="2000" b="1" i="0" u="sng" strike="noStrike" kern="1200" cap="none" spc="0" normalizeH="0" baseline="0" noProof="0" dirty="0" smtClean="0">
                <a:ln>
                  <a:noFill/>
                </a:ln>
                <a:solidFill>
                  <a:schemeClr val="tx1">
                    <a:lumMod val="75000"/>
                  </a:schemeClr>
                </a:solidFill>
                <a:effectLst/>
                <a:uLnTx/>
                <a:uFillTx/>
                <a:latin typeface="+mj-lt"/>
                <a:ea typeface="+mn-ea"/>
                <a:cs typeface="+mn-cs"/>
              </a:rPr>
              <a:t>Crops Area Estimation</a:t>
            </a:r>
            <a:endParaRPr kumimoji="0" lang="en-US" sz="2000" b="0" i="0" u="none" strike="noStrike" kern="1200" cap="none" spc="0" normalizeH="0" baseline="0" noProof="0" dirty="0" smtClean="0">
              <a:ln>
                <a:noFill/>
              </a:ln>
              <a:solidFill>
                <a:schemeClr val="tx1">
                  <a:lumMod val="75000"/>
                </a:schemeClr>
              </a:solidFill>
              <a:effectLst/>
              <a:uLnTx/>
              <a:uFillTx/>
              <a:latin typeface="+mj-lt"/>
              <a:ea typeface="+mn-ea"/>
              <a:cs typeface="+mn-cs"/>
            </a:endParaRPr>
          </a:p>
          <a:p>
            <a:pPr marL="742950" marR="0" lvl="1" indent="-285750" algn="l" defTabSz="914400" rtl="0" eaLnBrk="0" fontAlgn="base" latinLnBrk="0" hangingPunct="0">
              <a:lnSpc>
                <a:spcPct val="100000"/>
              </a:lnSpc>
              <a:spcBef>
                <a:spcPct val="20000"/>
              </a:spcBef>
              <a:spcAft>
                <a:spcPct val="0"/>
              </a:spcAft>
              <a:buClr>
                <a:srgbClr val="990033"/>
              </a:buClr>
              <a:buSzTx/>
              <a:buFont typeface="Arial" charset="0"/>
              <a:buChar char="–"/>
              <a:tabLst/>
              <a:defRPr/>
            </a:pPr>
            <a:r>
              <a:rPr kumimoji="0" lang="en-US" b="0" i="0" u="none" strike="noStrike" kern="1200" cap="none" spc="0" normalizeH="0" baseline="0" noProof="0" dirty="0" smtClean="0">
                <a:ln>
                  <a:noFill/>
                </a:ln>
                <a:solidFill>
                  <a:schemeClr val="tx1">
                    <a:lumMod val="75000"/>
                  </a:schemeClr>
                </a:solidFill>
                <a:effectLst/>
                <a:uLnTx/>
                <a:uFillTx/>
                <a:latin typeface="+mj-lt"/>
                <a:ea typeface="+mn-ea"/>
                <a:cs typeface="+mn-cs"/>
              </a:rPr>
              <a:t>Satellite based Area Frame Technique</a:t>
            </a:r>
          </a:p>
          <a:p>
            <a:pPr marL="742950" marR="0" lvl="1" indent="-285750" algn="l" defTabSz="914400" rtl="0" eaLnBrk="0" fontAlgn="base" latinLnBrk="0" hangingPunct="0">
              <a:lnSpc>
                <a:spcPct val="100000"/>
              </a:lnSpc>
              <a:spcBef>
                <a:spcPct val="20000"/>
              </a:spcBef>
              <a:spcAft>
                <a:spcPct val="0"/>
              </a:spcAft>
              <a:buClr>
                <a:srgbClr val="990033"/>
              </a:buClr>
              <a:buSzTx/>
              <a:buFont typeface="Arial" charset="0"/>
              <a:buChar char="–"/>
              <a:tabLst/>
              <a:defRPr/>
            </a:pPr>
            <a:r>
              <a:rPr kumimoji="0" lang="en-US" b="0" i="0" u="none" strike="noStrike" kern="1200" cap="none" spc="0" normalizeH="0" baseline="0" noProof="0" dirty="0" smtClean="0">
                <a:ln>
                  <a:noFill/>
                </a:ln>
                <a:solidFill>
                  <a:schemeClr val="tx1">
                    <a:lumMod val="75000"/>
                  </a:schemeClr>
                </a:solidFill>
                <a:effectLst/>
                <a:uLnTx/>
                <a:uFillTx/>
                <a:latin typeface="+mj-lt"/>
                <a:ea typeface="+mn-ea"/>
                <a:cs typeface="+mn-cs"/>
              </a:rPr>
              <a:t>Satellite Data Image Processing</a:t>
            </a:r>
            <a:endParaRPr kumimoji="0" lang="en-US" sz="2000" b="0" i="0" u="none" strike="noStrike" kern="1200" cap="none" spc="0" normalizeH="0" baseline="0" noProof="0" dirty="0" smtClean="0">
              <a:ln>
                <a:noFill/>
              </a:ln>
              <a:solidFill>
                <a:schemeClr val="tx1">
                  <a:lumMod val="75000"/>
                </a:schemeClr>
              </a:solidFill>
              <a:effectLst/>
              <a:uLnTx/>
              <a:uFillTx/>
              <a:latin typeface="+mj-lt"/>
              <a:ea typeface="+mn-ea"/>
              <a:cs typeface="+mn-cs"/>
            </a:endParaRPr>
          </a:p>
          <a:p>
            <a:pPr marL="265113" marR="0" lvl="0" indent="-265113" algn="l" defTabSz="914400" rtl="0" eaLnBrk="0" fontAlgn="base" latinLnBrk="0" hangingPunct="0">
              <a:lnSpc>
                <a:spcPct val="100000"/>
              </a:lnSpc>
              <a:spcBef>
                <a:spcPct val="20000"/>
              </a:spcBef>
              <a:spcAft>
                <a:spcPct val="0"/>
              </a:spcAft>
              <a:buClr>
                <a:srgbClr val="990033"/>
              </a:buClr>
              <a:buSzTx/>
              <a:buFont typeface="Arial" charset="0"/>
              <a:buChar char="•"/>
              <a:tabLst/>
              <a:defRPr/>
            </a:pPr>
            <a:r>
              <a:rPr kumimoji="0" lang="en-US" sz="2000" b="1" i="0" u="sng" strike="noStrike" kern="1200" cap="none" spc="0" normalizeH="0" baseline="0" noProof="0" dirty="0" smtClean="0">
                <a:ln>
                  <a:noFill/>
                </a:ln>
                <a:solidFill>
                  <a:schemeClr val="tx1">
                    <a:lumMod val="75000"/>
                  </a:schemeClr>
                </a:solidFill>
                <a:effectLst/>
                <a:uLnTx/>
                <a:uFillTx/>
                <a:latin typeface="+mj-lt"/>
                <a:ea typeface="+mn-ea"/>
                <a:cs typeface="+mn-cs"/>
              </a:rPr>
              <a:t>Crop Yield Forecasting and Estimation</a:t>
            </a:r>
            <a:endParaRPr kumimoji="0" lang="en-US" sz="2000" b="0" i="0" u="none" strike="noStrike" kern="1200" cap="none" spc="0" normalizeH="0" baseline="0" noProof="0" dirty="0" smtClean="0">
              <a:ln>
                <a:noFill/>
              </a:ln>
              <a:solidFill>
                <a:schemeClr val="tx1">
                  <a:lumMod val="75000"/>
                </a:schemeClr>
              </a:solidFill>
              <a:effectLst/>
              <a:uLnTx/>
              <a:uFillTx/>
              <a:latin typeface="+mj-lt"/>
              <a:ea typeface="+mn-ea"/>
              <a:cs typeface="+mn-cs"/>
            </a:endParaRPr>
          </a:p>
          <a:p>
            <a:pPr marL="742950" marR="0" lvl="1" indent="-285750" algn="l" defTabSz="914400" rtl="0" eaLnBrk="0" fontAlgn="base" latinLnBrk="0" hangingPunct="0">
              <a:lnSpc>
                <a:spcPct val="100000"/>
              </a:lnSpc>
              <a:spcBef>
                <a:spcPct val="20000"/>
              </a:spcBef>
              <a:spcAft>
                <a:spcPct val="0"/>
              </a:spcAft>
              <a:buClr>
                <a:srgbClr val="990033"/>
              </a:buClr>
              <a:buSzTx/>
              <a:buFont typeface="Arial" charset="0"/>
              <a:buChar char="–"/>
              <a:tabLst/>
              <a:defRPr/>
            </a:pPr>
            <a:r>
              <a:rPr kumimoji="0" lang="en-US" b="0" i="0" u="none" strike="noStrike" kern="1200" cap="none" spc="0" normalizeH="0" baseline="0" noProof="0" dirty="0" smtClean="0">
                <a:ln>
                  <a:noFill/>
                </a:ln>
                <a:solidFill>
                  <a:schemeClr val="tx1">
                    <a:lumMod val="75000"/>
                  </a:schemeClr>
                </a:solidFill>
                <a:effectLst/>
                <a:uLnTx/>
                <a:uFillTx/>
                <a:latin typeface="+mj-lt"/>
                <a:ea typeface="+mn-ea"/>
                <a:cs typeface="+mn-cs"/>
              </a:rPr>
              <a:t>Crops/</a:t>
            </a:r>
            <a:r>
              <a:rPr kumimoji="0" lang="en-US" b="0" i="0" u="none" strike="noStrike" kern="1200" cap="none" spc="0" normalizeH="0" baseline="0" noProof="0" dirty="0" err="1" smtClean="0">
                <a:ln>
                  <a:noFill/>
                </a:ln>
                <a:solidFill>
                  <a:schemeClr val="tx1">
                    <a:lumMod val="75000"/>
                  </a:schemeClr>
                </a:solidFill>
                <a:effectLst/>
                <a:uLnTx/>
                <a:uFillTx/>
                <a:latin typeface="+mj-lt"/>
                <a:ea typeface="+mn-ea"/>
                <a:cs typeface="+mn-cs"/>
              </a:rPr>
              <a:t>Agri</a:t>
            </a:r>
            <a:r>
              <a:rPr kumimoji="0" lang="en-US" b="0" i="0" u="none" strike="noStrike" kern="1200" cap="none" spc="0" normalizeH="0" baseline="0" noProof="0" dirty="0" smtClean="0">
                <a:ln>
                  <a:noFill/>
                </a:ln>
                <a:solidFill>
                  <a:schemeClr val="tx1">
                    <a:lumMod val="75000"/>
                  </a:schemeClr>
                </a:solidFill>
                <a:effectLst/>
                <a:uLnTx/>
                <a:uFillTx/>
                <a:latin typeface="+mj-lt"/>
                <a:ea typeface="+mn-ea"/>
                <a:cs typeface="+mn-cs"/>
              </a:rPr>
              <a:t>-Land Use Mask Development Techniques</a:t>
            </a:r>
          </a:p>
          <a:p>
            <a:pPr marL="742950" marR="0" lvl="1" indent="-285750" algn="l" defTabSz="914400" rtl="0" eaLnBrk="0" fontAlgn="base" latinLnBrk="0" hangingPunct="0">
              <a:lnSpc>
                <a:spcPct val="100000"/>
              </a:lnSpc>
              <a:spcBef>
                <a:spcPct val="20000"/>
              </a:spcBef>
              <a:spcAft>
                <a:spcPct val="0"/>
              </a:spcAft>
              <a:buClr>
                <a:srgbClr val="990033"/>
              </a:buClr>
              <a:buSzTx/>
              <a:buFont typeface="Arial" charset="0"/>
              <a:buChar char="–"/>
              <a:tabLst/>
              <a:defRPr/>
            </a:pPr>
            <a:r>
              <a:rPr kumimoji="0" lang="en-US" b="0" i="0" u="none" strike="noStrike" kern="1200" cap="none" spc="0" normalizeH="0" baseline="0" noProof="0" dirty="0" smtClean="0">
                <a:ln>
                  <a:noFill/>
                </a:ln>
                <a:solidFill>
                  <a:schemeClr val="tx1">
                    <a:lumMod val="75000"/>
                  </a:schemeClr>
                </a:solidFill>
                <a:effectLst/>
                <a:uLnTx/>
                <a:uFillTx/>
                <a:latin typeface="+mj-lt"/>
                <a:ea typeface="+mn-ea"/>
                <a:cs typeface="+mn-cs"/>
              </a:rPr>
              <a:t>Crop Phenology and Growth Stage Monitoring </a:t>
            </a:r>
          </a:p>
          <a:p>
            <a:pPr marL="742950" marR="0" lvl="1" indent="-285750" algn="l" defTabSz="914400" rtl="0" eaLnBrk="0" fontAlgn="base" latinLnBrk="0" hangingPunct="0">
              <a:lnSpc>
                <a:spcPct val="100000"/>
              </a:lnSpc>
              <a:spcBef>
                <a:spcPct val="20000"/>
              </a:spcBef>
              <a:spcAft>
                <a:spcPct val="0"/>
              </a:spcAft>
              <a:buClr>
                <a:srgbClr val="990033"/>
              </a:buClr>
              <a:buSzTx/>
              <a:buFont typeface="Arial" charset="0"/>
              <a:buChar char="–"/>
              <a:tabLst/>
              <a:defRPr/>
            </a:pPr>
            <a:r>
              <a:rPr kumimoji="0" lang="en-US" b="0" i="0" u="none" strike="noStrike" kern="1200" cap="none" spc="0" normalizeH="0" baseline="0" noProof="0" dirty="0" smtClean="0">
                <a:ln>
                  <a:noFill/>
                </a:ln>
                <a:solidFill>
                  <a:schemeClr val="tx1">
                    <a:lumMod val="75000"/>
                  </a:schemeClr>
                </a:solidFill>
                <a:effectLst/>
                <a:uLnTx/>
                <a:uFillTx/>
                <a:latin typeface="+mj-lt"/>
                <a:ea typeface="+mn-ea"/>
                <a:cs typeface="+mn-cs"/>
              </a:rPr>
              <a:t>Model Calibration matrices and analysis</a:t>
            </a:r>
          </a:p>
          <a:p>
            <a:pPr marL="742950" marR="0" lvl="1" indent="-285750" algn="l" defTabSz="914400" rtl="0" eaLnBrk="0" fontAlgn="base" latinLnBrk="0" hangingPunct="0">
              <a:lnSpc>
                <a:spcPct val="100000"/>
              </a:lnSpc>
              <a:spcBef>
                <a:spcPct val="20000"/>
              </a:spcBef>
              <a:spcAft>
                <a:spcPct val="0"/>
              </a:spcAft>
              <a:buClr>
                <a:srgbClr val="990033"/>
              </a:buClr>
              <a:buSzTx/>
              <a:buFont typeface="Arial" charset="0"/>
              <a:buChar char="–"/>
              <a:tabLst/>
              <a:defRPr/>
            </a:pPr>
            <a:r>
              <a:rPr lang="en-US" dirty="0" smtClean="0">
                <a:solidFill>
                  <a:schemeClr val="tx1">
                    <a:lumMod val="75000"/>
                  </a:schemeClr>
                </a:solidFill>
                <a:latin typeface="+mj-lt"/>
              </a:rPr>
              <a:t>GLAM  System</a:t>
            </a:r>
            <a:endParaRPr kumimoji="0" lang="en-US" b="0" i="0" u="none" strike="noStrike" kern="1200" cap="none" spc="0" normalizeH="0" baseline="0" noProof="0" dirty="0" smtClean="0">
              <a:ln>
                <a:noFill/>
              </a:ln>
              <a:solidFill>
                <a:schemeClr val="tx1">
                  <a:lumMod val="75000"/>
                </a:schemeClr>
              </a:solidFill>
              <a:effectLst/>
              <a:uLnTx/>
              <a:uFillTx/>
              <a:latin typeface="+mj-lt"/>
              <a:ea typeface="+mn-ea"/>
              <a:cs typeface="+mn-cs"/>
            </a:endParaRPr>
          </a:p>
        </p:txBody>
      </p:sp>
      <p:sp>
        <p:nvSpPr>
          <p:cNvPr id="8" name="Title 1"/>
          <p:cNvSpPr txBox="1">
            <a:spLocks/>
          </p:cNvSpPr>
          <p:nvPr/>
        </p:nvSpPr>
        <p:spPr>
          <a:xfrm>
            <a:off x="395536" y="908720"/>
            <a:ext cx="8229600" cy="431800"/>
          </a:xfrm>
          <a:prstGeom prst="rect">
            <a:avLst/>
          </a:prstGeom>
          <a:noFill/>
          <a:ln>
            <a:noFill/>
          </a:ln>
        </p:spPr>
        <p:txBody>
          <a:bodyPr vert="horz" lIns="91440" tIns="45720" rIns="91440" bIns="45720" rtlCol="0" anchor="ctr">
            <a:norm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100" b="1" i="0" u="none" strike="noStrike" kern="1200" cap="all" spc="100" normalizeH="0" baseline="0" noProof="0" dirty="0" smtClean="0">
                <a:ln>
                  <a:noFill/>
                </a:ln>
                <a:solidFill>
                  <a:srgbClr val="C00000"/>
                </a:solidFill>
                <a:effectLst/>
                <a:uLnTx/>
                <a:uFillTx/>
                <a:latin typeface="Arial" pitchFamily="34" charset="0"/>
                <a:ea typeface="+mj-ea"/>
                <a:cs typeface="Arial" pitchFamily="34" charset="0"/>
              </a:rPr>
              <a:t>National capacity development IN Pakistan </a:t>
            </a:r>
            <a:endParaRPr kumimoji="0" lang="en-US" sz="2100" b="1" i="0" u="none" strike="noStrike" kern="1200" cap="all" spc="100" normalizeH="0" baseline="0" noProof="0" dirty="0">
              <a:ln>
                <a:noFill/>
              </a:ln>
              <a:solidFill>
                <a:srgbClr val="C00000"/>
              </a:solidFill>
              <a:effectLst/>
              <a:uLnTx/>
              <a:uFillTx/>
              <a:latin typeface="Arial" pitchFamily="34" charset="0"/>
              <a:ea typeface="+mj-ea"/>
              <a:cs typeface="Arial" pitchFamily="34" charset="0"/>
            </a:endParaRPr>
          </a:p>
        </p:txBody>
      </p:sp>
    </p:spTree>
    <p:extLst>
      <p:ext uri="{BB962C8B-B14F-4D97-AF65-F5344CB8AC3E}">
        <p14:creationId xmlns:p14="http://schemas.microsoft.com/office/powerpoint/2010/main" val="270682586"/>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p:cNvSpPr>
            <a:spLocks noGrp="1"/>
          </p:cNvSpPr>
          <p:nvPr>
            <p:ph idx="1"/>
          </p:nvPr>
        </p:nvSpPr>
        <p:spPr>
          <a:xfrm>
            <a:off x="424447" y="1916238"/>
            <a:ext cx="4968229" cy="2736898"/>
          </a:xfrm>
        </p:spPr>
        <p:txBody>
          <a:bodyPr/>
          <a:lstStyle/>
          <a:p>
            <a:pPr marL="265113" indent="-265113">
              <a:buNone/>
            </a:pPr>
            <a:r>
              <a:rPr lang="en-US" sz="1600" b="1" dirty="0" smtClean="0">
                <a:solidFill>
                  <a:schemeClr val="tx1">
                    <a:lumMod val="75000"/>
                  </a:schemeClr>
                </a:solidFill>
              </a:rPr>
              <a:t>University of Agriculture, Faisalabad (UAF)</a:t>
            </a:r>
          </a:p>
          <a:p>
            <a:pPr marL="265113" lvl="0" indent="-265113">
              <a:buFont typeface="Wingdings" pitchFamily="2" charset="2"/>
              <a:buChar char="§"/>
            </a:pPr>
            <a:r>
              <a:rPr lang="en-US" sz="1600" dirty="0" smtClean="0">
                <a:solidFill>
                  <a:schemeClr val="tx1">
                    <a:lumMod val="75000"/>
                  </a:schemeClr>
                </a:solidFill>
              </a:rPr>
              <a:t>The university's  faculty comprises more than 500 teachers and accommodates over 5,000 students. University have a core staff educated in Remote sensing and GIS.  </a:t>
            </a:r>
          </a:p>
          <a:p>
            <a:pPr marL="265113" indent="-265113">
              <a:buFont typeface="Wingdings" pitchFamily="2" charset="2"/>
              <a:buChar char="§"/>
            </a:pPr>
            <a:endParaRPr lang="en-US" sz="1600" b="1" dirty="0" smtClean="0">
              <a:solidFill>
                <a:schemeClr val="tx1">
                  <a:lumMod val="75000"/>
                </a:schemeClr>
              </a:solidFill>
            </a:endParaRPr>
          </a:p>
          <a:p>
            <a:pPr marL="265113" indent="-265113">
              <a:buNone/>
            </a:pPr>
            <a:r>
              <a:rPr lang="en-US" sz="1600" b="1" dirty="0" smtClean="0">
                <a:solidFill>
                  <a:schemeClr val="tx1">
                    <a:lumMod val="75000"/>
                  </a:schemeClr>
                </a:solidFill>
              </a:rPr>
              <a:t>Sindh Agriculture University, </a:t>
            </a:r>
            <a:r>
              <a:rPr lang="en-US" sz="1600" b="1" dirty="0" err="1" smtClean="0">
                <a:solidFill>
                  <a:schemeClr val="tx1">
                    <a:lumMod val="75000"/>
                  </a:schemeClr>
                </a:solidFill>
              </a:rPr>
              <a:t>Tandojam</a:t>
            </a:r>
            <a:endParaRPr lang="en-US" sz="1600" b="1" dirty="0" smtClean="0">
              <a:solidFill>
                <a:schemeClr val="tx1">
                  <a:lumMod val="75000"/>
                </a:schemeClr>
              </a:solidFill>
            </a:endParaRPr>
          </a:p>
          <a:p>
            <a:pPr marL="265113" indent="-265113">
              <a:buFont typeface="Wingdings" pitchFamily="2" charset="2"/>
              <a:buChar char="§"/>
            </a:pPr>
            <a:r>
              <a:rPr lang="en-US" sz="1600" dirty="0" smtClean="0">
                <a:solidFill>
                  <a:schemeClr val="tx1">
                    <a:lumMod val="75000"/>
                  </a:schemeClr>
                </a:solidFill>
              </a:rPr>
              <a:t>The university is an academic complex of five faculties, two centers, one constituent college and Directorate of Advanced Studies and Research. </a:t>
            </a:r>
          </a:p>
        </p:txBody>
      </p:sp>
      <p:pic>
        <p:nvPicPr>
          <p:cNvPr id="14" name="Content Placeholder 7" descr="University of Agriculture, Faisalabad Main Campus.jpg">
            <a:hlinkClick r:id="rId2"/>
          </p:cNvPr>
          <p:cNvPicPr>
            <a:picLocks/>
          </p:cNvPicPr>
          <p:nvPr/>
        </p:nvPicPr>
        <p:blipFill>
          <a:blip r:embed="rId3" cstate="email"/>
          <a:srcRect/>
          <a:stretch>
            <a:fillRect/>
          </a:stretch>
        </p:blipFill>
        <p:spPr bwMode="auto">
          <a:xfrm>
            <a:off x="5796136" y="1628800"/>
            <a:ext cx="3173338" cy="1924493"/>
          </a:xfrm>
          <a:prstGeom prst="rect">
            <a:avLst/>
          </a:prstGeom>
          <a:noFill/>
          <a:ln w="9525">
            <a:noFill/>
            <a:miter lim="800000"/>
            <a:headEnd/>
            <a:tailEnd/>
          </a:ln>
        </p:spPr>
      </p:pic>
      <p:pic>
        <p:nvPicPr>
          <p:cNvPr id="15" name="Picture 2"/>
          <p:cNvPicPr>
            <a:picLocks noChangeAspect="1" noChangeArrowheads="1"/>
          </p:cNvPicPr>
          <p:nvPr/>
        </p:nvPicPr>
        <p:blipFill>
          <a:blip r:embed="rId4" cstate="email"/>
          <a:srcRect/>
          <a:stretch>
            <a:fillRect/>
          </a:stretch>
        </p:blipFill>
        <p:spPr bwMode="auto">
          <a:xfrm>
            <a:off x="5292080" y="3717032"/>
            <a:ext cx="3700661" cy="1450593"/>
          </a:xfrm>
          <a:prstGeom prst="rect">
            <a:avLst/>
          </a:prstGeom>
          <a:noFill/>
          <a:ln w="9525">
            <a:noFill/>
            <a:miter lim="800000"/>
            <a:headEnd/>
            <a:tailEnd/>
          </a:ln>
        </p:spPr>
      </p:pic>
      <p:sp>
        <p:nvSpPr>
          <p:cNvPr id="16" name="TextBox 15"/>
          <p:cNvSpPr txBox="1"/>
          <p:nvPr/>
        </p:nvSpPr>
        <p:spPr>
          <a:xfrm>
            <a:off x="424124" y="4653136"/>
            <a:ext cx="8612372" cy="2123658"/>
          </a:xfrm>
          <a:prstGeom prst="rect">
            <a:avLst/>
          </a:prstGeom>
          <a:noFill/>
        </p:spPr>
        <p:txBody>
          <a:bodyPr wrap="square" rtlCol="0">
            <a:spAutoFit/>
          </a:bodyPr>
          <a:lstStyle/>
          <a:p>
            <a:pPr marL="180975" indent="-180975"/>
            <a:r>
              <a:rPr lang="en-US" b="1" dirty="0" smtClean="0">
                <a:solidFill>
                  <a:schemeClr val="tx1">
                    <a:lumMod val="75000"/>
                  </a:schemeClr>
                </a:solidFill>
                <a:latin typeface="+mj-lt"/>
              </a:rPr>
              <a:t>Established activities</a:t>
            </a:r>
          </a:p>
          <a:p>
            <a:pPr marL="180975" indent="-180975">
              <a:buFont typeface="Wingdings" pitchFamily="2" charset="2"/>
              <a:buChar char="§"/>
            </a:pPr>
            <a:r>
              <a:rPr lang="en-US" sz="1600" dirty="0" smtClean="0">
                <a:solidFill>
                  <a:schemeClr val="tx1">
                    <a:lumMod val="75000"/>
                  </a:schemeClr>
                </a:solidFill>
                <a:latin typeface="+mj-lt"/>
              </a:rPr>
              <a:t>Computer hardware , software and setup</a:t>
            </a:r>
          </a:p>
          <a:p>
            <a:pPr marL="180975" indent="-180975">
              <a:buFont typeface="Wingdings" pitchFamily="2" charset="2"/>
              <a:buChar char="§"/>
            </a:pPr>
            <a:r>
              <a:rPr lang="fi-FI" sz="1600" dirty="0" smtClean="0">
                <a:solidFill>
                  <a:schemeClr val="tx1">
                    <a:lumMod val="75000"/>
                  </a:schemeClr>
                </a:solidFill>
                <a:latin typeface="+mj-lt"/>
              </a:rPr>
              <a:t>Development of human resource and technical capacities</a:t>
            </a:r>
          </a:p>
          <a:p>
            <a:pPr marL="180975" indent="-180975">
              <a:buFont typeface="Wingdings" pitchFamily="2" charset="2"/>
              <a:buChar char="§"/>
            </a:pPr>
            <a:r>
              <a:rPr lang="fi-FI" sz="1600" dirty="0" smtClean="0">
                <a:solidFill>
                  <a:schemeClr val="tx1">
                    <a:lumMod val="75000"/>
                  </a:schemeClr>
                </a:solidFill>
                <a:latin typeface="+mj-lt"/>
              </a:rPr>
              <a:t>Post set-up consultations</a:t>
            </a:r>
          </a:p>
          <a:p>
            <a:pPr marL="180975" indent="-180975">
              <a:buFont typeface="Wingdings" pitchFamily="2" charset="2"/>
              <a:buChar char="§"/>
            </a:pPr>
            <a:r>
              <a:rPr lang="fi-FI" sz="1600" dirty="0" smtClean="0">
                <a:solidFill>
                  <a:schemeClr val="tx1">
                    <a:lumMod val="75000"/>
                  </a:schemeClr>
                </a:solidFill>
                <a:latin typeface="+mj-lt"/>
              </a:rPr>
              <a:t>Establish fully functional units able to provide valuable agricultural crop statistics derived from the integration of ground truth data and earth observation satellite systems</a:t>
            </a:r>
          </a:p>
          <a:p>
            <a:pPr marL="180975" indent="-180975">
              <a:buFont typeface="Wingdings" pitchFamily="2" charset="2"/>
              <a:buChar char="§"/>
            </a:pPr>
            <a:r>
              <a:rPr lang="fi-FI" sz="1600" dirty="0" smtClean="0">
                <a:solidFill>
                  <a:schemeClr val="tx1">
                    <a:lumMod val="75000"/>
                  </a:schemeClr>
                </a:solidFill>
                <a:latin typeface="+mj-lt"/>
              </a:rPr>
              <a:t>Specialized short-term United States-based training (4 trainees)</a:t>
            </a:r>
          </a:p>
          <a:p>
            <a:pPr marL="180975" indent="-180975">
              <a:buFont typeface="Wingdings" pitchFamily="2" charset="2"/>
              <a:buChar char="§"/>
            </a:pPr>
            <a:r>
              <a:rPr lang="fi-FI" sz="1600" dirty="0" smtClean="0">
                <a:solidFill>
                  <a:schemeClr val="tx1">
                    <a:lumMod val="75000"/>
                  </a:schemeClr>
                </a:solidFill>
                <a:latin typeface="+mj-lt"/>
              </a:rPr>
              <a:t>Technical training </a:t>
            </a:r>
            <a:endParaRPr lang="en-US" sz="1600" dirty="0">
              <a:solidFill>
                <a:schemeClr val="tx1">
                  <a:lumMod val="75000"/>
                </a:schemeClr>
              </a:solidFill>
            </a:endParaRPr>
          </a:p>
        </p:txBody>
      </p:sp>
      <p:sp>
        <p:nvSpPr>
          <p:cNvPr id="7" name="Title 1"/>
          <p:cNvSpPr txBox="1">
            <a:spLocks/>
          </p:cNvSpPr>
          <p:nvPr/>
        </p:nvSpPr>
        <p:spPr>
          <a:xfrm>
            <a:off x="395536" y="908720"/>
            <a:ext cx="8229600" cy="431800"/>
          </a:xfrm>
          <a:prstGeom prst="rect">
            <a:avLst/>
          </a:prstGeom>
          <a:noFill/>
          <a:ln>
            <a:noFill/>
          </a:ln>
        </p:spPr>
        <p:txBody>
          <a:bodyPr vert="horz" lIns="91440" tIns="45720" rIns="91440" bIns="45720" rtlCol="0" anchor="ctr">
            <a:norm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100" b="1" i="0" u="none" strike="noStrike" kern="1200" cap="all" spc="100" normalizeH="0" baseline="0" noProof="0" dirty="0" smtClean="0">
                <a:ln>
                  <a:noFill/>
                </a:ln>
                <a:solidFill>
                  <a:srgbClr val="C00000"/>
                </a:solidFill>
                <a:effectLst/>
                <a:uLnTx/>
                <a:uFillTx/>
                <a:latin typeface="Arial" pitchFamily="34" charset="0"/>
                <a:ea typeface="+mj-ea"/>
                <a:cs typeface="Arial" pitchFamily="34" charset="0"/>
              </a:rPr>
              <a:t>National capacity development IN Pakistan </a:t>
            </a:r>
            <a:endParaRPr kumimoji="0" lang="en-US" sz="2100" b="1" i="0" u="none" strike="noStrike" kern="1200" cap="all" spc="100" normalizeH="0" baseline="0" noProof="0" dirty="0">
              <a:ln>
                <a:noFill/>
              </a:ln>
              <a:solidFill>
                <a:srgbClr val="C00000"/>
              </a:solidFill>
              <a:effectLst/>
              <a:uLnTx/>
              <a:uFillTx/>
              <a:latin typeface="Arial" pitchFamily="34" charset="0"/>
              <a:ea typeface="+mj-ea"/>
              <a:cs typeface="Arial" pitchFamily="34" charset="0"/>
            </a:endParaRPr>
          </a:p>
        </p:txBody>
      </p:sp>
      <p:sp>
        <p:nvSpPr>
          <p:cNvPr id="8" name="TextBox 7"/>
          <p:cNvSpPr txBox="1"/>
          <p:nvPr/>
        </p:nvSpPr>
        <p:spPr>
          <a:xfrm>
            <a:off x="1763688" y="1412776"/>
            <a:ext cx="2723823" cy="369332"/>
          </a:xfrm>
          <a:prstGeom prst="rect">
            <a:avLst/>
          </a:prstGeom>
          <a:noFill/>
        </p:spPr>
        <p:txBody>
          <a:bodyPr wrap="none" rtlCol="0">
            <a:spAutoFit/>
          </a:bodyPr>
          <a:lstStyle/>
          <a:p>
            <a:r>
              <a:rPr lang="en-US" b="1" dirty="0" smtClean="0">
                <a:solidFill>
                  <a:schemeClr val="tx1">
                    <a:lumMod val="75000"/>
                  </a:schemeClr>
                </a:solidFill>
              </a:rPr>
              <a:t>Support to Universities</a:t>
            </a:r>
            <a:endParaRPr lang="en-US" b="1" dirty="0">
              <a:solidFill>
                <a:schemeClr val="tx1">
                  <a:lumMod val="75000"/>
                </a:schemeClr>
              </a:solidFill>
            </a:endParaRPr>
          </a:p>
        </p:txBody>
      </p:sp>
    </p:spTree>
    <p:extLst>
      <p:ext uri="{BB962C8B-B14F-4D97-AF65-F5344CB8AC3E}">
        <p14:creationId xmlns:p14="http://schemas.microsoft.com/office/powerpoint/2010/main" val="4018111947"/>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395536" y="1628800"/>
            <a:ext cx="4248472" cy="4680520"/>
          </a:xfrm>
          <a:prstGeom prst="rect">
            <a:avLst/>
          </a:prstGeom>
        </p:spPr>
        <p:txBody>
          <a:bodyPr/>
          <a:lstStyle/>
          <a:p>
            <a:pPr fontAlgn="auto">
              <a:spcAft>
                <a:spcPts val="1200"/>
              </a:spcAft>
              <a:defRPr/>
            </a:pPr>
            <a:r>
              <a:rPr lang="en-US" sz="2000" b="1" dirty="0">
                <a:solidFill>
                  <a:schemeClr val="tx1">
                    <a:lumMod val="75000"/>
                  </a:schemeClr>
                </a:solidFill>
              </a:rPr>
              <a:t>Technical Consultations &amp; Reports</a:t>
            </a:r>
            <a:endParaRPr lang="en-US" sz="2000" b="1" dirty="0" smtClean="0">
              <a:solidFill>
                <a:schemeClr val="tx1">
                  <a:lumMod val="75000"/>
                </a:schemeClr>
              </a:solidFill>
              <a:latin typeface="+mj-lt"/>
              <a:ea typeface="Verdana" pitchFamily="34" charset="0"/>
              <a:cs typeface="Verdana" pitchFamily="34" charset="0"/>
            </a:endParaRPr>
          </a:p>
          <a:p>
            <a:pPr marL="182563" indent="-182563" fontAlgn="auto">
              <a:spcAft>
                <a:spcPts val="1200"/>
              </a:spcAft>
              <a:buFont typeface="Wingdings" pitchFamily="2" charset="2"/>
              <a:buChar char="§"/>
              <a:defRPr/>
            </a:pPr>
            <a:r>
              <a:rPr lang="en-US" dirty="0" smtClean="0">
                <a:solidFill>
                  <a:schemeClr val="tx1">
                    <a:lumMod val="75000"/>
                  </a:schemeClr>
                </a:solidFill>
                <a:latin typeface="+mj-lt"/>
                <a:ea typeface="Verdana" pitchFamily="34" charset="0"/>
                <a:cs typeface="Verdana" pitchFamily="34" charset="0"/>
              </a:rPr>
              <a:t>Pakistan</a:t>
            </a:r>
            <a:r>
              <a:rPr lang="en-US" dirty="0">
                <a:solidFill>
                  <a:schemeClr val="tx1">
                    <a:lumMod val="75000"/>
                  </a:schemeClr>
                </a:solidFill>
                <a:latin typeface="+mj-lt"/>
                <a:ea typeface="Verdana" pitchFamily="34" charset="0"/>
                <a:cs typeface="Verdana" pitchFamily="34" charset="0"/>
              </a:rPr>
              <a:t>: Advanced Training on Monitoring of Crops through Satellite Technology</a:t>
            </a:r>
          </a:p>
          <a:p>
            <a:pPr marL="182563" indent="-182563" fontAlgn="auto">
              <a:spcAft>
                <a:spcPts val="1200"/>
              </a:spcAft>
              <a:buFont typeface="Wingdings" pitchFamily="2" charset="2"/>
              <a:buChar char="§"/>
              <a:defRPr/>
            </a:pPr>
            <a:r>
              <a:rPr lang="en-US" dirty="0">
                <a:solidFill>
                  <a:schemeClr val="tx1">
                    <a:lumMod val="75000"/>
                  </a:schemeClr>
                </a:solidFill>
                <a:latin typeface="+mj-lt"/>
                <a:ea typeface="Verdana" pitchFamily="34" charset="0"/>
                <a:cs typeface="Verdana" pitchFamily="34" charset="0"/>
              </a:rPr>
              <a:t>Pakistan: How </a:t>
            </a:r>
            <a:r>
              <a:rPr lang="en-US" dirty="0" smtClean="0">
                <a:solidFill>
                  <a:schemeClr val="tx1">
                    <a:lumMod val="75000"/>
                  </a:schemeClr>
                </a:solidFill>
                <a:latin typeface="+mj-lt"/>
                <a:ea typeface="Verdana" pitchFamily="34" charset="0"/>
                <a:cs typeface="Verdana" pitchFamily="34" charset="0"/>
              </a:rPr>
              <a:t>Pakistan </a:t>
            </a:r>
            <a:r>
              <a:rPr lang="en-US" dirty="0">
                <a:solidFill>
                  <a:schemeClr val="tx1">
                    <a:lumMod val="75000"/>
                  </a:schemeClr>
                </a:solidFill>
                <a:latin typeface="+mj-lt"/>
                <a:ea typeface="Verdana" pitchFamily="34" charset="0"/>
                <a:cs typeface="Verdana" pitchFamily="34" charset="0"/>
              </a:rPr>
              <a:t>Makes Crop Forecasts and Estimates based on integral use of RS </a:t>
            </a:r>
            <a:r>
              <a:rPr lang="en-US" dirty="0" smtClean="0">
                <a:solidFill>
                  <a:schemeClr val="tx1">
                    <a:lumMod val="75000"/>
                  </a:schemeClr>
                </a:solidFill>
                <a:latin typeface="+mj-lt"/>
                <a:ea typeface="Verdana" pitchFamily="34" charset="0"/>
                <a:cs typeface="Verdana" pitchFamily="34" charset="0"/>
              </a:rPr>
              <a:t>data</a:t>
            </a:r>
          </a:p>
          <a:p>
            <a:pPr marL="182563" indent="-182563" fontAlgn="auto">
              <a:spcAft>
                <a:spcPts val="1200"/>
              </a:spcAft>
              <a:buFont typeface="Wingdings" pitchFamily="2" charset="2"/>
              <a:buChar char="§"/>
              <a:defRPr/>
            </a:pPr>
            <a:r>
              <a:rPr lang="en-US" sz="1600" dirty="0" smtClean="0">
                <a:solidFill>
                  <a:schemeClr val="tx1">
                    <a:lumMod val="75000"/>
                  </a:schemeClr>
                </a:solidFill>
                <a:ea typeface="Verdana" pitchFamily="34" charset="0"/>
                <a:cs typeface="Verdana" pitchFamily="34" charset="0"/>
              </a:rPr>
              <a:t>Punjab CRS: Base Line Survey</a:t>
            </a:r>
          </a:p>
          <a:p>
            <a:pPr marL="182563" indent="-182563" fontAlgn="auto">
              <a:spcAft>
                <a:spcPts val="1200"/>
              </a:spcAft>
              <a:buFont typeface="Wingdings" pitchFamily="2" charset="2"/>
              <a:buChar char="§"/>
              <a:defRPr/>
            </a:pPr>
            <a:r>
              <a:rPr lang="en-US" sz="1600" dirty="0" smtClean="0">
                <a:solidFill>
                  <a:schemeClr val="tx1">
                    <a:lumMod val="75000"/>
                  </a:schemeClr>
                </a:solidFill>
                <a:ea typeface="Verdana" pitchFamily="34" charset="0"/>
                <a:cs typeface="Verdana" pitchFamily="34" charset="0"/>
              </a:rPr>
              <a:t>Sindh CRS: Base Line Survey</a:t>
            </a:r>
          </a:p>
        </p:txBody>
      </p:sp>
      <p:pic>
        <p:nvPicPr>
          <p:cNvPr id="28677" name="Picture 2"/>
          <p:cNvPicPr>
            <a:picLocks noChangeAspect="1" noChangeArrowheads="1"/>
          </p:cNvPicPr>
          <p:nvPr/>
        </p:nvPicPr>
        <p:blipFill>
          <a:blip r:embed="rId3" cstate="email"/>
          <a:srcRect/>
          <a:stretch>
            <a:fillRect/>
          </a:stretch>
        </p:blipFill>
        <p:spPr bwMode="auto">
          <a:xfrm>
            <a:off x="4866133" y="1340768"/>
            <a:ext cx="2169061" cy="3054262"/>
          </a:xfrm>
          <a:prstGeom prst="rect">
            <a:avLst/>
          </a:prstGeom>
          <a:noFill/>
          <a:ln w="9525">
            <a:noFill/>
            <a:miter lim="800000"/>
            <a:headEnd/>
            <a:tailEnd/>
          </a:ln>
        </p:spPr>
      </p:pic>
      <p:pic>
        <p:nvPicPr>
          <p:cNvPr id="10" name="Picture 2"/>
          <p:cNvPicPr>
            <a:picLocks noChangeAspect="1" noChangeArrowheads="1"/>
          </p:cNvPicPr>
          <p:nvPr/>
        </p:nvPicPr>
        <p:blipFill>
          <a:blip r:embed="rId4" cstate="email"/>
          <a:srcRect/>
          <a:stretch>
            <a:fillRect/>
          </a:stretch>
        </p:blipFill>
        <p:spPr bwMode="auto">
          <a:xfrm>
            <a:off x="6809233" y="1778971"/>
            <a:ext cx="2227263" cy="3140021"/>
          </a:xfrm>
          <a:prstGeom prst="rect">
            <a:avLst/>
          </a:prstGeom>
          <a:noFill/>
          <a:ln w="9525">
            <a:noFill/>
            <a:miter lim="800000"/>
            <a:headEnd/>
            <a:tailEnd/>
          </a:ln>
        </p:spPr>
      </p:pic>
      <p:pic>
        <p:nvPicPr>
          <p:cNvPr id="13" name="Picture 2"/>
          <p:cNvPicPr>
            <a:picLocks noChangeAspect="1" noChangeArrowheads="1"/>
          </p:cNvPicPr>
          <p:nvPr/>
        </p:nvPicPr>
        <p:blipFill>
          <a:blip r:embed="rId5" cstate="email"/>
          <a:srcRect/>
          <a:stretch>
            <a:fillRect/>
          </a:stretch>
        </p:blipFill>
        <p:spPr bwMode="auto">
          <a:xfrm>
            <a:off x="4651821" y="3372767"/>
            <a:ext cx="2188986" cy="3079750"/>
          </a:xfrm>
          <a:prstGeom prst="rect">
            <a:avLst/>
          </a:prstGeom>
          <a:noFill/>
          <a:ln w="9525">
            <a:noFill/>
            <a:miter lim="800000"/>
            <a:headEnd/>
            <a:tailEnd/>
          </a:ln>
        </p:spPr>
      </p:pic>
      <p:pic>
        <p:nvPicPr>
          <p:cNvPr id="14" name="Picture 2"/>
          <p:cNvPicPr>
            <a:picLocks noChangeAspect="1" noChangeArrowheads="1"/>
          </p:cNvPicPr>
          <p:nvPr/>
        </p:nvPicPr>
        <p:blipFill>
          <a:blip r:embed="rId6" cstate="email"/>
          <a:srcRect/>
          <a:stretch>
            <a:fillRect/>
          </a:stretch>
        </p:blipFill>
        <p:spPr bwMode="auto">
          <a:xfrm>
            <a:off x="6489995" y="3680742"/>
            <a:ext cx="2281388" cy="3057525"/>
          </a:xfrm>
          <a:prstGeom prst="rect">
            <a:avLst/>
          </a:prstGeom>
          <a:noFill/>
          <a:ln w="9525">
            <a:noFill/>
            <a:miter lim="800000"/>
            <a:headEnd/>
            <a:tailEnd/>
          </a:ln>
        </p:spPr>
      </p:pic>
      <p:sp>
        <p:nvSpPr>
          <p:cNvPr id="9" name="Title 1"/>
          <p:cNvSpPr txBox="1">
            <a:spLocks/>
          </p:cNvSpPr>
          <p:nvPr/>
        </p:nvSpPr>
        <p:spPr>
          <a:xfrm>
            <a:off x="395536" y="908720"/>
            <a:ext cx="8229600" cy="431800"/>
          </a:xfrm>
          <a:prstGeom prst="rect">
            <a:avLst/>
          </a:prstGeom>
          <a:noFill/>
          <a:ln>
            <a:noFill/>
          </a:ln>
        </p:spPr>
        <p:txBody>
          <a:bodyPr vert="horz" lIns="91440" tIns="45720" rIns="91440" bIns="45720" rtlCol="0" anchor="ctr">
            <a:norm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100" b="1" i="0" u="none" strike="noStrike" kern="1200" cap="all" spc="100" normalizeH="0" baseline="0" noProof="0" dirty="0" smtClean="0">
                <a:ln>
                  <a:noFill/>
                </a:ln>
                <a:solidFill>
                  <a:srgbClr val="C00000"/>
                </a:solidFill>
                <a:effectLst/>
                <a:uLnTx/>
                <a:uFillTx/>
                <a:latin typeface="Arial" pitchFamily="34" charset="0"/>
                <a:ea typeface="+mj-ea"/>
                <a:cs typeface="Arial" pitchFamily="34" charset="0"/>
              </a:rPr>
              <a:t>National capacity development IN Pakistan </a:t>
            </a:r>
            <a:endParaRPr kumimoji="0" lang="en-US" sz="2100" b="1" i="0" u="none" strike="noStrike" kern="1200" cap="all" spc="100" normalizeH="0" baseline="0" noProof="0" dirty="0">
              <a:ln>
                <a:noFill/>
              </a:ln>
              <a:solidFill>
                <a:srgbClr val="C00000"/>
              </a:solidFill>
              <a:effectLst/>
              <a:uLnTx/>
              <a:uFillTx/>
              <a:latin typeface="Arial" pitchFamily="34" charset="0"/>
              <a:ea typeface="+mj-ea"/>
              <a:cs typeface="Arial" pitchFamily="34" charset="0"/>
            </a:endParaRPr>
          </a:p>
        </p:txBody>
      </p:sp>
    </p:spTree>
    <p:extLst>
      <p:ext uri="{BB962C8B-B14F-4D97-AF65-F5344CB8AC3E}">
        <p14:creationId xmlns:p14="http://schemas.microsoft.com/office/powerpoint/2010/main" val="98308564"/>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email"/>
          <a:srcRect/>
          <a:stretch>
            <a:fillRect/>
          </a:stretch>
        </p:blipFill>
        <p:spPr bwMode="auto">
          <a:xfrm>
            <a:off x="712415" y="3038475"/>
            <a:ext cx="2505075" cy="3629146"/>
          </a:xfrm>
          <a:prstGeom prst="rect">
            <a:avLst/>
          </a:prstGeom>
          <a:noFill/>
          <a:ln w="9525">
            <a:noFill/>
            <a:miter lim="800000"/>
            <a:headEnd/>
            <a:tailEnd/>
          </a:ln>
        </p:spPr>
      </p:pic>
      <p:sp>
        <p:nvSpPr>
          <p:cNvPr id="14" name="Title 3"/>
          <p:cNvSpPr txBox="1">
            <a:spLocks/>
          </p:cNvSpPr>
          <p:nvPr/>
        </p:nvSpPr>
        <p:spPr bwMode="auto">
          <a:xfrm>
            <a:off x="0" y="104775"/>
            <a:ext cx="9144000" cy="1038225"/>
          </a:xfrm>
          <a:prstGeom prst="rect">
            <a:avLst/>
          </a:prstGeom>
          <a:noFill/>
          <a:ln w="9525">
            <a:noFill/>
            <a:miter lim="800000"/>
            <a:headEnd/>
            <a:tailEnd/>
          </a:ln>
          <a:effectLst/>
        </p:spPr>
        <p:txBody>
          <a:bodyPr lIns="92075" tIns="46038" rIns="92075" bIns="46038" anchor="ctr"/>
          <a:lstStyle/>
          <a:p>
            <a:pPr algn="ctr">
              <a:defRPr/>
            </a:pPr>
            <a:endParaRPr lang="en-US" sz="2800" b="1">
              <a:solidFill>
                <a:srgbClr val="FFCC00"/>
              </a:solidFill>
              <a:effectLst>
                <a:outerShdw blurRad="38100" dist="38100" dir="2700000" algn="tl">
                  <a:srgbClr val="000000"/>
                </a:outerShdw>
              </a:effectLst>
              <a:latin typeface="Calibri" pitchFamily="34" charset="0"/>
            </a:endParaRPr>
          </a:p>
        </p:txBody>
      </p:sp>
      <p:pic>
        <p:nvPicPr>
          <p:cNvPr id="3078" name="Picture 6"/>
          <p:cNvPicPr>
            <a:picLocks noChangeAspect="1" noChangeArrowheads="1"/>
          </p:cNvPicPr>
          <p:nvPr/>
        </p:nvPicPr>
        <p:blipFill>
          <a:blip r:embed="rId3" cstate="email"/>
          <a:srcRect/>
          <a:stretch>
            <a:fillRect/>
          </a:stretch>
        </p:blipFill>
        <p:spPr bwMode="auto">
          <a:xfrm>
            <a:off x="3360365" y="3067049"/>
            <a:ext cx="2533651" cy="3617913"/>
          </a:xfrm>
          <a:prstGeom prst="rect">
            <a:avLst/>
          </a:prstGeom>
          <a:noFill/>
          <a:ln w="9525">
            <a:noFill/>
            <a:miter lim="800000"/>
            <a:headEnd/>
            <a:tailEnd/>
          </a:ln>
        </p:spPr>
      </p:pic>
      <p:pic>
        <p:nvPicPr>
          <p:cNvPr id="3079" name="Picture 4"/>
          <p:cNvPicPr>
            <a:picLocks noChangeAspect="1" noChangeArrowheads="1"/>
          </p:cNvPicPr>
          <p:nvPr/>
        </p:nvPicPr>
        <p:blipFill>
          <a:blip r:embed="rId4" cstate="email"/>
          <a:srcRect/>
          <a:stretch>
            <a:fillRect/>
          </a:stretch>
        </p:blipFill>
        <p:spPr bwMode="auto">
          <a:xfrm>
            <a:off x="6027365" y="3076575"/>
            <a:ext cx="2505075" cy="3600450"/>
          </a:xfrm>
          <a:prstGeom prst="rect">
            <a:avLst/>
          </a:prstGeom>
          <a:noFill/>
          <a:ln w="9525">
            <a:noFill/>
            <a:miter lim="800000"/>
            <a:headEnd/>
            <a:tailEnd/>
          </a:ln>
        </p:spPr>
      </p:pic>
      <p:sp>
        <p:nvSpPr>
          <p:cNvPr id="10" name="Title 1"/>
          <p:cNvSpPr txBox="1">
            <a:spLocks/>
          </p:cNvSpPr>
          <p:nvPr/>
        </p:nvSpPr>
        <p:spPr>
          <a:xfrm>
            <a:off x="395536" y="908720"/>
            <a:ext cx="8229600" cy="431800"/>
          </a:xfrm>
          <a:prstGeom prst="rect">
            <a:avLst/>
          </a:prstGeom>
          <a:noFill/>
          <a:ln>
            <a:noFill/>
          </a:ln>
        </p:spPr>
        <p:txBody>
          <a:bodyPr vert="horz" lIns="91440" tIns="45720" rIns="91440" bIns="45720" rtlCol="0" anchor="ctr">
            <a:norm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100" b="1" i="0" u="none" strike="noStrike" kern="1200" cap="all" spc="100" normalizeH="0" baseline="0" noProof="0" dirty="0" smtClean="0">
                <a:ln>
                  <a:noFill/>
                </a:ln>
                <a:solidFill>
                  <a:srgbClr val="C00000"/>
                </a:solidFill>
                <a:effectLst/>
                <a:uLnTx/>
                <a:uFillTx/>
                <a:latin typeface="Arial" pitchFamily="34" charset="0"/>
                <a:ea typeface="+mj-ea"/>
                <a:cs typeface="Arial" pitchFamily="34" charset="0"/>
              </a:rPr>
              <a:t>National capacity development IN Pakistan </a:t>
            </a:r>
            <a:endParaRPr kumimoji="0" lang="en-US" sz="2100" b="1" i="0" u="none" strike="noStrike" kern="1200" cap="all" spc="100" normalizeH="0" baseline="0" noProof="0" dirty="0">
              <a:ln>
                <a:noFill/>
              </a:ln>
              <a:solidFill>
                <a:srgbClr val="C00000"/>
              </a:solidFill>
              <a:effectLst/>
              <a:uLnTx/>
              <a:uFillTx/>
              <a:latin typeface="Arial" pitchFamily="34" charset="0"/>
              <a:ea typeface="+mj-ea"/>
              <a:cs typeface="Arial" pitchFamily="34" charset="0"/>
            </a:endParaRPr>
          </a:p>
        </p:txBody>
      </p:sp>
      <p:sp>
        <p:nvSpPr>
          <p:cNvPr id="11" name="TextBox 10"/>
          <p:cNvSpPr txBox="1"/>
          <p:nvPr/>
        </p:nvSpPr>
        <p:spPr>
          <a:xfrm>
            <a:off x="395536" y="1628800"/>
            <a:ext cx="8424936" cy="1377300"/>
          </a:xfrm>
          <a:prstGeom prst="rect">
            <a:avLst/>
          </a:prstGeom>
          <a:noFill/>
        </p:spPr>
        <p:txBody>
          <a:bodyPr wrap="square" rtlCol="0">
            <a:spAutoFit/>
          </a:bodyPr>
          <a:lstStyle/>
          <a:p>
            <a:pPr fontAlgn="auto">
              <a:lnSpc>
                <a:spcPct val="105000"/>
              </a:lnSpc>
              <a:spcAft>
                <a:spcPts val="600"/>
              </a:spcAft>
              <a:buClr>
                <a:schemeClr val="accent6">
                  <a:lumMod val="75000"/>
                </a:schemeClr>
              </a:buClr>
              <a:defRPr/>
            </a:pPr>
            <a:r>
              <a:rPr lang="en-US" b="1" dirty="0">
                <a:solidFill>
                  <a:schemeClr val="tx1">
                    <a:lumMod val="75000"/>
                  </a:schemeClr>
                </a:solidFill>
              </a:rPr>
              <a:t>Technical Consultations &amp; </a:t>
            </a:r>
            <a:r>
              <a:rPr lang="en-US" b="1" dirty="0" smtClean="0">
                <a:solidFill>
                  <a:schemeClr val="tx1">
                    <a:lumMod val="75000"/>
                  </a:schemeClr>
                </a:solidFill>
              </a:rPr>
              <a:t>Reports: </a:t>
            </a:r>
            <a:r>
              <a:rPr lang="en-GB" b="1" dirty="0" smtClean="0">
                <a:solidFill>
                  <a:schemeClr val="tx1">
                    <a:lumMod val="75000"/>
                  </a:schemeClr>
                </a:solidFill>
              </a:rPr>
              <a:t>Pak-SCMS </a:t>
            </a:r>
            <a:r>
              <a:rPr lang="en-GB" b="1" dirty="0">
                <a:solidFill>
                  <a:schemeClr val="tx1">
                    <a:lumMod val="75000"/>
                  </a:schemeClr>
                </a:solidFill>
              </a:rPr>
              <a:t>Bulletin</a:t>
            </a:r>
            <a:endParaRPr lang="en-GB" b="1" dirty="0">
              <a:ln w="50800"/>
              <a:solidFill>
                <a:schemeClr val="tx1">
                  <a:lumMod val="75000"/>
                </a:schemeClr>
              </a:solidFill>
            </a:endParaRPr>
          </a:p>
          <a:p>
            <a:pPr marL="0" indent="0" eaLnBrk="1" fontAlgn="auto" hangingPunct="1">
              <a:lnSpc>
                <a:spcPct val="105000"/>
              </a:lnSpc>
              <a:spcAft>
                <a:spcPts val="600"/>
              </a:spcAft>
              <a:buClr>
                <a:schemeClr val="accent6">
                  <a:lumMod val="75000"/>
                </a:schemeClr>
              </a:buClr>
              <a:buFont typeface="Arial" pitchFamily="34" charset="0"/>
              <a:buNone/>
              <a:defRPr/>
            </a:pPr>
            <a:r>
              <a:rPr lang="en-GB" dirty="0">
                <a:ln w="50800"/>
                <a:solidFill>
                  <a:schemeClr val="tx1">
                    <a:lumMod val="75000"/>
                  </a:schemeClr>
                </a:solidFill>
              </a:rPr>
              <a:t>A monthly Pakistan Satellite based Crop Monitoring System (Pak-SCMS) bulletin is being issued since December 2010: </a:t>
            </a:r>
            <a:endParaRPr lang="en-GB" dirty="0" smtClean="0">
              <a:ln w="50800"/>
              <a:solidFill>
                <a:schemeClr val="tx1">
                  <a:lumMod val="75000"/>
                </a:schemeClr>
              </a:solidFill>
            </a:endParaRPr>
          </a:p>
          <a:p>
            <a:pPr marL="0" indent="0" eaLnBrk="1" fontAlgn="auto" hangingPunct="1">
              <a:lnSpc>
                <a:spcPct val="105000"/>
              </a:lnSpc>
              <a:spcAft>
                <a:spcPts val="600"/>
              </a:spcAft>
              <a:buClr>
                <a:schemeClr val="accent6">
                  <a:lumMod val="75000"/>
                </a:schemeClr>
              </a:buClr>
              <a:buFont typeface="Arial" pitchFamily="34" charset="0"/>
              <a:buNone/>
              <a:defRPr/>
            </a:pPr>
            <a:r>
              <a:rPr lang="en-US" sz="1600" dirty="0" smtClean="0">
                <a:solidFill>
                  <a:schemeClr val="tx1">
                    <a:lumMod val="75000"/>
                  </a:schemeClr>
                </a:solidFill>
              </a:rPr>
              <a:t>http</a:t>
            </a:r>
            <a:r>
              <a:rPr lang="en-US" sz="1600" dirty="0">
                <a:solidFill>
                  <a:schemeClr val="tx1">
                    <a:lumMod val="75000"/>
                  </a:schemeClr>
                </a:solidFill>
              </a:rPr>
              <a:t>://</a:t>
            </a:r>
            <a:r>
              <a:rPr lang="en-US" sz="1600" dirty="0" smtClean="0">
                <a:solidFill>
                  <a:schemeClr val="tx1">
                    <a:lumMod val="75000"/>
                  </a:schemeClr>
                </a:solidFill>
              </a:rPr>
              <a:t>www.suparco.gov.pk/pages/pak-scms.asp</a:t>
            </a:r>
            <a:endParaRPr lang="en-US" sz="1600" dirty="0">
              <a:solidFill>
                <a:schemeClr val="tx1">
                  <a:lumMod val="75000"/>
                </a:schemeClr>
              </a:solidFill>
            </a:endParaRPr>
          </a:p>
        </p:txBody>
      </p:sp>
    </p:spTree>
    <p:extLst>
      <p:ext uri="{BB962C8B-B14F-4D97-AF65-F5344CB8AC3E}">
        <p14:creationId xmlns:p14="http://schemas.microsoft.com/office/powerpoint/2010/main" val="4033522533"/>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1" name="Picture 2"/>
          <p:cNvPicPr>
            <a:picLocks noChangeAspect="1" noChangeArrowheads="1"/>
          </p:cNvPicPr>
          <p:nvPr/>
        </p:nvPicPr>
        <p:blipFill>
          <a:blip r:embed="rId3" cstate="email"/>
          <a:srcRect/>
          <a:stretch>
            <a:fillRect/>
          </a:stretch>
        </p:blipFill>
        <p:spPr bwMode="auto">
          <a:xfrm>
            <a:off x="3481388" y="1466850"/>
            <a:ext cx="5662612" cy="3476625"/>
          </a:xfrm>
          <a:prstGeom prst="rect">
            <a:avLst/>
          </a:prstGeom>
          <a:noFill/>
          <a:ln w="9525">
            <a:noFill/>
            <a:miter lim="800000"/>
            <a:headEnd/>
            <a:tailEnd/>
          </a:ln>
        </p:spPr>
      </p:pic>
      <p:pic>
        <p:nvPicPr>
          <p:cNvPr id="68612" name="Picture 6"/>
          <p:cNvPicPr>
            <a:picLocks noChangeAspect="1" noChangeArrowheads="1"/>
          </p:cNvPicPr>
          <p:nvPr/>
        </p:nvPicPr>
        <p:blipFill>
          <a:blip r:embed="rId4" cstate="email"/>
          <a:srcRect/>
          <a:stretch>
            <a:fillRect/>
          </a:stretch>
        </p:blipFill>
        <p:spPr bwMode="auto">
          <a:xfrm>
            <a:off x="2472581" y="4683968"/>
            <a:ext cx="2287587" cy="2043113"/>
          </a:xfrm>
          <a:prstGeom prst="rect">
            <a:avLst/>
          </a:prstGeom>
          <a:noFill/>
          <a:ln w="9525">
            <a:noFill/>
            <a:miter lim="800000"/>
            <a:headEnd/>
            <a:tailEnd/>
          </a:ln>
        </p:spPr>
      </p:pic>
      <p:pic>
        <p:nvPicPr>
          <p:cNvPr id="68613" name="Picture 7"/>
          <p:cNvPicPr>
            <a:picLocks noChangeAspect="1" noChangeArrowheads="1"/>
          </p:cNvPicPr>
          <p:nvPr/>
        </p:nvPicPr>
        <p:blipFill>
          <a:blip r:embed="rId5" cstate="email"/>
          <a:srcRect/>
          <a:stretch>
            <a:fillRect/>
          </a:stretch>
        </p:blipFill>
        <p:spPr bwMode="auto">
          <a:xfrm>
            <a:off x="4831606" y="4674443"/>
            <a:ext cx="2319337" cy="2043113"/>
          </a:xfrm>
          <a:prstGeom prst="rect">
            <a:avLst/>
          </a:prstGeom>
          <a:noFill/>
          <a:ln w="9525">
            <a:noFill/>
            <a:miter lim="800000"/>
            <a:headEnd/>
            <a:tailEnd/>
          </a:ln>
        </p:spPr>
      </p:pic>
      <p:pic>
        <p:nvPicPr>
          <p:cNvPr id="68614" name="Picture 3"/>
          <p:cNvPicPr>
            <a:picLocks noChangeAspect="1" noChangeArrowheads="1"/>
          </p:cNvPicPr>
          <p:nvPr/>
        </p:nvPicPr>
        <p:blipFill>
          <a:blip r:embed="rId6" cstate="email"/>
          <a:srcRect/>
          <a:stretch>
            <a:fillRect/>
          </a:stretch>
        </p:blipFill>
        <p:spPr bwMode="auto">
          <a:xfrm>
            <a:off x="7169993" y="4674443"/>
            <a:ext cx="714375" cy="2066925"/>
          </a:xfrm>
          <a:prstGeom prst="rect">
            <a:avLst/>
          </a:prstGeom>
          <a:noFill/>
          <a:ln w="9525">
            <a:noFill/>
            <a:miter lim="800000"/>
            <a:headEnd/>
            <a:tailEnd/>
          </a:ln>
        </p:spPr>
      </p:pic>
      <p:pic>
        <p:nvPicPr>
          <p:cNvPr id="68615" name="Picture 2"/>
          <p:cNvPicPr>
            <a:picLocks noChangeAspect="1" noChangeArrowheads="1"/>
          </p:cNvPicPr>
          <p:nvPr/>
        </p:nvPicPr>
        <p:blipFill>
          <a:blip r:embed="rId7" cstate="email"/>
          <a:srcRect/>
          <a:stretch>
            <a:fillRect/>
          </a:stretch>
        </p:blipFill>
        <p:spPr bwMode="auto">
          <a:xfrm>
            <a:off x="5937250" y="5589240"/>
            <a:ext cx="3206750" cy="1076325"/>
          </a:xfrm>
          <a:prstGeom prst="rect">
            <a:avLst/>
          </a:prstGeom>
          <a:noFill/>
          <a:ln w="9525">
            <a:noFill/>
            <a:miter lim="800000"/>
            <a:headEnd/>
            <a:tailEnd/>
          </a:ln>
        </p:spPr>
      </p:pic>
      <p:sp>
        <p:nvSpPr>
          <p:cNvPr id="68616" name="Rectangle 3"/>
          <p:cNvSpPr>
            <a:spLocks noGrp="1" noChangeArrowheads="1"/>
          </p:cNvSpPr>
          <p:nvPr>
            <p:ph type="body" idx="4294967295"/>
          </p:nvPr>
        </p:nvSpPr>
        <p:spPr>
          <a:xfrm>
            <a:off x="395536" y="2420888"/>
            <a:ext cx="2946400" cy="2808312"/>
          </a:xfrm>
        </p:spPr>
        <p:txBody>
          <a:bodyPr/>
          <a:lstStyle/>
          <a:p>
            <a:pPr marL="0" indent="0" eaLnBrk="1" hangingPunct="1">
              <a:buFont typeface="Wingdings" pitchFamily="2" charset="2"/>
              <a:buNone/>
            </a:pPr>
            <a:r>
              <a:rPr lang="en-US" altLang="en-US" sz="1600" dirty="0" smtClean="0">
                <a:solidFill>
                  <a:schemeClr val="tx1">
                    <a:lumMod val="75000"/>
                  </a:schemeClr>
                </a:solidFill>
                <a:latin typeface="Arial" charset="0"/>
                <a:cs typeface="Arial" charset="0"/>
              </a:rPr>
              <a:t>Crop performance in Punjab, Pakistan, according to the historical archive of crop production and agro-met conditions</a:t>
            </a:r>
          </a:p>
          <a:p>
            <a:pPr marL="0" indent="0" eaLnBrk="1" hangingPunct="1">
              <a:buFont typeface="Wingdings" pitchFamily="2" charset="2"/>
              <a:buNone/>
            </a:pPr>
            <a:endParaRPr lang="en-US" altLang="en-US" sz="1600" dirty="0" smtClean="0">
              <a:solidFill>
                <a:schemeClr val="tx1">
                  <a:lumMod val="75000"/>
                </a:schemeClr>
              </a:solidFill>
              <a:latin typeface="Arial" charset="0"/>
              <a:cs typeface="Arial" charset="0"/>
            </a:endParaRPr>
          </a:p>
          <a:p>
            <a:pPr marL="361950" lvl="1" indent="-180975" eaLnBrk="1" hangingPunct="1">
              <a:buFont typeface="Wingdings" pitchFamily="2" charset="2"/>
              <a:buChar char="§"/>
            </a:pPr>
            <a:r>
              <a:rPr lang="en-US" altLang="en-US" sz="1600" dirty="0" smtClean="0">
                <a:solidFill>
                  <a:schemeClr val="tx1">
                    <a:lumMod val="75000"/>
                  </a:schemeClr>
                </a:solidFill>
                <a:latin typeface="Arial" charset="0"/>
                <a:cs typeface="Arial" charset="0"/>
              </a:rPr>
              <a:t>Analysis, Monitoring  </a:t>
            </a:r>
          </a:p>
          <a:p>
            <a:pPr marL="361950" lvl="1" indent="-180975" eaLnBrk="1" hangingPunct="1">
              <a:buFont typeface="Wingdings" pitchFamily="2" charset="2"/>
              <a:buChar char="§"/>
            </a:pPr>
            <a:r>
              <a:rPr lang="en-US" altLang="en-US" sz="1600" dirty="0" smtClean="0">
                <a:solidFill>
                  <a:schemeClr val="tx1">
                    <a:lumMod val="75000"/>
                  </a:schemeClr>
                </a:solidFill>
                <a:latin typeface="Arial" charset="0"/>
                <a:cs typeface="Arial" charset="0"/>
              </a:rPr>
              <a:t>Assessment, Mapping</a:t>
            </a:r>
          </a:p>
          <a:p>
            <a:pPr marL="361950" lvl="1" indent="-180975" eaLnBrk="1" hangingPunct="1">
              <a:buFont typeface="Wingdings" pitchFamily="2" charset="2"/>
              <a:buChar char="§"/>
            </a:pPr>
            <a:r>
              <a:rPr lang="en-US" altLang="en-US" sz="1600" dirty="0" smtClean="0">
                <a:solidFill>
                  <a:schemeClr val="tx1">
                    <a:lumMod val="75000"/>
                  </a:schemeClr>
                </a:solidFill>
                <a:latin typeface="Arial" charset="0"/>
                <a:cs typeface="Arial" charset="0"/>
              </a:rPr>
              <a:t>Charting, Data access</a:t>
            </a:r>
          </a:p>
          <a:p>
            <a:pPr marL="361950" lvl="1" indent="-180975" eaLnBrk="1" hangingPunct="1">
              <a:buFont typeface="Wingdings" pitchFamily="2" charset="2"/>
              <a:buChar char="§"/>
            </a:pPr>
            <a:r>
              <a:rPr lang="en-US" altLang="en-US" sz="1600" dirty="0" smtClean="0">
                <a:solidFill>
                  <a:schemeClr val="tx1">
                    <a:lumMod val="75000"/>
                  </a:schemeClr>
                </a:solidFill>
                <a:latin typeface="Arial" charset="0"/>
                <a:cs typeface="Arial" charset="0"/>
              </a:rPr>
              <a:t>Reporting </a:t>
            </a:r>
          </a:p>
          <a:p>
            <a:pPr marL="361950" lvl="1" indent="-180975" eaLnBrk="1" hangingPunct="1">
              <a:lnSpc>
                <a:spcPct val="85000"/>
              </a:lnSpc>
            </a:pPr>
            <a:endParaRPr lang="en-US" altLang="en-US" sz="1050" dirty="0" smtClean="0">
              <a:solidFill>
                <a:schemeClr val="tx1">
                  <a:lumMod val="75000"/>
                </a:schemeClr>
              </a:solidFill>
              <a:latin typeface="Arial" charset="0"/>
              <a:cs typeface="Arial" charset="0"/>
            </a:endParaRPr>
          </a:p>
        </p:txBody>
      </p:sp>
      <p:sp>
        <p:nvSpPr>
          <p:cNvPr id="9" name="Title 1"/>
          <p:cNvSpPr txBox="1">
            <a:spLocks/>
          </p:cNvSpPr>
          <p:nvPr/>
        </p:nvSpPr>
        <p:spPr>
          <a:xfrm>
            <a:off x="395536" y="908720"/>
            <a:ext cx="8229600" cy="431800"/>
          </a:xfrm>
          <a:prstGeom prst="rect">
            <a:avLst/>
          </a:prstGeom>
          <a:noFill/>
          <a:ln>
            <a:noFill/>
          </a:ln>
        </p:spPr>
        <p:txBody>
          <a:bodyPr vert="horz" lIns="91440" tIns="45720" rIns="91440" bIns="45720" rtlCol="0" anchor="ctr">
            <a:norm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100" b="1" i="0" u="none" strike="noStrike" kern="1200" cap="all" spc="100" normalizeH="0" baseline="0" noProof="0" dirty="0" smtClean="0">
                <a:ln>
                  <a:noFill/>
                </a:ln>
                <a:solidFill>
                  <a:srgbClr val="C00000"/>
                </a:solidFill>
                <a:effectLst/>
                <a:uLnTx/>
                <a:uFillTx/>
                <a:latin typeface="Arial" pitchFamily="34" charset="0"/>
                <a:ea typeface="+mj-ea"/>
                <a:cs typeface="Arial" pitchFamily="34" charset="0"/>
              </a:rPr>
              <a:t>National capacity development IN Pakistan </a:t>
            </a:r>
            <a:endParaRPr kumimoji="0" lang="en-US" sz="2100" b="1" i="0" u="none" strike="noStrike" kern="1200" cap="all" spc="100" normalizeH="0" baseline="0" noProof="0" dirty="0">
              <a:ln>
                <a:noFill/>
              </a:ln>
              <a:solidFill>
                <a:srgbClr val="C00000"/>
              </a:solidFill>
              <a:effectLst/>
              <a:uLnTx/>
              <a:uFillTx/>
              <a:latin typeface="Arial" pitchFamily="34" charset="0"/>
              <a:ea typeface="+mj-ea"/>
              <a:cs typeface="Arial" pitchFamily="34" charset="0"/>
            </a:endParaRPr>
          </a:p>
        </p:txBody>
      </p:sp>
      <p:sp>
        <p:nvSpPr>
          <p:cNvPr id="10" name="TextBox 9"/>
          <p:cNvSpPr txBox="1"/>
          <p:nvPr/>
        </p:nvSpPr>
        <p:spPr>
          <a:xfrm>
            <a:off x="395536" y="1412776"/>
            <a:ext cx="2952328" cy="923330"/>
          </a:xfrm>
          <a:prstGeom prst="rect">
            <a:avLst/>
          </a:prstGeom>
          <a:noFill/>
        </p:spPr>
        <p:txBody>
          <a:bodyPr wrap="square" rtlCol="0">
            <a:spAutoFit/>
          </a:bodyPr>
          <a:lstStyle/>
          <a:p>
            <a:r>
              <a:rPr lang="en-US" b="1" dirty="0" smtClean="0">
                <a:solidFill>
                  <a:schemeClr val="tx1">
                    <a:lumMod val="75000"/>
                  </a:schemeClr>
                </a:solidFill>
              </a:rPr>
              <a:t>Information Dissemination and Sharing </a:t>
            </a:r>
            <a:endParaRPr lang="en-US" b="1" dirty="0">
              <a:solidFill>
                <a:schemeClr val="tx1">
                  <a:lumMod val="75000"/>
                </a:schemeClr>
              </a:solidFill>
              <a:ea typeface="Verdana" pitchFamily="34" charset="0"/>
              <a:cs typeface="Verdana" pitchFamily="34" charset="0"/>
            </a:endParaRPr>
          </a:p>
        </p:txBody>
      </p:sp>
    </p:spTree>
    <p:extLst>
      <p:ext uri="{BB962C8B-B14F-4D97-AF65-F5344CB8AC3E}">
        <p14:creationId xmlns:p14="http://schemas.microsoft.com/office/powerpoint/2010/main" val="2286344280"/>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ChangeArrowheads="1"/>
          </p:cNvSpPr>
          <p:nvPr/>
        </p:nvSpPr>
        <p:spPr bwMode="auto">
          <a:xfrm>
            <a:off x="417513" y="2636838"/>
            <a:ext cx="8878887" cy="1200150"/>
          </a:xfrm>
          <a:prstGeom prst="rect">
            <a:avLst/>
          </a:prstGeom>
          <a:noFill/>
          <a:ln w="9525">
            <a:noFill/>
            <a:miter lim="800000"/>
            <a:headEnd/>
            <a:tailEnd/>
          </a:ln>
        </p:spPr>
        <p:txBody>
          <a:bodyPr>
            <a:spAutoFit/>
          </a:bodyPr>
          <a:lstStyle/>
          <a:p>
            <a:pPr algn="ctr"/>
            <a:endParaRPr lang="en-GB" sz="2400" b="1">
              <a:solidFill>
                <a:srgbClr val="C00000"/>
              </a:solidFill>
              <a:cs typeface="Arial" charset="0"/>
            </a:endParaRPr>
          </a:p>
          <a:p>
            <a:pPr algn="ctr"/>
            <a:endParaRPr lang="en-GB" sz="2400" b="1">
              <a:solidFill>
                <a:srgbClr val="C00000"/>
              </a:solidFill>
              <a:cs typeface="Arial" charset="0"/>
            </a:endParaRPr>
          </a:p>
          <a:p>
            <a:pPr algn="ctr"/>
            <a:endParaRPr lang="en-US" sz="2400"/>
          </a:p>
        </p:txBody>
      </p:sp>
      <p:sp>
        <p:nvSpPr>
          <p:cNvPr id="4" name="Rectangle 2"/>
          <p:cNvSpPr>
            <a:spLocks noChangeArrowheads="1"/>
          </p:cNvSpPr>
          <p:nvPr/>
        </p:nvSpPr>
        <p:spPr bwMode="auto">
          <a:xfrm>
            <a:off x="467544" y="1772816"/>
            <a:ext cx="7776864" cy="4585871"/>
          </a:xfrm>
          <a:prstGeom prst="rect">
            <a:avLst/>
          </a:prstGeom>
          <a:noFill/>
          <a:ln w="9525">
            <a:noFill/>
            <a:miter lim="800000"/>
            <a:headEnd/>
            <a:tailEnd/>
          </a:ln>
        </p:spPr>
        <p:txBody>
          <a:bodyPr wrap="square">
            <a:spAutoFit/>
          </a:bodyPr>
          <a:lstStyle/>
          <a:p>
            <a:pPr marL="273050" indent="-273050"/>
            <a:r>
              <a:rPr lang="en-US" sz="2400" dirty="0" smtClean="0"/>
              <a:t>The three pillars are: </a:t>
            </a:r>
          </a:p>
          <a:p>
            <a:pPr marL="273050" indent="-273050"/>
            <a:endParaRPr lang="en-US" sz="2400" dirty="0" smtClean="0"/>
          </a:p>
          <a:p>
            <a:pPr marL="730250" lvl="1" indent="-273050">
              <a:buFont typeface="Wingdings" pitchFamily="2" charset="2"/>
              <a:buChar char="§"/>
            </a:pPr>
            <a:r>
              <a:rPr lang="en-US" sz="2400" dirty="0" smtClean="0"/>
              <a:t>Enhancement of Global and Regional systems; </a:t>
            </a:r>
          </a:p>
          <a:p>
            <a:pPr marL="730250" lvl="1" indent="-273050">
              <a:buFont typeface="Wingdings" pitchFamily="2" charset="2"/>
              <a:buChar char="§"/>
            </a:pPr>
            <a:r>
              <a:rPr lang="en-US" sz="2800" b="1" dirty="0" smtClean="0"/>
              <a:t>National capacity development </a:t>
            </a:r>
            <a:r>
              <a:rPr lang="en-US" sz="2400" dirty="0" smtClean="0"/>
              <a:t>and </a:t>
            </a:r>
            <a:endParaRPr lang="en-US" sz="2800" dirty="0" smtClean="0"/>
          </a:p>
          <a:p>
            <a:pPr marL="730250" lvl="1" indent="-273050">
              <a:buFont typeface="Wingdings" pitchFamily="2" charset="2"/>
              <a:buChar char="§"/>
            </a:pPr>
            <a:r>
              <a:rPr lang="en-US" sz="2400" dirty="0" smtClean="0"/>
              <a:t>Countries-at-Risk. </a:t>
            </a:r>
          </a:p>
          <a:p>
            <a:pPr marL="273050" indent="-273050">
              <a:buFont typeface="Wingdings" pitchFamily="2" charset="2"/>
              <a:buChar char="§"/>
            </a:pPr>
            <a:endParaRPr lang="en-US" sz="2400" dirty="0"/>
          </a:p>
          <a:p>
            <a:pPr marL="273050" indent="-273050"/>
            <a:r>
              <a:rPr lang="en-US" sz="2400" dirty="0" smtClean="0"/>
              <a:t>Cross-cutting components are: </a:t>
            </a:r>
          </a:p>
          <a:p>
            <a:pPr marL="273050" indent="-273050"/>
            <a:endParaRPr lang="en-US" sz="2400" dirty="0" smtClean="0"/>
          </a:p>
          <a:p>
            <a:pPr marL="730250" lvl="1" indent="-273050">
              <a:buFont typeface="Wingdings" pitchFamily="2" charset="2"/>
              <a:buChar char="§"/>
            </a:pPr>
            <a:r>
              <a:rPr lang="en-US" sz="2400" dirty="0" smtClean="0"/>
              <a:t>EO data coordination; </a:t>
            </a:r>
          </a:p>
          <a:p>
            <a:pPr marL="730250" lvl="1" indent="-273050">
              <a:buFont typeface="Wingdings" pitchFamily="2" charset="2"/>
              <a:buChar char="§"/>
            </a:pPr>
            <a:r>
              <a:rPr lang="en-US" sz="2400" dirty="0" smtClean="0"/>
              <a:t>R&amp;D coordination and, </a:t>
            </a:r>
          </a:p>
          <a:p>
            <a:pPr marL="730250" lvl="1" indent="-273050">
              <a:buFont typeface="Wingdings" pitchFamily="2" charset="2"/>
              <a:buChar char="§"/>
            </a:pPr>
            <a:r>
              <a:rPr lang="en-US" sz="2400" dirty="0" smtClean="0"/>
              <a:t>Information systems (for disseminating data, products and information).</a:t>
            </a:r>
            <a:endParaRPr lang="en-US" sz="2400" dirty="0">
              <a:solidFill>
                <a:srgbClr val="C00000"/>
              </a:solidFill>
            </a:endParaRPr>
          </a:p>
        </p:txBody>
      </p:sp>
      <p:sp>
        <p:nvSpPr>
          <p:cNvPr id="5" name="Rectangle 4"/>
          <p:cNvSpPr>
            <a:spLocks noChangeArrowheads="1"/>
          </p:cNvSpPr>
          <p:nvPr/>
        </p:nvSpPr>
        <p:spPr bwMode="auto">
          <a:xfrm>
            <a:off x="395536" y="952401"/>
            <a:ext cx="8483351" cy="460375"/>
          </a:xfrm>
          <a:prstGeom prst="rect">
            <a:avLst/>
          </a:prstGeom>
          <a:noFill/>
          <a:ln w="9525">
            <a:noFill/>
            <a:miter lim="800000"/>
            <a:headEnd/>
            <a:tailEnd/>
          </a:ln>
        </p:spPr>
        <p:txBody>
          <a:bodyPr wrap="square">
            <a:spAutoFit/>
          </a:bodyPr>
          <a:lstStyle/>
          <a:p>
            <a:r>
              <a:rPr lang="en-GB" sz="2400" b="1" dirty="0" smtClean="0">
                <a:solidFill>
                  <a:srgbClr val="C00000"/>
                </a:solidFill>
                <a:cs typeface="Arial" charset="0"/>
              </a:rPr>
              <a:t>GEOGLAM Pillars and cross-cutting elements</a:t>
            </a:r>
            <a:endParaRPr lang="en-GB" sz="2400" b="1" dirty="0">
              <a:solidFill>
                <a:srgbClr val="C00000"/>
              </a:solidFill>
              <a:cs typeface="Arial" charset="0"/>
            </a:endParaRPr>
          </a:p>
        </p:txBody>
      </p:sp>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3"/>
          <p:cNvPicPr>
            <a:picLocks noChangeAspect="1" noChangeArrowheads="1"/>
          </p:cNvPicPr>
          <p:nvPr/>
        </p:nvPicPr>
        <p:blipFill>
          <a:blip r:embed="rId3" cstate="email"/>
          <a:srcRect/>
          <a:stretch>
            <a:fillRect/>
          </a:stretch>
        </p:blipFill>
        <p:spPr bwMode="auto">
          <a:xfrm>
            <a:off x="576263" y="3197225"/>
            <a:ext cx="5278437" cy="2984500"/>
          </a:xfrm>
          <a:prstGeom prst="rect">
            <a:avLst/>
          </a:prstGeom>
          <a:noFill/>
          <a:ln w="9525">
            <a:noFill/>
            <a:miter lim="800000"/>
            <a:headEnd/>
            <a:tailEnd/>
          </a:ln>
        </p:spPr>
      </p:pic>
      <p:sp>
        <p:nvSpPr>
          <p:cNvPr id="35843" name="Text Box 3"/>
          <p:cNvSpPr txBox="1">
            <a:spLocks noChangeArrowheads="1"/>
          </p:cNvSpPr>
          <p:nvPr/>
        </p:nvSpPr>
        <p:spPr bwMode="auto">
          <a:xfrm>
            <a:off x="6154738" y="5337175"/>
            <a:ext cx="2989261" cy="430213"/>
          </a:xfrm>
          <a:prstGeom prst="rect">
            <a:avLst/>
          </a:prstGeom>
          <a:solidFill>
            <a:schemeClr val="bg1">
              <a:alpha val="79999"/>
            </a:schemeClr>
          </a:solidFill>
          <a:ln w="9525" algn="ctr">
            <a:solidFill>
              <a:srgbClr val="99CCFF"/>
            </a:solidFill>
            <a:miter lim="800000"/>
            <a:headEnd/>
            <a:tailEnd/>
          </a:ln>
        </p:spPr>
        <p:txBody>
          <a:bodyPr wrap="square">
            <a:spAutoFit/>
          </a:bodyPr>
          <a:lstStyle/>
          <a:p>
            <a:pPr>
              <a:spcBef>
                <a:spcPct val="50000"/>
              </a:spcBef>
            </a:pPr>
            <a:r>
              <a:rPr lang="en-US" sz="2200">
                <a:solidFill>
                  <a:srgbClr val="003366"/>
                </a:solidFill>
                <a:latin typeface="Calibri" pitchFamily="34" charset="0"/>
                <a:cs typeface="Arial" charset="0"/>
              </a:rPr>
              <a:t>University courses</a:t>
            </a:r>
            <a:endParaRPr lang="en-US" sz="2200">
              <a:latin typeface="Calibri" pitchFamily="34" charset="0"/>
              <a:cs typeface="Arial" charset="0"/>
            </a:endParaRPr>
          </a:p>
        </p:txBody>
      </p:sp>
      <p:sp>
        <p:nvSpPr>
          <p:cNvPr id="35844" name="Text Box 7"/>
          <p:cNvSpPr txBox="1">
            <a:spLocks noChangeArrowheads="1"/>
          </p:cNvSpPr>
          <p:nvPr/>
        </p:nvSpPr>
        <p:spPr bwMode="auto">
          <a:xfrm>
            <a:off x="6154738" y="3692525"/>
            <a:ext cx="2989262" cy="430213"/>
          </a:xfrm>
          <a:prstGeom prst="rect">
            <a:avLst/>
          </a:prstGeom>
          <a:solidFill>
            <a:schemeClr val="bg1">
              <a:alpha val="79999"/>
            </a:schemeClr>
          </a:solidFill>
          <a:ln w="9525" algn="ctr">
            <a:solidFill>
              <a:srgbClr val="99CCFF"/>
            </a:solidFill>
            <a:miter lim="800000"/>
            <a:headEnd/>
            <a:tailEnd/>
          </a:ln>
        </p:spPr>
        <p:txBody>
          <a:bodyPr wrap="square">
            <a:spAutoFit/>
          </a:bodyPr>
          <a:lstStyle/>
          <a:p>
            <a:r>
              <a:rPr lang="en-US" sz="2200" b="1">
                <a:solidFill>
                  <a:srgbClr val="003366"/>
                </a:solidFill>
                <a:latin typeface="Calibri" pitchFamily="34" charset="0"/>
                <a:cs typeface="Arial" charset="0"/>
              </a:rPr>
              <a:t>CD-Rom (self-paced)</a:t>
            </a:r>
          </a:p>
        </p:txBody>
      </p:sp>
      <p:sp>
        <p:nvSpPr>
          <p:cNvPr id="35845" name="Text Box 19"/>
          <p:cNvSpPr txBox="1">
            <a:spLocks noChangeArrowheads="1"/>
          </p:cNvSpPr>
          <p:nvPr/>
        </p:nvSpPr>
        <p:spPr bwMode="auto">
          <a:xfrm>
            <a:off x="6154738" y="4217988"/>
            <a:ext cx="2989262" cy="431800"/>
          </a:xfrm>
          <a:prstGeom prst="rect">
            <a:avLst/>
          </a:prstGeom>
          <a:solidFill>
            <a:schemeClr val="bg1">
              <a:alpha val="79999"/>
            </a:schemeClr>
          </a:solidFill>
          <a:ln w="9525" algn="ctr">
            <a:solidFill>
              <a:srgbClr val="99CCFF"/>
            </a:solidFill>
            <a:miter lim="800000"/>
            <a:headEnd/>
            <a:tailEnd/>
          </a:ln>
        </p:spPr>
        <p:txBody>
          <a:bodyPr wrap="square">
            <a:spAutoFit/>
          </a:bodyPr>
          <a:lstStyle/>
          <a:p>
            <a:pPr>
              <a:spcBef>
                <a:spcPct val="50000"/>
              </a:spcBef>
            </a:pPr>
            <a:r>
              <a:rPr lang="en-US" sz="2200">
                <a:solidFill>
                  <a:srgbClr val="003366"/>
                </a:solidFill>
                <a:latin typeface="Calibri" pitchFamily="34" charset="0"/>
                <a:cs typeface="Arial" charset="0"/>
              </a:rPr>
              <a:t>Internet (self-paced)</a:t>
            </a:r>
            <a:endParaRPr lang="en-US" sz="2200" b="1">
              <a:solidFill>
                <a:srgbClr val="003366"/>
              </a:solidFill>
              <a:latin typeface="Calibri" pitchFamily="34" charset="0"/>
              <a:cs typeface="Arial" charset="0"/>
            </a:endParaRPr>
          </a:p>
        </p:txBody>
      </p:sp>
      <p:sp>
        <p:nvSpPr>
          <p:cNvPr id="35846" name="Text Box 13"/>
          <p:cNvSpPr txBox="1">
            <a:spLocks noChangeArrowheads="1"/>
          </p:cNvSpPr>
          <p:nvPr/>
        </p:nvSpPr>
        <p:spPr bwMode="auto">
          <a:xfrm>
            <a:off x="6154739" y="4767263"/>
            <a:ext cx="2989262" cy="431800"/>
          </a:xfrm>
          <a:prstGeom prst="rect">
            <a:avLst/>
          </a:prstGeom>
          <a:solidFill>
            <a:schemeClr val="bg1">
              <a:alpha val="79999"/>
            </a:schemeClr>
          </a:solidFill>
          <a:ln w="9525" algn="ctr">
            <a:solidFill>
              <a:srgbClr val="99CCFF"/>
            </a:solidFill>
            <a:miter lim="800000"/>
            <a:headEnd/>
            <a:tailEnd/>
          </a:ln>
        </p:spPr>
        <p:txBody>
          <a:bodyPr wrap="square">
            <a:spAutoFit/>
          </a:bodyPr>
          <a:lstStyle/>
          <a:p>
            <a:pPr>
              <a:spcBef>
                <a:spcPct val="50000"/>
              </a:spcBef>
            </a:pPr>
            <a:r>
              <a:rPr lang="en-US" sz="2200" b="1">
                <a:solidFill>
                  <a:srgbClr val="003366"/>
                </a:solidFill>
                <a:latin typeface="Calibri" pitchFamily="34" charset="0"/>
                <a:cs typeface="Arial" charset="0"/>
              </a:rPr>
              <a:t>F2F Training </a:t>
            </a:r>
          </a:p>
        </p:txBody>
      </p:sp>
      <p:sp>
        <p:nvSpPr>
          <p:cNvPr id="24" name="Text Box 28"/>
          <p:cNvSpPr txBox="1">
            <a:spLocks noChangeArrowheads="1"/>
          </p:cNvSpPr>
          <p:nvPr/>
        </p:nvSpPr>
        <p:spPr bwMode="auto">
          <a:xfrm>
            <a:off x="6154739" y="5872163"/>
            <a:ext cx="2989262" cy="430212"/>
          </a:xfrm>
          <a:prstGeom prst="rect">
            <a:avLst/>
          </a:prstGeom>
          <a:solidFill>
            <a:schemeClr val="accent3">
              <a:alpha val="79999"/>
            </a:schemeClr>
          </a:solidFill>
          <a:ln w="9525" algn="ctr">
            <a:solidFill>
              <a:srgbClr val="99CCFF"/>
            </a:solidFill>
            <a:miter lim="800000"/>
            <a:headEnd/>
            <a:tailEnd/>
          </a:ln>
        </p:spPr>
        <p:txBody>
          <a:bodyPr wrap="square">
            <a:spAutoFit/>
          </a:bodyPr>
          <a:lstStyle/>
          <a:p>
            <a:pPr>
              <a:spcBef>
                <a:spcPct val="50000"/>
              </a:spcBef>
              <a:defRPr/>
            </a:pPr>
            <a:r>
              <a:rPr lang="en-US" sz="2200" b="1" dirty="0">
                <a:solidFill>
                  <a:srgbClr val="003366"/>
                </a:solidFill>
                <a:latin typeface="Calibri" pitchFamily="34" charset="0"/>
              </a:rPr>
              <a:t>Online tutored courses</a:t>
            </a:r>
            <a:endParaRPr lang="en-US" sz="2200" b="1" dirty="0">
              <a:solidFill>
                <a:srgbClr val="003366"/>
              </a:solidFill>
              <a:latin typeface="Calibri" pitchFamily="34" charset="0"/>
              <a:cs typeface="Arial" charset="0"/>
            </a:endParaRPr>
          </a:p>
        </p:txBody>
      </p:sp>
      <p:sp>
        <p:nvSpPr>
          <p:cNvPr id="35848" name="Rectangle 5"/>
          <p:cNvSpPr>
            <a:spLocks noChangeArrowheads="1"/>
          </p:cNvSpPr>
          <p:nvPr/>
        </p:nvSpPr>
        <p:spPr bwMode="auto">
          <a:xfrm>
            <a:off x="5640388" y="3100388"/>
            <a:ext cx="3135312" cy="522287"/>
          </a:xfrm>
          <a:prstGeom prst="rect">
            <a:avLst/>
          </a:prstGeom>
          <a:solidFill>
            <a:srgbClr val="99CCFF">
              <a:alpha val="50195"/>
            </a:srgbClr>
          </a:solidFill>
          <a:ln w="12700" algn="ctr">
            <a:solidFill>
              <a:srgbClr val="006699"/>
            </a:solidFill>
            <a:miter lim="800000"/>
            <a:headEnd/>
            <a:tailEnd/>
          </a:ln>
        </p:spPr>
        <p:txBody>
          <a:bodyPr>
            <a:spAutoFit/>
          </a:bodyPr>
          <a:lstStyle/>
          <a:p>
            <a:pPr>
              <a:spcBef>
                <a:spcPct val="50000"/>
              </a:spcBef>
            </a:pPr>
            <a:r>
              <a:rPr lang="en-US" sz="2800" b="1">
                <a:solidFill>
                  <a:srgbClr val="003366"/>
                </a:solidFill>
                <a:latin typeface="Calibri" pitchFamily="34" charset="0"/>
                <a:cs typeface="Arial" charset="0"/>
              </a:rPr>
              <a:t>E-learning Content</a:t>
            </a:r>
          </a:p>
        </p:txBody>
      </p:sp>
      <p:sp>
        <p:nvSpPr>
          <p:cNvPr id="35849" name="Right Arrow 26"/>
          <p:cNvSpPr>
            <a:spLocks noChangeArrowheads="1"/>
          </p:cNvSpPr>
          <p:nvPr/>
        </p:nvSpPr>
        <p:spPr bwMode="auto">
          <a:xfrm>
            <a:off x="5432425" y="2716213"/>
            <a:ext cx="3152775" cy="484187"/>
          </a:xfrm>
          <a:prstGeom prst="rightArrow">
            <a:avLst>
              <a:gd name="adj1" fmla="val 50000"/>
              <a:gd name="adj2" fmla="val 50042"/>
            </a:avLst>
          </a:prstGeom>
          <a:noFill/>
          <a:ln w="9525" algn="ctr">
            <a:noFill/>
            <a:round/>
            <a:headEnd/>
            <a:tailEnd/>
          </a:ln>
        </p:spPr>
        <p:txBody>
          <a:bodyPr anchor="ctr"/>
          <a:lstStyle/>
          <a:p>
            <a:pPr algn="ctr"/>
            <a:endParaRPr lang="en-US" sz="3200" b="1">
              <a:solidFill>
                <a:srgbClr val="FF9300"/>
              </a:solidFill>
              <a:latin typeface="Trebuchet MS" pitchFamily="34" charset="0"/>
            </a:endParaRPr>
          </a:p>
        </p:txBody>
      </p:sp>
      <p:sp>
        <p:nvSpPr>
          <p:cNvPr id="35850" name="Rectangle 13"/>
          <p:cNvSpPr>
            <a:spLocks noChangeArrowheads="1"/>
          </p:cNvSpPr>
          <p:nvPr/>
        </p:nvSpPr>
        <p:spPr bwMode="auto">
          <a:xfrm>
            <a:off x="501650" y="1443038"/>
            <a:ext cx="8642350" cy="1323975"/>
          </a:xfrm>
          <a:prstGeom prst="rect">
            <a:avLst/>
          </a:prstGeom>
          <a:solidFill>
            <a:srgbClr val="CCECFF">
              <a:alpha val="39999"/>
            </a:srgbClr>
          </a:solidFill>
          <a:ln w="9525" algn="ctr">
            <a:solidFill>
              <a:srgbClr val="C0C0C0"/>
            </a:solidFill>
            <a:miter lim="800000"/>
            <a:headEnd/>
            <a:tailEnd/>
          </a:ln>
        </p:spPr>
        <p:txBody>
          <a:bodyPr wrap="square">
            <a:spAutoFit/>
          </a:bodyPr>
          <a:lstStyle/>
          <a:p>
            <a:pPr>
              <a:buFont typeface="Arial" charset="0"/>
              <a:buChar char="•"/>
            </a:pPr>
            <a:r>
              <a:rPr lang="en-US" sz="2000" dirty="0">
                <a:solidFill>
                  <a:srgbClr val="003366"/>
                </a:solidFill>
                <a:latin typeface="Calibri" pitchFamily="34" charset="0"/>
              </a:rPr>
              <a:t> Identify learner (job) profiles</a:t>
            </a:r>
            <a:endParaRPr lang="en-GB" sz="2000" b="1" dirty="0">
              <a:solidFill>
                <a:srgbClr val="003366"/>
              </a:solidFill>
              <a:latin typeface="Calibri" pitchFamily="34" charset="0"/>
            </a:endParaRPr>
          </a:p>
          <a:p>
            <a:pPr>
              <a:buFont typeface="Arial" charset="0"/>
              <a:buChar char="•"/>
            </a:pPr>
            <a:r>
              <a:rPr lang="en-US" sz="2000" dirty="0">
                <a:solidFill>
                  <a:srgbClr val="003366"/>
                </a:solidFill>
                <a:latin typeface="Calibri" pitchFamily="34" charset="0"/>
              </a:rPr>
              <a:t> Identify key tasks </a:t>
            </a:r>
          </a:p>
          <a:p>
            <a:pPr>
              <a:buFont typeface="Arial" charset="0"/>
              <a:buChar char="•"/>
            </a:pPr>
            <a:r>
              <a:rPr lang="en-US" sz="2000" dirty="0">
                <a:solidFill>
                  <a:srgbClr val="003366"/>
                </a:solidFill>
                <a:latin typeface="Calibri" pitchFamily="34" charset="0"/>
              </a:rPr>
              <a:t> Define the knowledge required to carry out those tasks</a:t>
            </a:r>
          </a:p>
          <a:p>
            <a:pPr>
              <a:buFont typeface="Arial" charset="0"/>
              <a:buChar char="•"/>
            </a:pPr>
            <a:r>
              <a:rPr lang="en-US" sz="2000" dirty="0">
                <a:solidFill>
                  <a:srgbClr val="003366"/>
                </a:solidFill>
                <a:latin typeface="Calibri" pitchFamily="34" charset="0"/>
              </a:rPr>
              <a:t> Design learning elements in a logical pedagogic structure</a:t>
            </a:r>
          </a:p>
        </p:txBody>
      </p:sp>
      <p:pic>
        <p:nvPicPr>
          <p:cNvPr id="35851" name="Picture 2" descr="http://shelaghcummins.com/wp-content/uploads/2011/08/Woman-Hand-Design.jpg"/>
          <p:cNvPicPr>
            <a:picLocks noChangeAspect="1" noChangeArrowheads="1"/>
          </p:cNvPicPr>
          <p:nvPr/>
        </p:nvPicPr>
        <p:blipFill>
          <a:blip r:embed="rId4" cstate="email">
            <a:clrChange>
              <a:clrFrom>
                <a:srgbClr val="FFFFFF"/>
              </a:clrFrom>
              <a:clrTo>
                <a:srgbClr val="FFFFFF">
                  <a:alpha val="0"/>
                </a:srgbClr>
              </a:clrTo>
            </a:clrChange>
          </a:blip>
          <a:srcRect/>
          <a:stretch>
            <a:fillRect/>
          </a:stretch>
        </p:blipFill>
        <p:spPr bwMode="auto">
          <a:xfrm>
            <a:off x="7002463" y="1514475"/>
            <a:ext cx="1714500" cy="1247775"/>
          </a:xfrm>
          <a:prstGeom prst="rect">
            <a:avLst/>
          </a:prstGeom>
          <a:noFill/>
          <a:ln w="9525">
            <a:noFill/>
            <a:miter lim="800000"/>
            <a:headEnd/>
            <a:tailEnd/>
          </a:ln>
        </p:spPr>
      </p:pic>
      <p:sp>
        <p:nvSpPr>
          <p:cNvPr id="159" name="Rectangle 18"/>
          <p:cNvSpPr>
            <a:spLocks noChangeArrowheads="1"/>
          </p:cNvSpPr>
          <p:nvPr/>
        </p:nvSpPr>
        <p:spPr bwMode="auto">
          <a:xfrm>
            <a:off x="395536" y="855776"/>
            <a:ext cx="7776864" cy="587375"/>
          </a:xfrm>
          <a:prstGeom prst="rect">
            <a:avLst/>
          </a:prstGeom>
          <a:noFill/>
          <a:ln w="9525">
            <a:noFill/>
            <a:miter lim="800000"/>
            <a:headEnd/>
            <a:tailEnd/>
          </a:ln>
        </p:spPr>
        <p:txBody>
          <a:bodyPr anchor="ctr"/>
          <a:lstStyle/>
          <a:p>
            <a:pPr eaLnBrk="0" hangingPunct="0"/>
            <a:r>
              <a:rPr lang="en-GB" altLang="en-US" sz="2000" b="1" dirty="0" smtClean="0">
                <a:solidFill>
                  <a:srgbClr val="C00000"/>
                </a:solidFill>
                <a:ea typeface="ＭＳ Ｐゴシック" pitchFamily="34" charset="-128"/>
                <a:cs typeface="Arial" charset="0"/>
              </a:rPr>
              <a:t>Partnership for the </a:t>
            </a:r>
            <a:r>
              <a:rPr lang="en-GB" altLang="en-US" sz="2000" b="1" dirty="0">
                <a:solidFill>
                  <a:srgbClr val="C00000"/>
                </a:solidFill>
                <a:ea typeface="ＭＳ Ｐゴシック" pitchFamily="34" charset="-128"/>
                <a:cs typeface="Arial" charset="0"/>
              </a:rPr>
              <a:t>d</a:t>
            </a:r>
            <a:r>
              <a:rPr lang="en-GB" altLang="en-US" sz="2000" b="1" dirty="0" smtClean="0">
                <a:solidFill>
                  <a:srgbClr val="C00000"/>
                </a:solidFill>
                <a:ea typeface="ＭＳ Ｐゴシック" pitchFamily="34" charset="-128"/>
                <a:cs typeface="Arial" charset="0"/>
              </a:rPr>
              <a:t>esign of learning </a:t>
            </a:r>
            <a:r>
              <a:rPr lang="en-GB" altLang="en-US" sz="2000" b="1" dirty="0">
                <a:solidFill>
                  <a:srgbClr val="C00000"/>
                </a:solidFill>
                <a:ea typeface="ＭＳ Ｐゴシック" pitchFamily="34" charset="-128"/>
                <a:cs typeface="Arial" charset="0"/>
              </a:rPr>
              <a:t>materials and e-learning </a:t>
            </a:r>
            <a:r>
              <a:rPr lang="en-GB" altLang="en-US" sz="2000" b="1" dirty="0" smtClean="0">
                <a:solidFill>
                  <a:srgbClr val="C00000"/>
                </a:solidFill>
                <a:ea typeface="ＭＳ Ｐゴシック" pitchFamily="34" charset="-128"/>
                <a:cs typeface="Arial" charset="0"/>
              </a:rPr>
              <a:t>??</a:t>
            </a:r>
            <a:endParaRPr lang="en-GB" altLang="en-US" sz="2000" b="1" dirty="0">
              <a:solidFill>
                <a:srgbClr val="C00000"/>
              </a:solidFill>
              <a:ea typeface="ＭＳ Ｐゴシック" pitchFamily="34" charset="-128"/>
              <a:cs typeface="Arial" charset="0"/>
            </a:endParaRPr>
          </a:p>
        </p:txBody>
      </p:sp>
    </p:spTree>
    <p:extLst>
      <p:ext uri="{BB962C8B-B14F-4D97-AF65-F5344CB8AC3E}">
        <p14:creationId xmlns:p14="http://schemas.microsoft.com/office/powerpoint/2010/main" val="7257921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GlobCoverage.PNG"/>
          <p:cNvPicPr>
            <a:picLocks noChangeAspect="1"/>
          </p:cNvPicPr>
          <p:nvPr/>
        </p:nvPicPr>
        <p:blipFill>
          <a:blip r:embed="rId2" cstate="email"/>
          <a:srcRect/>
          <a:stretch>
            <a:fillRect/>
          </a:stretch>
        </p:blipFill>
        <p:spPr bwMode="auto">
          <a:xfrm>
            <a:off x="5220072" y="3662833"/>
            <a:ext cx="3886200" cy="2430463"/>
          </a:xfrm>
          <a:prstGeom prst="rect">
            <a:avLst/>
          </a:prstGeom>
          <a:noFill/>
          <a:ln w="9525">
            <a:noFill/>
            <a:miter lim="800000"/>
            <a:headEnd/>
            <a:tailEnd/>
          </a:ln>
        </p:spPr>
      </p:pic>
      <p:sp>
        <p:nvSpPr>
          <p:cNvPr id="5" name="Title 4"/>
          <p:cNvSpPr>
            <a:spLocks noGrp="1"/>
          </p:cNvSpPr>
          <p:nvPr>
            <p:ph type="title"/>
          </p:nvPr>
        </p:nvSpPr>
        <p:spPr>
          <a:xfrm>
            <a:off x="395536" y="908720"/>
            <a:ext cx="8229600" cy="432048"/>
          </a:xfrm>
        </p:spPr>
        <p:txBody>
          <a:bodyPr>
            <a:noAutofit/>
          </a:bodyPr>
          <a:lstStyle/>
          <a:p>
            <a:pPr>
              <a:defRPr/>
            </a:pPr>
            <a:r>
              <a:rPr lang="en-US" sz="2400" dirty="0" smtClean="0">
                <a:solidFill>
                  <a:srgbClr val="C00000"/>
                </a:solidFill>
                <a:latin typeface="+mn-lt"/>
                <a:cs typeface="Aharoni" panose="02010803020104030203" pitchFamily="2" charset="-79"/>
              </a:rPr>
              <a:t>GLC-SHARE: fact-sheet</a:t>
            </a:r>
            <a:endParaRPr lang="en-US" sz="2400" dirty="0">
              <a:latin typeface="+mn-lt"/>
              <a:cs typeface="Aharoni" panose="02010803020104030203" pitchFamily="2" charset="-79"/>
            </a:endParaRPr>
          </a:p>
        </p:txBody>
      </p:sp>
      <p:sp>
        <p:nvSpPr>
          <p:cNvPr id="58372" name="TextBox 1"/>
          <p:cNvSpPr txBox="1">
            <a:spLocks noChangeArrowheads="1"/>
          </p:cNvSpPr>
          <p:nvPr/>
        </p:nvSpPr>
        <p:spPr bwMode="auto">
          <a:xfrm>
            <a:off x="438150" y="1512888"/>
            <a:ext cx="4965700" cy="4324350"/>
          </a:xfrm>
          <a:prstGeom prst="rect">
            <a:avLst/>
          </a:prstGeom>
          <a:noFill/>
          <a:ln w="9525">
            <a:noFill/>
            <a:miter lim="800000"/>
            <a:headEnd/>
            <a:tailEnd/>
          </a:ln>
        </p:spPr>
        <p:txBody>
          <a:bodyPr>
            <a:spAutoFit/>
          </a:bodyPr>
          <a:lstStyle/>
          <a:p>
            <a:pPr marL="180975" indent="-180975">
              <a:spcAft>
                <a:spcPts val="600"/>
              </a:spcAft>
              <a:buFont typeface="Wingdings" pitchFamily="2" charset="2"/>
              <a:buChar char="§"/>
            </a:pPr>
            <a:r>
              <a:rPr lang="en-US" sz="2000">
                <a:cs typeface="Arial" charset="0"/>
              </a:rPr>
              <a:t>Uses the FAO SEEA LCML(*) legend</a:t>
            </a:r>
          </a:p>
          <a:p>
            <a:pPr marL="180975" indent="-180975">
              <a:spcAft>
                <a:spcPts val="600"/>
              </a:spcAft>
              <a:buFont typeface="Wingdings" pitchFamily="2" charset="2"/>
              <a:buChar char="§"/>
            </a:pPr>
            <a:r>
              <a:rPr lang="en-US" sz="2000">
                <a:cs typeface="Arial" charset="0"/>
              </a:rPr>
              <a:t>30 arc-second pixel resolution</a:t>
            </a:r>
          </a:p>
          <a:p>
            <a:pPr marL="180975" indent="-180975">
              <a:spcAft>
                <a:spcPts val="600"/>
              </a:spcAft>
              <a:buFont typeface="Wingdings" pitchFamily="2" charset="2"/>
              <a:buChar char="§"/>
            </a:pPr>
            <a:r>
              <a:rPr lang="en-US" sz="2000">
                <a:cs typeface="Arial" charset="0"/>
              </a:rPr>
              <a:t>11+1 layers indicating the % share of each class</a:t>
            </a:r>
          </a:p>
          <a:p>
            <a:pPr marL="180975" indent="-180975">
              <a:spcAft>
                <a:spcPts val="600"/>
              </a:spcAft>
              <a:buFont typeface="Wingdings" pitchFamily="2" charset="2"/>
              <a:buChar char="§"/>
            </a:pPr>
            <a:r>
              <a:rPr lang="en-US" sz="2000">
                <a:cs typeface="Arial" charset="0"/>
              </a:rPr>
              <a:t>Dominant land cover layer and quality score </a:t>
            </a:r>
          </a:p>
          <a:p>
            <a:pPr marL="180975" indent="-180975">
              <a:spcAft>
                <a:spcPts val="600"/>
              </a:spcAft>
              <a:buFont typeface="Wingdings" pitchFamily="2" charset="2"/>
              <a:buChar char="§"/>
            </a:pPr>
            <a:r>
              <a:rPr lang="en-US" sz="2000">
                <a:cs typeface="Arial" charset="0"/>
              </a:rPr>
              <a:t>Overall dominant class accuracy ~80%</a:t>
            </a:r>
          </a:p>
          <a:p>
            <a:pPr marL="180975" indent="-180975">
              <a:spcAft>
                <a:spcPts val="600"/>
              </a:spcAft>
              <a:buFont typeface="Wingdings" pitchFamily="2" charset="2"/>
              <a:buChar char="§"/>
            </a:pPr>
            <a:r>
              <a:rPr lang="en-US" sz="2000">
                <a:cs typeface="Arial" charset="0"/>
              </a:rPr>
              <a:t>Designed as a platform to facilitate crowd-sourcing</a:t>
            </a:r>
          </a:p>
          <a:p>
            <a:pPr marL="180975" indent="-180975">
              <a:spcAft>
                <a:spcPts val="600"/>
              </a:spcAft>
              <a:buFont typeface="Wingdings" pitchFamily="2" charset="2"/>
              <a:buChar char="§"/>
            </a:pPr>
            <a:r>
              <a:rPr lang="en-US" sz="2000">
                <a:cs typeface="Arial" charset="0"/>
              </a:rPr>
              <a:t>Compatible with FAOSTAT classification</a:t>
            </a:r>
          </a:p>
          <a:p>
            <a:pPr marL="180975" indent="-180975">
              <a:spcAft>
                <a:spcPts val="600"/>
              </a:spcAft>
              <a:buFont typeface="Wingdings" pitchFamily="2" charset="2"/>
              <a:buChar char="§"/>
            </a:pPr>
            <a:r>
              <a:rPr lang="en-US" sz="2000">
                <a:cs typeface="Arial" charset="0"/>
              </a:rPr>
              <a:t>Designed to be used for GAEZ 2010 update</a:t>
            </a:r>
          </a:p>
        </p:txBody>
      </p:sp>
      <p:sp>
        <p:nvSpPr>
          <p:cNvPr id="58373" name="TextBox 7"/>
          <p:cNvSpPr txBox="1">
            <a:spLocks noChangeArrowheads="1"/>
          </p:cNvSpPr>
          <p:nvPr/>
        </p:nvSpPr>
        <p:spPr bwMode="auto">
          <a:xfrm>
            <a:off x="718889" y="6125234"/>
            <a:ext cx="8029575" cy="400110"/>
          </a:xfrm>
          <a:prstGeom prst="rect">
            <a:avLst/>
          </a:prstGeom>
          <a:noFill/>
          <a:ln w="9525">
            <a:noFill/>
            <a:miter lim="800000"/>
            <a:headEnd/>
            <a:tailEnd/>
          </a:ln>
        </p:spPr>
        <p:txBody>
          <a:bodyPr>
            <a:spAutoFit/>
          </a:bodyPr>
          <a:lstStyle/>
          <a:p>
            <a:pPr algn="ctr"/>
            <a:r>
              <a:rPr lang="en-US" sz="2000" b="1" dirty="0">
                <a:cs typeface="Arial" charset="0"/>
              </a:rPr>
              <a:t>Methodology and beta-release datasets will be available in 2014</a:t>
            </a:r>
            <a:endParaRPr lang="en-US" sz="2000" b="1" dirty="0"/>
          </a:p>
        </p:txBody>
      </p:sp>
      <p:pic>
        <p:nvPicPr>
          <p:cNvPr id="58375" name="Picture 2"/>
          <p:cNvPicPr>
            <a:picLocks noChangeAspect="1" noChangeArrowheads="1"/>
          </p:cNvPicPr>
          <p:nvPr/>
        </p:nvPicPr>
        <p:blipFill>
          <a:blip r:embed="rId3" cstate="email"/>
          <a:srcRect/>
          <a:stretch>
            <a:fillRect/>
          </a:stretch>
        </p:blipFill>
        <p:spPr bwMode="auto">
          <a:xfrm>
            <a:off x="7181279" y="908720"/>
            <a:ext cx="1927225" cy="2717800"/>
          </a:xfrm>
          <a:prstGeom prst="rect">
            <a:avLst/>
          </a:prstGeom>
          <a:noFill/>
          <a:ln w="9525">
            <a:noFill/>
            <a:miter lim="800000"/>
            <a:headEnd/>
            <a:tailEnd/>
          </a:ln>
        </p:spPr>
      </p:pic>
    </p:spTree>
    <p:extLst>
      <p:ext uri="{BB962C8B-B14F-4D97-AF65-F5344CB8AC3E}">
        <p14:creationId xmlns:p14="http://schemas.microsoft.com/office/powerpoint/2010/main" val="4273052401"/>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3" name="Picture 2"/>
          <p:cNvPicPr>
            <a:picLocks noChangeAspect="1" noChangeArrowheads="1"/>
          </p:cNvPicPr>
          <p:nvPr/>
        </p:nvPicPr>
        <p:blipFill>
          <a:blip r:embed="rId2" cstate="email"/>
          <a:srcRect/>
          <a:stretch>
            <a:fillRect/>
          </a:stretch>
        </p:blipFill>
        <p:spPr bwMode="auto">
          <a:xfrm>
            <a:off x="971600" y="1052736"/>
            <a:ext cx="7359650" cy="5672137"/>
          </a:xfrm>
          <a:prstGeom prst="rect">
            <a:avLst/>
          </a:prstGeom>
          <a:noFill/>
          <a:ln w="9525">
            <a:noFill/>
            <a:miter lim="800000"/>
            <a:headEnd/>
            <a:tailEnd/>
          </a:ln>
        </p:spPr>
      </p:pic>
    </p:spTree>
    <p:extLst>
      <p:ext uri="{BB962C8B-B14F-4D97-AF65-F5344CB8AC3E}">
        <p14:creationId xmlns:p14="http://schemas.microsoft.com/office/powerpoint/2010/main" val="4041861610"/>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395536" y="1484784"/>
            <a:ext cx="4176464" cy="4093428"/>
          </a:xfrm>
          <a:prstGeom prst="rect">
            <a:avLst/>
          </a:prstGeom>
          <a:noFill/>
          <a:ln w="9525">
            <a:noFill/>
            <a:miter lim="800000"/>
            <a:headEnd/>
            <a:tailEnd/>
          </a:ln>
        </p:spPr>
        <p:txBody>
          <a:bodyPr wrap="square">
            <a:spAutoFit/>
          </a:bodyPr>
          <a:lstStyle/>
          <a:p>
            <a:r>
              <a:rPr lang="en-US" sz="2000" dirty="0" smtClean="0">
                <a:solidFill>
                  <a:schemeClr val="tx2">
                    <a:lumMod val="75000"/>
                  </a:schemeClr>
                </a:solidFill>
              </a:rPr>
              <a:t>Development of </a:t>
            </a:r>
          </a:p>
          <a:p>
            <a:endParaRPr lang="en-US" sz="2000" dirty="0" smtClean="0">
              <a:solidFill>
                <a:schemeClr val="tx2">
                  <a:lumMod val="75000"/>
                </a:schemeClr>
              </a:solidFill>
            </a:endParaRPr>
          </a:p>
          <a:p>
            <a:pPr marL="542925" lvl="1" indent="-277813">
              <a:buFont typeface="Wingdings" pitchFamily="2" charset="2"/>
              <a:buChar char="§"/>
            </a:pPr>
            <a:r>
              <a:rPr lang="en-US" sz="2000" dirty="0" smtClean="0">
                <a:solidFill>
                  <a:schemeClr val="tx2">
                    <a:lumMod val="75000"/>
                  </a:schemeClr>
                </a:solidFill>
              </a:rPr>
              <a:t>data </a:t>
            </a:r>
            <a:r>
              <a:rPr lang="en-US" sz="2000" dirty="0">
                <a:solidFill>
                  <a:schemeClr val="tx2">
                    <a:lumMod val="75000"/>
                  </a:schemeClr>
                </a:solidFill>
              </a:rPr>
              <a:t>processing standards, </a:t>
            </a:r>
            <a:endParaRPr lang="en-US" sz="2000" dirty="0" smtClean="0">
              <a:solidFill>
                <a:schemeClr val="tx2">
                  <a:lumMod val="75000"/>
                </a:schemeClr>
              </a:solidFill>
            </a:endParaRPr>
          </a:p>
          <a:p>
            <a:pPr marL="542925" lvl="1" indent="-277813">
              <a:buFont typeface="Wingdings" pitchFamily="2" charset="2"/>
              <a:buChar char="§"/>
            </a:pPr>
            <a:r>
              <a:rPr lang="en-US" sz="2000" dirty="0" smtClean="0">
                <a:solidFill>
                  <a:schemeClr val="tx2">
                    <a:lumMod val="75000"/>
                  </a:schemeClr>
                </a:solidFill>
              </a:rPr>
              <a:t>protocols </a:t>
            </a:r>
            <a:r>
              <a:rPr lang="en-US" sz="2000" dirty="0">
                <a:solidFill>
                  <a:schemeClr val="tx2">
                    <a:lumMod val="75000"/>
                  </a:schemeClr>
                </a:solidFill>
              </a:rPr>
              <a:t>and </a:t>
            </a:r>
            <a:r>
              <a:rPr lang="en-US" sz="2000" dirty="0" smtClean="0">
                <a:solidFill>
                  <a:schemeClr val="tx2">
                    <a:lumMod val="75000"/>
                  </a:schemeClr>
                </a:solidFill>
              </a:rPr>
              <a:t>standards</a:t>
            </a:r>
          </a:p>
          <a:p>
            <a:pPr marL="542925" lvl="1" indent="-277813">
              <a:buFont typeface="Wingdings" pitchFamily="2" charset="2"/>
              <a:buChar char="§"/>
            </a:pPr>
            <a:r>
              <a:rPr lang="en-US" sz="2000" dirty="0" smtClean="0">
                <a:solidFill>
                  <a:schemeClr val="tx2">
                    <a:lumMod val="75000"/>
                  </a:schemeClr>
                </a:solidFill>
              </a:rPr>
              <a:t>related </a:t>
            </a:r>
            <a:r>
              <a:rPr lang="en-US" sz="2000" dirty="0">
                <a:solidFill>
                  <a:schemeClr val="tx2">
                    <a:lumMod val="75000"/>
                  </a:schemeClr>
                </a:solidFill>
              </a:rPr>
              <a:t>metadata </a:t>
            </a:r>
            <a:endParaRPr lang="en-US" sz="2000" dirty="0" smtClean="0">
              <a:solidFill>
                <a:schemeClr val="tx2">
                  <a:lumMod val="75000"/>
                </a:schemeClr>
              </a:solidFill>
            </a:endParaRPr>
          </a:p>
          <a:p>
            <a:pPr marL="542925" lvl="1" indent="-277813">
              <a:buFont typeface="Wingdings" pitchFamily="2" charset="2"/>
              <a:buChar char="§"/>
            </a:pPr>
            <a:r>
              <a:rPr lang="en-US" sz="2000" dirty="0">
                <a:solidFill>
                  <a:schemeClr val="tx2">
                    <a:lumMod val="75000"/>
                  </a:schemeClr>
                </a:solidFill>
              </a:rPr>
              <a:t>c</a:t>
            </a:r>
            <a:r>
              <a:rPr lang="en-US" sz="2000" dirty="0" smtClean="0">
                <a:solidFill>
                  <a:schemeClr val="tx2">
                    <a:lumMod val="75000"/>
                  </a:schemeClr>
                </a:solidFill>
              </a:rPr>
              <a:t>ore datasets</a:t>
            </a:r>
          </a:p>
          <a:p>
            <a:pPr marL="542925" lvl="1" indent="-277813">
              <a:buFont typeface="Wingdings" pitchFamily="2" charset="2"/>
              <a:buChar char="§"/>
            </a:pPr>
            <a:r>
              <a:rPr lang="en-US" sz="2000" dirty="0">
                <a:solidFill>
                  <a:schemeClr val="tx2">
                    <a:lumMod val="75000"/>
                  </a:schemeClr>
                </a:solidFill>
              </a:rPr>
              <a:t>p</a:t>
            </a:r>
            <a:r>
              <a:rPr lang="en-US" sz="2000" dirty="0" smtClean="0">
                <a:solidFill>
                  <a:schemeClr val="tx2">
                    <a:lumMod val="75000"/>
                  </a:schemeClr>
                </a:solidFill>
              </a:rPr>
              <a:t>ool training material and best  practices</a:t>
            </a:r>
          </a:p>
          <a:p>
            <a:pPr marL="542925" lvl="1" indent="-277813">
              <a:buFont typeface="Wingdings" pitchFamily="2" charset="2"/>
              <a:buChar char="§"/>
            </a:pPr>
            <a:r>
              <a:rPr lang="en-US" sz="2000" dirty="0" smtClean="0">
                <a:solidFill>
                  <a:schemeClr val="tx2">
                    <a:lumMod val="75000"/>
                  </a:schemeClr>
                </a:solidFill>
              </a:rPr>
              <a:t>E learning</a:t>
            </a:r>
          </a:p>
          <a:p>
            <a:pPr marL="542925" lvl="1" indent="-277813">
              <a:buFont typeface="Wingdings" pitchFamily="2" charset="2"/>
              <a:buChar char="§"/>
            </a:pPr>
            <a:endParaRPr lang="en-US" sz="2000" dirty="0" smtClean="0">
              <a:solidFill>
                <a:schemeClr val="tx2">
                  <a:lumMod val="75000"/>
                </a:schemeClr>
              </a:solidFill>
            </a:endParaRPr>
          </a:p>
          <a:p>
            <a:pPr marL="265113" indent="-265113">
              <a:buFont typeface="Wingdings" pitchFamily="2" charset="2"/>
              <a:buChar char="§"/>
            </a:pPr>
            <a:endParaRPr lang="en-US" sz="2000" dirty="0">
              <a:solidFill>
                <a:schemeClr val="tx2">
                  <a:lumMod val="75000"/>
                </a:schemeClr>
              </a:solidFill>
            </a:endParaRPr>
          </a:p>
          <a:p>
            <a:r>
              <a:rPr lang="en-US" sz="2000" dirty="0" smtClean="0">
                <a:solidFill>
                  <a:schemeClr val="tx2">
                    <a:lumMod val="75000"/>
                  </a:schemeClr>
                </a:solidFill>
              </a:rPr>
              <a:t>to enable </a:t>
            </a:r>
            <a:r>
              <a:rPr lang="en-US" sz="2000" dirty="0">
                <a:solidFill>
                  <a:schemeClr val="tx2">
                    <a:lumMod val="75000"/>
                  </a:schemeClr>
                </a:solidFill>
              </a:rPr>
              <a:t>the inter-use of data from various </a:t>
            </a:r>
            <a:r>
              <a:rPr lang="en-US" sz="2000" dirty="0" smtClean="0">
                <a:solidFill>
                  <a:schemeClr val="tx2">
                    <a:lumMod val="75000"/>
                  </a:schemeClr>
                </a:solidFill>
              </a:rPr>
              <a:t>platforms.</a:t>
            </a:r>
            <a:endParaRPr lang="en-GB" sz="2000" b="1" dirty="0">
              <a:solidFill>
                <a:schemeClr val="tx2">
                  <a:lumMod val="75000"/>
                </a:schemeClr>
              </a:solidFill>
              <a:cs typeface="Arial" charset="0"/>
            </a:endParaRPr>
          </a:p>
        </p:txBody>
      </p:sp>
      <p:sp>
        <p:nvSpPr>
          <p:cNvPr id="3" name="Rectangle 2"/>
          <p:cNvSpPr>
            <a:spLocks noChangeArrowheads="1"/>
          </p:cNvSpPr>
          <p:nvPr/>
        </p:nvSpPr>
        <p:spPr bwMode="auto">
          <a:xfrm>
            <a:off x="409129" y="908720"/>
            <a:ext cx="8555359" cy="461665"/>
          </a:xfrm>
          <a:prstGeom prst="rect">
            <a:avLst/>
          </a:prstGeom>
          <a:noFill/>
          <a:ln w="9525">
            <a:noFill/>
            <a:miter lim="800000"/>
            <a:headEnd/>
            <a:tailEnd/>
          </a:ln>
        </p:spPr>
        <p:txBody>
          <a:bodyPr wrap="square">
            <a:spAutoFit/>
          </a:bodyPr>
          <a:lstStyle/>
          <a:p>
            <a:pPr>
              <a:spcBef>
                <a:spcPts val="600"/>
              </a:spcBef>
              <a:spcAft>
                <a:spcPts val="600"/>
              </a:spcAft>
            </a:pPr>
            <a:r>
              <a:rPr lang="en-GB" sz="2400" b="1" dirty="0" smtClean="0">
                <a:solidFill>
                  <a:srgbClr val="C00000"/>
                </a:solidFill>
                <a:cs typeface="Arial" charset="0"/>
              </a:rPr>
              <a:t>GEOGLAM Knowledge platform – a proposal</a:t>
            </a:r>
            <a:endParaRPr lang="en-US" sz="2400" b="1" dirty="0" smtClean="0">
              <a:solidFill>
                <a:srgbClr val="C00000"/>
              </a:solidFill>
            </a:endParaRPr>
          </a:p>
        </p:txBody>
      </p:sp>
      <p:pic>
        <p:nvPicPr>
          <p:cNvPr id="4" name="Picture 4"/>
          <p:cNvPicPr>
            <a:picLocks noChangeAspect="1" noChangeArrowheads="1"/>
          </p:cNvPicPr>
          <p:nvPr/>
        </p:nvPicPr>
        <p:blipFill>
          <a:blip r:embed="rId2" cstate="email"/>
          <a:srcRect/>
          <a:stretch>
            <a:fillRect/>
          </a:stretch>
        </p:blipFill>
        <p:spPr bwMode="auto">
          <a:xfrm>
            <a:off x="4693096" y="1556792"/>
            <a:ext cx="4343400" cy="4122738"/>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ChangeArrowheads="1"/>
          </p:cNvSpPr>
          <p:nvPr/>
        </p:nvSpPr>
        <p:spPr bwMode="auto">
          <a:xfrm>
            <a:off x="466725" y="0"/>
            <a:ext cx="8229600" cy="1143000"/>
          </a:xfrm>
          <a:prstGeom prst="rect">
            <a:avLst/>
          </a:prstGeom>
          <a:noFill/>
          <a:ln w="9525">
            <a:noFill/>
            <a:miter lim="800000"/>
            <a:headEnd/>
            <a:tailEnd/>
          </a:ln>
        </p:spPr>
        <p:txBody>
          <a:bodyPr/>
          <a:lstStyle/>
          <a:p>
            <a:endParaRPr lang="en-US" sz="2800" i="1">
              <a:solidFill>
                <a:srgbClr val="FFFFFF"/>
              </a:solidFill>
              <a:latin typeface="Times New Roman" pitchFamily="18" charset="0"/>
            </a:endParaRPr>
          </a:p>
        </p:txBody>
      </p:sp>
      <p:sp>
        <p:nvSpPr>
          <p:cNvPr id="54275" name="Rectangle 3"/>
          <p:cNvSpPr>
            <a:spLocks noChangeArrowheads="1"/>
          </p:cNvSpPr>
          <p:nvPr/>
        </p:nvSpPr>
        <p:spPr bwMode="auto">
          <a:xfrm>
            <a:off x="517525" y="215900"/>
            <a:ext cx="8229600" cy="1143000"/>
          </a:xfrm>
          <a:prstGeom prst="rect">
            <a:avLst/>
          </a:prstGeom>
          <a:noFill/>
          <a:ln w="9525">
            <a:noFill/>
            <a:miter lim="800000"/>
            <a:headEnd/>
            <a:tailEnd/>
          </a:ln>
        </p:spPr>
        <p:txBody>
          <a:bodyPr/>
          <a:lstStyle/>
          <a:p>
            <a:endParaRPr lang="en-US" sz="2800" i="1">
              <a:solidFill>
                <a:srgbClr val="FFFFFF"/>
              </a:solidFill>
              <a:latin typeface="Times New Roman" pitchFamily="18" charset="0"/>
            </a:endParaRPr>
          </a:p>
        </p:txBody>
      </p:sp>
      <p:sp>
        <p:nvSpPr>
          <p:cNvPr id="54276" name="Text Box 5"/>
          <p:cNvSpPr txBox="1">
            <a:spLocks noChangeArrowheads="1"/>
          </p:cNvSpPr>
          <p:nvPr/>
        </p:nvSpPr>
        <p:spPr bwMode="auto">
          <a:xfrm>
            <a:off x="395536" y="888901"/>
            <a:ext cx="2994025" cy="523875"/>
          </a:xfrm>
          <a:prstGeom prst="rect">
            <a:avLst/>
          </a:prstGeom>
          <a:noFill/>
          <a:ln w="12700" cap="sq">
            <a:noFill/>
            <a:miter lim="800000"/>
            <a:headEnd/>
            <a:tailEnd/>
          </a:ln>
        </p:spPr>
        <p:txBody>
          <a:bodyPr>
            <a:spAutoFit/>
          </a:bodyPr>
          <a:lstStyle/>
          <a:p>
            <a:r>
              <a:rPr lang="en-US" sz="2800" b="1" dirty="0">
                <a:solidFill>
                  <a:srgbClr val="C00000"/>
                </a:solidFill>
                <a:cs typeface="Arial" charset="0"/>
              </a:rPr>
              <a:t>ECO–NET Africa</a:t>
            </a:r>
            <a:endParaRPr lang="en-GB" sz="2800" b="1" dirty="0">
              <a:solidFill>
                <a:srgbClr val="C00000"/>
              </a:solidFill>
              <a:cs typeface="Arial" charset="0"/>
            </a:endParaRPr>
          </a:p>
        </p:txBody>
      </p:sp>
      <p:pic>
        <p:nvPicPr>
          <p:cNvPr id="54277" name="Picture 6" descr="tiles"/>
          <p:cNvPicPr>
            <a:picLocks noGrp="1" noChangeAspect="1" noChangeArrowheads="1"/>
          </p:cNvPicPr>
          <p:nvPr>
            <p:ph idx="4294967295"/>
          </p:nvPr>
        </p:nvPicPr>
        <p:blipFill>
          <a:blip r:embed="rId3" cstate="email"/>
          <a:srcRect/>
          <a:stretch>
            <a:fillRect/>
          </a:stretch>
        </p:blipFill>
        <p:spPr>
          <a:xfrm>
            <a:off x="3544888" y="835025"/>
            <a:ext cx="5457825" cy="5053013"/>
          </a:xfrm>
        </p:spPr>
      </p:pic>
      <p:sp>
        <p:nvSpPr>
          <p:cNvPr id="54278" name="Text Box 6"/>
          <p:cNvSpPr txBox="1">
            <a:spLocks noChangeArrowheads="1"/>
          </p:cNvSpPr>
          <p:nvPr/>
        </p:nvSpPr>
        <p:spPr bwMode="auto">
          <a:xfrm>
            <a:off x="382588" y="1538288"/>
            <a:ext cx="2955925" cy="3293209"/>
          </a:xfrm>
          <a:prstGeom prst="rect">
            <a:avLst/>
          </a:prstGeom>
          <a:noFill/>
          <a:ln w="9525" algn="ctr">
            <a:noFill/>
            <a:miter lim="800000"/>
            <a:headEnd/>
            <a:tailEnd/>
          </a:ln>
        </p:spPr>
        <p:txBody>
          <a:bodyPr>
            <a:spAutoFit/>
          </a:bodyPr>
          <a:lstStyle/>
          <a:p>
            <a:pPr marL="180975" indent="-180975">
              <a:buFont typeface="Wingdings" pitchFamily="2" charset="2"/>
              <a:buChar char="§"/>
            </a:pPr>
            <a:r>
              <a:rPr kumimoji="1" lang="en-US" sz="1600" dirty="0">
                <a:solidFill>
                  <a:schemeClr val="tx1">
                    <a:lumMod val="75000"/>
                  </a:schemeClr>
                </a:solidFill>
              </a:rPr>
              <a:t>Earth Cover Network Africa</a:t>
            </a:r>
          </a:p>
          <a:p>
            <a:pPr marL="180975" indent="-180975">
              <a:buFont typeface="Wingdings" pitchFamily="2" charset="2"/>
              <a:buChar char="§"/>
            </a:pPr>
            <a:r>
              <a:rPr kumimoji="1" lang="en-US" sz="1600" dirty="0">
                <a:solidFill>
                  <a:schemeClr val="tx1">
                    <a:lumMod val="75000"/>
                  </a:schemeClr>
                </a:solidFill>
              </a:rPr>
              <a:t>Sample tiles at 10 by 10 Km at half degree </a:t>
            </a:r>
          </a:p>
          <a:p>
            <a:pPr marL="180975" indent="-180975">
              <a:buFont typeface="Wingdings" pitchFamily="2" charset="2"/>
              <a:buChar char="§"/>
            </a:pPr>
            <a:r>
              <a:rPr kumimoji="1" lang="en-US" sz="1600" dirty="0">
                <a:solidFill>
                  <a:schemeClr val="tx1">
                    <a:lumMod val="75000"/>
                  </a:schemeClr>
                </a:solidFill>
              </a:rPr>
              <a:t>Very high resolution imagery (targeted 5m or better) </a:t>
            </a:r>
          </a:p>
          <a:p>
            <a:pPr marL="180975" indent="-180975">
              <a:buFont typeface="Wingdings" pitchFamily="2" charset="2"/>
              <a:buChar char="§"/>
            </a:pPr>
            <a:r>
              <a:rPr kumimoji="1" lang="en-US" sz="1600" dirty="0">
                <a:solidFill>
                  <a:schemeClr val="tx1">
                    <a:lumMod val="75000"/>
                  </a:schemeClr>
                </a:solidFill>
              </a:rPr>
              <a:t>Detailed land cover mapping using LCML enriched with vegetation index(</a:t>
            </a:r>
            <a:r>
              <a:rPr kumimoji="1" lang="en-US" sz="1600" dirty="0" err="1">
                <a:solidFill>
                  <a:schemeClr val="tx1">
                    <a:lumMod val="75000"/>
                  </a:schemeClr>
                </a:solidFill>
              </a:rPr>
              <a:t>es</a:t>
            </a:r>
            <a:r>
              <a:rPr kumimoji="1" lang="en-US" sz="1600" dirty="0">
                <a:solidFill>
                  <a:schemeClr val="tx1">
                    <a:lumMod val="75000"/>
                  </a:schemeClr>
                </a:solidFill>
              </a:rPr>
              <a:t>) from remote sensing</a:t>
            </a:r>
          </a:p>
          <a:p>
            <a:pPr marL="180975" indent="-180975">
              <a:buFont typeface="Wingdings" pitchFamily="2" charset="2"/>
              <a:buChar char="§"/>
            </a:pPr>
            <a:r>
              <a:rPr kumimoji="1" lang="en-US" sz="1600" dirty="0">
                <a:solidFill>
                  <a:schemeClr val="tx1">
                    <a:lumMod val="75000"/>
                  </a:schemeClr>
                </a:solidFill>
              </a:rPr>
              <a:t>About 9,000 sampling sites</a:t>
            </a:r>
          </a:p>
          <a:p>
            <a:pPr marL="180975" indent="-180975">
              <a:buFont typeface="Wingdings" pitchFamily="2" charset="2"/>
              <a:buChar char="§"/>
            </a:pPr>
            <a:r>
              <a:rPr kumimoji="1" lang="en-US" sz="1600" dirty="0">
                <a:solidFill>
                  <a:schemeClr val="tx1">
                    <a:lumMod val="75000"/>
                  </a:schemeClr>
                </a:solidFill>
              </a:rPr>
              <a:t>Coordinated and supervised by FAO </a:t>
            </a:r>
            <a:r>
              <a:rPr kumimoji="1" lang="en-US" sz="1600" dirty="0" smtClean="0">
                <a:solidFill>
                  <a:schemeClr val="tx1">
                    <a:lumMod val="75000"/>
                  </a:schemeClr>
                </a:solidFill>
              </a:rPr>
              <a:t>with </a:t>
            </a:r>
            <a:r>
              <a:rPr kumimoji="1" lang="en-US" sz="1600" dirty="0">
                <a:solidFill>
                  <a:schemeClr val="tx1">
                    <a:lumMod val="75000"/>
                  </a:schemeClr>
                </a:solidFill>
              </a:rPr>
              <a:t>engagement of national experts</a:t>
            </a:r>
            <a:endParaRPr kumimoji="1" lang="en-GB" sz="1600" dirty="0">
              <a:solidFill>
                <a:schemeClr val="tx1">
                  <a:lumMod val="75000"/>
                </a:schemeClr>
              </a:solidFill>
            </a:endParaRPr>
          </a:p>
        </p:txBody>
      </p:sp>
      <p:grpSp>
        <p:nvGrpSpPr>
          <p:cNvPr id="54279" name="Group 7"/>
          <p:cNvGrpSpPr>
            <a:grpSpLocks/>
          </p:cNvGrpSpPr>
          <p:nvPr/>
        </p:nvGrpSpPr>
        <p:grpSpPr bwMode="auto">
          <a:xfrm>
            <a:off x="3232150" y="4095750"/>
            <a:ext cx="2728913" cy="2257425"/>
            <a:chOff x="316" y="1762"/>
            <a:chExt cx="1719" cy="1422"/>
          </a:xfrm>
        </p:grpSpPr>
        <p:pic>
          <p:nvPicPr>
            <p:cNvPr id="54286" name="Picture 7" descr="case 3 landsat high resolution - ag - sparce trees"/>
            <p:cNvPicPr>
              <a:picLocks noChangeAspect="1" noChangeArrowheads="1"/>
            </p:cNvPicPr>
            <p:nvPr/>
          </p:nvPicPr>
          <p:blipFill>
            <a:blip r:embed="rId4" cstate="email"/>
            <a:srcRect/>
            <a:stretch>
              <a:fillRect/>
            </a:stretch>
          </p:blipFill>
          <p:spPr bwMode="auto">
            <a:xfrm>
              <a:off x="316" y="1762"/>
              <a:ext cx="1675" cy="1422"/>
            </a:xfrm>
            <a:prstGeom prst="rect">
              <a:avLst/>
            </a:prstGeom>
            <a:noFill/>
            <a:ln w="9525">
              <a:noFill/>
              <a:miter lim="800000"/>
              <a:headEnd/>
              <a:tailEnd/>
            </a:ln>
          </p:spPr>
        </p:pic>
        <p:sp>
          <p:nvSpPr>
            <p:cNvPr id="54287" name="Freeform 10"/>
            <p:cNvSpPr>
              <a:spLocks/>
            </p:cNvSpPr>
            <p:nvPr/>
          </p:nvSpPr>
          <p:spPr bwMode="auto">
            <a:xfrm>
              <a:off x="405" y="1984"/>
              <a:ext cx="1630" cy="1054"/>
            </a:xfrm>
            <a:custGeom>
              <a:avLst/>
              <a:gdLst>
                <a:gd name="T0" fmla="*/ 13 w 5216"/>
                <a:gd name="T1" fmla="*/ 104 h 3352"/>
                <a:gd name="T2" fmla="*/ 9 w 5216"/>
                <a:gd name="T3" fmla="*/ 97 h 3352"/>
                <a:gd name="T4" fmla="*/ 7 w 5216"/>
                <a:gd name="T5" fmla="*/ 88 h 3352"/>
                <a:gd name="T6" fmla="*/ 6 w 5216"/>
                <a:gd name="T7" fmla="*/ 80 h 3352"/>
                <a:gd name="T8" fmla="*/ 3 w 5216"/>
                <a:gd name="T9" fmla="*/ 70 h 3352"/>
                <a:gd name="T10" fmla="*/ 0 w 5216"/>
                <a:gd name="T11" fmla="*/ 63 h 3352"/>
                <a:gd name="T12" fmla="*/ 0 w 5216"/>
                <a:gd name="T13" fmla="*/ 58 h 3352"/>
                <a:gd name="T14" fmla="*/ 13 w 5216"/>
                <a:gd name="T15" fmla="*/ 55 h 3352"/>
                <a:gd name="T16" fmla="*/ 10 w 5216"/>
                <a:gd name="T17" fmla="*/ 41 h 3352"/>
                <a:gd name="T18" fmla="*/ 14 w 5216"/>
                <a:gd name="T19" fmla="*/ 39 h 3352"/>
                <a:gd name="T20" fmla="*/ 22 w 5216"/>
                <a:gd name="T21" fmla="*/ 39 h 3352"/>
                <a:gd name="T22" fmla="*/ 27 w 5216"/>
                <a:gd name="T23" fmla="*/ 37 h 3352"/>
                <a:gd name="T24" fmla="*/ 27 w 5216"/>
                <a:gd name="T25" fmla="*/ 35 h 3352"/>
                <a:gd name="T26" fmla="*/ 24 w 5216"/>
                <a:gd name="T27" fmla="*/ 34 h 3352"/>
                <a:gd name="T28" fmla="*/ 22 w 5216"/>
                <a:gd name="T29" fmla="*/ 35 h 3352"/>
                <a:gd name="T30" fmla="*/ 19 w 5216"/>
                <a:gd name="T31" fmla="*/ 25 h 3352"/>
                <a:gd name="T32" fmla="*/ 32 w 5216"/>
                <a:gd name="T33" fmla="*/ 20 h 3352"/>
                <a:gd name="T34" fmla="*/ 43 w 5216"/>
                <a:gd name="T35" fmla="*/ 17 h 3352"/>
                <a:gd name="T36" fmla="*/ 53 w 5216"/>
                <a:gd name="T37" fmla="*/ 15 h 3352"/>
                <a:gd name="T38" fmla="*/ 60 w 5216"/>
                <a:gd name="T39" fmla="*/ 13 h 3352"/>
                <a:gd name="T40" fmla="*/ 72 w 5216"/>
                <a:gd name="T41" fmla="*/ 8 h 3352"/>
                <a:gd name="T42" fmla="*/ 76 w 5216"/>
                <a:gd name="T43" fmla="*/ 6 h 3352"/>
                <a:gd name="T44" fmla="*/ 82 w 5216"/>
                <a:gd name="T45" fmla="*/ 5 h 3352"/>
                <a:gd name="T46" fmla="*/ 87 w 5216"/>
                <a:gd name="T47" fmla="*/ 3 h 3352"/>
                <a:gd name="T48" fmla="*/ 92 w 5216"/>
                <a:gd name="T49" fmla="*/ 4 h 3352"/>
                <a:gd name="T50" fmla="*/ 96 w 5216"/>
                <a:gd name="T51" fmla="*/ 3 h 3352"/>
                <a:gd name="T52" fmla="*/ 99 w 5216"/>
                <a:gd name="T53" fmla="*/ 3 h 3352"/>
                <a:gd name="T54" fmla="*/ 102 w 5216"/>
                <a:gd name="T55" fmla="*/ 2 h 3352"/>
                <a:gd name="T56" fmla="*/ 104 w 5216"/>
                <a:gd name="T57" fmla="*/ 2 h 3352"/>
                <a:gd name="T58" fmla="*/ 106 w 5216"/>
                <a:gd name="T59" fmla="*/ 3 h 3352"/>
                <a:gd name="T60" fmla="*/ 108 w 5216"/>
                <a:gd name="T61" fmla="*/ 3 h 3352"/>
                <a:gd name="T62" fmla="*/ 111 w 5216"/>
                <a:gd name="T63" fmla="*/ 4 h 3352"/>
                <a:gd name="T64" fmla="*/ 114 w 5216"/>
                <a:gd name="T65" fmla="*/ 2 h 3352"/>
                <a:gd name="T66" fmla="*/ 119 w 5216"/>
                <a:gd name="T67" fmla="*/ 0 h 3352"/>
                <a:gd name="T68" fmla="*/ 121 w 5216"/>
                <a:gd name="T69" fmla="*/ 0 h 3352"/>
                <a:gd name="T70" fmla="*/ 122 w 5216"/>
                <a:gd name="T71" fmla="*/ 5 h 3352"/>
                <a:gd name="T72" fmla="*/ 126 w 5216"/>
                <a:gd name="T73" fmla="*/ 14 h 3352"/>
                <a:gd name="T74" fmla="*/ 127 w 5216"/>
                <a:gd name="T75" fmla="*/ 21 h 3352"/>
                <a:gd name="T76" fmla="*/ 128 w 5216"/>
                <a:gd name="T77" fmla="*/ 25 h 3352"/>
                <a:gd name="T78" fmla="*/ 158 w 5216"/>
                <a:gd name="T79" fmla="*/ 19 h 3352"/>
                <a:gd name="T80" fmla="*/ 159 w 5216"/>
                <a:gd name="T81" fmla="*/ 104 h 3352"/>
                <a:gd name="T82" fmla="*/ 13 w 5216"/>
                <a:gd name="T83" fmla="*/ 104 h 335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216"/>
                <a:gd name="T127" fmla="*/ 0 h 3352"/>
                <a:gd name="T128" fmla="*/ 5216 w 5216"/>
                <a:gd name="T129" fmla="*/ 3352 h 335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216" h="3352">
                  <a:moveTo>
                    <a:pt x="416" y="3352"/>
                  </a:moveTo>
                  <a:lnTo>
                    <a:pt x="304" y="3112"/>
                  </a:lnTo>
                  <a:lnTo>
                    <a:pt x="248" y="2840"/>
                  </a:lnTo>
                  <a:lnTo>
                    <a:pt x="200" y="2568"/>
                  </a:lnTo>
                  <a:lnTo>
                    <a:pt x="88" y="2256"/>
                  </a:lnTo>
                  <a:lnTo>
                    <a:pt x="8" y="2016"/>
                  </a:lnTo>
                  <a:lnTo>
                    <a:pt x="0" y="1848"/>
                  </a:lnTo>
                  <a:lnTo>
                    <a:pt x="424" y="1760"/>
                  </a:lnTo>
                  <a:lnTo>
                    <a:pt x="312" y="1320"/>
                  </a:lnTo>
                  <a:lnTo>
                    <a:pt x="448" y="1264"/>
                  </a:lnTo>
                  <a:lnTo>
                    <a:pt x="728" y="1240"/>
                  </a:lnTo>
                  <a:lnTo>
                    <a:pt x="872" y="1184"/>
                  </a:lnTo>
                  <a:lnTo>
                    <a:pt x="872" y="1128"/>
                  </a:lnTo>
                  <a:lnTo>
                    <a:pt x="800" y="1104"/>
                  </a:lnTo>
                  <a:lnTo>
                    <a:pt x="720" y="1120"/>
                  </a:lnTo>
                  <a:lnTo>
                    <a:pt x="624" y="808"/>
                  </a:lnTo>
                  <a:lnTo>
                    <a:pt x="1056" y="640"/>
                  </a:lnTo>
                  <a:lnTo>
                    <a:pt x="1392" y="552"/>
                  </a:lnTo>
                  <a:lnTo>
                    <a:pt x="1728" y="472"/>
                  </a:lnTo>
                  <a:lnTo>
                    <a:pt x="1952" y="408"/>
                  </a:lnTo>
                  <a:lnTo>
                    <a:pt x="2344" y="240"/>
                  </a:lnTo>
                  <a:lnTo>
                    <a:pt x="2480" y="200"/>
                  </a:lnTo>
                  <a:lnTo>
                    <a:pt x="2680" y="152"/>
                  </a:lnTo>
                  <a:lnTo>
                    <a:pt x="2856" y="112"/>
                  </a:lnTo>
                  <a:lnTo>
                    <a:pt x="3016" y="120"/>
                  </a:lnTo>
                  <a:lnTo>
                    <a:pt x="3136" y="112"/>
                  </a:lnTo>
                  <a:lnTo>
                    <a:pt x="3240" y="112"/>
                  </a:lnTo>
                  <a:lnTo>
                    <a:pt x="3336" y="64"/>
                  </a:lnTo>
                  <a:lnTo>
                    <a:pt x="3416" y="64"/>
                  </a:lnTo>
                  <a:lnTo>
                    <a:pt x="3472" y="80"/>
                  </a:lnTo>
                  <a:lnTo>
                    <a:pt x="3536" y="104"/>
                  </a:lnTo>
                  <a:lnTo>
                    <a:pt x="3640" y="128"/>
                  </a:lnTo>
                  <a:lnTo>
                    <a:pt x="3728" y="48"/>
                  </a:lnTo>
                  <a:lnTo>
                    <a:pt x="3912" y="0"/>
                  </a:lnTo>
                  <a:lnTo>
                    <a:pt x="3960" y="0"/>
                  </a:lnTo>
                  <a:lnTo>
                    <a:pt x="4016" y="160"/>
                  </a:lnTo>
                  <a:lnTo>
                    <a:pt x="4136" y="464"/>
                  </a:lnTo>
                  <a:lnTo>
                    <a:pt x="4168" y="688"/>
                  </a:lnTo>
                  <a:lnTo>
                    <a:pt x="4208" y="824"/>
                  </a:lnTo>
                  <a:lnTo>
                    <a:pt x="5184" y="608"/>
                  </a:lnTo>
                  <a:lnTo>
                    <a:pt x="5216" y="3344"/>
                  </a:lnTo>
                  <a:lnTo>
                    <a:pt x="416" y="3352"/>
                  </a:lnTo>
                  <a:close/>
                </a:path>
              </a:pathLst>
            </a:custGeom>
            <a:noFill/>
            <a:ln w="28575" cap="sq" cmpd="sng">
              <a:solidFill>
                <a:schemeClr val="bg1"/>
              </a:solidFill>
              <a:prstDash val="solid"/>
              <a:round/>
              <a:headEnd/>
              <a:tailEnd/>
            </a:ln>
          </p:spPr>
          <p:txBody>
            <a:bodyPr wrap="none" anchor="ctr"/>
            <a:lstStyle/>
            <a:p>
              <a:endParaRPr lang="en-US"/>
            </a:p>
          </p:txBody>
        </p:sp>
      </p:grpSp>
      <p:grpSp>
        <p:nvGrpSpPr>
          <p:cNvPr id="54280" name="Group 16"/>
          <p:cNvGrpSpPr>
            <a:grpSpLocks/>
          </p:cNvGrpSpPr>
          <p:nvPr/>
        </p:nvGrpSpPr>
        <p:grpSpPr bwMode="auto">
          <a:xfrm>
            <a:off x="3270250" y="1927225"/>
            <a:ext cx="3654425" cy="2317750"/>
            <a:chOff x="2000" y="1188"/>
            <a:chExt cx="2302" cy="1460"/>
          </a:xfrm>
        </p:grpSpPr>
        <p:sp>
          <p:nvSpPr>
            <p:cNvPr id="54283" name="Rectangle 13"/>
            <p:cNvSpPr>
              <a:spLocks noChangeArrowheads="1"/>
            </p:cNvSpPr>
            <p:nvPr/>
          </p:nvSpPr>
          <p:spPr bwMode="auto">
            <a:xfrm>
              <a:off x="2000" y="1188"/>
              <a:ext cx="1943" cy="1184"/>
            </a:xfrm>
            <a:prstGeom prst="rect">
              <a:avLst/>
            </a:prstGeom>
            <a:solidFill>
              <a:srgbClr val="FFFF99">
                <a:alpha val="43921"/>
              </a:srgbClr>
            </a:solidFill>
            <a:ln w="12700" cap="sq">
              <a:noFill/>
              <a:miter lim="800000"/>
              <a:headEnd/>
              <a:tailEnd/>
            </a:ln>
          </p:spPr>
          <p:txBody>
            <a:bodyPr wrap="none" anchor="ctr"/>
            <a:lstStyle/>
            <a:p>
              <a:endParaRPr kumimoji="1" lang="en-US" sz="2800"/>
            </a:p>
          </p:txBody>
        </p:sp>
        <p:sp>
          <p:nvSpPr>
            <p:cNvPr id="54284" name="Text Box 12"/>
            <p:cNvSpPr txBox="1">
              <a:spLocks noChangeArrowheads="1"/>
            </p:cNvSpPr>
            <p:nvPr/>
          </p:nvSpPr>
          <p:spPr bwMode="auto">
            <a:xfrm>
              <a:off x="2027" y="1208"/>
              <a:ext cx="2104" cy="144"/>
            </a:xfrm>
            <a:prstGeom prst="rect">
              <a:avLst/>
            </a:prstGeom>
            <a:solidFill>
              <a:srgbClr val="FFFF99">
                <a:alpha val="43921"/>
              </a:srgbClr>
            </a:solidFill>
            <a:ln w="12700" cap="sq">
              <a:noFill/>
              <a:miter lim="800000"/>
              <a:headEnd/>
              <a:tailEnd/>
            </a:ln>
          </p:spPr>
          <p:txBody>
            <a:bodyPr wrap="none">
              <a:spAutoFit/>
            </a:bodyPr>
            <a:lstStyle/>
            <a:p>
              <a:r>
                <a:rPr kumimoji="1" lang="en-US" sz="900" i="1"/>
                <a:t>BASIC OBJECTS      PROPRERTIES    CHARACTERISTICS</a:t>
              </a:r>
              <a:endParaRPr kumimoji="1" lang="en-GB" sz="900" i="1"/>
            </a:p>
          </p:txBody>
        </p:sp>
        <p:sp>
          <p:nvSpPr>
            <p:cNvPr id="54285" name="Text Box 15"/>
            <p:cNvSpPr txBox="1">
              <a:spLocks noChangeArrowheads="1"/>
            </p:cNvSpPr>
            <p:nvPr/>
          </p:nvSpPr>
          <p:spPr bwMode="auto">
            <a:xfrm>
              <a:off x="2001" y="1368"/>
              <a:ext cx="2301" cy="1280"/>
            </a:xfrm>
            <a:prstGeom prst="rect">
              <a:avLst/>
            </a:prstGeom>
            <a:solidFill>
              <a:srgbClr val="FFFF99">
                <a:alpha val="43921"/>
              </a:srgbClr>
            </a:solidFill>
            <a:ln w="12700" cap="sq">
              <a:noFill/>
              <a:miter lim="800000"/>
              <a:headEnd/>
              <a:tailEnd/>
            </a:ln>
          </p:spPr>
          <p:txBody>
            <a:bodyPr wrap="none">
              <a:spAutoFit/>
            </a:bodyPr>
            <a:lstStyle/>
            <a:p>
              <a:r>
                <a:rPr kumimoji="1" lang="en-US" sz="900" i="1"/>
                <a:t>Herbaceous            Cover 30 – 50 %       Cultivated</a:t>
              </a:r>
            </a:p>
            <a:p>
              <a:r>
                <a:rPr kumimoji="1" lang="en-US" sz="900" i="1"/>
                <a:t>                                                                   Rainfed</a:t>
              </a:r>
            </a:p>
            <a:p>
              <a:r>
                <a:rPr kumimoji="1" lang="en-US" sz="900" i="1"/>
                <a:t>                                                                   Field size  1 ha</a:t>
              </a:r>
            </a:p>
            <a:p>
              <a:endParaRPr kumimoji="1" lang="en-US" sz="900" i="1"/>
            </a:p>
            <a:p>
              <a:r>
                <a:rPr kumimoji="1" lang="en-US" sz="900" i="1"/>
                <a:t>Tree                         Cover  1 -3 %            Natural</a:t>
              </a:r>
            </a:p>
            <a:p>
              <a:r>
                <a:rPr kumimoji="1" lang="en-US" sz="900" i="1"/>
                <a:t>                                 Height    5 -8 m.          Disposition: irregular</a:t>
              </a:r>
            </a:p>
            <a:p>
              <a:r>
                <a:rPr kumimoji="1" lang="en-US" sz="900" i="1"/>
                <a:t>                                Leaf type: Broadleaf</a:t>
              </a:r>
            </a:p>
            <a:p>
              <a:r>
                <a:rPr kumimoji="1" lang="en-US" sz="900" i="1"/>
                <a:t>                                 Leaf type % 100</a:t>
              </a:r>
            </a:p>
            <a:p>
              <a:endParaRPr kumimoji="1" lang="en-US" sz="900" i="1"/>
            </a:p>
            <a:p>
              <a:r>
                <a:rPr kumimoji="1" lang="en-US" sz="900" i="1"/>
                <a:t>Scrub                       Cover  2 – 4 %          Natural</a:t>
              </a:r>
            </a:p>
            <a:p>
              <a:r>
                <a:rPr kumimoji="1" lang="en-US" sz="900" i="1"/>
                <a:t>                                  Height   1 – 3 m.        Disposition: irregular</a:t>
              </a:r>
            </a:p>
            <a:p>
              <a:r>
                <a:rPr kumimoji="1" lang="en-US" sz="900" i="1"/>
                <a:t>                                  Leaf type: Broadleaf</a:t>
              </a:r>
            </a:p>
            <a:p>
              <a:r>
                <a:rPr kumimoji="1" lang="en-US" sz="900" i="1"/>
                <a:t>                                  Leaf type % 100</a:t>
              </a:r>
            </a:p>
            <a:p>
              <a:endParaRPr kumimoji="1" lang="en-GB" sz="900" i="1"/>
            </a:p>
          </p:txBody>
        </p:sp>
      </p:grpSp>
      <p:sp>
        <p:nvSpPr>
          <p:cNvPr id="54281" name="Line 14"/>
          <p:cNvSpPr>
            <a:spLocks noChangeShapeType="1"/>
          </p:cNvSpPr>
          <p:nvPr/>
        </p:nvSpPr>
        <p:spPr bwMode="auto">
          <a:xfrm flipH="1">
            <a:off x="5432425" y="2863850"/>
            <a:ext cx="2322513" cy="2224088"/>
          </a:xfrm>
          <a:prstGeom prst="line">
            <a:avLst/>
          </a:prstGeom>
          <a:noFill/>
          <a:ln w="9525">
            <a:solidFill>
              <a:srgbClr val="993300"/>
            </a:solidFill>
            <a:round/>
            <a:headEnd/>
            <a:tailEnd type="triangle" w="med" len="med"/>
          </a:ln>
        </p:spPr>
        <p:txBody>
          <a:bodyPr anchor="ctr"/>
          <a:lstStyle/>
          <a:p>
            <a:endParaRPr lang="en-US"/>
          </a:p>
        </p:txBody>
      </p:sp>
      <p:pic>
        <p:nvPicPr>
          <p:cNvPr id="54282" name="Picture 10"/>
          <p:cNvPicPr>
            <a:picLocks noChangeAspect="1" noChangeArrowheads="1"/>
          </p:cNvPicPr>
          <p:nvPr/>
        </p:nvPicPr>
        <p:blipFill>
          <a:blip r:embed="rId5" cstate="email"/>
          <a:srcRect/>
          <a:stretch>
            <a:fillRect/>
          </a:stretch>
        </p:blipFill>
        <p:spPr bwMode="auto">
          <a:xfrm>
            <a:off x="5849938" y="4711700"/>
            <a:ext cx="3124200" cy="1660525"/>
          </a:xfrm>
          <a:prstGeom prst="rect">
            <a:avLst/>
          </a:prstGeom>
          <a:noFill/>
          <a:ln w="9525">
            <a:noFill/>
            <a:miter lim="800000"/>
            <a:headEnd/>
            <a:tailEnd/>
          </a:ln>
        </p:spPr>
      </p:pic>
    </p:spTree>
    <p:extLst>
      <p:ext uri="{BB962C8B-B14F-4D97-AF65-F5344CB8AC3E}">
        <p14:creationId xmlns:p14="http://schemas.microsoft.com/office/powerpoint/2010/main" val="1247930130"/>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ChangeArrowheads="1"/>
          </p:cNvSpPr>
          <p:nvPr/>
        </p:nvSpPr>
        <p:spPr bwMode="auto">
          <a:xfrm>
            <a:off x="466725" y="0"/>
            <a:ext cx="8229600" cy="1143000"/>
          </a:xfrm>
          <a:prstGeom prst="rect">
            <a:avLst/>
          </a:prstGeom>
          <a:noFill/>
          <a:ln w="9525">
            <a:noFill/>
            <a:miter lim="800000"/>
            <a:headEnd/>
            <a:tailEnd/>
          </a:ln>
        </p:spPr>
        <p:txBody>
          <a:bodyPr/>
          <a:lstStyle/>
          <a:p>
            <a:endParaRPr lang="en-US" sz="2800">
              <a:solidFill>
                <a:srgbClr val="FFFFFF"/>
              </a:solidFill>
              <a:latin typeface="Times New Roman" pitchFamily="18" charset="0"/>
            </a:endParaRPr>
          </a:p>
        </p:txBody>
      </p:sp>
      <p:sp>
        <p:nvSpPr>
          <p:cNvPr id="55299" name="Rectangle 3"/>
          <p:cNvSpPr>
            <a:spLocks noChangeArrowheads="1"/>
          </p:cNvSpPr>
          <p:nvPr/>
        </p:nvSpPr>
        <p:spPr bwMode="auto">
          <a:xfrm>
            <a:off x="517525" y="215900"/>
            <a:ext cx="8229600" cy="1143000"/>
          </a:xfrm>
          <a:prstGeom prst="rect">
            <a:avLst/>
          </a:prstGeom>
          <a:noFill/>
          <a:ln w="9525">
            <a:noFill/>
            <a:miter lim="800000"/>
            <a:headEnd/>
            <a:tailEnd/>
          </a:ln>
        </p:spPr>
        <p:txBody>
          <a:bodyPr/>
          <a:lstStyle/>
          <a:p>
            <a:endParaRPr lang="en-US" sz="2800">
              <a:solidFill>
                <a:srgbClr val="FFFFFF"/>
              </a:solidFill>
              <a:latin typeface="Times New Roman" pitchFamily="18" charset="0"/>
            </a:endParaRPr>
          </a:p>
        </p:txBody>
      </p:sp>
      <p:sp>
        <p:nvSpPr>
          <p:cNvPr id="6148" name="Rectangle 4"/>
          <p:cNvSpPr>
            <a:spLocks noGrp="1" noChangeArrowheads="1"/>
          </p:cNvSpPr>
          <p:nvPr>
            <p:ph type="title"/>
          </p:nvPr>
        </p:nvSpPr>
        <p:spPr>
          <a:xfrm>
            <a:off x="409575" y="836712"/>
            <a:ext cx="8291513" cy="547588"/>
          </a:xfrm>
        </p:spPr>
        <p:txBody>
          <a:bodyPr>
            <a:normAutofit/>
          </a:bodyPr>
          <a:lstStyle/>
          <a:p>
            <a:pPr eaLnBrk="1" hangingPunct="1">
              <a:defRPr/>
            </a:pPr>
            <a:r>
              <a:rPr lang="en-GB" sz="2400" dirty="0" smtClean="0">
                <a:solidFill>
                  <a:srgbClr val="C00000"/>
                </a:solidFill>
              </a:rPr>
              <a:t>ECO-NET </a:t>
            </a:r>
            <a:r>
              <a:rPr lang="en-GB" sz="2400" dirty="0">
                <a:solidFill>
                  <a:srgbClr val="C00000"/>
                </a:solidFill>
              </a:rPr>
              <a:t>Outcomes</a:t>
            </a:r>
          </a:p>
        </p:txBody>
      </p:sp>
      <p:sp>
        <p:nvSpPr>
          <p:cNvPr id="55301" name="Rectangle 7"/>
          <p:cNvSpPr>
            <a:spLocks noChangeArrowheads="1"/>
          </p:cNvSpPr>
          <p:nvPr/>
        </p:nvSpPr>
        <p:spPr bwMode="auto">
          <a:xfrm>
            <a:off x="395536" y="1340768"/>
            <a:ext cx="4654302" cy="5114007"/>
          </a:xfrm>
          <a:prstGeom prst="rect">
            <a:avLst/>
          </a:prstGeom>
          <a:noFill/>
          <a:ln w="9525">
            <a:noFill/>
            <a:miter lim="800000"/>
            <a:headEnd/>
            <a:tailEnd/>
          </a:ln>
        </p:spPr>
        <p:txBody>
          <a:bodyPr/>
          <a:lstStyle/>
          <a:p>
            <a:pPr marL="171450" indent="-182563" eaLnBrk="0" hangingPunct="0">
              <a:spcBef>
                <a:spcPct val="60000"/>
              </a:spcBef>
              <a:buClr>
                <a:schemeClr val="tx1"/>
              </a:buClr>
              <a:buFont typeface="Wingdings" pitchFamily="2" charset="2"/>
              <a:buChar char="§"/>
            </a:pPr>
            <a:r>
              <a:rPr lang="en-US" dirty="0">
                <a:solidFill>
                  <a:schemeClr val="tx1">
                    <a:lumMod val="75000"/>
                  </a:schemeClr>
                </a:solidFill>
              </a:rPr>
              <a:t>Create a database with extremely detailed information, global or regional, comparable and continually updated in support of a wide range of activities.</a:t>
            </a:r>
          </a:p>
          <a:p>
            <a:pPr marL="171450" indent="-182563" eaLnBrk="0" hangingPunct="0">
              <a:spcBef>
                <a:spcPct val="60000"/>
              </a:spcBef>
              <a:buClr>
                <a:schemeClr val="tx1"/>
              </a:buClr>
              <a:buFont typeface="Wingdings" pitchFamily="2" charset="2"/>
              <a:buChar char="§"/>
            </a:pPr>
            <a:r>
              <a:rPr lang="en-US" dirty="0">
                <a:solidFill>
                  <a:schemeClr val="tx1">
                    <a:lumMod val="75000"/>
                  </a:schemeClr>
                </a:solidFill>
              </a:rPr>
              <a:t>Serve as multi-statistical source of information at any level of detail or complexity. Using specific software on the Web, any end users worldwide will be able to define a geographical area and the categories for which area statistics will be generated.</a:t>
            </a:r>
          </a:p>
          <a:p>
            <a:pPr marL="171450" indent="-182563" eaLnBrk="0" hangingPunct="0">
              <a:spcBef>
                <a:spcPct val="60000"/>
              </a:spcBef>
              <a:buClr>
                <a:schemeClr val="tx1"/>
              </a:buClr>
              <a:buFont typeface="Wingdings" pitchFamily="2" charset="2"/>
              <a:buChar char="§"/>
            </a:pPr>
            <a:r>
              <a:rPr lang="en-US" dirty="0">
                <a:solidFill>
                  <a:schemeClr val="tx1">
                    <a:lumMod val="75000"/>
                  </a:schemeClr>
                </a:solidFill>
              </a:rPr>
              <a:t>Provide the most consistent, detailed and dynamic test site for calibration and/or accuracy assessment of any future wall-to-wall global, regional or national Land Cover mapping programmes</a:t>
            </a:r>
          </a:p>
        </p:txBody>
      </p:sp>
      <p:pic>
        <p:nvPicPr>
          <p:cNvPr id="6" name="Picture 5" descr="1.JPG"/>
          <p:cNvPicPr>
            <a:picLocks noChangeAspect="1" noChangeArrowheads="1"/>
          </p:cNvPicPr>
          <p:nvPr/>
        </p:nvPicPr>
        <p:blipFill>
          <a:blip r:embed="rId3" cstate="email"/>
          <a:srcRect/>
          <a:stretch>
            <a:fillRect/>
          </a:stretch>
        </p:blipFill>
        <p:spPr bwMode="auto">
          <a:xfrm>
            <a:off x="6978650" y="777875"/>
            <a:ext cx="1906588" cy="2173288"/>
          </a:xfrm>
          <a:prstGeom prst="rect">
            <a:avLst/>
          </a:prstGeom>
          <a:noFill/>
          <a:ln w="9525">
            <a:noFill/>
            <a:miter lim="800000"/>
            <a:headEnd/>
            <a:tailEnd/>
          </a:ln>
          <a:effectLst>
            <a:outerShdw algn="tl" rotWithShape="0">
              <a:srgbClr val="000000">
                <a:alpha val="70000"/>
              </a:srgbClr>
            </a:outerShdw>
          </a:effectLst>
        </p:spPr>
      </p:pic>
      <p:pic>
        <p:nvPicPr>
          <p:cNvPr id="55303" name="Picture 6" descr="F:\Slides Econet\Tile grid.jpg"/>
          <p:cNvPicPr>
            <a:picLocks noChangeAspect="1" noChangeArrowheads="1"/>
          </p:cNvPicPr>
          <p:nvPr/>
        </p:nvPicPr>
        <p:blipFill>
          <a:blip r:embed="rId4" cstate="email"/>
          <a:srcRect/>
          <a:stretch>
            <a:fillRect/>
          </a:stretch>
        </p:blipFill>
        <p:spPr bwMode="auto">
          <a:xfrm>
            <a:off x="5334000" y="2838450"/>
            <a:ext cx="3217863" cy="3598863"/>
          </a:xfrm>
          <a:prstGeom prst="rect">
            <a:avLst/>
          </a:prstGeom>
          <a:noFill/>
          <a:ln w="9525">
            <a:noFill/>
            <a:miter lim="800000"/>
            <a:headEnd/>
            <a:tailEnd/>
          </a:ln>
        </p:spPr>
      </p:pic>
    </p:spTree>
    <p:extLst>
      <p:ext uri="{BB962C8B-B14F-4D97-AF65-F5344CB8AC3E}">
        <p14:creationId xmlns:p14="http://schemas.microsoft.com/office/powerpoint/2010/main" val="1159959386"/>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11560" y="2348880"/>
            <a:ext cx="7772400" cy="1362075"/>
          </a:xfrm>
        </p:spPr>
        <p:txBody>
          <a:bodyPr/>
          <a:lstStyle/>
          <a:p>
            <a:pPr algn="ctr"/>
            <a:r>
              <a:rPr lang="en-US" dirty="0" smtClean="0"/>
              <a:t>THANK - YOU</a:t>
            </a:r>
            <a:endParaRPr lang="en-GB" dirty="0"/>
          </a:p>
        </p:txBody>
      </p:sp>
      <p:sp>
        <p:nvSpPr>
          <p:cNvPr id="5" name="Title 1"/>
          <p:cNvSpPr>
            <a:spLocks noGrp="1"/>
          </p:cNvSpPr>
          <p:nvPr>
            <p:ph type="body" idx="1"/>
          </p:nvPr>
        </p:nvSpPr>
        <p:spPr>
          <a:xfrm>
            <a:off x="900113" y="4292600"/>
            <a:ext cx="7772400" cy="2220913"/>
          </a:xfrm>
        </p:spPr>
        <p:txBody>
          <a:bodyPr>
            <a:normAutofit fontScale="82500" lnSpcReduction="20000"/>
          </a:bodyPr>
          <a:lstStyle/>
          <a:p>
            <a:pPr algn="ctr">
              <a:defRPr/>
            </a:pPr>
            <a:r>
              <a:rPr lang="en-CA" sz="2700" b="1" dirty="0" smtClean="0">
                <a:solidFill>
                  <a:srgbClr val="C00000"/>
                </a:solidFill>
              </a:rPr>
              <a:t>Partners in developing countries </a:t>
            </a:r>
            <a:r>
              <a:rPr lang="en-CA" sz="2700" dirty="0" smtClean="0">
                <a:solidFill>
                  <a:srgbClr val="C00000"/>
                </a:solidFill>
              </a:rPr>
              <a:t/>
            </a:r>
            <a:br>
              <a:rPr lang="en-CA" sz="2700" dirty="0" smtClean="0">
                <a:solidFill>
                  <a:srgbClr val="C00000"/>
                </a:solidFill>
              </a:rPr>
            </a:br>
            <a:r>
              <a:rPr lang="en-CA" sz="2200" dirty="0" smtClean="0">
                <a:solidFill>
                  <a:srgbClr val="C00000"/>
                </a:solidFill>
              </a:rPr>
              <a:t/>
            </a:r>
            <a:br>
              <a:rPr lang="en-CA" sz="2200" dirty="0" smtClean="0">
                <a:solidFill>
                  <a:srgbClr val="C00000"/>
                </a:solidFill>
              </a:rPr>
            </a:br>
            <a:r>
              <a:rPr lang="en-CA" sz="2700" b="0" dirty="0" smtClean="0">
                <a:solidFill>
                  <a:srgbClr val="C00000"/>
                </a:solidFill>
              </a:rPr>
              <a:t>Capacity building and monitoring</a:t>
            </a:r>
            <a:r>
              <a:rPr lang="en-CA" dirty="0" smtClean="0">
                <a:solidFill>
                  <a:srgbClr val="C00000"/>
                </a:solidFill>
              </a:rPr>
              <a:t/>
            </a:r>
            <a:br>
              <a:rPr lang="en-CA" dirty="0" smtClean="0">
                <a:solidFill>
                  <a:srgbClr val="C00000"/>
                </a:solidFill>
              </a:rPr>
            </a:br>
            <a:r>
              <a:rPr lang="en-CA" dirty="0" smtClean="0">
                <a:solidFill>
                  <a:srgbClr val="C00000"/>
                </a:solidFill>
              </a:rPr>
              <a:t/>
            </a:r>
            <a:br>
              <a:rPr lang="en-CA" dirty="0" smtClean="0">
                <a:solidFill>
                  <a:srgbClr val="C00000"/>
                </a:solidFill>
              </a:rPr>
            </a:br>
            <a:r>
              <a:rPr lang="en-US" sz="1800" b="0" dirty="0" smtClean="0">
                <a:solidFill>
                  <a:srgbClr val="C00000"/>
                </a:solidFill>
              </a:rPr>
              <a:t>John </a:t>
            </a:r>
            <a:r>
              <a:rPr lang="en-US" sz="1800" b="0" dirty="0">
                <a:solidFill>
                  <a:srgbClr val="C00000"/>
                </a:solidFill>
              </a:rPr>
              <a:t>Latham</a:t>
            </a:r>
            <a:br>
              <a:rPr lang="en-US" sz="1800" b="0" dirty="0">
                <a:solidFill>
                  <a:srgbClr val="C00000"/>
                </a:solidFill>
              </a:rPr>
            </a:br>
            <a:r>
              <a:rPr lang="en-US" sz="1800" b="0" dirty="0">
                <a:solidFill>
                  <a:srgbClr val="C00000"/>
                </a:solidFill>
              </a:rPr>
              <a:t>FAO</a:t>
            </a:r>
            <a:r>
              <a:rPr lang="en-CA" b="0" dirty="0" smtClean="0">
                <a:solidFill>
                  <a:srgbClr val="C00000"/>
                </a:solidFill>
              </a:rPr>
              <a:t/>
            </a:r>
            <a:br>
              <a:rPr lang="en-CA" b="0" dirty="0" smtClean="0">
                <a:solidFill>
                  <a:srgbClr val="C00000"/>
                </a:solidFill>
              </a:rPr>
            </a:br>
            <a:r>
              <a:rPr lang="en-GB" dirty="0" smtClean="0"/>
              <a:t/>
            </a:r>
            <a:br>
              <a:rPr lang="en-GB" dirty="0" smtClean="0"/>
            </a:br>
            <a:r>
              <a:rPr lang="en-US" dirty="0" smtClean="0">
                <a:solidFill>
                  <a:srgbClr val="C00000"/>
                </a:solidFill>
              </a:rPr>
              <a:t/>
            </a:r>
            <a:br>
              <a:rPr lang="en-US" dirty="0" smtClean="0">
                <a:solidFill>
                  <a:srgbClr val="C00000"/>
                </a:solidFill>
              </a:rPr>
            </a:br>
            <a:endParaRPr lang="en-US" sz="2700" dirty="0">
              <a:solidFill>
                <a:srgbClr val="C00000"/>
              </a:solidFill>
            </a:endParaRPr>
          </a:p>
        </p:txBody>
      </p:sp>
    </p:spTree>
    <p:extLst>
      <p:ext uri="{BB962C8B-B14F-4D97-AF65-F5344CB8AC3E}">
        <p14:creationId xmlns:p14="http://schemas.microsoft.com/office/powerpoint/2010/main" val="3634778526"/>
      </p:ext>
    </p:extLst>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406400" y="769938"/>
            <a:ext cx="8291513" cy="792162"/>
          </a:xfrm>
        </p:spPr>
        <p:txBody>
          <a:bodyPr>
            <a:noAutofit/>
          </a:bodyPr>
          <a:lstStyle/>
          <a:p>
            <a:pPr>
              <a:defRPr/>
            </a:pPr>
            <a:r>
              <a:rPr lang="en-GB" sz="2000" dirty="0" smtClean="0">
                <a:solidFill>
                  <a:srgbClr val="C00000"/>
                </a:solidFill>
                <a:ea typeface="ＭＳ Ｐゴシック" pitchFamily="34" charset="-128"/>
              </a:rPr>
              <a:t>Building on Standards and Classification </a:t>
            </a:r>
            <a:br>
              <a:rPr lang="en-GB" sz="2000" dirty="0" smtClean="0">
                <a:solidFill>
                  <a:srgbClr val="C00000"/>
                </a:solidFill>
                <a:ea typeface="ＭＳ Ｐゴシック" pitchFamily="34" charset="-128"/>
              </a:rPr>
            </a:br>
            <a:r>
              <a:rPr lang="en-GB" sz="2000" dirty="0" smtClean="0">
                <a:solidFill>
                  <a:srgbClr val="C00000"/>
                </a:solidFill>
                <a:ea typeface="ＭＳ Ｐゴシック" pitchFamily="34" charset="-128"/>
              </a:rPr>
              <a:t>System</a:t>
            </a:r>
            <a:r>
              <a:rPr lang="en-GB" sz="2000" dirty="0">
                <a:solidFill>
                  <a:srgbClr val="C00000"/>
                </a:solidFill>
                <a:ea typeface="ＭＳ Ｐゴシック" pitchFamily="34" charset="-128"/>
              </a:rPr>
              <a:t> </a:t>
            </a:r>
            <a:r>
              <a:rPr lang="en-GB" sz="2000" dirty="0" smtClean="0">
                <a:solidFill>
                  <a:srgbClr val="C00000"/>
                </a:solidFill>
                <a:ea typeface="ＭＳ Ｐゴシック" pitchFamily="34" charset="-128"/>
              </a:rPr>
              <a:t>LCCS / LCML / ISO 19144-2:2012</a:t>
            </a:r>
            <a:endParaRPr lang="en-GB" sz="1600" dirty="0" smtClean="0">
              <a:solidFill>
                <a:srgbClr val="C00000"/>
              </a:solidFill>
              <a:ea typeface="ＭＳ Ｐゴシック" pitchFamily="34" charset="-128"/>
            </a:endParaRPr>
          </a:p>
        </p:txBody>
      </p:sp>
      <p:grpSp>
        <p:nvGrpSpPr>
          <p:cNvPr id="1029" name="Group 19"/>
          <p:cNvGrpSpPr>
            <a:grpSpLocks/>
          </p:cNvGrpSpPr>
          <p:nvPr/>
        </p:nvGrpSpPr>
        <p:grpSpPr bwMode="auto">
          <a:xfrm>
            <a:off x="7164399" y="744538"/>
            <a:ext cx="2184400" cy="3265487"/>
            <a:chOff x="4033" y="760"/>
            <a:chExt cx="1727" cy="2595"/>
          </a:xfrm>
        </p:grpSpPr>
        <p:pic>
          <p:nvPicPr>
            <p:cNvPr id="1032" name="Picture 20"/>
            <p:cNvPicPr>
              <a:picLocks noChangeAspect="1" noChangeArrowheads="1"/>
            </p:cNvPicPr>
            <p:nvPr/>
          </p:nvPicPr>
          <p:blipFill>
            <a:blip r:embed="rId3" cstate="email"/>
            <a:srcRect/>
            <a:stretch>
              <a:fillRect/>
            </a:stretch>
          </p:blipFill>
          <p:spPr bwMode="auto">
            <a:xfrm>
              <a:off x="4033" y="760"/>
              <a:ext cx="1605" cy="2261"/>
            </a:xfrm>
            <a:prstGeom prst="rect">
              <a:avLst/>
            </a:prstGeom>
            <a:noFill/>
            <a:ln w="9525">
              <a:noFill/>
              <a:miter lim="800000"/>
              <a:headEnd/>
              <a:tailEnd/>
            </a:ln>
          </p:spPr>
        </p:pic>
        <p:graphicFrame>
          <p:nvGraphicFramePr>
            <p:cNvPr id="1026" name="Object 2"/>
            <p:cNvGraphicFramePr>
              <a:graphicFrameLocks noChangeAspect="1"/>
            </p:cNvGraphicFramePr>
            <p:nvPr/>
          </p:nvGraphicFramePr>
          <p:xfrm>
            <a:off x="4804" y="2395"/>
            <a:ext cx="956" cy="960"/>
          </p:xfrm>
          <a:graphic>
            <a:graphicData uri="http://schemas.openxmlformats.org/presentationml/2006/ole">
              <mc:AlternateContent xmlns:mc="http://schemas.openxmlformats.org/markup-compatibility/2006">
                <mc:Choice xmlns:v="urn:schemas-microsoft-com:vml" Requires="v">
                  <p:oleObj spid="_x0000_s3193" name="Image" r:id="rId4" imgW="3149206" imgH="3161905" progId="">
                    <p:embed/>
                  </p:oleObj>
                </mc:Choice>
                <mc:Fallback>
                  <p:oleObj name="Image" r:id="rId4" imgW="3149206" imgH="3161905" progId="">
                    <p:embed/>
                    <p:pic>
                      <p:nvPicPr>
                        <p:cNvPr id="0" name=""/>
                        <p:cNvPicPr>
                          <a:picLocks noChangeAspect="1" noChangeArrowheads="1"/>
                        </p:cNvPicPr>
                        <p:nvPr/>
                      </p:nvPicPr>
                      <p:blipFill>
                        <a:blip r:embed="rId5">
                          <a:clrChange>
                            <a:clrFrom>
                              <a:srgbClr val="FFA533"/>
                            </a:clrFrom>
                            <a:clrTo>
                              <a:srgbClr val="FFA533">
                                <a:alpha val="0"/>
                              </a:srgbClr>
                            </a:clrTo>
                          </a:clrChange>
                          <a:extLst>
                            <a:ext uri="{28A0092B-C50C-407E-A947-70E740481C1C}">
                              <a14:useLocalDpi xmlns:a14="http://schemas.microsoft.com/office/drawing/2010/main" val="0"/>
                            </a:ext>
                          </a:extLst>
                        </a:blip>
                        <a:srcRect/>
                        <a:stretch>
                          <a:fillRect/>
                        </a:stretch>
                      </p:blipFill>
                      <p:spPr bwMode="auto">
                        <a:xfrm>
                          <a:off x="4804" y="2395"/>
                          <a:ext cx="956" cy="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pic>
        <p:nvPicPr>
          <p:cNvPr id="1030" name="Picture 3"/>
          <p:cNvPicPr>
            <a:picLocks noChangeAspect="1" noChangeArrowheads="1"/>
          </p:cNvPicPr>
          <p:nvPr/>
        </p:nvPicPr>
        <p:blipFill>
          <a:blip r:embed="rId6" cstate="email"/>
          <a:srcRect/>
          <a:stretch>
            <a:fillRect/>
          </a:stretch>
        </p:blipFill>
        <p:spPr bwMode="auto">
          <a:xfrm>
            <a:off x="4438650" y="4010025"/>
            <a:ext cx="4610100" cy="2479675"/>
          </a:xfrm>
          <a:prstGeom prst="rect">
            <a:avLst/>
          </a:prstGeom>
          <a:noFill/>
          <a:ln w="9525">
            <a:noFill/>
            <a:miter lim="800000"/>
            <a:headEnd/>
            <a:tailEnd/>
          </a:ln>
        </p:spPr>
      </p:pic>
      <p:pic>
        <p:nvPicPr>
          <p:cNvPr id="1031" name="Picture 4"/>
          <p:cNvPicPr>
            <a:picLocks noChangeAspect="1" noChangeArrowheads="1"/>
          </p:cNvPicPr>
          <p:nvPr/>
        </p:nvPicPr>
        <p:blipFill>
          <a:blip r:embed="rId7" cstate="email"/>
          <a:srcRect/>
          <a:stretch>
            <a:fillRect/>
          </a:stretch>
        </p:blipFill>
        <p:spPr bwMode="auto">
          <a:xfrm>
            <a:off x="587375" y="4673600"/>
            <a:ext cx="3725863" cy="1549400"/>
          </a:xfrm>
          <a:prstGeom prst="rect">
            <a:avLst/>
          </a:prstGeom>
          <a:noFill/>
          <a:ln w="9525">
            <a:solidFill>
              <a:srgbClr val="00FFFF"/>
            </a:solidFill>
            <a:miter lim="800000"/>
            <a:headEnd/>
            <a:tailEnd/>
          </a:ln>
        </p:spPr>
      </p:pic>
      <p:sp>
        <p:nvSpPr>
          <p:cNvPr id="9" name="TextBox 8"/>
          <p:cNvSpPr txBox="1"/>
          <p:nvPr/>
        </p:nvSpPr>
        <p:spPr>
          <a:xfrm>
            <a:off x="467544" y="1700808"/>
            <a:ext cx="5904656" cy="2462213"/>
          </a:xfrm>
          <a:prstGeom prst="rect">
            <a:avLst/>
          </a:prstGeom>
          <a:noFill/>
        </p:spPr>
        <p:txBody>
          <a:bodyPr wrap="square" rtlCol="0">
            <a:spAutoFit/>
          </a:bodyPr>
          <a:lstStyle/>
          <a:p>
            <a:pPr marL="265113" indent="-265113">
              <a:spcBef>
                <a:spcPts val="0"/>
              </a:spcBef>
              <a:spcAft>
                <a:spcPts val="1200"/>
              </a:spcAft>
              <a:buFont typeface="Wingdings" pitchFamily="2" charset="2"/>
              <a:buChar char="§"/>
              <a:defRPr/>
            </a:pPr>
            <a:r>
              <a:rPr lang="en-US" altLang="en-US" kern="0" dirty="0">
                <a:solidFill>
                  <a:srgbClr val="002060"/>
                </a:solidFill>
                <a:ea typeface="ＭＳ Ｐゴシック" pitchFamily="34" charset="-128"/>
              </a:rPr>
              <a:t>LCCS: Comprehensive methodology for description, characterization, classification and comparison of most land cover features identified anywhere in the world, at any scale or level of detail: basis for comparative classification</a:t>
            </a:r>
            <a:r>
              <a:rPr lang="en-US" dirty="0">
                <a:ea typeface="ＭＳ Ｐゴシック" pitchFamily="34" charset="-128"/>
              </a:rPr>
              <a:t>. </a:t>
            </a:r>
            <a:r>
              <a:rPr lang="en-US" altLang="en-US" kern="0" dirty="0">
                <a:solidFill>
                  <a:srgbClr val="002060"/>
                </a:solidFill>
                <a:ea typeface="ＭＳ Ｐゴシック" pitchFamily="34" charset="-128"/>
              </a:rPr>
              <a:t>(6 UN official languages)</a:t>
            </a:r>
          </a:p>
          <a:p>
            <a:pPr marL="265113" indent="-265113">
              <a:spcBef>
                <a:spcPts val="0"/>
              </a:spcBef>
              <a:spcAft>
                <a:spcPts val="1200"/>
              </a:spcAft>
              <a:buFont typeface="Wingdings" pitchFamily="2" charset="2"/>
              <a:buChar char="§"/>
              <a:defRPr/>
            </a:pPr>
            <a:r>
              <a:rPr lang="en-US" altLang="en-US" kern="0" dirty="0">
                <a:solidFill>
                  <a:srgbClr val="002060"/>
                </a:solidFill>
                <a:ea typeface="ＭＳ Ｐゴシック" pitchFamily="34" charset="-128"/>
              </a:rPr>
              <a:t>Created in response to a need for a harmonized and standardized collection and reporting on the status and trends of land </a:t>
            </a:r>
            <a:r>
              <a:rPr lang="en-US" altLang="en-US" kern="0" dirty="0" smtClean="0">
                <a:solidFill>
                  <a:srgbClr val="002060"/>
                </a:solidFill>
                <a:ea typeface="ＭＳ Ｐゴシック" pitchFamily="34" charset="-128"/>
              </a:rPr>
              <a:t>cover</a:t>
            </a:r>
            <a:endParaRPr lang="en-US" altLang="en-US" kern="0" dirty="0">
              <a:solidFill>
                <a:srgbClr val="002060"/>
              </a:solidFill>
              <a:ea typeface="ＭＳ Ｐゴシック" pitchFamily="34" charset="-128"/>
            </a:endParaRPr>
          </a:p>
        </p:txBody>
      </p:sp>
    </p:spTree>
    <p:extLst>
      <p:ext uri="{BB962C8B-B14F-4D97-AF65-F5344CB8AC3E}">
        <p14:creationId xmlns:p14="http://schemas.microsoft.com/office/powerpoint/2010/main" val="405108804"/>
      </p:ext>
    </p:extLst>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tle 37"/>
          <p:cNvSpPr>
            <a:spLocks noGrp="1"/>
          </p:cNvSpPr>
          <p:nvPr>
            <p:ph type="title"/>
          </p:nvPr>
        </p:nvSpPr>
        <p:spPr>
          <a:xfrm>
            <a:off x="395288" y="722313"/>
            <a:ext cx="7526337" cy="792162"/>
          </a:xfrm>
        </p:spPr>
        <p:txBody>
          <a:bodyPr/>
          <a:lstStyle/>
          <a:p>
            <a:pPr>
              <a:defRPr/>
            </a:pPr>
            <a:r>
              <a:rPr lang="en-US" dirty="0" smtClean="0">
                <a:solidFill>
                  <a:srgbClr val="C00000"/>
                </a:solidFill>
              </a:rPr>
              <a:t>Commonality of SOFTWARE - freeware</a:t>
            </a:r>
            <a:endParaRPr lang="en-US" dirty="0">
              <a:solidFill>
                <a:srgbClr val="C00000"/>
              </a:solidFill>
            </a:endParaRPr>
          </a:p>
        </p:txBody>
      </p:sp>
      <p:grpSp>
        <p:nvGrpSpPr>
          <p:cNvPr id="47107" name="Group 2"/>
          <p:cNvGrpSpPr>
            <a:grpSpLocks/>
          </p:cNvGrpSpPr>
          <p:nvPr/>
        </p:nvGrpSpPr>
        <p:grpSpPr bwMode="auto">
          <a:xfrm>
            <a:off x="827088" y="1552575"/>
            <a:ext cx="8067675" cy="4648200"/>
            <a:chOff x="390" y="834"/>
            <a:chExt cx="5082" cy="2928"/>
          </a:xfrm>
        </p:grpSpPr>
        <p:sp>
          <p:nvSpPr>
            <p:cNvPr id="47108" name="Rectangle 3"/>
            <p:cNvSpPr>
              <a:spLocks noChangeArrowheads="1"/>
            </p:cNvSpPr>
            <p:nvPr/>
          </p:nvSpPr>
          <p:spPr bwMode="auto">
            <a:xfrm>
              <a:off x="390" y="834"/>
              <a:ext cx="5082" cy="2928"/>
            </a:xfrm>
            <a:prstGeom prst="rect">
              <a:avLst/>
            </a:prstGeom>
            <a:solidFill>
              <a:srgbClr val="FFFF99">
                <a:alpha val="27843"/>
              </a:srgbClr>
            </a:solidFill>
            <a:ln w="9525">
              <a:solidFill>
                <a:schemeClr val="tx1"/>
              </a:solidFill>
              <a:miter lim="800000"/>
              <a:headEnd/>
              <a:tailEnd/>
            </a:ln>
          </p:spPr>
          <p:txBody>
            <a:bodyPr wrap="none" anchor="ctr"/>
            <a:lstStyle/>
            <a:p>
              <a:endParaRPr lang="it-IT"/>
            </a:p>
          </p:txBody>
        </p:sp>
        <p:sp>
          <p:nvSpPr>
            <p:cNvPr id="47109" name="Text Box 4"/>
            <p:cNvSpPr txBox="1">
              <a:spLocks noChangeArrowheads="1"/>
            </p:cNvSpPr>
            <p:nvPr/>
          </p:nvSpPr>
          <p:spPr bwMode="auto">
            <a:xfrm>
              <a:off x="719" y="1190"/>
              <a:ext cx="116" cy="288"/>
            </a:xfrm>
            <a:prstGeom prst="rect">
              <a:avLst/>
            </a:prstGeom>
            <a:noFill/>
            <a:ln w="9525">
              <a:noFill/>
              <a:miter lim="800000"/>
              <a:headEnd/>
              <a:tailEnd/>
            </a:ln>
          </p:spPr>
          <p:txBody>
            <a:bodyPr>
              <a:spAutoFit/>
            </a:bodyPr>
            <a:lstStyle/>
            <a:p>
              <a:pPr eaLnBrk="0" hangingPunct="0">
                <a:spcBef>
                  <a:spcPct val="50000"/>
                </a:spcBef>
              </a:pPr>
              <a:endParaRPr lang="it-IT" sz="2400"/>
            </a:p>
          </p:txBody>
        </p:sp>
        <p:grpSp>
          <p:nvGrpSpPr>
            <p:cNvPr id="47110" name="Group 5"/>
            <p:cNvGrpSpPr>
              <a:grpSpLocks/>
            </p:cNvGrpSpPr>
            <p:nvPr/>
          </p:nvGrpSpPr>
          <p:grpSpPr bwMode="auto">
            <a:xfrm>
              <a:off x="3373" y="843"/>
              <a:ext cx="1778" cy="693"/>
              <a:chOff x="3156" y="1088"/>
              <a:chExt cx="1778" cy="693"/>
            </a:xfrm>
          </p:grpSpPr>
          <p:sp>
            <p:nvSpPr>
              <p:cNvPr id="47140" name="Text Box 6"/>
              <p:cNvSpPr txBox="1">
                <a:spLocks noChangeArrowheads="1"/>
              </p:cNvSpPr>
              <p:nvPr/>
            </p:nvSpPr>
            <p:spPr bwMode="auto">
              <a:xfrm>
                <a:off x="3156" y="1109"/>
                <a:ext cx="845" cy="366"/>
              </a:xfrm>
              <a:prstGeom prst="rect">
                <a:avLst/>
              </a:prstGeom>
              <a:noFill/>
              <a:ln w="9525">
                <a:noFill/>
                <a:miter lim="800000"/>
                <a:headEnd/>
                <a:tailEnd/>
              </a:ln>
            </p:spPr>
            <p:txBody>
              <a:bodyPr wrap="none">
                <a:spAutoFit/>
              </a:bodyPr>
              <a:lstStyle/>
              <a:p>
                <a:pPr eaLnBrk="0" hangingPunct="0"/>
                <a:r>
                  <a:rPr lang="en-US" sz="1600"/>
                  <a:t>ACCURACY</a:t>
                </a:r>
              </a:p>
              <a:p>
                <a:pPr eaLnBrk="0" hangingPunct="0"/>
                <a:r>
                  <a:rPr lang="en-US" sz="1600"/>
                  <a:t>ANALISYS</a:t>
                </a:r>
              </a:p>
            </p:txBody>
          </p:sp>
          <p:sp>
            <p:nvSpPr>
              <p:cNvPr id="47141" name="Text Box 7"/>
              <p:cNvSpPr txBox="1">
                <a:spLocks noChangeArrowheads="1"/>
              </p:cNvSpPr>
              <p:nvPr/>
            </p:nvSpPr>
            <p:spPr bwMode="auto">
              <a:xfrm>
                <a:off x="4001" y="1088"/>
                <a:ext cx="933" cy="693"/>
              </a:xfrm>
              <a:prstGeom prst="rect">
                <a:avLst/>
              </a:prstGeom>
              <a:noFill/>
              <a:ln w="9525">
                <a:noFill/>
                <a:miter lim="800000"/>
                <a:headEnd/>
                <a:tailEnd/>
              </a:ln>
            </p:spPr>
            <p:txBody>
              <a:bodyPr wrap="none">
                <a:spAutoFit/>
              </a:bodyPr>
              <a:lstStyle/>
              <a:p>
                <a:pPr eaLnBrk="0" hangingPunct="0"/>
                <a:r>
                  <a:rPr lang="en-US" sz="1600"/>
                  <a:t>MULTI USER </a:t>
                </a:r>
              </a:p>
              <a:p>
                <a:pPr eaLnBrk="0" hangingPunct="0"/>
                <a:r>
                  <a:rPr lang="en-US" sz="1600"/>
                  <a:t>DATA BASE</a:t>
                </a:r>
              </a:p>
              <a:p>
                <a:pPr eaLnBrk="0" hangingPunct="0"/>
                <a:r>
                  <a:rPr lang="en-US" sz="1600"/>
                  <a:t>BROWSER</a:t>
                </a:r>
              </a:p>
              <a:p>
                <a:pPr eaLnBrk="0" hangingPunct="0"/>
                <a:endParaRPr lang="en-US"/>
              </a:p>
            </p:txBody>
          </p:sp>
        </p:grpSp>
        <p:sp>
          <p:nvSpPr>
            <p:cNvPr id="47111" name="Text Box 8"/>
            <p:cNvSpPr txBox="1">
              <a:spLocks noChangeArrowheads="1"/>
            </p:cNvSpPr>
            <p:nvPr/>
          </p:nvSpPr>
          <p:spPr bwMode="auto">
            <a:xfrm>
              <a:off x="719" y="864"/>
              <a:ext cx="776" cy="520"/>
            </a:xfrm>
            <a:prstGeom prst="rect">
              <a:avLst/>
            </a:prstGeom>
            <a:noFill/>
            <a:ln w="12700" cap="sq">
              <a:noFill/>
              <a:miter lim="800000"/>
              <a:headEnd/>
              <a:tailEnd/>
            </a:ln>
          </p:spPr>
          <p:txBody>
            <a:bodyPr wrap="none">
              <a:spAutoFit/>
            </a:bodyPr>
            <a:lstStyle/>
            <a:p>
              <a:r>
                <a:rPr kumimoji="1" lang="en-US" sz="1600"/>
                <a:t>THEMATIC</a:t>
              </a:r>
            </a:p>
            <a:p>
              <a:r>
                <a:rPr kumimoji="1" lang="en-US" sz="1600"/>
                <a:t> &amp; CART. </a:t>
              </a:r>
            </a:p>
            <a:p>
              <a:r>
                <a:rPr kumimoji="1" lang="en-US" sz="1600"/>
                <a:t>ASPECT</a:t>
              </a:r>
            </a:p>
          </p:txBody>
        </p:sp>
        <p:sp>
          <p:nvSpPr>
            <p:cNvPr id="47112" name="Text Box 9"/>
            <p:cNvSpPr txBox="1">
              <a:spLocks noChangeArrowheads="1"/>
            </p:cNvSpPr>
            <p:nvPr/>
          </p:nvSpPr>
          <p:spPr bwMode="auto">
            <a:xfrm>
              <a:off x="1688" y="864"/>
              <a:ext cx="1237" cy="366"/>
            </a:xfrm>
            <a:prstGeom prst="rect">
              <a:avLst/>
            </a:prstGeom>
            <a:noFill/>
            <a:ln w="12700" cap="sq">
              <a:noFill/>
              <a:miter lim="800000"/>
              <a:headEnd/>
              <a:tailEnd/>
            </a:ln>
          </p:spPr>
          <p:txBody>
            <a:bodyPr wrap="none">
              <a:spAutoFit/>
            </a:bodyPr>
            <a:lstStyle/>
            <a:p>
              <a:r>
                <a:rPr kumimoji="1" lang="en-US" sz="1600"/>
                <a:t>INTERPRETATION</a:t>
              </a:r>
            </a:p>
            <a:p>
              <a:r>
                <a:rPr kumimoji="1" lang="en-US" sz="1600"/>
                <a:t>EFFICIENCY</a:t>
              </a:r>
            </a:p>
          </p:txBody>
        </p:sp>
        <p:sp>
          <p:nvSpPr>
            <p:cNvPr id="47113" name="Rectangle 10"/>
            <p:cNvSpPr>
              <a:spLocks noChangeArrowheads="1"/>
            </p:cNvSpPr>
            <p:nvPr/>
          </p:nvSpPr>
          <p:spPr bwMode="auto">
            <a:xfrm>
              <a:off x="741" y="1561"/>
              <a:ext cx="564" cy="1620"/>
            </a:xfrm>
            <a:prstGeom prst="rect">
              <a:avLst/>
            </a:prstGeom>
            <a:solidFill>
              <a:srgbClr val="CCCC00"/>
            </a:solidFill>
            <a:ln w="9525">
              <a:solidFill>
                <a:schemeClr val="bg2"/>
              </a:solidFill>
              <a:miter lim="800000"/>
              <a:headEnd/>
              <a:tailEnd/>
            </a:ln>
          </p:spPr>
          <p:txBody>
            <a:bodyPr wrap="none" anchor="ctr"/>
            <a:lstStyle/>
            <a:p>
              <a:pPr eaLnBrk="0" hangingPunct="0"/>
              <a:endParaRPr lang="it-IT" sz="1200"/>
            </a:p>
          </p:txBody>
        </p:sp>
        <p:sp>
          <p:nvSpPr>
            <p:cNvPr id="47114" name="Rectangle 11"/>
            <p:cNvSpPr>
              <a:spLocks noChangeArrowheads="1"/>
            </p:cNvSpPr>
            <p:nvPr/>
          </p:nvSpPr>
          <p:spPr bwMode="auto">
            <a:xfrm>
              <a:off x="3549" y="1564"/>
              <a:ext cx="564" cy="1620"/>
            </a:xfrm>
            <a:prstGeom prst="rect">
              <a:avLst/>
            </a:prstGeom>
            <a:solidFill>
              <a:srgbClr val="CCCC00"/>
            </a:solidFill>
            <a:ln w="9525">
              <a:solidFill>
                <a:schemeClr val="bg2"/>
              </a:solidFill>
              <a:miter lim="800000"/>
              <a:headEnd/>
              <a:tailEnd/>
            </a:ln>
          </p:spPr>
          <p:txBody>
            <a:bodyPr wrap="none" anchor="ctr"/>
            <a:lstStyle/>
            <a:p>
              <a:endParaRPr lang="it-IT"/>
            </a:p>
          </p:txBody>
        </p:sp>
        <p:sp>
          <p:nvSpPr>
            <p:cNvPr id="47115" name="Rectangle 12"/>
            <p:cNvSpPr>
              <a:spLocks noChangeArrowheads="1"/>
            </p:cNvSpPr>
            <p:nvPr/>
          </p:nvSpPr>
          <p:spPr bwMode="auto">
            <a:xfrm>
              <a:off x="4479" y="1555"/>
              <a:ext cx="564" cy="1620"/>
            </a:xfrm>
            <a:prstGeom prst="rect">
              <a:avLst/>
            </a:prstGeom>
            <a:solidFill>
              <a:srgbClr val="CCCC00"/>
            </a:solidFill>
            <a:ln w="9525">
              <a:solidFill>
                <a:schemeClr val="bg2"/>
              </a:solidFill>
              <a:miter lim="800000"/>
              <a:headEnd/>
              <a:tailEnd/>
            </a:ln>
          </p:spPr>
          <p:txBody>
            <a:bodyPr wrap="none" anchor="ctr"/>
            <a:lstStyle/>
            <a:p>
              <a:endParaRPr lang="it-IT"/>
            </a:p>
          </p:txBody>
        </p:sp>
        <p:sp>
          <p:nvSpPr>
            <p:cNvPr id="47116" name="Text Box 13"/>
            <p:cNvSpPr txBox="1">
              <a:spLocks noChangeArrowheads="1"/>
            </p:cNvSpPr>
            <p:nvPr/>
          </p:nvSpPr>
          <p:spPr bwMode="auto">
            <a:xfrm>
              <a:off x="785" y="1953"/>
              <a:ext cx="471" cy="1232"/>
            </a:xfrm>
            <a:prstGeom prst="rect">
              <a:avLst/>
            </a:prstGeom>
            <a:noFill/>
            <a:ln w="9525">
              <a:noFill/>
              <a:miter lim="800000"/>
              <a:headEnd/>
              <a:tailEnd/>
            </a:ln>
          </p:spPr>
          <p:txBody>
            <a:bodyPr wrap="none">
              <a:spAutoFit/>
            </a:bodyPr>
            <a:lstStyle/>
            <a:p>
              <a:pPr eaLnBrk="0" hangingPunct="0">
                <a:lnSpc>
                  <a:spcPct val="90000"/>
                </a:lnSpc>
              </a:pPr>
              <a:r>
                <a:rPr lang="en-US" sz="2400"/>
                <a:t>L</a:t>
              </a:r>
              <a:r>
                <a:rPr lang="en-US" sz="1400"/>
                <a:t>and</a:t>
              </a:r>
            </a:p>
            <a:p>
              <a:pPr eaLnBrk="0" hangingPunct="0">
                <a:lnSpc>
                  <a:spcPct val="90000"/>
                </a:lnSpc>
              </a:pPr>
              <a:endParaRPr lang="en-US" sz="1200"/>
            </a:p>
            <a:p>
              <a:pPr eaLnBrk="0" hangingPunct="0">
                <a:lnSpc>
                  <a:spcPct val="90000"/>
                </a:lnSpc>
              </a:pPr>
              <a:r>
                <a:rPr lang="en-US" sz="2400"/>
                <a:t>c</a:t>
              </a:r>
              <a:r>
                <a:rPr lang="en-US" sz="1400"/>
                <a:t>over</a:t>
              </a:r>
            </a:p>
            <a:p>
              <a:pPr eaLnBrk="0" hangingPunct="0">
                <a:lnSpc>
                  <a:spcPct val="90000"/>
                </a:lnSpc>
              </a:pPr>
              <a:endParaRPr lang="en-US" sz="1400"/>
            </a:p>
            <a:p>
              <a:pPr eaLnBrk="0" hangingPunct="0">
                <a:lnSpc>
                  <a:spcPct val="90000"/>
                </a:lnSpc>
              </a:pPr>
              <a:r>
                <a:rPr lang="en-US" sz="2400"/>
                <a:t>c</a:t>
              </a:r>
              <a:r>
                <a:rPr lang="en-US" sz="1400"/>
                <a:t>lass.</a:t>
              </a:r>
            </a:p>
            <a:p>
              <a:pPr eaLnBrk="0" hangingPunct="0">
                <a:lnSpc>
                  <a:spcPct val="90000"/>
                </a:lnSpc>
              </a:pPr>
              <a:endParaRPr lang="en-US" sz="1400"/>
            </a:p>
            <a:p>
              <a:pPr eaLnBrk="0" hangingPunct="0">
                <a:lnSpc>
                  <a:spcPct val="90000"/>
                </a:lnSpc>
              </a:pPr>
              <a:r>
                <a:rPr lang="en-US" sz="2400"/>
                <a:t>S</a:t>
              </a:r>
              <a:r>
                <a:rPr lang="en-US" sz="1400"/>
                <a:t>yst.</a:t>
              </a:r>
              <a:endParaRPr lang="en-US" sz="1200"/>
            </a:p>
          </p:txBody>
        </p:sp>
        <p:sp>
          <p:nvSpPr>
            <p:cNvPr id="47117" name="Line 14"/>
            <p:cNvSpPr>
              <a:spLocks noChangeShapeType="1"/>
            </p:cNvSpPr>
            <p:nvPr/>
          </p:nvSpPr>
          <p:spPr bwMode="auto">
            <a:xfrm>
              <a:off x="1335" y="1759"/>
              <a:ext cx="432" cy="0"/>
            </a:xfrm>
            <a:prstGeom prst="line">
              <a:avLst/>
            </a:prstGeom>
            <a:noFill/>
            <a:ln w="9525">
              <a:solidFill>
                <a:srgbClr val="00CC00"/>
              </a:solidFill>
              <a:round/>
              <a:headEnd/>
              <a:tailEnd type="triangle" w="med" len="med"/>
            </a:ln>
          </p:spPr>
          <p:txBody>
            <a:bodyPr wrap="none" anchor="ctr"/>
            <a:lstStyle/>
            <a:p>
              <a:endParaRPr lang="en-US"/>
            </a:p>
          </p:txBody>
        </p:sp>
        <p:sp>
          <p:nvSpPr>
            <p:cNvPr id="47118" name="Line 15"/>
            <p:cNvSpPr>
              <a:spLocks noChangeShapeType="1"/>
            </p:cNvSpPr>
            <p:nvPr/>
          </p:nvSpPr>
          <p:spPr bwMode="auto">
            <a:xfrm>
              <a:off x="1329" y="2803"/>
              <a:ext cx="432" cy="0"/>
            </a:xfrm>
            <a:prstGeom prst="line">
              <a:avLst/>
            </a:prstGeom>
            <a:noFill/>
            <a:ln w="9525">
              <a:solidFill>
                <a:srgbClr val="00CC00"/>
              </a:solidFill>
              <a:round/>
              <a:headEnd/>
              <a:tailEnd type="triangle" w="med" len="med"/>
            </a:ln>
          </p:spPr>
          <p:txBody>
            <a:bodyPr wrap="none" anchor="ctr"/>
            <a:lstStyle/>
            <a:p>
              <a:endParaRPr lang="en-US"/>
            </a:p>
          </p:txBody>
        </p:sp>
        <p:sp>
          <p:nvSpPr>
            <p:cNvPr id="47119" name="Rectangle 16"/>
            <p:cNvSpPr>
              <a:spLocks noChangeArrowheads="1"/>
            </p:cNvSpPr>
            <p:nvPr/>
          </p:nvSpPr>
          <p:spPr bwMode="auto">
            <a:xfrm>
              <a:off x="1833" y="1573"/>
              <a:ext cx="882" cy="534"/>
            </a:xfrm>
            <a:prstGeom prst="rect">
              <a:avLst/>
            </a:prstGeom>
            <a:solidFill>
              <a:srgbClr val="CCCC00"/>
            </a:solidFill>
            <a:ln w="9525">
              <a:solidFill>
                <a:schemeClr val="bg2"/>
              </a:solidFill>
              <a:miter lim="800000"/>
              <a:headEnd/>
              <a:tailEnd/>
            </a:ln>
          </p:spPr>
          <p:txBody>
            <a:bodyPr wrap="none" anchor="ctr"/>
            <a:lstStyle/>
            <a:p>
              <a:pPr eaLnBrk="0" hangingPunct="0"/>
              <a:endParaRPr lang="it-IT" sz="1200"/>
            </a:p>
          </p:txBody>
        </p:sp>
        <p:sp>
          <p:nvSpPr>
            <p:cNvPr id="47120" name="Rectangle 17"/>
            <p:cNvSpPr>
              <a:spLocks noChangeArrowheads="1"/>
            </p:cNvSpPr>
            <p:nvPr/>
          </p:nvSpPr>
          <p:spPr bwMode="auto">
            <a:xfrm>
              <a:off x="1821" y="2485"/>
              <a:ext cx="882" cy="534"/>
            </a:xfrm>
            <a:prstGeom prst="rect">
              <a:avLst/>
            </a:prstGeom>
            <a:solidFill>
              <a:srgbClr val="CCCC00"/>
            </a:solidFill>
            <a:ln w="9525">
              <a:solidFill>
                <a:schemeClr val="bg2"/>
              </a:solidFill>
              <a:miter lim="800000"/>
              <a:headEnd/>
              <a:tailEnd/>
            </a:ln>
          </p:spPr>
          <p:txBody>
            <a:bodyPr wrap="none" anchor="ctr"/>
            <a:lstStyle/>
            <a:p>
              <a:pPr eaLnBrk="0" hangingPunct="0"/>
              <a:endParaRPr lang="it-IT" sz="2400"/>
            </a:p>
          </p:txBody>
        </p:sp>
        <p:sp>
          <p:nvSpPr>
            <p:cNvPr id="47121" name="Line 20"/>
            <p:cNvSpPr>
              <a:spLocks noChangeShapeType="1"/>
            </p:cNvSpPr>
            <p:nvPr/>
          </p:nvSpPr>
          <p:spPr bwMode="auto">
            <a:xfrm>
              <a:off x="2721" y="1837"/>
              <a:ext cx="168" cy="0"/>
            </a:xfrm>
            <a:prstGeom prst="line">
              <a:avLst/>
            </a:prstGeom>
            <a:noFill/>
            <a:ln w="9525">
              <a:solidFill>
                <a:srgbClr val="00CC00"/>
              </a:solidFill>
              <a:round/>
              <a:headEnd/>
              <a:tailEnd type="triangle" w="med" len="med"/>
            </a:ln>
          </p:spPr>
          <p:txBody>
            <a:bodyPr wrap="none" anchor="ctr"/>
            <a:lstStyle/>
            <a:p>
              <a:endParaRPr lang="en-US"/>
            </a:p>
          </p:txBody>
        </p:sp>
        <p:sp>
          <p:nvSpPr>
            <p:cNvPr id="47122" name="Line 21"/>
            <p:cNvSpPr>
              <a:spLocks noChangeShapeType="1"/>
            </p:cNvSpPr>
            <p:nvPr/>
          </p:nvSpPr>
          <p:spPr bwMode="auto">
            <a:xfrm>
              <a:off x="2721" y="2713"/>
              <a:ext cx="168" cy="0"/>
            </a:xfrm>
            <a:prstGeom prst="line">
              <a:avLst/>
            </a:prstGeom>
            <a:noFill/>
            <a:ln w="9525">
              <a:solidFill>
                <a:srgbClr val="00CC00"/>
              </a:solidFill>
              <a:round/>
              <a:headEnd/>
              <a:tailEnd type="triangle" w="med" len="med"/>
            </a:ln>
          </p:spPr>
          <p:txBody>
            <a:bodyPr wrap="none" anchor="ctr"/>
            <a:lstStyle/>
            <a:p>
              <a:endParaRPr lang="en-US"/>
            </a:p>
          </p:txBody>
        </p:sp>
        <p:sp>
          <p:nvSpPr>
            <p:cNvPr id="47123" name="Rectangle 22"/>
            <p:cNvSpPr>
              <a:spLocks noChangeArrowheads="1"/>
            </p:cNvSpPr>
            <p:nvPr/>
          </p:nvSpPr>
          <p:spPr bwMode="auto">
            <a:xfrm>
              <a:off x="2964" y="1570"/>
              <a:ext cx="306" cy="1614"/>
            </a:xfrm>
            <a:prstGeom prst="rect">
              <a:avLst/>
            </a:prstGeom>
            <a:solidFill>
              <a:schemeClr val="accent1"/>
            </a:solidFill>
            <a:ln w="9525">
              <a:solidFill>
                <a:schemeClr val="bg2"/>
              </a:solidFill>
              <a:miter lim="800000"/>
              <a:headEnd/>
              <a:tailEnd/>
            </a:ln>
          </p:spPr>
          <p:txBody>
            <a:bodyPr wrap="none" anchor="ctr"/>
            <a:lstStyle/>
            <a:p>
              <a:endParaRPr lang="it-IT"/>
            </a:p>
          </p:txBody>
        </p:sp>
        <p:sp>
          <p:nvSpPr>
            <p:cNvPr id="47124" name="Line 23"/>
            <p:cNvSpPr>
              <a:spLocks noChangeShapeType="1"/>
            </p:cNvSpPr>
            <p:nvPr/>
          </p:nvSpPr>
          <p:spPr bwMode="auto">
            <a:xfrm>
              <a:off x="3285" y="2323"/>
              <a:ext cx="258" cy="0"/>
            </a:xfrm>
            <a:prstGeom prst="line">
              <a:avLst/>
            </a:prstGeom>
            <a:noFill/>
            <a:ln w="9525">
              <a:solidFill>
                <a:srgbClr val="00CC00"/>
              </a:solidFill>
              <a:round/>
              <a:headEnd/>
              <a:tailEnd type="triangle" w="med" len="med"/>
            </a:ln>
          </p:spPr>
          <p:txBody>
            <a:bodyPr wrap="none" anchor="ctr"/>
            <a:lstStyle/>
            <a:p>
              <a:endParaRPr lang="en-US"/>
            </a:p>
          </p:txBody>
        </p:sp>
        <p:sp>
          <p:nvSpPr>
            <p:cNvPr id="47125" name="Text Box 24"/>
            <p:cNvSpPr txBox="1">
              <a:spLocks noChangeArrowheads="1"/>
            </p:cNvSpPr>
            <p:nvPr/>
          </p:nvSpPr>
          <p:spPr bwMode="auto">
            <a:xfrm>
              <a:off x="3590" y="1904"/>
              <a:ext cx="388" cy="288"/>
            </a:xfrm>
            <a:prstGeom prst="rect">
              <a:avLst/>
            </a:prstGeom>
            <a:noFill/>
            <a:ln w="9525">
              <a:noFill/>
              <a:miter lim="800000"/>
              <a:headEnd/>
              <a:tailEnd/>
            </a:ln>
          </p:spPr>
          <p:txBody>
            <a:bodyPr wrap="none">
              <a:spAutoFit/>
            </a:bodyPr>
            <a:lstStyle/>
            <a:p>
              <a:pPr eaLnBrk="0" hangingPunct="0"/>
              <a:r>
                <a:rPr lang="en-US" sz="2400"/>
                <a:t>M</a:t>
              </a:r>
              <a:r>
                <a:rPr lang="en-US" sz="1200"/>
                <a:t>ap</a:t>
              </a:r>
              <a:endParaRPr lang="en-US" sz="2400"/>
            </a:p>
          </p:txBody>
        </p:sp>
        <p:sp>
          <p:nvSpPr>
            <p:cNvPr id="47126" name="Text Box 25"/>
            <p:cNvSpPr txBox="1">
              <a:spLocks noChangeArrowheads="1"/>
            </p:cNvSpPr>
            <p:nvPr/>
          </p:nvSpPr>
          <p:spPr bwMode="auto">
            <a:xfrm>
              <a:off x="3576" y="2273"/>
              <a:ext cx="388" cy="288"/>
            </a:xfrm>
            <a:prstGeom prst="rect">
              <a:avLst/>
            </a:prstGeom>
            <a:noFill/>
            <a:ln w="9525">
              <a:noFill/>
              <a:miter lim="800000"/>
              <a:headEnd/>
              <a:tailEnd/>
            </a:ln>
          </p:spPr>
          <p:txBody>
            <a:bodyPr wrap="none">
              <a:spAutoFit/>
            </a:bodyPr>
            <a:lstStyle/>
            <a:p>
              <a:pPr eaLnBrk="0" hangingPunct="0"/>
              <a:r>
                <a:rPr lang="en-US" sz="2400"/>
                <a:t>A</a:t>
              </a:r>
              <a:r>
                <a:rPr lang="en-US" sz="1200"/>
                <a:t>cc.</a:t>
              </a:r>
              <a:endParaRPr lang="en-US" sz="2400"/>
            </a:p>
          </p:txBody>
        </p:sp>
        <p:sp>
          <p:nvSpPr>
            <p:cNvPr id="47127" name="Text Box 26"/>
            <p:cNvSpPr txBox="1">
              <a:spLocks noChangeArrowheads="1"/>
            </p:cNvSpPr>
            <p:nvPr/>
          </p:nvSpPr>
          <p:spPr bwMode="auto">
            <a:xfrm>
              <a:off x="3597" y="2614"/>
              <a:ext cx="426" cy="288"/>
            </a:xfrm>
            <a:prstGeom prst="rect">
              <a:avLst/>
            </a:prstGeom>
            <a:noFill/>
            <a:ln w="9525">
              <a:noFill/>
              <a:miter lim="800000"/>
              <a:headEnd/>
              <a:tailEnd/>
            </a:ln>
          </p:spPr>
          <p:txBody>
            <a:bodyPr wrap="none">
              <a:spAutoFit/>
            </a:bodyPr>
            <a:lstStyle/>
            <a:p>
              <a:pPr eaLnBrk="0" hangingPunct="0"/>
              <a:r>
                <a:rPr lang="en-US" sz="2400"/>
                <a:t>P</a:t>
              </a:r>
              <a:r>
                <a:rPr lang="en-US" sz="1200"/>
                <a:t>rog.</a:t>
              </a:r>
              <a:endParaRPr lang="en-US" sz="2400"/>
            </a:p>
          </p:txBody>
        </p:sp>
        <p:sp>
          <p:nvSpPr>
            <p:cNvPr id="47128" name="Text Box 27"/>
            <p:cNvSpPr txBox="1">
              <a:spLocks noChangeArrowheads="1"/>
            </p:cNvSpPr>
            <p:nvPr/>
          </p:nvSpPr>
          <p:spPr bwMode="auto">
            <a:xfrm>
              <a:off x="4481" y="1898"/>
              <a:ext cx="559" cy="288"/>
            </a:xfrm>
            <a:prstGeom prst="rect">
              <a:avLst/>
            </a:prstGeom>
            <a:noFill/>
            <a:ln w="9525">
              <a:noFill/>
              <a:miter lim="800000"/>
              <a:headEnd/>
              <a:tailEnd/>
            </a:ln>
          </p:spPr>
          <p:txBody>
            <a:bodyPr wrap="none">
              <a:spAutoFit/>
            </a:bodyPr>
            <a:lstStyle/>
            <a:p>
              <a:pPr eaLnBrk="0" hangingPunct="0"/>
              <a:r>
                <a:rPr lang="en-US" sz="2400"/>
                <a:t>A</a:t>
              </a:r>
              <a:r>
                <a:rPr lang="en-US" sz="1200"/>
                <a:t>dvanc.</a:t>
              </a:r>
              <a:endParaRPr lang="en-US" sz="2400"/>
            </a:p>
          </p:txBody>
        </p:sp>
        <p:sp>
          <p:nvSpPr>
            <p:cNvPr id="47129" name="Text Box 28"/>
            <p:cNvSpPr txBox="1">
              <a:spLocks noChangeArrowheads="1"/>
            </p:cNvSpPr>
            <p:nvPr/>
          </p:nvSpPr>
          <p:spPr bwMode="auto">
            <a:xfrm>
              <a:off x="4481" y="2252"/>
              <a:ext cx="611" cy="288"/>
            </a:xfrm>
            <a:prstGeom prst="rect">
              <a:avLst/>
            </a:prstGeom>
            <a:noFill/>
            <a:ln w="9525">
              <a:noFill/>
              <a:miter lim="800000"/>
              <a:headEnd/>
              <a:tailEnd/>
            </a:ln>
          </p:spPr>
          <p:txBody>
            <a:bodyPr wrap="none">
              <a:spAutoFit/>
            </a:bodyPr>
            <a:lstStyle/>
            <a:p>
              <a:pPr eaLnBrk="0" hangingPunct="0"/>
              <a:r>
                <a:rPr lang="en-US" sz="2400"/>
                <a:t>D</a:t>
              </a:r>
              <a:r>
                <a:rPr lang="en-US" sz="1200"/>
                <a:t>atabase</a:t>
              </a:r>
              <a:endParaRPr lang="en-US" sz="2400"/>
            </a:p>
          </p:txBody>
        </p:sp>
        <p:sp>
          <p:nvSpPr>
            <p:cNvPr id="47130" name="Text Box 29"/>
            <p:cNvSpPr txBox="1">
              <a:spLocks noChangeArrowheads="1"/>
            </p:cNvSpPr>
            <p:nvPr/>
          </p:nvSpPr>
          <p:spPr bwMode="auto">
            <a:xfrm>
              <a:off x="4475" y="2612"/>
              <a:ext cx="601" cy="288"/>
            </a:xfrm>
            <a:prstGeom prst="rect">
              <a:avLst/>
            </a:prstGeom>
            <a:noFill/>
            <a:ln w="9525">
              <a:noFill/>
              <a:miter lim="800000"/>
              <a:headEnd/>
              <a:tailEnd/>
            </a:ln>
          </p:spPr>
          <p:txBody>
            <a:bodyPr wrap="none">
              <a:spAutoFit/>
            </a:bodyPr>
            <a:lstStyle/>
            <a:p>
              <a:pPr eaLnBrk="0" hangingPunct="0"/>
              <a:r>
                <a:rPr lang="en-US" sz="2400"/>
                <a:t>G</a:t>
              </a:r>
              <a:r>
                <a:rPr lang="en-US" sz="1200"/>
                <a:t>ATEW</a:t>
              </a:r>
              <a:r>
                <a:rPr lang="en-US" sz="2400"/>
                <a:t>.</a:t>
              </a:r>
            </a:p>
          </p:txBody>
        </p:sp>
        <p:sp>
          <p:nvSpPr>
            <p:cNvPr id="47131" name="Line 30"/>
            <p:cNvSpPr>
              <a:spLocks noChangeShapeType="1"/>
            </p:cNvSpPr>
            <p:nvPr/>
          </p:nvSpPr>
          <p:spPr bwMode="auto">
            <a:xfrm flipV="1">
              <a:off x="4121" y="2347"/>
              <a:ext cx="344" cy="0"/>
            </a:xfrm>
            <a:prstGeom prst="line">
              <a:avLst/>
            </a:prstGeom>
            <a:noFill/>
            <a:ln w="9525">
              <a:solidFill>
                <a:srgbClr val="00CC00"/>
              </a:solidFill>
              <a:round/>
              <a:headEnd/>
              <a:tailEnd type="triangle" w="med" len="med"/>
            </a:ln>
          </p:spPr>
          <p:txBody>
            <a:bodyPr wrap="none" anchor="ctr"/>
            <a:lstStyle/>
            <a:p>
              <a:endParaRPr lang="en-US"/>
            </a:p>
          </p:txBody>
        </p:sp>
        <p:sp>
          <p:nvSpPr>
            <p:cNvPr id="47132" name="Text Box 31"/>
            <p:cNvSpPr txBox="1">
              <a:spLocks noChangeArrowheads="1"/>
            </p:cNvSpPr>
            <p:nvPr/>
          </p:nvSpPr>
          <p:spPr bwMode="auto">
            <a:xfrm rot="-5377906">
              <a:off x="2627" y="2218"/>
              <a:ext cx="956" cy="231"/>
            </a:xfrm>
            <a:prstGeom prst="rect">
              <a:avLst/>
            </a:prstGeom>
            <a:noFill/>
            <a:ln w="12700" cap="sq">
              <a:noFill/>
              <a:miter lim="800000"/>
              <a:headEnd/>
              <a:tailEnd/>
            </a:ln>
          </p:spPr>
          <p:txBody>
            <a:bodyPr wrap="none">
              <a:spAutoFit/>
            </a:bodyPr>
            <a:lstStyle/>
            <a:p>
              <a:r>
                <a:rPr kumimoji="1" lang="en-US"/>
                <a:t>DATA BASE</a:t>
              </a:r>
            </a:p>
          </p:txBody>
        </p:sp>
        <p:sp>
          <p:nvSpPr>
            <p:cNvPr id="47133" name="Text Box 32"/>
            <p:cNvSpPr txBox="1">
              <a:spLocks noChangeArrowheads="1"/>
            </p:cNvSpPr>
            <p:nvPr/>
          </p:nvSpPr>
          <p:spPr bwMode="auto">
            <a:xfrm>
              <a:off x="980" y="3380"/>
              <a:ext cx="1931" cy="288"/>
            </a:xfrm>
            <a:prstGeom prst="rect">
              <a:avLst/>
            </a:prstGeom>
            <a:noFill/>
            <a:ln w="12700" cap="sq">
              <a:noFill/>
              <a:miter lim="800000"/>
              <a:headEnd/>
              <a:tailEnd/>
            </a:ln>
          </p:spPr>
          <p:txBody>
            <a:bodyPr wrap="none">
              <a:spAutoFit/>
            </a:bodyPr>
            <a:lstStyle/>
            <a:p>
              <a:r>
                <a:rPr kumimoji="1" lang="en-US" sz="2400"/>
                <a:t>DATA PRODUCERS</a:t>
              </a:r>
            </a:p>
          </p:txBody>
        </p:sp>
        <p:sp>
          <p:nvSpPr>
            <p:cNvPr id="47134" name="Text Box 33"/>
            <p:cNvSpPr txBox="1">
              <a:spLocks noChangeArrowheads="1"/>
            </p:cNvSpPr>
            <p:nvPr/>
          </p:nvSpPr>
          <p:spPr bwMode="auto">
            <a:xfrm>
              <a:off x="3543" y="3380"/>
              <a:ext cx="1365" cy="288"/>
            </a:xfrm>
            <a:prstGeom prst="rect">
              <a:avLst/>
            </a:prstGeom>
            <a:noFill/>
            <a:ln w="12700" cap="sq">
              <a:noFill/>
              <a:miter lim="800000"/>
              <a:headEnd/>
              <a:tailEnd/>
            </a:ln>
          </p:spPr>
          <p:txBody>
            <a:bodyPr wrap="none">
              <a:spAutoFit/>
            </a:bodyPr>
            <a:lstStyle/>
            <a:p>
              <a:r>
                <a:rPr kumimoji="1" lang="en-US" sz="2400"/>
                <a:t>DATA USERS</a:t>
              </a:r>
            </a:p>
          </p:txBody>
        </p:sp>
        <p:pic>
          <p:nvPicPr>
            <p:cNvPr id="47135" name="Picture 34" descr="LCCS2 software"/>
            <p:cNvPicPr>
              <a:picLocks noChangeAspect="1" noChangeArrowheads="1"/>
            </p:cNvPicPr>
            <p:nvPr/>
          </p:nvPicPr>
          <p:blipFill>
            <a:blip r:embed="rId3" cstate="email"/>
            <a:srcRect/>
            <a:stretch>
              <a:fillRect/>
            </a:stretch>
          </p:blipFill>
          <p:spPr bwMode="auto">
            <a:xfrm>
              <a:off x="838" y="1582"/>
              <a:ext cx="360" cy="360"/>
            </a:xfrm>
            <a:prstGeom prst="rect">
              <a:avLst/>
            </a:prstGeom>
            <a:noFill/>
            <a:ln w="9525">
              <a:noFill/>
              <a:miter lim="800000"/>
              <a:headEnd/>
              <a:tailEnd/>
            </a:ln>
          </p:spPr>
        </p:pic>
        <p:pic>
          <p:nvPicPr>
            <p:cNvPr id="47136" name="Picture 35" descr="GeoVIS at Africover"/>
            <p:cNvPicPr>
              <a:picLocks noChangeAspect="1" noChangeArrowheads="1"/>
            </p:cNvPicPr>
            <p:nvPr/>
          </p:nvPicPr>
          <p:blipFill>
            <a:blip r:embed="rId4" cstate="email"/>
            <a:srcRect/>
            <a:stretch>
              <a:fillRect/>
            </a:stretch>
          </p:blipFill>
          <p:spPr bwMode="auto">
            <a:xfrm>
              <a:off x="2086" y="2587"/>
              <a:ext cx="360" cy="360"/>
            </a:xfrm>
            <a:prstGeom prst="rect">
              <a:avLst/>
            </a:prstGeom>
            <a:noFill/>
            <a:ln w="9525">
              <a:noFill/>
              <a:miter lim="800000"/>
              <a:headEnd/>
              <a:tailEnd/>
            </a:ln>
          </p:spPr>
        </p:pic>
        <p:pic>
          <p:nvPicPr>
            <p:cNvPr id="47137" name="Picture 36" descr="MAP"/>
            <p:cNvPicPr>
              <a:picLocks noChangeAspect="1" noChangeArrowheads="1"/>
            </p:cNvPicPr>
            <p:nvPr/>
          </p:nvPicPr>
          <p:blipFill>
            <a:blip r:embed="rId5" cstate="email"/>
            <a:srcRect/>
            <a:stretch>
              <a:fillRect/>
            </a:stretch>
          </p:blipFill>
          <p:spPr bwMode="auto">
            <a:xfrm>
              <a:off x="3652" y="1582"/>
              <a:ext cx="360" cy="360"/>
            </a:xfrm>
            <a:prstGeom prst="rect">
              <a:avLst/>
            </a:prstGeom>
            <a:noFill/>
            <a:ln w="9525">
              <a:noFill/>
              <a:miter lim="800000"/>
              <a:headEnd/>
              <a:tailEnd/>
            </a:ln>
          </p:spPr>
        </p:pic>
        <p:pic>
          <p:nvPicPr>
            <p:cNvPr id="47138" name="Picture 37" descr="MAP"/>
            <p:cNvPicPr>
              <a:picLocks noChangeAspect="1" noChangeArrowheads="1"/>
            </p:cNvPicPr>
            <p:nvPr/>
          </p:nvPicPr>
          <p:blipFill>
            <a:blip r:embed="rId6" cstate="email"/>
            <a:srcRect/>
            <a:stretch>
              <a:fillRect/>
            </a:stretch>
          </p:blipFill>
          <p:spPr bwMode="auto">
            <a:xfrm>
              <a:off x="4582" y="1573"/>
              <a:ext cx="360" cy="360"/>
            </a:xfrm>
            <a:prstGeom prst="rect">
              <a:avLst/>
            </a:prstGeom>
            <a:noFill/>
            <a:ln w="9525">
              <a:noFill/>
              <a:miter lim="800000"/>
              <a:headEnd/>
              <a:tailEnd/>
            </a:ln>
          </p:spPr>
        </p:pic>
        <p:pic>
          <p:nvPicPr>
            <p:cNvPr id="47139" name="Picture 38" descr="MAD-CAT"/>
            <p:cNvPicPr>
              <a:picLocks noChangeAspect="1" noChangeArrowheads="1"/>
            </p:cNvPicPr>
            <p:nvPr/>
          </p:nvPicPr>
          <p:blipFill>
            <a:blip r:embed="rId7" cstate="email"/>
            <a:srcRect/>
            <a:stretch>
              <a:fillRect/>
            </a:stretch>
          </p:blipFill>
          <p:spPr bwMode="auto">
            <a:xfrm>
              <a:off x="2086" y="1666"/>
              <a:ext cx="360" cy="360"/>
            </a:xfrm>
            <a:prstGeom prst="rect">
              <a:avLst/>
            </a:prstGeom>
            <a:noFill/>
            <a:ln w="9525">
              <a:noFill/>
              <a:miter lim="800000"/>
              <a:headEnd/>
              <a:tailEnd/>
            </a:ln>
          </p:spPr>
        </p:pic>
      </p:grpSp>
    </p:spTree>
    <p:extLst>
      <p:ext uri="{BB962C8B-B14F-4D97-AF65-F5344CB8AC3E}">
        <p14:creationId xmlns:p14="http://schemas.microsoft.com/office/powerpoint/2010/main" val="1773268566"/>
      </p:ext>
    </p:extLst>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13"/>
          <p:cNvPicPr>
            <a:picLocks noChangeAspect="1" noChangeArrowheads="1"/>
          </p:cNvPicPr>
          <p:nvPr/>
        </p:nvPicPr>
        <p:blipFill>
          <a:blip r:embed="rId2" cstate="email"/>
          <a:srcRect/>
          <a:stretch>
            <a:fillRect/>
          </a:stretch>
        </p:blipFill>
        <p:spPr bwMode="auto">
          <a:xfrm>
            <a:off x="5795963" y="5013325"/>
            <a:ext cx="1758950" cy="1663700"/>
          </a:xfrm>
          <a:prstGeom prst="rect">
            <a:avLst/>
          </a:prstGeom>
          <a:noFill/>
          <a:ln w="9525">
            <a:solidFill>
              <a:schemeClr val="bg2"/>
            </a:solidFill>
            <a:miter lim="800000"/>
            <a:headEnd/>
            <a:tailEnd/>
          </a:ln>
        </p:spPr>
      </p:pic>
      <p:sp>
        <p:nvSpPr>
          <p:cNvPr id="20482" name="Rectangle 2"/>
          <p:cNvSpPr>
            <a:spLocks noGrp="1" noChangeArrowheads="1"/>
          </p:cNvSpPr>
          <p:nvPr>
            <p:ph type="title"/>
          </p:nvPr>
        </p:nvSpPr>
        <p:spPr>
          <a:xfrm>
            <a:off x="319088" y="681038"/>
            <a:ext cx="8824912" cy="720725"/>
          </a:xfrm>
        </p:spPr>
        <p:txBody>
          <a:bodyPr/>
          <a:lstStyle/>
          <a:p>
            <a:pPr>
              <a:defRPr/>
            </a:pPr>
            <a:r>
              <a:rPr lang="en-GB" dirty="0" smtClean="0">
                <a:solidFill>
                  <a:srgbClr val="C00000"/>
                </a:solidFill>
              </a:rPr>
              <a:t>FAO GLCN Core activities</a:t>
            </a:r>
          </a:p>
        </p:txBody>
      </p:sp>
      <p:sp>
        <p:nvSpPr>
          <p:cNvPr id="20483" name="Rectangle 3"/>
          <p:cNvSpPr>
            <a:spLocks noGrp="1" noChangeArrowheads="1"/>
          </p:cNvSpPr>
          <p:nvPr>
            <p:ph type="body" idx="1"/>
          </p:nvPr>
        </p:nvSpPr>
        <p:spPr>
          <a:xfrm>
            <a:off x="365125" y="1244600"/>
            <a:ext cx="5621338" cy="5114925"/>
          </a:xfrm>
        </p:spPr>
        <p:txBody>
          <a:bodyPr/>
          <a:lstStyle/>
          <a:p>
            <a:pPr marL="142875" indent="-180975">
              <a:lnSpc>
                <a:spcPct val="90000"/>
              </a:lnSpc>
              <a:buFont typeface="Wingdings" pitchFamily="2" charset="2"/>
              <a:buChar char="§"/>
              <a:defRPr/>
            </a:pPr>
            <a:r>
              <a:rPr lang="en-US" altLang="en-US" sz="2000" kern="0" dirty="0" smtClean="0">
                <a:solidFill>
                  <a:srgbClr val="002060"/>
                </a:solidFill>
                <a:ea typeface="ＭＳ Ｐゴシック" pitchFamily="34" charset="-128"/>
              </a:rPr>
              <a:t>Establish global network</a:t>
            </a:r>
          </a:p>
          <a:p>
            <a:pPr marL="142875" indent="-180975">
              <a:lnSpc>
                <a:spcPct val="90000"/>
              </a:lnSpc>
              <a:buFont typeface="Wingdings" pitchFamily="2" charset="2"/>
              <a:buChar char="§"/>
              <a:defRPr/>
            </a:pPr>
            <a:r>
              <a:rPr lang="en-US" altLang="en-US" sz="2000" kern="0" dirty="0" smtClean="0">
                <a:solidFill>
                  <a:srgbClr val="002060"/>
                </a:solidFill>
                <a:ea typeface="ＭＳ Ｐゴシック" pitchFamily="34" charset="-128"/>
              </a:rPr>
              <a:t>Develop Land cover mapping methodology</a:t>
            </a:r>
          </a:p>
          <a:p>
            <a:pPr marL="142875" indent="-180975">
              <a:lnSpc>
                <a:spcPct val="90000"/>
              </a:lnSpc>
              <a:buFont typeface="Wingdings" pitchFamily="2" charset="2"/>
              <a:buChar char="§"/>
              <a:defRPr/>
            </a:pPr>
            <a:r>
              <a:rPr lang="en-US" altLang="en-US" sz="2000" kern="0" dirty="0" smtClean="0">
                <a:solidFill>
                  <a:srgbClr val="002060"/>
                </a:solidFill>
                <a:ea typeface="ＭＳ Ｐゴシック" pitchFamily="34" charset="-128"/>
              </a:rPr>
              <a:t>Standards development (LCCS/LCML)</a:t>
            </a:r>
          </a:p>
          <a:p>
            <a:pPr marL="142875" indent="-180975">
              <a:lnSpc>
                <a:spcPct val="90000"/>
              </a:lnSpc>
              <a:buFont typeface="Wingdings" pitchFamily="2" charset="2"/>
              <a:buChar char="§"/>
              <a:defRPr/>
            </a:pPr>
            <a:r>
              <a:rPr lang="en-US" altLang="en-US" sz="2000" kern="0" dirty="0" smtClean="0">
                <a:solidFill>
                  <a:srgbClr val="002060"/>
                </a:solidFill>
                <a:ea typeface="ＭＳ Ｐゴシック" pitchFamily="34" charset="-128"/>
              </a:rPr>
              <a:t>Land Cover Mapping Toolbox (LCCS/</a:t>
            </a:r>
            <a:r>
              <a:rPr lang="en-US" altLang="en-US" sz="2000" kern="0" dirty="0" err="1" smtClean="0">
                <a:solidFill>
                  <a:srgbClr val="002060"/>
                </a:solidFill>
                <a:ea typeface="ＭＳ Ｐゴシック" pitchFamily="34" charset="-128"/>
              </a:rPr>
              <a:t>MadCat</a:t>
            </a:r>
            <a:r>
              <a:rPr lang="en-US" altLang="en-US" sz="2000" kern="0" dirty="0" smtClean="0">
                <a:solidFill>
                  <a:srgbClr val="002060"/>
                </a:solidFill>
                <a:ea typeface="ＭＳ Ｐゴシック" pitchFamily="34" charset="-128"/>
              </a:rPr>
              <a:t>/ADG)</a:t>
            </a:r>
          </a:p>
          <a:p>
            <a:pPr marL="142875" indent="-180975">
              <a:lnSpc>
                <a:spcPct val="90000"/>
              </a:lnSpc>
              <a:buFont typeface="Wingdings" pitchFamily="2" charset="2"/>
              <a:buChar char="§"/>
              <a:defRPr/>
            </a:pPr>
            <a:r>
              <a:rPr lang="en-US" altLang="en-US" sz="2000" kern="0" dirty="0" smtClean="0">
                <a:solidFill>
                  <a:srgbClr val="002060"/>
                </a:solidFill>
                <a:ea typeface="ＭＳ Ｐゴシック" pitchFamily="34" charset="-128"/>
              </a:rPr>
              <a:t>Technical assistance to national experts for land cover mapping activities</a:t>
            </a:r>
          </a:p>
          <a:p>
            <a:pPr marL="142875" indent="-180975">
              <a:lnSpc>
                <a:spcPct val="90000"/>
              </a:lnSpc>
              <a:buFont typeface="Wingdings" pitchFamily="2" charset="2"/>
              <a:buChar char="§"/>
              <a:defRPr/>
            </a:pPr>
            <a:r>
              <a:rPr lang="en-US" altLang="en-US" sz="2000" kern="0" dirty="0" smtClean="0">
                <a:solidFill>
                  <a:srgbClr val="002060"/>
                </a:solidFill>
                <a:ea typeface="ＭＳ Ｐゴシック" pitchFamily="34" charset="-128"/>
              </a:rPr>
              <a:t>Preparation of guidelines, manuals, templates, workshops, technical papers, metadata</a:t>
            </a:r>
          </a:p>
          <a:p>
            <a:pPr marL="142875" indent="-180975">
              <a:lnSpc>
                <a:spcPct val="90000"/>
              </a:lnSpc>
              <a:buFont typeface="Wingdings" pitchFamily="2" charset="2"/>
              <a:buChar char="§"/>
              <a:defRPr/>
            </a:pPr>
            <a:r>
              <a:rPr lang="en-US" altLang="en-US" sz="2000" kern="0" dirty="0" smtClean="0">
                <a:solidFill>
                  <a:srgbClr val="002060"/>
                </a:solidFill>
                <a:ea typeface="ＭＳ Ｐゴシック" pitchFamily="34" charset="-128"/>
              </a:rPr>
              <a:t>Capacity building</a:t>
            </a:r>
          </a:p>
          <a:p>
            <a:pPr marL="142875" indent="-180975">
              <a:lnSpc>
                <a:spcPct val="90000"/>
              </a:lnSpc>
              <a:buFont typeface="Wingdings" pitchFamily="2" charset="2"/>
              <a:buChar char="§"/>
              <a:defRPr/>
            </a:pPr>
            <a:r>
              <a:rPr lang="en-US" altLang="en-US" sz="2000" kern="0" dirty="0" smtClean="0">
                <a:solidFill>
                  <a:srgbClr val="002060"/>
                </a:solidFill>
                <a:ea typeface="ＭＳ Ｐゴシック" pitchFamily="34" charset="-128"/>
              </a:rPr>
              <a:t>Awareness raising workshops, training resources and sessions </a:t>
            </a:r>
          </a:p>
          <a:p>
            <a:pPr marL="142875" indent="-180975">
              <a:lnSpc>
                <a:spcPct val="90000"/>
              </a:lnSpc>
              <a:buFont typeface="Wingdings" pitchFamily="2" charset="2"/>
              <a:buChar char="§"/>
              <a:defRPr/>
            </a:pPr>
            <a:r>
              <a:rPr lang="en-US" altLang="en-US" sz="2000" kern="0" dirty="0" smtClean="0">
                <a:solidFill>
                  <a:srgbClr val="002060"/>
                </a:solidFill>
                <a:ea typeface="ＭＳ Ｐゴシック" pitchFamily="34" charset="-128"/>
              </a:rPr>
              <a:t>Dissemination and outreach (FAO </a:t>
            </a:r>
            <a:r>
              <a:rPr lang="en-US" altLang="en-US" sz="2000" kern="0" dirty="0" err="1" smtClean="0">
                <a:solidFill>
                  <a:srgbClr val="002060"/>
                </a:solidFill>
                <a:ea typeface="ＭＳ Ｐゴシック" pitchFamily="34" charset="-128"/>
              </a:rPr>
              <a:t>GeoNetwork</a:t>
            </a:r>
            <a:r>
              <a:rPr lang="en-US" altLang="en-US" sz="2000" kern="0" dirty="0" smtClean="0">
                <a:solidFill>
                  <a:srgbClr val="002060"/>
                </a:solidFill>
                <a:ea typeface="ＭＳ Ｐゴシック" pitchFamily="34" charset="-128"/>
              </a:rPr>
              <a:t> and FAO GLCN website) </a:t>
            </a:r>
          </a:p>
          <a:p>
            <a:pPr marL="142875" indent="-180975">
              <a:lnSpc>
                <a:spcPct val="90000"/>
              </a:lnSpc>
              <a:buFont typeface="Wingdings" pitchFamily="2" charset="2"/>
              <a:buChar char="§"/>
              <a:defRPr/>
            </a:pPr>
            <a:r>
              <a:rPr lang="en-US" altLang="en-US" sz="2000" kern="0" dirty="0" smtClean="0">
                <a:solidFill>
                  <a:srgbClr val="002060"/>
                </a:solidFill>
                <a:ea typeface="ＭＳ Ｐゴシック" pitchFamily="34" charset="-128"/>
              </a:rPr>
              <a:t>Enable use of the land cover information </a:t>
            </a:r>
          </a:p>
        </p:txBody>
      </p:sp>
      <p:sp>
        <p:nvSpPr>
          <p:cNvPr id="43013" name="Text Box 5"/>
          <p:cNvSpPr txBox="1">
            <a:spLocks noChangeArrowheads="1"/>
          </p:cNvSpPr>
          <p:nvPr/>
        </p:nvSpPr>
        <p:spPr bwMode="auto">
          <a:xfrm>
            <a:off x="6680200" y="6240463"/>
            <a:ext cx="1701800" cy="244475"/>
          </a:xfrm>
          <a:prstGeom prst="rect">
            <a:avLst/>
          </a:prstGeom>
          <a:noFill/>
          <a:ln w="9525">
            <a:noFill/>
            <a:miter lim="800000"/>
            <a:headEnd/>
            <a:tailEnd/>
          </a:ln>
        </p:spPr>
        <p:txBody>
          <a:bodyPr wrap="none">
            <a:spAutoFit/>
          </a:bodyPr>
          <a:lstStyle/>
          <a:p>
            <a:r>
              <a:rPr lang="en-GB" sz="1000" i="1">
                <a:solidFill>
                  <a:schemeClr val="bg1"/>
                </a:solidFill>
              </a:rPr>
              <a:t>multi-date landsat imagery</a:t>
            </a:r>
            <a:r>
              <a:rPr lang="en-GB" sz="1000">
                <a:solidFill>
                  <a:schemeClr val="bg1"/>
                </a:solidFill>
              </a:rPr>
              <a:t> </a:t>
            </a:r>
          </a:p>
        </p:txBody>
      </p:sp>
      <p:pic>
        <p:nvPicPr>
          <p:cNvPr id="43014" name="Picture 2"/>
          <p:cNvPicPr>
            <a:picLocks noChangeAspect="1" noChangeArrowheads="1"/>
          </p:cNvPicPr>
          <p:nvPr/>
        </p:nvPicPr>
        <p:blipFill>
          <a:blip r:embed="rId3" cstate="email"/>
          <a:srcRect/>
          <a:stretch>
            <a:fillRect/>
          </a:stretch>
        </p:blipFill>
        <p:spPr bwMode="auto">
          <a:xfrm>
            <a:off x="7491413" y="4292600"/>
            <a:ext cx="1652587" cy="2349500"/>
          </a:xfrm>
          <a:prstGeom prst="rect">
            <a:avLst/>
          </a:prstGeom>
          <a:noFill/>
          <a:ln w="9525">
            <a:noFill/>
            <a:miter lim="800000"/>
            <a:headEnd/>
            <a:tailEnd/>
          </a:ln>
        </p:spPr>
      </p:pic>
      <p:sp>
        <p:nvSpPr>
          <p:cNvPr id="13" name="TextBox 12"/>
          <p:cNvSpPr txBox="1"/>
          <p:nvPr/>
        </p:nvSpPr>
        <p:spPr>
          <a:xfrm>
            <a:off x="5622925" y="0"/>
            <a:ext cx="3521075" cy="523875"/>
          </a:xfrm>
          <a:prstGeom prst="rect">
            <a:avLst/>
          </a:prstGeom>
          <a:solidFill>
            <a:srgbClr val="FFC000"/>
          </a:solidFill>
        </p:spPr>
        <p:txBody>
          <a:bodyPr>
            <a:spAutoFit/>
          </a:bodyPr>
          <a:lstStyle/>
          <a:p>
            <a:pPr algn="ctr">
              <a:defRPr/>
            </a:pPr>
            <a:r>
              <a:rPr lang="en-US" sz="2800" dirty="0">
                <a:solidFill>
                  <a:schemeClr val="bg1"/>
                </a:solidFill>
                <a:latin typeface="+mj-lt"/>
                <a:cs typeface="Arial"/>
              </a:rPr>
              <a:t>Land cover</a:t>
            </a:r>
          </a:p>
        </p:txBody>
      </p:sp>
      <p:pic>
        <p:nvPicPr>
          <p:cNvPr id="43016" name="Picture 8" descr="GLCN publications"/>
          <p:cNvPicPr>
            <a:picLocks noChangeAspect="1" noChangeArrowheads="1"/>
          </p:cNvPicPr>
          <p:nvPr/>
        </p:nvPicPr>
        <p:blipFill>
          <a:blip r:embed="rId4" cstate="email"/>
          <a:srcRect/>
          <a:stretch>
            <a:fillRect/>
          </a:stretch>
        </p:blipFill>
        <p:spPr bwMode="auto">
          <a:xfrm>
            <a:off x="6156325" y="836613"/>
            <a:ext cx="2098675" cy="1965325"/>
          </a:xfrm>
          <a:prstGeom prst="rect">
            <a:avLst/>
          </a:prstGeom>
          <a:noFill/>
          <a:ln w="9525">
            <a:noFill/>
            <a:miter lim="800000"/>
            <a:headEnd/>
            <a:tailEnd/>
          </a:ln>
        </p:spPr>
      </p:pic>
      <p:pic>
        <p:nvPicPr>
          <p:cNvPr id="43017" name="Picture 9" descr="series cover"/>
          <p:cNvPicPr>
            <a:picLocks noChangeAspect="1" noChangeArrowheads="1"/>
          </p:cNvPicPr>
          <p:nvPr/>
        </p:nvPicPr>
        <p:blipFill>
          <a:blip r:embed="rId5" cstate="email"/>
          <a:srcRect/>
          <a:stretch>
            <a:fillRect/>
          </a:stretch>
        </p:blipFill>
        <p:spPr bwMode="auto">
          <a:xfrm>
            <a:off x="7380288" y="2565400"/>
            <a:ext cx="1428750" cy="966788"/>
          </a:xfrm>
          <a:prstGeom prst="rect">
            <a:avLst/>
          </a:prstGeom>
          <a:noFill/>
          <a:ln w="9525">
            <a:noFill/>
            <a:miter lim="800000"/>
            <a:headEnd/>
            <a:tailEnd/>
          </a:ln>
        </p:spPr>
      </p:pic>
      <p:pic>
        <p:nvPicPr>
          <p:cNvPr id="43018" name="Picture 10" descr="series cover"/>
          <p:cNvPicPr>
            <a:picLocks noChangeAspect="1" noChangeArrowheads="1"/>
          </p:cNvPicPr>
          <p:nvPr/>
        </p:nvPicPr>
        <p:blipFill>
          <a:blip r:embed="rId6" cstate="email"/>
          <a:srcRect/>
          <a:stretch>
            <a:fillRect/>
          </a:stretch>
        </p:blipFill>
        <p:spPr bwMode="auto">
          <a:xfrm>
            <a:off x="8143875" y="1196975"/>
            <a:ext cx="1000125" cy="1409700"/>
          </a:xfrm>
          <a:prstGeom prst="rect">
            <a:avLst/>
          </a:prstGeom>
          <a:noFill/>
          <a:ln w="9525">
            <a:noFill/>
            <a:miter lim="800000"/>
            <a:headEnd/>
            <a:tailEnd/>
          </a:ln>
        </p:spPr>
      </p:pic>
      <p:pic>
        <p:nvPicPr>
          <p:cNvPr id="43019" name="Picture 11" descr="series cover"/>
          <p:cNvPicPr>
            <a:picLocks noChangeAspect="1" noChangeArrowheads="1"/>
          </p:cNvPicPr>
          <p:nvPr/>
        </p:nvPicPr>
        <p:blipFill>
          <a:blip r:embed="rId7" cstate="email"/>
          <a:srcRect/>
          <a:stretch>
            <a:fillRect/>
          </a:stretch>
        </p:blipFill>
        <p:spPr bwMode="auto">
          <a:xfrm>
            <a:off x="8172450" y="4005263"/>
            <a:ext cx="971550" cy="1368425"/>
          </a:xfrm>
          <a:prstGeom prst="rect">
            <a:avLst/>
          </a:prstGeom>
          <a:noFill/>
          <a:ln w="9525">
            <a:noFill/>
            <a:miter lim="800000"/>
            <a:headEnd/>
            <a:tailEnd/>
          </a:ln>
        </p:spPr>
      </p:pic>
      <p:pic>
        <p:nvPicPr>
          <p:cNvPr id="43020" name="Picture 2"/>
          <p:cNvPicPr>
            <a:picLocks noChangeAspect="1" noChangeArrowheads="1"/>
          </p:cNvPicPr>
          <p:nvPr/>
        </p:nvPicPr>
        <p:blipFill>
          <a:blip r:embed="rId8" cstate="email"/>
          <a:srcRect/>
          <a:stretch>
            <a:fillRect/>
          </a:stretch>
        </p:blipFill>
        <p:spPr bwMode="auto">
          <a:xfrm>
            <a:off x="6011863" y="2997200"/>
            <a:ext cx="1301750" cy="1841500"/>
          </a:xfrm>
          <a:prstGeom prst="rect">
            <a:avLst/>
          </a:prstGeom>
          <a:noFill/>
          <a:ln w="9525">
            <a:noFill/>
            <a:miter lim="800000"/>
            <a:headEnd/>
            <a:tailEnd/>
          </a:ln>
        </p:spPr>
      </p:pic>
      <p:pic>
        <p:nvPicPr>
          <p:cNvPr id="43021" name="Picture 12" descr="series cover"/>
          <p:cNvPicPr>
            <a:picLocks noChangeAspect="1" noChangeArrowheads="1"/>
          </p:cNvPicPr>
          <p:nvPr/>
        </p:nvPicPr>
        <p:blipFill>
          <a:blip r:embed="rId9" cstate="email"/>
          <a:srcRect/>
          <a:stretch>
            <a:fillRect/>
          </a:stretch>
        </p:blipFill>
        <p:spPr bwMode="auto">
          <a:xfrm>
            <a:off x="7164388" y="3141663"/>
            <a:ext cx="1000125" cy="1409700"/>
          </a:xfrm>
          <a:prstGeom prst="rect">
            <a:avLst/>
          </a:prstGeom>
          <a:noFill/>
          <a:ln w="9525">
            <a:noFill/>
            <a:miter lim="800000"/>
            <a:headEnd/>
            <a:tailEnd/>
          </a:ln>
        </p:spPr>
      </p:pic>
    </p:spTree>
    <p:extLst>
      <p:ext uri="{BB962C8B-B14F-4D97-AF65-F5344CB8AC3E}">
        <p14:creationId xmlns:p14="http://schemas.microsoft.com/office/powerpoint/2010/main" val="1100166023"/>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ChangeArrowheads="1"/>
          </p:cNvSpPr>
          <p:nvPr/>
        </p:nvSpPr>
        <p:spPr bwMode="auto">
          <a:xfrm>
            <a:off x="417513" y="2636838"/>
            <a:ext cx="8878887" cy="1200150"/>
          </a:xfrm>
          <a:prstGeom prst="rect">
            <a:avLst/>
          </a:prstGeom>
          <a:noFill/>
          <a:ln w="9525">
            <a:noFill/>
            <a:miter lim="800000"/>
            <a:headEnd/>
            <a:tailEnd/>
          </a:ln>
        </p:spPr>
        <p:txBody>
          <a:bodyPr>
            <a:spAutoFit/>
          </a:bodyPr>
          <a:lstStyle/>
          <a:p>
            <a:pPr algn="ctr"/>
            <a:endParaRPr lang="en-GB" sz="2400" b="1">
              <a:solidFill>
                <a:srgbClr val="C00000"/>
              </a:solidFill>
              <a:cs typeface="Arial" charset="0"/>
            </a:endParaRPr>
          </a:p>
          <a:p>
            <a:pPr algn="ctr"/>
            <a:endParaRPr lang="en-GB" sz="2400" b="1">
              <a:solidFill>
                <a:srgbClr val="C00000"/>
              </a:solidFill>
              <a:cs typeface="Arial" charset="0"/>
            </a:endParaRPr>
          </a:p>
          <a:p>
            <a:pPr algn="ctr"/>
            <a:endParaRPr lang="en-US" sz="2400"/>
          </a:p>
        </p:txBody>
      </p:sp>
      <p:sp>
        <p:nvSpPr>
          <p:cNvPr id="4" name="Rectangle 2"/>
          <p:cNvSpPr>
            <a:spLocks noChangeArrowheads="1"/>
          </p:cNvSpPr>
          <p:nvPr/>
        </p:nvSpPr>
        <p:spPr bwMode="auto">
          <a:xfrm>
            <a:off x="467544" y="1550397"/>
            <a:ext cx="7920880" cy="5170646"/>
          </a:xfrm>
          <a:prstGeom prst="rect">
            <a:avLst/>
          </a:prstGeom>
          <a:noFill/>
          <a:ln w="9525">
            <a:noFill/>
            <a:miter lim="800000"/>
            <a:headEnd/>
            <a:tailEnd/>
          </a:ln>
        </p:spPr>
        <p:txBody>
          <a:bodyPr wrap="square">
            <a:spAutoFit/>
          </a:bodyPr>
          <a:lstStyle/>
          <a:p>
            <a:pPr marL="273050" indent="-273050">
              <a:spcBef>
                <a:spcPts val="600"/>
              </a:spcBef>
              <a:spcAft>
                <a:spcPts val="600"/>
              </a:spcAft>
              <a:buFont typeface="Wingdings" pitchFamily="2" charset="2"/>
              <a:buChar char="§"/>
              <a:defRPr/>
            </a:pPr>
            <a:r>
              <a:rPr lang="en-US" sz="2000" dirty="0" smtClean="0"/>
              <a:t>Aims </a:t>
            </a:r>
            <a:r>
              <a:rPr lang="en-US" sz="2000" dirty="0"/>
              <a:t>to </a:t>
            </a:r>
            <a:r>
              <a:rPr lang="en-US" sz="2000" b="1" dirty="0"/>
              <a:t>develop/strengthen capacity </a:t>
            </a:r>
            <a:r>
              <a:rPr lang="en-US" sz="2000" dirty="0"/>
              <a:t>of national agencies concerned with the collection, consolidation, and use of geospatial data to provide timely and precise agricultural statistics based on the integration of improved estimates. </a:t>
            </a:r>
            <a:endParaRPr lang="en-US" sz="2000" dirty="0" smtClean="0"/>
          </a:p>
          <a:p>
            <a:pPr marL="273050" indent="-273050">
              <a:spcBef>
                <a:spcPts val="600"/>
              </a:spcBef>
              <a:spcAft>
                <a:spcPts val="600"/>
              </a:spcAft>
              <a:buFont typeface="Wingdings" pitchFamily="2" charset="2"/>
              <a:buChar char="§"/>
              <a:defRPr/>
            </a:pPr>
            <a:r>
              <a:rPr lang="en-US" sz="2000" dirty="0" smtClean="0"/>
              <a:t>The </a:t>
            </a:r>
            <a:r>
              <a:rPr lang="en-US" sz="2000" dirty="0"/>
              <a:t>methodology employed will be to </a:t>
            </a:r>
            <a:r>
              <a:rPr lang="en-US" sz="2000" b="1" dirty="0"/>
              <a:t>increase the knowledge</a:t>
            </a:r>
            <a:r>
              <a:rPr lang="en-US" sz="2000" dirty="0"/>
              <a:t>, skills, and competencies of their staff. </a:t>
            </a:r>
            <a:endParaRPr lang="en-US" sz="2000" dirty="0" smtClean="0"/>
          </a:p>
          <a:p>
            <a:pPr marL="273050" indent="-273050">
              <a:spcBef>
                <a:spcPts val="600"/>
              </a:spcBef>
              <a:spcAft>
                <a:spcPts val="600"/>
              </a:spcAft>
              <a:buFont typeface="Wingdings" pitchFamily="2" charset="2"/>
              <a:buChar char="§"/>
              <a:defRPr/>
            </a:pPr>
            <a:r>
              <a:rPr lang="en-US" sz="2000" dirty="0" smtClean="0"/>
              <a:t>Emphasis </a:t>
            </a:r>
            <a:r>
              <a:rPr lang="en-US" sz="2000" dirty="0"/>
              <a:t>will also be placed on strengthening and sustaining the capacity of regional and national training </a:t>
            </a:r>
            <a:r>
              <a:rPr lang="en-US" sz="2000" dirty="0" smtClean="0"/>
              <a:t>centers </a:t>
            </a:r>
            <a:r>
              <a:rPr lang="en-US" sz="2000" dirty="0"/>
              <a:t>to develop and </a:t>
            </a:r>
            <a:r>
              <a:rPr lang="en-US" sz="2000" b="1" dirty="0"/>
              <a:t>deliver good-quality training</a:t>
            </a:r>
            <a:r>
              <a:rPr lang="en-US" sz="2000" dirty="0"/>
              <a:t> in agricultural statistics and statistics-related subjects, with a focus on the efficient use of EO data. </a:t>
            </a:r>
            <a:endParaRPr lang="en-US" sz="2000" dirty="0" smtClean="0"/>
          </a:p>
          <a:p>
            <a:pPr marL="273050" indent="-273050">
              <a:spcBef>
                <a:spcPts val="600"/>
              </a:spcBef>
              <a:spcAft>
                <a:spcPts val="600"/>
              </a:spcAft>
              <a:buFont typeface="Wingdings" pitchFamily="2" charset="2"/>
              <a:buChar char="§"/>
              <a:defRPr/>
            </a:pPr>
            <a:r>
              <a:rPr lang="en-US" sz="2000" dirty="0" smtClean="0"/>
              <a:t>Provide technical </a:t>
            </a:r>
            <a:r>
              <a:rPr lang="en-US" sz="2000" dirty="0"/>
              <a:t>and institutional training, training of trainers, methodological </a:t>
            </a:r>
            <a:r>
              <a:rPr lang="en-US" sz="2000" b="1" dirty="0"/>
              <a:t>guidelines and tools</a:t>
            </a:r>
            <a:r>
              <a:rPr lang="en-US" sz="2000" dirty="0"/>
              <a:t>, facilitated </a:t>
            </a:r>
            <a:r>
              <a:rPr lang="en-US" sz="2000" b="1" dirty="0"/>
              <a:t>access to </a:t>
            </a:r>
            <a:r>
              <a:rPr lang="en-US" sz="2000" dirty="0"/>
              <a:t>Earth observation including meteorological data and expert advice and support.</a:t>
            </a:r>
            <a:endParaRPr lang="en-US" sz="2000" dirty="0">
              <a:solidFill>
                <a:srgbClr val="C00000"/>
              </a:solidFill>
            </a:endParaRPr>
          </a:p>
        </p:txBody>
      </p:sp>
      <p:sp>
        <p:nvSpPr>
          <p:cNvPr id="5" name="Rectangle 4"/>
          <p:cNvSpPr>
            <a:spLocks noChangeArrowheads="1"/>
          </p:cNvSpPr>
          <p:nvPr/>
        </p:nvSpPr>
        <p:spPr bwMode="auto">
          <a:xfrm>
            <a:off x="395536" y="908720"/>
            <a:ext cx="8483351" cy="523220"/>
          </a:xfrm>
          <a:prstGeom prst="rect">
            <a:avLst/>
          </a:prstGeom>
          <a:noFill/>
          <a:ln w="9525">
            <a:noFill/>
            <a:miter lim="800000"/>
            <a:headEnd/>
            <a:tailEnd/>
          </a:ln>
        </p:spPr>
        <p:txBody>
          <a:bodyPr wrap="square">
            <a:spAutoFit/>
          </a:bodyPr>
          <a:lstStyle/>
          <a:p>
            <a:r>
              <a:rPr lang="en-GB" sz="2400" b="1" dirty="0" smtClean="0">
                <a:solidFill>
                  <a:srgbClr val="C00000"/>
                </a:solidFill>
                <a:cs typeface="Arial" charset="0"/>
              </a:rPr>
              <a:t>Component 2: </a:t>
            </a:r>
            <a:r>
              <a:rPr lang="en-GB" sz="2800" b="1" dirty="0" smtClean="0">
                <a:solidFill>
                  <a:srgbClr val="C00000"/>
                </a:solidFill>
                <a:cs typeface="Arial" charset="0"/>
              </a:rPr>
              <a:t>National Capacity Development  </a:t>
            </a:r>
            <a:endParaRPr lang="en-GB" sz="2800" b="1" dirty="0">
              <a:solidFill>
                <a:srgbClr val="C00000"/>
              </a:solidFill>
              <a:cs typeface="Arial" charset="0"/>
            </a:endParaRPr>
          </a:p>
        </p:txBody>
      </p:sp>
    </p:spTree>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5059" name="Picture 3" descr="glc2000"/>
          <p:cNvPicPr>
            <a:picLocks noGrp="1" noChangeAspect="1" noChangeArrowheads="1"/>
          </p:cNvPicPr>
          <p:nvPr>
            <p:ph sz="quarter" idx="1"/>
          </p:nvPr>
        </p:nvPicPr>
        <p:blipFill>
          <a:blip r:embed="rId3" cstate="email"/>
          <a:srcRect/>
          <a:stretch>
            <a:fillRect/>
          </a:stretch>
        </p:blipFill>
        <p:spPr>
          <a:xfrm>
            <a:off x="2012950" y="1835150"/>
            <a:ext cx="6938963" cy="2906713"/>
          </a:xfrm>
        </p:spPr>
      </p:pic>
      <p:sp>
        <p:nvSpPr>
          <p:cNvPr id="45060" name="Text Box 4"/>
          <p:cNvSpPr txBox="1">
            <a:spLocks noChangeArrowheads="1"/>
          </p:cNvSpPr>
          <p:nvPr/>
        </p:nvSpPr>
        <p:spPr bwMode="auto">
          <a:xfrm>
            <a:off x="339725" y="1323975"/>
            <a:ext cx="1776413" cy="4981575"/>
          </a:xfrm>
          <a:prstGeom prst="rect">
            <a:avLst/>
          </a:prstGeom>
          <a:noFill/>
          <a:ln w="9525">
            <a:noFill/>
            <a:miter lim="800000"/>
            <a:headEnd/>
            <a:tailEnd/>
          </a:ln>
        </p:spPr>
        <p:txBody>
          <a:bodyPr>
            <a:spAutoFit/>
          </a:bodyPr>
          <a:lstStyle/>
          <a:p>
            <a:pPr>
              <a:spcBef>
                <a:spcPct val="50000"/>
              </a:spcBef>
            </a:pPr>
            <a:r>
              <a:rPr lang="en-US" sz="1600">
                <a:latin typeface="Calibri" pitchFamily="34" charset="0"/>
              </a:rPr>
              <a:t>Global Land Cover (GLC) 2000</a:t>
            </a:r>
          </a:p>
          <a:p>
            <a:pPr>
              <a:spcBef>
                <a:spcPct val="50000"/>
              </a:spcBef>
            </a:pPr>
            <a:r>
              <a:rPr lang="en-US" sz="1600">
                <a:latin typeface="Calibri" pitchFamily="34" charset="0"/>
              </a:rPr>
              <a:t>1 km resolution</a:t>
            </a:r>
          </a:p>
          <a:p>
            <a:pPr>
              <a:spcBef>
                <a:spcPct val="50000"/>
              </a:spcBef>
            </a:pPr>
            <a:r>
              <a:rPr lang="en-US" sz="1600">
                <a:latin typeface="Calibri" pitchFamily="34" charset="0"/>
              </a:rPr>
              <a:t>The dataset was sponsored by members of the VEGETATION programme, including JRC. Each partner used the Land Cover Classification System (LCCS) produced by FAO and UNEP, which ensured that a standard legend was used across the globe</a:t>
            </a:r>
            <a:endParaRPr lang="en-GB" sz="1600">
              <a:latin typeface="Calibri" pitchFamily="34" charset="0"/>
            </a:endParaRPr>
          </a:p>
        </p:txBody>
      </p:sp>
      <p:sp>
        <p:nvSpPr>
          <p:cNvPr id="45061" name="Oval 6"/>
          <p:cNvSpPr>
            <a:spLocks noChangeArrowheads="1"/>
          </p:cNvSpPr>
          <p:nvPr/>
        </p:nvSpPr>
        <p:spPr bwMode="auto">
          <a:xfrm>
            <a:off x="179512" y="3933056"/>
            <a:ext cx="1715963" cy="1284287"/>
          </a:xfrm>
          <a:prstGeom prst="ellipse">
            <a:avLst/>
          </a:prstGeom>
          <a:noFill/>
          <a:ln w="9525">
            <a:solidFill>
              <a:srgbClr val="FF0000"/>
            </a:solidFill>
            <a:round/>
            <a:headEnd/>
            <a:tailEnd/>
          </a:ln>
        </p:spPr>
        <p:txBody>
          <a:bodyPr wrap="none" anchor="ctr"/>
          <a:lstStyle/>
          <a:p>
            <a:pPr algn="ctr"/>
            <a:endParaRPr lang="en-US"/>
          </a:p>
        </p:txBody>
      </p:sp>
      <p:sp>
        <p:nvSpPr>
          <p:cNvPr id="8" name="Rectangle 2"/>
          <p:cNvSpPr>
            <a:spLocks noGrp="1"/>
          </p:cNvSpPr>
          <p:nvPr>
            <p:ph type="title" sz="quarter"/>
          </p:nvPr>
        </p:nvSpPr>
        <p:spPr>
          <a:xfrm>
            <a:off x="323528" y="836712"/>
            <a:ext cx="8229600" cy="360040"/>
          </a:xfrm>
        </p:spPr>
        <p:txBody>
          <a:bodyPr>
            <a:normAutofit fontScale="90000"/>
          </a:bodyPr>
          <a:lstStyle/>
          <a:p>
            <a:pPr>
              <a:defRPr/>
            </a:pPr>
            <a:r>
              <a:rPr lang="en-US" dirty="0" smtClean="0">
                <a:solidFill>
                  <a:srgbClr val="C00000"/>
                </a:solidFill>
              </a:rPr>
              <a:t>LCCS databases</a:t>
            </a:r>
            <a:endParaRPr lang="en-GB" dirty="0" smtClean="0">
              <a:solidFill>
                <a:srgbClr val="C00000"/>
              </a:solidFill>
            </a:endParaRPr>
          </a:p>
        </p:txBody>
      </p:sp>
    </p:spTree>
    <p:extLst>
      <p:ext uri="{BB962C8B-B14F-4D97-AF65-F5344CB8AC3E}">
        <p14:creationId xmlns:p14="http://schemas.microsoft.com/office/powerpoint/2010/main" val="2130350186"/>
      </p:ext>
    </p:extLst>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6083" name="Picture 3" descr="Globcover_Preview"/>
          <p:cNvPicPr>
            <a:picLocks noGrp="1" noChangeAspect="1" noChangeArrowheads="1"/>
          </p:cNvPicPr>
          <p:nvPr>
            <p:ph sz="quarter" idx="2"/>
          </p:nvPr>
        </p:nvPicPr>
        <p:blipFill>
          <a:blip r:embed="rId3" cstate="email"/>
          <a:srcRect/>
          <a:stretch>
            <a:fillRect/>
          </a:stretch>
        </p:blipFill>
        <p:spPr>
          <a:xfrm>
            <a:off x="1963738" y="1846263"/>
            <a:ext cx="7004050" cy="2990850"/>
          </a:xfrm>
        </p:spPr>
      </p:pic>
      <p:sp>
        <p:nvSpPr>
          <p:cNvPr id="46084" name="Text Box 4"/>
          <p:cNvSpPr txBox="1">
            <a:spLocks noChangeArrowheads="1"/>
          </p:cNvSpPr>
          <p:nvPr/>
        </p:nvSpPr>
        <p:spPr bwMode="auto">
          <a:xfrm>
            <a:off x="273050" y="1298575"/>
            <a:ext cx="1776413" cy="4797425"/>
          </a:xfrm>
          <a:prstGeom prst="rect">
            <a:avLst/>
          </a:prstGeom>
          <a:noFill/>
          <a:ln w="9525">
            <a:noFill/>
            <a:miter lim="800000"/>
            <a:headEnd/>
            <a:tailEnd/>
          </a:ln>
        </p:spPr>
        <p:txBody>
          <a:bodyPr>
            <a:spAutoFit/>
          </a:bodyPr>
          <a:lstStyle/>
          <a:p>
            <a:pPr algn="ctr">
              <a:spcBef>
                <a:spcPct val="50000"/>
              </a:spcBef>
            </a:pPr>
            <a:r>
              <a:rPr lang="en-US" sz="1600">
                <a:latin typeface="Calibri" pitchFamily="34" charset="0"/>
              </a:rPr>
              <a:t>GlobCover ~2006</a:t>
            </a:r>
          </a:p>
          <a:p>
            <a:pPr algn="ctr">
              <a:spcBef>
                <a:spcPct val="50000"/>
              </a:spcBef>
            </a:pPr>
            <a:r>
              <a:rPr lang="en-US" sz="1600">
                <a:latin typeface="Calibri" pitchFamily="34" charset="0"/>
              </a:rPr>
              <a:t>300 m resolution</a:t>
            </a:r>
          </a:p>
          <a:p>
            <a:pPr algn="ctr"/>
            <a:endParaRPr lang="en-US" sz="1200"/>
          </a:p>
          <a:p>
            <a:pPr algn="ctr"/>
            <a:r>
              <a:rPr lang="en-US" sz="1600"/>
              <a:t>The GlobCover Land Cover product is based on ENVISAT MERIS data at full resolution from January 2005 to June 2006. The GlobCover Land Cover product is labelled according to the UN Land Cover Classification System</a:t>
            </a:r>
            <a:r>
              <a:rPr lang="en-US" sz="1200"/>
              <a:t> </a:t>
            </a:r>
            <a:endParaRPr lang="en-GB" sz="1200"/>
          </a:p>
        </p:txBody>
      </p:sp>
      <p:sp>
        <p:nvSpPr>
          <p:cNvPr id="46085" name="Oval 5"/>
          <p:cNvSpPr>
            <a:spLocks noChangeArrowheads="1"/>
          </p:cNvSpPr>
          <p:nvPr/>
        </p:nvSpPr>
        <p:spPr bwMode="auto">
          <a:xfrm>
            <a:off x="317500" y="5216525"/>
            <a:ext cx="1798638" cy="914400"/>
          </a:xfrm>
          <a:prstGeom prst="ellipse">
            <a:avLst/>
          </a:prstGeom>
          <a:noFill/>
          <a:ln w="9525">
            <a:solidFill>
              <a:srgbClr val="FF0000"/>
            </a:solidFill>
            <a:round/>
            <a:headEnd/>
            <a:tailEnd/>
          </a:ln>
        </p:spPr>
        <p:txBody>
          <a:bodyPr wrap="none" anchor="ctr"/>
          <a:lstStyle/>
          <a:p>
            <a:pPr algn="ctr"/>
            <a:endParaRPr lang="en-US"/>
          </a:p>
        </p:txBody>
      </p:sp>
      <p:sp>
        <p:nvSpPr>
          <p:cNvPr id="8" name="Rectangle 2"/>
          <p:cNvSpPr>
            <a:spLocks noGrp="1"/>
          </p:cNvSpPr>
          <p:nvPr>
            <p:ph type="title" sz="quarter"/>
          </p:nvPr>
        </p:nvSpPr>
        <p:spPr>
          <a:xfrm>
            <a:off x="323528" y="836712"/>
            <a:ext cx="8229600" cy="360040"/>
          </a:xfrm>
        </p:spPr>
        <p:txBody>
          <a:bodyPr>
            <a:normAutofit fontScale="90000"/>
          </a:bodyPr>
          <a:lstStyle/>
          <a:p>
            <a:pPr>
              <a:defRPr/>
            </a:pPr>
            <a:r>
              <a:rPr lang="en-US" dirty="0" smtClean="0">
                <a:solidFill>
                  <a:srgbClr val="C00000"/>
                </a:solidFill>
              </a:rPr>
              <a:t>LCCS databases</a:t>
            </a:r>
            <a:endParaRPr lang="en-GB" dirty="0" smtClean="0">
              <a:solidFill>
                <a:srgbClr val="C00000"/>
              </a:solidFill>
            </a:endParaRPr>
          </a:p>
        </p:txBody>
      </p:sp>
    </p:spTree>
    <p:extLst>
      <p:ext uri="{BB962C8B-B14F-4D97-AF65-F5344CB8AC3E}">
        <p14:creationId xmlns:p14="http://schemas.microsoft.com/office/powerpoint/2010/main" val="2416123015"/>
      </p:ext>
    </p:extLst>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467544" y="2276872"/>
            <a:ext cx="1584176" cy="3600400"/>
            <a:chOff x="179512" y="2276872"/>
            <a:chExt cx="1584176" cy="3600400"/>
          </a:xfrm>
        </p:grpSpPr>
        <p:sp>
          <p:nvSpPr>
            <p:cNvPr id="49154" name="Rectangle 21"/>
            <p:cNvSpPr>
              <a:spLocks noChangeArrowheads="1"/>
            </p:cNvSpPr>
            <p:nvPr/>
          </p:nvSpPr>
          <p:spPr bwMode="auto">
            <a:xfrm>
              <a:off x="179512" y="5661248"/>
              <a:ext cx="1584176" cy="216024"/>
            </a:xfrm>
            <a:prstGeom prst="rect">
              <a:avLst/>
            </a:prstGeom>
            <a:solidFill>
              <a:srgbClr val="CC9900"/>
            </a:solidFill>
            <a:ln w="9525" algn="ctr">
              <a:noFill/>
              <a:round/>
              <a:headEnd/>
              <a:tailEnd/>
            </a:ln>
          </p:spPr>
          <p:txBody>
            <a:bodyPr anchor="ctr"/>
            <a:lstStyle/>
            <a:p>
              <a:pPr algn="ctr"/>
              <a:endParaRPr lang="en-US" sz="3200" b="1">
                <a:solidFill>
                  <a:srgbClr val="FF9300"/>
                </a:solidFill>
                <a:latin typeface="Trebuchet MS" pitchFamily="34" charset="0"/>
              </a:endParaRPr>
            </a:p>
          </p:txBody>
        </p:sp>
        <p:sp>
          <p:nvSpPr>
            <p:cNvPr id="49157" name="Rectangle 18"/>
            <p:cNvSpPr>
              <a:spLocks noChangeArrowheads="1"/>
            </p:cNvSpPr>
            <p:nvPr/>
          </p:nvSpPr>
          <p:spPr bwMode="auto">
            <a:xfrm>
              <a:off x="179512" y="3501008"/>
              <a:ext cx="936104" cy="2160240"/>
            </a:xfrm>
            <a:prstGeom prst="rect">
              <a:avLst/>
            </a:prstGeom>
            <a:solidFill>
              <a:srgbClr val="FFCC66"/>
            </a:solidFill>
            <a:ln w="9525" algn="ctr">
              <a:noFill/>
              <a:round/>
              <a:headEnd/>
              <a:tailEnd/>
            </a:ln>
          </p:spPr>
          <p:txBody>
            <a:bodyPr anchor="ctr"/>
            <a:lstStyle/>
            <a:p>
              <a:pPr algn="ctr"/>
              <a:endParaRPr lang="en-US" sz="3200" b="1">
                <a:solidFill>
                  <a:srgbClr val="FF9300"/>
                </a:solidFill>
                <a:latin typeface="Trebuchet MS" pitchFamily="34" charset="0"/>
              </a:endParaRPr>
            </a:p>
          </p:txBody>
        </p:sp>
        <p:sp>
          <p:nvSpPr>
            <p:cNvPr id="49158" name="Rectangle 17"/>
            <p:cNvSpPr>
              <a:spLocks noChangeArrowheads="1"/>
            </p:cNvSpPr>
            <p:nvPr/>
          </p:nvSpPr>
          <p:spPr bwMode="auto">
            <a:xfrm>
              <a:off x="179512" y="2276872"/>
              <a:ext cx="936104" cy="792088"/>
            </a:xfrm>
            <a:prstGeom prst="rect">
              <a:avLst/>
            </a:prstGeom>
            <a:solidFill>
              <a:srgbClr val="FF9900"/>
            </a:solidFill>
            <a:ln w="9525" algn="ctr">
              <a:noFill/>
              <a:round/>
              <a:headEnd/>
              <a:tailEnd/>
            </a:ln>
          </p:spPr>
          <p:txBody>
            <a:bodyPr anchor="ctr"/>
            <a:lstStyle/>
            <a:p>
              <a:pPr algn="ctr"/>
              <a:endParaRPr lang="en-US" sz="3200" b="1">
                <a:solidFill>
                  <a:srgbClr val="FF9300"/>
                </a:solidFill>
                <a:latin typeface="Trebuchet MS" pitchFamily="34" charset="0"/>
              </a:endParaRPr>
            </a:p>
          </p:txBody>
        </p:sp>
        <p:sp>
          <p:nvSpPr>
            <p:cNvPr id="49159" name="Rectangle 16"/>
            <p:cNvSpPr>
              <a:spLocks noChangeArrowheads="1"/>
            </p:cNvSpPr>
            <p:nvPr/>
          </p:nvSpPr>
          <p:spPr bwMode="auto">
            <a:xfrm>
              <a:off x="179512" y="3068960"/>
              <a:ext cx="936104" cy="432048"/>
            </a:xfrm>
            <a:prstGeom prst="rect">
              <a:avLst/>
            </a:prstGeom>
            <a:solidFill>
              <a:srgbClr val="FFC000"/>
            </a:solidFill>
            <a:ln w="9525" algn="ctr">
              <a:noFill/>
              <a:round/>
              <a:headEnd/>
              <a:tailEnd/>
            </a:ln>
          </p:spPr>
          <p:txBody>
            <a:bodyPr anchor="ctr"/>
            <a:lstStyle/>
            <a:p>
              <a:pPr algn="ctr"/>
              <a:endParaRPr lang="en-US" sz="3200" b="1">
                <a:solidFill>
                  <a:srgbClr val="FF9300"/>
                </a:solidFill>
                <a:latin typeface="Trebuchet MS" pitchFamily="34" charset="0"/>
              </a:endParaRPr>
            </a:p>
          </p:txBody>
        </p:sp>
      </p:grpSp>
      <p:sp>
        <p:nvSpPr>
          <p:cNvPr id="49160" name="TextBox 1"/>
          <p:cNvSpPr txBox="1">
            <a:spLocks noChangeArrowheads="1"/>
          </p:cNvSpPr>
          <p:nvPr/>
        </p:nvSpPr>
        <p:spPr bwMode="auto">
          <a:xfrm>
            <a:off x="539552" y="1661120"/>
            <a:ext cx="4320480" cy="4339650"/>
          </a:xfrm>
          <a:prstGeom prst="rect">
            <a:avLst/>
          </a:prstGeom>
          <a:noFill/>
          <a:ln w="9525">
            <a:noFill/>
            <a:miter lim="800000"/>
            <a:headEnd/>
            <a:tailEnd/>
          </a:ln>
        </p:spPr>
        <p:txBody>
          <a:bodyPr wrap="square">
            <a:spAutoFit/>
          </a:bodyPr>
          <a:lstStyle/>
          <a:p>
            <a:pPr eaLnBrk="0" hangingPunct="0"/>
            <a:r>
              <a:rPr lang="en-GB" sz="1600" u="sng" dirty="0">
                <a:solidFill>
                  <a:srgbClr val="C00000"/>
                </a:solidFill>
              </a:rPr>
              <a:t>Country scale (30m or better resolution) </a:t>
            </a:r>
          </a:p>
          <a:p>
            <a:pPr marL="180975" indent="-180975" eaLnBrk="0" hangingPunct="0">
              <a:buFont typeface="Wingdings" pitchFamily="2" charset="2"/>
              <a:buChar char="§"/>
            </a:pPr>
            <a:r>
              <a:rPr lang="en-GB" sz="2000" dirty="0"/>
              <a:t>on going </a:t>
            </a:r>
            <a:r>
              <a:rPr lang="en-GB" sz="2000" dirty="0" smtClean="0"/>
              <a:t>	ECONET</a:t>
            </a:r>
            <a:endParaRPr lang="en-GB" sz="2000" dirty="0"/>
          </a:p>
          <a:p>
            <a:pPr marL="180975" indent="-180975" eaLnBrk="0" hangingPunct="0"/>
            <a:r>
              <a:rPr lang="en-GB" sz="2000" dirty="0" smtClean="0"/>
              <a:t>			Ethiopia </a:t>
            </a:r>
            <a:endParaRPr lang="en-GB" sz="2000" dirty="0"/>
          </a:p>
          <a:p>
            <a:pPr marL="180975" indent="-180975" eaLnBrk="0" hangingPunct="0">
              <a:buFont typeface="Wingdings" pitchFamily="2" charset="2"/>
              <a:buChar char="§"/>
            </a:pPr>
            <a:r>
              <a:rPr lang="en-GB" sz="2000" dirty="0" smtClean="0"/>
              <a:t>2012		</a:t>
            </a:r>
            <a:r>
              <a:rPr lang="en-GB" sz="1600" dirty="0" smtClean="0"/>
              <a:t>Fouta </a:t>
            </a:r>
            <a:r>
              <a:rPr lang="en-GB" sz="1600" dirty="0"/>
              <a:t>Djallon </a:t>
            </a:r>
            <a:r>
              <a:rPr lang="en-GB" sz="1600" dirty="0" smtClean="0"/>
              <a:t>Highlands</a:t>
            </a:r>
            <a:endParaRPr lang="en-GB" sz="2000" dirty="0"/>
          </a:p>
          <a:p>
            <a:pPr marL="2009775" lvl="4" indent="-180975" eaLnBrk="0" hangingPunct="0"/>
            <a:r>
              <a:rPr lang="en-GB" sz="2000" dirty="0" smtClean="0"/>
              <a:t>Malawi</a:t>
            </a:r>
            <a:endParaRPr lang="en-GB" sz="2000" dirty="0"/>
          </a:p>
          <a:p>
            <a:pPr marL="180975" indent="-180975" eaLnBrk="0" hangingPunct="0">
              <a:buFont typeface="Wingdings" pitchFamily="2" charset="2"/>
              <a:buChar char="§"/>
            </a:pPr>
            <a:r>
              <a:rPr lang="en-GB" sz="2000" dirty="0"/>
              <a:t>2011       </a:t>
            </a:r>
            <a:r>
              <a:rPr lang="en-GB" sz="2000" dirty="0" smtClean="0"/>
              <a:t>	Sudan </a:t>
            </a:r>
            <a:endParaRPr lang="en-GB" sz="2000" dirty="0"/>
          </a:p>
          <a:p>
            <a:pPr marL="180975" indent="-180975" eaLnBrk="0" hangingPunct="0">
              <a:buFont typeface="Wingdings" pitchFamily="2" charset="2"/>
              <a:buChar char="§"/>
            </a:pPr>
            <a:r>
              <a:rPr lang="en-GB" sz="2000" dirty="0"/>
              <a:t>2010       </a:t>
            </a:r>
            <a:r>
              <a:rPr lang="en-GB" sz="2000" dirty="0" smtClean="0"/>
              <a:t>	South </a:t>
            </a:r>
            <a:r>
              <a:rPr lang="en-GB" sz="2000" dirty="0"/>
              <a:t>Sudan</a:t>
            </a:r>
          </a:p>
          <a:p>
            <a:pPr marL="2009775" lvl="4" indent="-180975" eaLnBrk="0" hangingPunct="0"/>
            <a:r>
              <a:rPr lang="en-GB" sz="2000" dirty="0" smtClean="0"/>
              <a:t>Tunisia</a:t>
            </a:r>
            <a:endParaRPr lang="en-GB" sz="2000" dirty="0"/>
          </a:p>
          <a:p>
            <a:pPr marL="180975" indent="-180975" eaLnBrk="0" hangingPunct="0"/>
            <a:r>
              <a:rPr lang="en-GB" sz="2000" dirty="0" smtClean="0"/>
              <a:t>			Kenya </a:t>
            </a:r>
            <a:r>
              <a:rPr lang="en-GB" sz="2000" dirty="0"/>
              <a:t>Update</a:t>
            </a:r>
          </a:p>
          <a:p>
            <a:pPr marL="180975" indent="-180975" eaLnBrk="0" hangingPunct="0">
              <a:buFont typeface="Wingdings" pitchFamily="2" charset="2"/>
              <a:buChar char="§"/>
            </a:pPr>
            <a:r>
              <a:rPr lang="en-GB" sz="2000" dirty="0" smtClean="0"/>
              <a:t>2007		Somalia</a:t>
            </a:r>
            <a:endParaRPr lang="en-GB" sz="2000" dirty="0"/>
          </a:p>
          <a:p>
            <a:pPr marL="180975" indent="-180975" eaLnBrk="0" hangingPunct="0">
              <a:buFont typeface="Wingdings" pitchFamily="2" charset="2"/>
              <a:buChar char="§"/>
            </a:pPr>
            <a:r>
              <a:rPr lang="en-GB" sz="2000" dirty="0" smtClean="0"/>
              <a:t>2006		Kenya </a:t>
            </a:r>
            <a:r>
              <a:rPr lang="en-GB" sz="2000" dirty="0"/>
              <a:t>LCC </a:t>
            </a:r>
          </a:p>
          <a:p>
            <a:pPr marL="180975" indent="-180975" eaLnBrk="0" hangingPunct="0">
              <a:buFont typeface="Wingdings" pitchFamily="2" charset="2"/>
              <a:buChar char="§"/>
            </a:pPr>
            <a:r>
              <a:rPr lang="en-GB" sz="2000" dirty="0" smtClean="0"/>
              <a:t>2005		Senegal </a:t>
            </a:r>
            <a:endParaRPr lang="en-GB" sz="2000" dirty="0"/>
          </a:p>
          <a:p>
            <a:pPr marL="180975" indent="-180975" eaLnBrk="0" hangingPunct="0">
              <a:buFont typeface="Wingdings" pitchFamily="2" charset="2"/>
              <a:buChar char="§"/>
            </a:pPr>
            <a:r>
              <a:rPr lang="en-GB" sz="2000" dirty="0" smtClean="0"/>
              <a:t>2004		Libya</a:t>
            </a:r>
            <a:endParaRPr lang="en-GB" sz="2000" dirty="0"/>
          </a:p>
          <a:p>
            <a:pPr marL="180975" indent="-180975" eaLnBrk="0" hangingPunct="0">
              <a:buFont typeface="Wingdings" pitchFamily="2" charset="2"/>
              <a:buChar char="§"/>
            </a:pPr>
            <a:r>
              <a:rPr lang="en-GB" sz="2000" dirty="0"/>
              <a:t>1998- 2002      </a:t>
            </a:r>
            <a:r>
              <a:rPr lang="en-GB" sz="2000" dirty="0" smtClean="0"/>
              <a:t>AFRICOVER</a:t>
            </a:r>
            <a:endParaRPr lang="en-US" sz="4000" dirty="0"/>
          </a:p>
        </p:txBody>
      </p:sp>
      <p:sp>
        <p:nvSpPr>
          <p:cNvPr id="11" name="Title 7"/>
          <p:cNvSpPr txBox="1">
            <a:spLocks/>
          </p:cNvSpPr>
          <p:nvPr/>
        </p:nvSpPr>
        <p:spPr>
          <a:xfrm>
            <a:off x="323528" y="764704"/>
            <a:ext cx="8202612" cy="461739"/>
          </a:xfrm>
          <a:prstGeom prst="rect">
            <a:avLst/>
          </a:prstGeom>
        </p:spPr>
        <p:txBody>
          <a:bodyPr/>
          <a:lstStyle/>
          <a:p>
            <a:pPr eaLnBrk="0" hangingPunct="0">
              <a:defRPr/>
            </a:pPr>
            <a:r>
              <a:rPr lang="en-GB" sz="2400" b="1" kern="0" dirty="0" smtClean="0">
                <a:solidFill>
                  <a:srgbClr val="C00000"/>
                </a:solidFill>
                <a:latin typeface="+mj-lt"/>
                <a:ea typeface="ＭＳ Ｐゴシック" pitchFamily="34" charset="-128"/>
                <a:cs typeface="+mj-cs"/>
              </a:rPr>
              <a:t>Land </a:t>
            </a:r>
            <a:r>
              <a:rPr lang="en-GB" sz="2400" b="1" kern="0" dirty="0">
                <a:solidFill>
                  <a:srgbClr val="C00000"/>
                </a:solidFill>
                <a:latin typeface="+mj-lt"/>
                <a:ea typeface="ＭＳ Ｐゴシック" pitchFamily="34" charset="-128"/>
                <a:cs typeface="+mj-cs"/>
              </a:rPr>
              <a:t>Cover </a:t>
            </a:r>
            <a:r>
              <a:rPr lang="en-GB" sz="2400" b="1" kern="0" dirty="0" smtClean="0">
                <a:solidFill>
                  <a:srgbClr val="C00000"/>
                </a:solidFill>
                <a:latin typeface="+mj-lt"/>
                <a:ea typeface="ＭＳ Ｐゴシック" pitchFamily="34" charset="-128"/>
                <a:cs typeface="+mj-cs"/>
              </a:rPr>
              <a:t>Mapping</a:t>
            </a:r>
            <a:endParaRPr lang="en-US" sz="2400" b="1" kern="0" dirty="0">
              <a:solidFill>
                <a:srgbClr val="C00000"/>
              </a:solidFill>
              <a:latin typeface="+mj-lt"/>
              <a:ea typeface="ＭＳ Ｐゴシック" pitchFamily="34" charset="-128"/>
              <a:cs typeface="+mj-cs"/>
            </a:endParaRPr>
          </a:p>
        </p:txBody>
      </p:sp>
      <p:sp>
        <p:nvSpPr>
          <p:cNvPr id="8" name="TextBox 7"/>
          <p:cNvSpPr txBox="1"/>
          <p:nvPr/>
        </p:nvSpPr>
        <p:spPr>
          <a:xfrm>
            <a:off x="5227638" y="41275"/>
            <a:ext cx="3916362" cy="430213"/>
          </a:xfrm>
          <a:prstGeom prst="rect">
            <a:avLst/>
          </a:prstGeom>
          <a:solidFill>
            <a:srgbClr val="FFC000"/>
          </a:solidFill>
        </p:spPr>
        <p:txBody>
          <a:bodyPr>
            <a:spAutoFit/>
          </a:bodyPr>
          <a:lstStyle/>
          <a:p>
            <a:pPr algn="ctr">
              <a:defRPr/>
            </a:pPr>
            <a:r>
              <a:rPr lang="en-US" sz="2200" dirty="0">
                <a:solidFill>
                  <a:schemeClr val="bg1"/>
                </a:solidFill>
                <a:latin typeface="+mj-lt"/>
                <a:cs typeface="Arial"/>
              </a:rPr>
              <a:t>Africa Land Cover products</a:t>
            </a:r>
          </a:p>
        </p:txBody>
      </p:sp>
      <p:cxnSp>
        <p:nvCxnSpPr>
          <p:cNvPr id="49163" name="Straight Arrow Connector 15"/>
          <p:cNvCxnSpPr>
            <a:cxnSpLocks noChangeShapeType="1"/>
          </p:cNvCxnSpPr>
          <p:nvPr/>
        </p:nvCxnSpPr>
        <p:spPr bwMode="auto">
          <a:xfrm>
            <a:off x="9485313" y="2770188"/>
            <a:ext cx="914400" cy="914400"/>
          </a:xfrm>
          <a:prstGeom prst="straightConnector1">
            <a:avLst/>
          </a:prstGeom>
          <a:noFill/>
          <a:ln w="9525" algn="ctr">
            <a:noFill/>
            <a:round/>
            <a:headEnd/>
            <a:tailEnd type="arrow" w="med" len="med"/>
          </a:ln>
        </p:spPr>
      </p:cxnSp>
      <p:pic>
        <p:nvPicPr>
          <p:cNvPr id="49164" name="Picture 3"/>
          <p:cNvPicPr>
            <a:picLocks noChangeAspect="1" noChangeArrowheads="1"/>
          </p:cNvPicPr>
          <p:nvPr/>
        </p:nvPicPr>
        <p:blipFill>
          <a:blip r:embed="rId3" cstate="email"/>
          <a:srcRect/>
          <a:stretch>
            <a:fillRect/>
          </a:stretch>
        </p:blipFill>
        <p:spPr bwMode="auto">
          <a:xfrm>
            <a:off x="4788024" y="2060848"/>
            <a:ext cx="4173538" cy="4113212"/>
          </a:xfrm>
          <a:prstGeom prst="rect">
            <a:avLst/>
          </a:prstGeom>
          <a:noFill/>
          <a:ln w="9525">
            <a:noFill/>
            <a:miter lim="800000"/>
            <a:headEnd/>
            <a:tailEnd/>
          </a:ln>
        </p:spPr>
      </p:pic>
    </p:spTree>
    <p:extLst>
      <p:ext uri="{BB962C8B-B14F-4D97-AF65-F5344CB8AC3E}">
        <p14:creationId xmlns:p14="http://schemas.microsoft.com/office/powerpoint/2010/main" val="1309749416"/>
      </p:ext>
    </p:extLst>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8"/>
          <p:cNvSpPr>
            <a:spLocks noChangeArrowheads="1"/>
          </p:cNvSpPr>
          <p:nvPr/>
        </p:nvSpPr>
        <p:spPr bwMode="auto">
          <a:xfrm>
            <a:off x="312936" y="722313"/>
            <a:ext cx="8291512" cy="792162"/>
          </a:xfrm>
          <a:prstGeom prst="rect">
            <a:avLst/>
          </a:prstGeom>
          <a:noFill/>
          <a:ln w="9525">
            <a:noFill/>
            <a:miter lim="800000"/>
            <a:headEnd/>
            <a:tailEnd/>
          </a:ln>
        </p:spPr>
        <p:txBody>
          <a:bodyPr anchor="ctr"/>
          <a:lstStyle/>
          <a:p>
            <a:pPr eaLnBrk="0" hangingPunct="0"/>
            <a:endParaRPr lang="en-GB">
              <a:solidFill>
                <a:srgbClr val="CC3300"/>
              </a:solidFill>
            </a:endParaRPr>
          </a:p>
        </p:txBody>
      </p:sp>
      <p:sp>
        <p:nvSpPr>
          <p:cNvPr id="8" name="Title 7"/>
          <p:cNvSpPr>
            <a:spLocks noGrp="1"/>
          </p:cNvSpPr>
          <p:nvPr>
            <p:ph type="title"/>
          </p:nvPr>
        </p:nvSpPr>
        <p:spPr>
          <a:xfrm>
            <a:off x="312936" y="722313"/>
            <a:ext cx="7872412" cy="792162"/>
          </a:xfrm>
        </p:spPr>
        <p:txBody>
          <a:bodyPr/>
          <a:lstStyle/>
          <a:p>
            <a:pPr>
              <a:defRPr/>
            </a:pPr>
            <a:r>
              <a:rPr lang="en-GB" dirty="0" smtClean="0">
                <a:solidFill>
                  <a:srgbClr val="C00000"/>
                </a:solidFill>
              </a:rPr>
              <a:t>GLCN/AFRICOVER: East Africa Module</a:t>
            </a:r>
            <a:endParaRPr lang="en-US" dirty="0">
              <a:solidFill>
                <a:srgbClr val="C00000"/>
              </a:solidFill>
            </a:endParaRPr>
          </a:p>
        </p:txBody>
      </p:sp>
      <p:sp>
        <p:nvSpPr>
          <p:cNvPr id="50180" name="Text Box 3"/>
          <p:cNvSpPr txBox="1">
            <a:spLocks noChangeArrowheads="1"/>
          </p:cNvSpPr>
          <p:nvPr/>
        </p:nvSpPr>
        <p:spPr bwMode="auto">
          <a:xfrm>
            <a:off x="395536" y="1825625"/>
            <a:ext cx="2470150" cy="4743350"/>
          </a:xfrm>
          <a:prstGeom prst="rect">
            <a:avLst/>
          </a:prstGeom>
          <a:noFill/>
          <a:ln w="9525">
            <a:noFill/>
            <a:miter lim="800000"/>
            <a:headEnd/>
            <a:tailEnd/>
          </a:ln>
        </p:spPr>
        <p:txBody>
          <a:bodyPr>
            <a:spAutoFit/>
          </a:bodyPr>
          <a:lstStyle/>
          <a:p>
            <a:pPr marL="180975" indent="-180975">
              <a:buFont typeface="Wingdings" pitchFamily="2" charset="2"/>
              <a:buChar char="§"/>
            </a:pPr>
            <a:r>
              <a:rPr lang="en-US" sz="1600" dirty="0">
                <a:solidFill>
                  <a:schemeClr val="tx1">
                    <a:lumMod val="75000"/>
                  </a:schemeClr>
                </a:solidFill>
                <a:cs typeface="Arial" charset="0"/>
              </a:rPr>
              <a:t>Project facts:</a:t>
            </a:r>
          </a:p>
          <a:p>
            <a:pPr marL="180975" indent="-180975">
              <a:lnSpc>
                <a:spcPct val="120000"/>
              </a:lnSpc>
              <a:buFont typeface="Wingdings" pitchFamily="2" charset="2"/>
              <a:buChar char="§"/>
            </a:pPr>
            <a:r>
              <a:rPr lang="en-US" sz="1600" dirty="0">
                <a:solidFill>
                  <a:schemeClr val="tx1">
                    <a:lumMod val="75000"/>
                  </a:schemeClr>
                </a:solidFill>
                <a:cs typeface="Arial" charset="0"/>
              </a:rPr>
              <a:t>Mapped area: 8.5 million Km2</a:t>
            </a:r>
          </a:p>
          <a:p>
            <a:pPr marL="180975" indent="-180975">
              <a:lnSpc>
                <a:spcPct val="120000"/>
              </a:lnSpc>
              <a:buFont typeface="Wingdings" pitchFamily="2" charset="2"/>
              <a:buChar char="§"/>
            </a:pPr>
            <a:r>
              <a:rPr lang="en-US" sz="1600" dirty="0">
                <a:solidFill>
                  <a:schemeClr val="tx1">
                    <a:lumMod val="75000"/>
                  </a:schemeClr>
                </a:solidFill>
                <a:cs typeface="Arial" charset="0"/>
              </a:rPr>
              <a:t>Countries covered: 10</a:t>
            </a:r>
          </a:p>
          <a:p>
            <a:pPr marL="180975" indent="-180975">
              <a:lnSpc>
                <a:spcPct val="120000"/>
              </a:lnSpc>
              <a:buFont typeface="Wingdings" pitchFamily="2" charset="2"/>
              <a:buChar char="§"/>
            </a:pPr>
            <a:r>
              <a:rPr lang="en-US" sz="1600" dirty="0">
                <a:solidFill>
                  <a:schemeClr val="tx1">
                    <a:lumMod val="75000"/>
                  </a:schemeClr>
                </a:solidFill>
                <a:cs typeface="Arial" charset="0"/>
              </a:rPr>
              <a:t>Landsat Scenes used: more than 400</a:t>
            </a:r>
          </a:p>
          <a:p>
            <a:pPr marL="180975" indent="-180975">
              <a:lnSpc>
                <a:spcPct val="120000"/>
              </a:lnSpc>
              <a:buFont typeface="Wingdings" pitchFamily="2" charset="2"/>
              <a:buChar char="§"/>
            </a:pPr>
            <a:r>
              <a:rPr lang="en-US" sz="1600" dirty="0">
                <a:solidFill>
                  <a:schemeClr val="tx1">
                    <a:lumMod val="75000"/>
                  </a:schemeClr>
                </a:solidFill>
                <a:cs typeface="Arial" charset="0"/>
              </a:rPr>
              <a:t>Period of activity: 1998-2004</a:t>
            </a:r>
          </a:p>
          <a:p>
            <a:pPr marL="180975" indent="-180975">
              <a:lnSpc>
                <a:spcPct val="120000"/>
              </a:lnSpc>
              <a:buFont typeface="Wingdings" pitchFamily="2" charset="2"/>
              <a:buChar char="§"/>
            </a:pPr>
            <a:r>
              <a:rPr lang="en-GB" sz="1600" dirty="0">
                <a:solidFill>
                  <a:schemeClr val="tx1">
                    <a:lumMod val="75000"/>
                  </a:schemeClr>
                </a:solidFill>
                <a:cs typeface="Arial" charset="0"/>
              </a:rPr>
              <a:t>Result: Multipurpose </a:t>
            </a:r>
            <a:r>
              <a:rPr lang="en-GB" sz="1600" dirty="0" err="1">
                <a:solidFill>
                  <a:schemeClr val="tx1">
                    <a:lumMod val="75000"/>
                  </a:schemeClr>
                </a:solidFill>
                <a:cs typeface="Arial" charset="0"/>
              </a:rPr>
              <a:t>Africover</a:t>
            </a:r>
            <a:r>
              <a:rPr lang="en-GB" sz="1600" dirty="0">
                <a:solidFill>
                  <a:schemeClr val="tx1">
                    <a:lumMod val="75000"/>
                  </a:schemeClr>
                </a:solidFill>
                <a:cs typeface="Arial" charset="0"/>
              </a:rPr>
              <a:t> Database for the Environmental Resources produced at a 1:200,000 scale (1:100,000 for small countries and specific areas)</a:t>
            </a:r>
            <a:endParaRPr lang="en-US" sz="1600" dirty="0">
              <a:solidFill>
                <a:schemeClr val="tx1">
                  <a:lumMod val="75000"/>
                </a:schemeClr>
              </a:solidFill>
              <a:cs typeface="Arial" charset="0"/>
            </a:endParaRPr>
          </a:p>
        </p:txBody>
      </p:sp>
      <p:pic>
        <p:nvPicPr>
          <p:cNvPr id="50181" name="Picture 4"/>
          <p:cNvPicPr>
            <a:picLocks noChangeAspect="1" noChangeArrowheads="1"/>
          </p:cNvPicPr>
          <p:nvPr/>
        </p:nvPicPr>
        <p:blipFill>
          <a:blip r:embed="rId2" cstate="email">
            <a:clrChange>
              <a:clrFrom>
                <a:srgbClr val="FFFFFF"/>
              </a:clrFrom>
              <a:clrTo>
                <a:srgbClr val="FFFFFF">
                  <a:alpha val="0"/>
                </a:srgbClr>
              </a:clrTo>
            </a:clrChange>
          </a:blip>
          <a:srcRect/>
          <a:stretch>
            <a:fillRect/>
          </a:stretch>
        </p:blipFill>
        <p:spPr bwMode="auto">
          <a:xfrm>
            <a:off x="2368799" y="1870075"/>
            <a:ext cx="3484562" cy="3963988"/>
          </a:xfrm>
          <a:prstGeom prst="rect">
            <a:avLst/>
          </a:prstGeom>
          <a:noFill/>
          <a:ln w="9525">
            <a:noFill/>
            <a:miter lim="800000"/>
            <a:headEnd/>
            <a:tailEnd/>
          </a:ln>
        </p:spPr>
      </p:pic>
      <p:sp>
        <p:nvSpPr>
          <p:cNvPr id="50182" name="Text Box 5"/>
          <p:cNvSpPr txBox="1">
            <a:spLocks noChangeArrowheads="1"/>
          </p:cNvSpPr>
          <p:nvPr/>
        </p:nvSpPr>
        <p:spPr bwMode="auto">
          <a:xfrm>
            <a:off x="307354" y="1395413"/>
            <a:ext cx="8286750" cy="307975"/>
          </a:xfrm>
          <a:prstGeom prst="rect">
            <a:avLst/>
          </a:prstGeom>
          <a:noFill/>
          <a:ln w="9525">
            <a:noFill/>
            <a:miter lim="800000"/>
            <a:headEnd/>
            <a:tailEnd/>
          </a:ln>
        </p:spPr>
        <p:txBody>
          <a:bodyPr>
            <a:spAutoFit/>
          </a:bodyPr>
          <a:lstStyle/>
          <a:p>
            <a:r>
              <a:rPr lang="en-US" sz="1400" dirty="0">
                <a:solidFill>
                  <a:schemeClr val="tx1">
                    <a:lumMod val="75000"/>
                  </a:schemeClr>
                </a:solidFill>
                <a:cs typeface="Arial" charset="0"/>
              </a:rPr>
              <a:t> Development of a regional database and regional aggregation</a:t>
            </a:r>
            <a:endParaRPr lang="en-GB" sz="1400" dirty="0">
              <a:solidFill>
                <a:schemeClr val="tx1">
                  <a:lumMod val="75000"/>
                </a:schemeClr>
              </a:solidFill>
              <a:cs typeface="Arial" charset="0"/>
            </a:endParaRPr>
          </a:p>
        </p:txBody>
      </p:sp>
      <p:pic>
        <p:nvPicPr>
          <p:cNvPr id="50183" name="Picture 6" descr="bu600"/>
          <p:cNvPicPr>
            <a:picLocks noChangeAspect="1" noChangeArrowheads="1"/>
          </p:cNvPicPr>
          <p:nvPr/>
        </p:nvPicPr>
        <p:blipFill>
          <a:blip r:embed="rId3" cstate="email"/>
          <a:srcRect/>
          <a:stretch>
            <a:fillRect/>
          </a:stretch>
        </p:blipFill>
        <p:spPr bwMode="auto">
          <a:xfrm>
            <a:off x="6019800" y="2058988"/>
            <a:ext cx="3074988" cy="4381500"/>
          </a:xfrm>
          <a:prstGeom prst="rect">
            <a:avLst/>
          </a:prstGeom>
          <a:noFill/>
          <a:ln w="9525">
            <a:solidFill>
              <a:srgbClr val="777777"/>
            </a:solidFill>
            <a:miter lim="800000"/>
            <a:headEnd/>
            <a:tailEnd/>
          </a:ln>
        </p:spPr>
      </p:pic>
      <p:sp>
        <p:nvSpPr>
          <p:cNvPr id="50184" name="Text Box 7"/>
          <p:cNvSpPr txBox="1">
            <a:spLocks noChangeArrowheads="1"/>
          </p:cNvSpPr>
          <p:nvPr/>
        </p:nvSpPr>
        <p:spPr bwMode="auto">
          <a:xfrm>
            <a:off x="2825999" y="5832475"/>
            <a:ext cx="2618024" cy="646331"/>
          </a:xfrm>
          <a:prstGeom prst="rect">
            <a:avLst/>
          </a:prstGeom>
          <a:noFill/>
          <a:ln w="9525">
            <a:noFill/>
            <a:miter lim="800000"/>
            <a:headEnd/>
            <a:tailEnd/>
          </a:ln>
        </p:spPr>
        <p:txBody>
          <a:bodyPr wrap="none">
            <a:spAutoFit/>
          </a:bodyPr>
          <a:lstStyle/>
          <a:p>
            <a:r>
              <a:rPr lang="en-GB" sz="1200" dirty="0">
                <a:solidFill>
                  <a:schemeClr val="tx1">
                    <a:lumMod val="75000"/>
                  </a:schemeClr>
                </a:solidFill>
                <a:cs typeface="Arial" charset="0"/>
              </a:rPr>
              <a:t>Burundi, DR Congo, Egypt, Eritrea, </a:t>
            </a:r>
          </a:p>
          <a:p>
            <a:r>
              <a:rPr lang="en-GB" sz="1200" dirty="0">
                <a:solidFill>
                  <a:schemeClr val="tx1">
                    <a:lumMod val="75000"/>
                  </a:schemeClr>
                </a:solidFill>
                <a:cs typeface="Arial" charset="0"/>
              </a:rPr>
              <a:t>Kenya, Rwanda, Somalia, Sudan, </a:t>
            </a:r>
          </a:p>
          <a:p>
            <a:r>
              <a:rPr lang="en-GB" sz="1200" dirty="0">
                <a:solidFill>
                  <a:schemeClr val="tx1">
                    <a:lumMod val="75000"/>
                  </a:schemeClr>
                </a:solidFill>
                <a:cs typeface="Arial" charset="0"/>
              </a:rPr>
              <a:t>Tanzania and Uganda.</a:t>
            </a:r>
          </a:p>
        </p:txBody>
      </p:sp>
    </p:spTree>
    <p:extLst>
      <p:ext uri="{BB962C8B-B14F-4D97-AF65-F5344CB8AC3E}">
        <p14:creationId xmlns:p14="http://schemas.microsoft.com/office/powerpoint/2010/main" val="2059573317"/>
      </p:ext>
    </p:extLst>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306389" y="1409700"/>
            <a:ext cx="4337620" cy="5262979"/>
          </a:xfrm>
          <a:prstGeom prst="rect">
            <a:avLst/>
          </a:prstGeom>
          <a:noFill/>
          <a:ln w="9525">
            <a:noFill/>
            <a:miter lim="800000"/>
            <a:headEnd/>
            <a:tailEnd/>
          </a:ln>
        </p:spPr>
        <p:txBody>
          <a:bodyPr wrap="square">
            <a:spAutoFit/>
          </a:bodyPr>
          <a:lstStyle/>
          <a:p>
            <a:pPr marL="266700" indent="-266700">
              <a:spcBef>
                <a:spcPts val="600"/>
              </a:spcBef>
              <a:spcAft>
                <a:spcPts val="600"/>
              </a:spcAft>
              <a:buFont typeface="Wingdings" pitchFamily="2" charset="2"/>
              <a:buChar char="§"/>
            </a:pPr>
            <a:r>
              <a:rPr lang="en-GB" altLang="en-US" dirty="0">
                <a:solidFill>
                  <a:schemeClr val="tx1">
                    <a:lumMod val="75000"/>
                  </a:schemeClr>
                </a:solidFill>
              </a:rPr>
              <a:t>The GLCN RHAP initiative is a further extension/reinforcement of the regional activities. </a:t>
            </a:r>
          </a:p>
          <a:p>
            <a:pPr marL="266700" indent="-266700">
              <a:spcBef>
                <a:spcPts val="600"/>
              </a:spcBef>
              <a:spcAft>
                <a:spcPts val="600"/>
              </a:spcAft>
              <a:buFont typeface="Wingdings" pitchFamily="2" charset="2"/>
              <a:buChar char="§"/>
            </a:pPr>
            <a:r>
              <a:rPr lang="en-GB" altLang="en-US" dirty="0">
                <a:solidFill>
                  <a:schemeClr val="tx1">
                    <a:lumMod val="75000"/>
                  </a:schemeClr>
                </a:solidFill>
              </a:rPr>
              <a:t>GLCN as a catalyst to initiate a broad process of harmonization of thematic and cartographic standards to analyze and monitor natural resources. </a:t>
            </a:r>
          </a:p>
          <a:p>
            <a:pPr marL="266700" indent="-266700">
              <a:spcBef>
                <a:spcPts val="600"/>
              </a:spcBef>
              <a:spcAft>
                <a:spcPts val="600"/>
              </a:spcAft>
              <a:buFont typeface="Wingdings" pitchFamily="2" charset="2"/>
              <a:buChar char="§"/>
            </a:pPr>
            <a:r>
              <a:rPr lang="en-GB" altLang="en-US" dirty="0">
                <a:solidFill>
                  <a:schemeClr val="tx1">
                    <a:lumMod val="75000"/>
                  </a:schemeClr>
                </a:solidFill>
              </a:rPr>
              <a:t>RHAP is based on the experience gathered through GLCN activities over a number of years. </a:t>
            </a:r>
          </a:p>
          <a:p>
            <a:pPr marL="266700" indent="-266700">
              <a:spcBef>
                <a:spcPts val="600"/>
              </a:spcBef>
              <a:spcAft>
                <a:spcPts val="600"/>
              </a:spcAft>
              <a:buFont typeface="Wingdings" pitchFamily="2" charset="2"/>
              <a:buChar char="§"/>
            </a:pPr>
            <a:r>
              <a:rPr lang="en-GB" altLang="en-US" dirty="0">
                <a:solidFill>
                  <a:schemeClr val="tx1">
                    <a:lumMod val="75000"/>
                  </a:schemeClr>
                </a:solidFill>
              </a:rPr>
              <a:t>It takes into account that the modification of national approaches and the adoption of international standards are long processes that need the involvement and endorsement of numerous national institutions.</a:t>
            </a:r>
          </a:p>
        </p:txBody>
      </p:sp>
      <p:pic>
        <p:nvPicPr>
          <p:cNvPr id="1753093" name="Picture 5" descr="SADC"/>
          <p:cNvPicPr>
            <a:picLocks noChangeAspect="1" noChangeArrowheads="1"/>
          </p:cNvPicPr>
          <p:nvPr/>
        </p:nvPicPr>
        <p:blipFill>
          <a:blip r:embed="rId3" cstate="email">
            <a:extLst/>
          </a:blip>
          <a:srcRect/>
          <a:stretch>
            <a:fillRect/>
          </a:stretch>
        </p:blipFill>
        <p:spPr bwMode="auto">
          <a:xfrm>
            <a:off x="6907530" y="2350135"/>
            <a:ext cx="2200609" cy="19885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753092" name="Picture 4" descr="Himalaya"/>
          <p:cNvPicPr>
            <a:picLocks noChangeAspect="1" noChangeArrowheads="1"/>
          </p:cNvPicPr>
          <p:nvPr/>
        </p:nvPicPr>
        <p:blipFill>
          <a:blip r:embed="rId4" cstate="email">
            <a:extLst/>
          </a:blip>
          <a:srcRect/>
          <a:stretch>
            <a:fillRect/>
          </a:stretch>
        </p:blipFill>
        <p:spPr bwMode="auto">
          <a:xfrm>
            <a:off x="4725192" y="1262591"/>
            <a:ext cx="2361408" cy="15742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753094" name="Picture 6" descr="Caucasia region"/>
          <p:cNvPicPr>
            <a:picLocks noChangeAspect="1" noChangeArrowheads="1"/>
          </p:cNvPicPr>
          <p:nvPr/>
        </p:nvPicPr>
        <p:blipFill>
          <a:blip r:embed="rId5" cstate="email">
            <a:extLst/>
          </a:blip>
          <a:srcRect/>
          <a:stretch>
            <a:fillRect/>
          </a:stretch>
        </p:blipFill>
        <p:spPr bwMode="auto">
          <a:xfrm>
            <a:off x="6911975" y="5061903"/>
            <a:ext cx="2152650" cy="14287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36870" name="Text Box 7"/>
          <p:cNvSpPr txBox="1">
            <a:spLocks noChangeArrowheads="1"/>
          </p:cNvSpPr>
          <p:nvPr/>
        </p:nvSpPr>
        <p:spPr bwMode="auto">
          <a:xfrm>
            <a:off x="7086600" y="1543050"/>
            <a:ext cx="1076325" cy="336550"/>
          </a:xfrm>
          <a:prstGeom prst="rect">
            <a:avLst/>
          </a:prstGeom>
          <a:noFill/>
          <a:ln w="9525">
            <a:noFill/>
            <a:miter lim="800000"/>
            <a:headEnd/>
            <a:tailEnd/>
          </a:ln>
        </p:spPr>
        <p:txBody>
          <a:bodyPr wrap="none">
            <a:spAutoFit/>
          </a:bodyPr>
          <a:lstStyle/>
          <a:p>
            <a:r>
              <a:rPr lang="en-GB" altLang="en-US" sz="1600">
                <a:solidFill>
                  <a:srgbClr val="C00000"/>
                </a:solidFill>
              </a:rPr>
              <a:t>Himalaya</a:t>
            </a:r>
          </a:p>
        </p:txBody>
      </p:sp>
      <p:sp>
        <p:nvSpPr>
          <p:cNvPr id="36871" name="Text Box 8"/>
          <p:cNvSpPr txBox="1">
            <a:spLocks noChangeArrowheads="1"/>
          </p:cNvSpPr>
          <p:nvPr/>
        </p:nvSpPr>
        <p:spPr bwMode="auto">
          <a:xfrm>
            <a:off x="6037263" y="3005138"/>
            <a:ext cx="915987" cy="336550"/>
          </a:xfrm>
          <a:prstGeom prst="rect">
            <a:avLst/>
          </a:prstGeom>
          <a:noFill/>
          <a:ln w="9525">
            <a:noFill/>
            <a:miter lim="800000"/>
            <a:headEnd/>
            <a:tailEnd/>
          </a:ln>
        </p:spPr>
        <p:txBody>
          <a:bodyPr>
            <a:spAutoFit/>
          </a:bodyPr>
          <a:lstStyle/>
          <a:p>
            <a:pPr algn="r"/>
            <a:r>
              <a:rPr lang="en-GB" altLang="en-US" sz="1600">
                <a:solidFill>
                  <a:srgbClr val="C00000"/>
                </a:solidFill>
              </a:rPr>
              <a:t>SADC</a:t>
            </a:r>
          </a:p>
        </p:txBody>
      </p:sp>
      <p:sp>
        <p:nvSpPr>
          <p:cNvPr id="36872" name="Text Box 9"/>
          <p:cNvSpPr txBox="1">
            <a:spLocks noChangeArrowheads="1"/>
          </p:cNvSpPr>
          <p:nvPr/>
        </p:nvSpPr>
        <p:spPr bwMode="auto">
          <a:xfrm>
            <a:off x="6704013" y="4352925"/>
            <a:ext cx="1303337" cy="581025"/>
          </a:xfrm>
          <a:prstGeom prst="rect">
            <a:avLst/>
          </a:prstGeom>
          <a:noFill/>
          <a:ln w="9525">
            <a:noFill/>
            <a:miter lim="800000"/>
            <a:headEnd/>
            <a:tailEnd/>
          </a:ln>
        </p:spPr>
        <p:txBody>
          <a:bodyPr>
            <a:spAutoFit/>
          </a:bodyPr>
          <a:lstStyle/>
          <a:p>
            <a:r>
              <a:rPr lang="en-GB" altLang="en-US" sz="1600">
                <a:solidFill>
                  <a:srgbClr val="C00000"/>
                </a:solidFill>
              </a:rPr>
              <a:t>Mekong river basin</a:t>
            </a:r>
          </a:p>
        </p:txBody>
      </p:sp>
      <p:sp>
        <p:nvSpPr>
          <p:cNvPr id="36873" name="Text Box 10"/>
          <p:cNvSpPr txBox="1">
            <a:spLocks noChangeArrowheads="1"/>
          </p:cNvSpPr>
          <p:nvPr/>
        </p:nvSpPr>
        <p:spPr bwMode="auto">
          <a:xfrm>
            <a:off x="5451475" y="5827713"/>
            <a:ext cx="1428750" cy="581025"/>
          </a:xfrm>
          <a:prstGeom prst="rect">
            <a:avLst/>
          </a:prstGeom>
          <a:noFill/>
          <a:ln w="9525">
            <a:noFill/>
            <a:miter lim="800000"/>
            <a:headEnd/>
            <a:tailEnd/>
          </a:ln>
        </p:spPr>
        <p:txBody>
          <a:bodyPr>
            <a:spAutoFit/>
          </a:bodyPr>
          <a:lstStyle/>
          <a:p>
            <a:pPr algn="r"/>
            <a:r>
              <a:rPr lang="en-GB" altLang="en-US" sz="1600">
                <a:solidFill>
                  <a:srgbClr val="C00000"/>
                </a:solidFill>
              </a:rPr>
              <a:t>Caucasian region</a:t>
            </a:r>
          </a:p>
        </p:txBody>
      </p:sp>
      <p:pic>
        <p:nvPicPr>
          <p:cNvPr id="1753100" name="Picture 46"/>
          <p:cNvPicPr>
            <a:picLocks noGrp="1" noChangeAspect="1" noChangeArrowheads="1"/>
          </p:cNvPicPr>
          <p:nvPr>
            <p:ph/>
          </p:nvPr>
        </p:nvPicPr>
        <p:blipFill>
          <a:blip r:embed="rId6" cstate="email">
            <a:extLst/>
          </a:blip>
          <a:srcRect/>
          <a:stretch>
            <a:fillRect/>
          </a:stretch>
        </p:blipFill>
        <p:spPr>
          <a:xfrm>
            <a:off x="5095874" y="3468687"/>
            <a:ext cx="1638301" cy="2273561"/>
          </a:xfrm>
          <a:solidFill>
            <a:srgbClr val="FFFFFF">
              <a:shade val="85000"/>
            </a:srgbClr>
          </a:solidFill>
          <a:ln w="88900" cap="sq">
            <a:solidFill>
              <a:srgbClr val="FFFFFF"/>
            </a:solidFill>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36875" name="Rectangle 1"/>
          <p:cNvSpPr>
            <a:spLocks noChangeArrowheads="1"/>
          </p:cNvSpPr>
          <p:nvPr/>
        </p:nvSpPr>
        <p:spPr bwMode="auto">
          <a:xfrm>
            <a:off x="270892" y="880393"/>
            <a:ext cx="8837612" cy="460375"/>
          </a:xfrm>
          <a:prstGeom prst="rect">
            <a:avLst/>
          </a:prstGeom>
          <a:noFill/>
          <a:ln w="9525">
            <a:noFill/>
            <a:miter lim="800000"/>
            <a:headEnd/>
            <a:tailEnd/>
          </a:ln>
        </p:spPr>
        <p:txBody>
          <a:bodyPr wrap="square">
            <a:spAutoFit/>
          </a:bodyPr>
          <a:lstStyle/>
          <a:p>
            <a:r>
              <a:rPr lang="en-GB" altLang="en-US" sz="2400" b="1" dirty="0">
                <a:solidFill>
                  <a:srgbClr val="C00000"/>
                </a:solidFill>
                <a:cs typeface="Arial" charset="0"/>
              </a:rPr>
              <a:t>FAO/GLCN Regional Harmonization Programme (RHAP)</a:t>
            </a:r>
          </a:p>
        </p:txBody>
      </p:sp>
    </p:spTree>
    <p:extLst>
      <p:ext uri="{BB962C8B-B14F-4D97-AF65-F5344CB8AC3E}">
        <p14:creationId xmlns:p14="http://schemas.microsoft.com/office/powerpoint/2010/main" val="3821103674"/>
      </p:ext>
    </p:extLst>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Grp="1" noChangeArrowheads="1"/>
          </p:cNvSpPr>
          <p:nvPr>
            <p:ph type="body" idx="1"/>
          </p:nvPr>
        </p:nvSpPr>
        <p:spPr>
          <a:xfrm>
            <a:off x="428625" y="1485900"/>
            <a:ext cx="4470400" cy="4792663"/>
          </a:xfrm>
        </p:spPr>
        <p:txBody>
          <a:bodyPr/>
          <a:lstStyle/>
          <a:p>
            <a:pPr marL="180975" indent="-180975"/>
            <a:r>
              <a:rPr lang="en-US" sz="1800" b="1" dirty="0" smtClean="0">
                <a:solidFill>
                  <a:schemeClr val="tx1">
                    <a:lumMod val="75000"/>
                  </a:schemeClr>
                </a:solidFill>
                <a:latin typeface="Arial" charset="0"/>
                <a:cs typeface="Arial" charset="0"/>
              </a:rPr>
              <a:t>Fouta Djallon AOI:  </a:t>
            </a:r>
            <a:r>
              <a:rPr lang="en-US" sz="1800" b="1" i="1" dirty="0" smtClean="0">
                <a:solidFill>
                  <a:schemeClr val="tx1">
                    <a:lumMod val="75000"/>
                  </a:schemeClr>
                </a:solidFill>
                <a:latin typeface="Arial" charset="0"/>
                <a:cs typeface="Arial" charset="0"/>
              </a:rPr>
              <a:t>ca. 400,000 Km</a:t>
            </a:r>
            <a:r>
              <a:rPr lang="en-US" sz="1800" b="1" i="1" baseline="30000" dirty="0" smtClean="0">
                <a:solidFill>
                  <a:schemeClr val="tx1">
                    <a:lumMod val="75000"/>
                  </a:schemeClr>
                </a:solidFill>
                <a:latin typeface="Arial" charset="0"/>
                <a:cs typeface="Arial" charset="0"/>
              </a:rPr>
              <a:t>2</a:t>
            </a:r>
            <a:endParaRPr lang="en-US" sz="1800" b="1" dirty="0" smtClean="0">
              <a:solidFill>
                <a:schemeClr val="tx1">
                  <a:lumMod val="75000"/>
                </a:schemeClr>
              </a:solidFill>
              <a:latin typeface="Arial" charset="0"/>
              <a:cs typeface="Arial" charset="0"/>
            </a:endParaRPr>
          </a:p>
          <a:p>
            <a:pPr marL="180975" indent="-180975"/>
            <a:r>
              <a:rPr lang="en-US" sz="1800" b="1" dirty="0" smtClean="0">
                <a:solidFill>
                  <a:schemeClr val="tx1">
                    <a:lumMod val="75000"/>
                  </a:schemeClr>
                </a:solidFill>
                <a:latin typeface="Arial" charset="0"/>
                <a:cs typeface="Arial" charset="0"/>
              </a:rPr>
              <a:t>5 Countries within the AOI: </a:t>
            </a:r>
          </a:p>
          <a:p>
            <a:pPr marL="180975" indent="-180975">
              <a:buFont typeface="Wingdings" pitchFamily="2" charset="2"/>
              <a:buNone/>
            </a:pPr>
            <a:r>
              <a:rPr lang="en-US" sz="1800" dirty="0" smtClean="0">
                <a:solidFill>
                  <a:schemeClr val="tx1">
                    <a:lumMod val="75000"/>
                  </a:schemeClr>
                </a:solidFill>
                <a:latin typeface="Arial" charset="0"/>
                <a:cs typeface="Arial" charset="0"/>
              </a:rPr>
              <a:t>	</a:t>
            </a:r>
            <a:r>
              <a:rPr lang="en-US" sz="1800" i="1" dirty="0" smtClean="0">
                <a:solidFill>
                  <a:schemeClr val="tx1">
                    <a:lumMod val="75000"/>
                  </a:schemeClr>
                </a:solidFill>
                <a:latin typeface="Arial" charset="0"/>
                <a:cs typeface="Arial" charset="0"/>
              </a:rPr>
              <a:t>Guinea, Guinea-Bissau, Mali, Senegal, Sierra Leone </a:t>
            </a:r>
          </a:p>
          <a:p>
            <a:pPr marL="180975" indent="-180975">
              <a:buFont typeface="Arial" charset="0"/>
              <a:buNone/>
            </a:pPr>
            <a:r>
              <a:rPr lang="en-US" sz="1800" u="sng" dirty="0" smtClean="0">
                <a:solidFill>
                  <a:schemeClr val="tx1">
                    <a:lumMod val="75000"/>
                  </a:schemeClr>
                </a:solidFill>
                <a:latin typeface="Arial" charset="0"/>
                <a:cs typeface="Arial" charset="0"/>
              </a:rPr>
              <a:t>LANDSAT </a:t>
            </a:r>
            <a:r>
              <a:rPr lang="en-GB" sz="1800" u="sng" dirty="0" smtClean="0">
                <a:solidFill>
                  <a:schemeClr val="tx1">
                    <a:lumMod val="75000"/>
                  </a:schemeClr>
                </a:solidFill>
                <a:latin typeface="Arial" charset="0"/>
                <a:cs typeface="Arial" charset="0"/>
              </a:rPr>
              <a:t>coverage (30m res) </a:t>
            </a:r>
            <a:r>
              <a:rPr lang="en-GB" sz="1800" dirty="0" smtClean="0">
                <a:solidFill>
                  <a:schemeClr val="tx1">
                    <a:lumMod val="75000"/>
                  </a:schemeClr>
                </a:solidFill>
                <a:latin typeface="Arial" charset="0"/>
                <a:cs typeface="Arial" charset="0"/>
              </a:rPr>
              <a:t>1990-</a:t>
            </a:r>
            <a:r>
              <a:rPr lang="en-US" sz="1800" dirty="0" smtClean="0">
                <a:solidFill>
                  <a:schemeClr val="tx1">
                    <a:lumMod val="75000"/>
                  </a:schemeClr>
                </a:solidFill>
                <a:latin typeface="Arial" charset="0"/>
                <a:cs typeface="Arial" charset="0"/>
              </a:rPr>
              <a:t>2005</a:t>
            </a:r>
            <a:endParaRPr lang="en-GB" sz="1800" u="sng" dirty="0" smtClean="0">
              <a:solidFill>
                <a:schemeClr val="tx1">
                  <a:lumMod val="75000"/>
                </a:schemeClr>
              </a:solidFill>
              <a:latin typeface="Arial" charset="0"/>
              <a:cs typeface="Arial" charset="0"/>
            </a:endParaRPr>
          </a:p>
          <a:p>
            <a:pPr marL="180975" indent="-180975">
              <a:buFont typeface="Arial" charset="0"/>
              <a:buNone/>
            </a:pPr>
            <a:r>
              <a:rPr lang="en-US" sz="1800" u="sng" dirty="0" smtClean="0">
                <a:solidFill>
                  <a:schemeClr val="tx1">
                    <a:lumMod val="75000"/>
                  </a:schemeClr>
                </a:solidFill>
                <a:latin typeface="Arial" charset="0"/>
                <a:cs typeface="Arial" charset="0"/>
              </a:rPr>
              <a:t>ASTER </a:t>
            </a:r>
            <a:r>
              <a:rPr lang="en-GB" sz="1800" u="sng" dirty="0" smtClean="0">
                <a:solidFill>
                  <a:schemeClr val="tx1">
                    <a:lumMod val="75000"/>
                  </a:schemeClr>
                </a:solidFill>
                <a:latin typeface="Arial" charset="0"/>
                <a:cs typeface="Arial" charset="0"/>
              </a:rPr>
              <a:t>coverage (17 m res) </a:t>
            </a:r>
            <a:r>
              <a:rPr lang="en-US" sz="1800" dirty="0" smtClean="0">
                <a:solidFill>
                  <a:schemeClr val="tx1">
                    <a:lumMod val="75000"/>
                  </a:schemeClr>
                </a:solidFill>
                <a:latin typeface="Arial" charset="0"/>
                <a:cs typeface="Arial" charset="0"/>
              </a:rPr>
              <a:t>2008-2011</a:t>
            </a:r>
            <a:endParaRPr lang="en-GB" sz="1800" u="sng" dirty="0" smtClean="0">
              <a:solidFill>
                <a:schemeClr val="tx1">
                  <a:lumMod val="75000"/>
                </a:schemeClr>
              </a:solidFill>
              <a:latin typeface="Arial" charset="0"/>
              <a:cs typeface="Arial" charset="0"/>
            </a:endParaRPr>
          </a:p>
          <a:p>
            <a:pPr marL="180975" indent="-180975">
              <a:buFont typeface="Arial" charset="0"/>
              <a:buNone/>
            </a:pPr>
            <a:r>
              <a:rPr lang="en-US" sz="1800" u="sng" dirty="0" err="1" smtClean="0">
                <a:solidFill>
                  <a:schemeClr val="tx1">
                    <a:lumMod val="75000"/>
                  </a:schemeClr>
                </a:solidFill>
                <a:latin typeface="Arial" charset="0"/>
                <a:cs typeface="Arial" charset="0"/>
              </a:rPr>
              <a:t>RapidEye</a:t>
            </a:r>
            <a:r>
              <a:rPr lang="en-US" sz="1800" u="sng" dirty="0" smtClean="0">
                <a:solidFill>
                  <a:schemeClr val="tx1">
                    <a:lumMod val="75000"/>
                  </a:schemeClr>
                </a:solidFill>
                <a:latin typeface="Arial" charset="0"/>
                <a:cs typeface="Arial" charset="0"/>
              </a:rPr>
              <a:t> </a:t>
            </a:r>
            <a:r>
              <a:rPr lang="en-GB" sz="1800" u="sng" dirty="0" smtClean="0">
                <a:solidFill>
                  <a:schemeClr val="tx1">
                    <a:lumMod val="75000"/>
                  </a:schemeClr>
                </a:solidFill>
                <a:latin typeface="Arial" charset="0"/>
                <a:cs typeface="Arial" charset="0"/>
              </a:rPr>
              <a:t>coverage (5 m res) </a:t>
            </a:r>
            <a:r>
              <a:rPr lang="en-GB" sz="1800" dirty="0" smtClean="0">
                <a:solidFill>
                  <a:schemeClr val="tx1">
                    <a:lumMod val="75000"/>
                  </a:schemeClr>
                </a:solidFill>
                <a:latin typeface="Arial" charset="0"/>
                <a:cs typeface="Arial" charset="0"/>
              </a:rPr>
              <a:t>~</a:t>
            </a:r>
            <a:r>
              <a:rPr lang="en-US" sz="1800" dirty="0" smtClean="0">
                <a:solidFill>
                  <a:schemeClr val="tx1">
                    <a:lumMod val="75000"/>
                  </a:schemeClr>
                </a:solidFill>
                <a:latin typeface="Arial" charset="0"/>
                <a:cs typeface="Arial" charset="0"/>
              </a:rPr>
              <a:t>2005</a:t>
            </a:r>
            <a:endParaRPr lang="en-GB" sz="1800" dirty="0" smtClean="0">
              <a:solidFill>
                <a:schemeClr val="tx1">
                  <a:lumMod val="75000"/>
                </a:schemeClr>
              </a:solidFill>
              <a:latin typeface="Arial" charset="0"/>
              <a:cs typeface="Arial" charset="0"/>
            </a:endParaRPr>
          </a:p>
          <a:p>
            <a:pPr marL="180975" indent="-180975">
              <a:buFont typeface="Arial" charset="0"/>
              <a:buNone/>
            </a:pPr>
            <a:endParaRPr lang="en-US" sz="1800" u="sng" dirty="0" smtClean="0">
              <a:solidFill>
                <a:schemeClr val="tx1">
                  <a:lumMod val="75000"/>
                </a:schemeClr>
              </a:solidFill>
              <a:latin typeface="Arial" charset="0"/>
              <a:cs typeface="Arial" charset="0"/>
            </a:endParaRPr>
          </a:p>
          <a:p>
            <a:pPr marL="180975" indent="-180975">
              <a:buFont typeface="Arial" charset="0"/>
              <a:buNone/>
            </a:pPr>
            <a:endParaRPr lang="en-US" sz="1800" u="sng" dirty="0" smtClean="0">
              <a:solidFill>
                <a:schemeClr val="tx1">
                  <a:lumMod val="75000"/>
                </a:schemeClr>
              </a:solidFill>
              <a:latin typeface="Arial" charset="0"/>
              <a:cs typeface="Arial" charset="0"/>
            </a:endParaRPr>
          </a:p>
          <a:p>
            <a:pPr marL="180975" indent="-180975">
              <a:buFont typeface="Arial" charset="0"/>
              <a:buNone/>
            </a:pPr>
            <a:endParaRPr lang="en-US" sz="1800" u="sng" dirty="0" smtClean="0">
              <a:solidFill>
                <a:schemeClr val="tx1">
                  <a:lumMod val="75000"/>
                </a:schemeClr>
              </a:solidFill>
              <a:latin typeface="Arial" charset="0"/>
              <a:cs typeface="Arial" charset="0"/>
            </a:endParaRPr>
          </a:p>
          <a:p>
            <a:pPr marL="180975" indent="-180975">
              <a:buFont typeface="Wingdings" pitchFamily="2" charset="2"/>
              <a:buNone/>
            </a:pPr>
            <a:endParaRPr lang="en-US" sz="1800" i="1" dirty="0" smtClean="0">
              <a:solidFill>
                <a:schemeClr val="tx1">
                  <a:lumMod val="75000"/>
                </a:schemeClr>
              </a:solidFill>
              <a:latin typeface="Arial" charset="0"/>
              <a:cs typeface="Arial" charset="0"/>
            </a:endParaRPr>
          </a:p>
        </p:txBody>
      </p:sp>
      <p:sp>
        <p:nvSpPr>
          <p:cNvPr id="51203"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7" name="Title 6"/>
          <p:cNvSpPr>
            <a:spLocks noGrp="1"/>
          </p:cNvSpPr>
          <p:nvPr>
            <p:ph type="title"/>
          </p:nvPr>
        </p:nvSpPr>
        <p:spPr>
          <a:xfrm>
            <a:off x="302840" y="908968"/>
            <a:ext cx="8229600" cy="431800"/>
          </a:xfrm>
        </p:spPr>
        <p:txBody>
          <a:bodyPr>
            <a:noAutofit/>
          </a:bodyPr>
          <a:lstStyle/>
          <a:p>
            <a:pPr>
              <a:defRPr/>
            </a:pPr>
            <a:r>
              <a:rPr lang="en-US" sz="2000" dirty="0" smtClean="0">
                <a:solidFill>
                  <a:srgbClr val="C00000"/>
                </a:solidFill>
              </a:rPr>
              <a:t>Fouta Djallon Highlands land cover change</a:t>
            </a:r>
            <a:endParaRPr lang="en-US" sz="2000" dirty="0">
              <a:solidFill>
                <a:srgbClr val="C00000"/>
              </a:solidFill>
            </a:endParaRPr>
          </a:p>
        </p:txBody>
      </p:sp>
      <p:pic>
        <p:nvPicPr>
          <p:cNvPr id="51205" name="Picture 2"/>
          <p:cNvPicPr>
            <a:picLocks noChangeAspect="1" noChangeArrowheads="1"/>
          </p:cNvPicPr>
          <p:nvPr/>
        </p:nvPicPr>
        <p:blipFill>
          <a:blip r:embed="rId3" cstate="email"/>
          <a:srcRect/>
          <a:stretch>
            <a:fillRect/>
          </a:stretch>
        </p:blipFill>
        <p:spPr bwMode="auto">
          <a:xfrm>
            <a:off x="463550" y="3862388"/>
            <a:ext cx="3430588" cy="2628900"/>
          </a:xfrm>
          <a:prstGeom prst="rect">
            <a:avLst/>
          </a:prstGeom>
          <a:noFill/>
          <a:ln w="9525">
            <a:noFill/>
            <a:miter lim="800000"/>
            <a:headEnd/>
            <a:tailEnd/>
          </a:ln>
        </p:spPr>
      </p:pic>
      <p:graphicFrame>
        <p:nvGraphicFramePr>
          <p:cNvPr id="12" name="Chart 11"/>
          <p:cNvGraphicFramePr/>
          <p:nvPr/>
        </p:nvGraphicFramePr>
        <p:xfrm>
          <a:off x="4217157" y="4831308"/>
          <a:ext cx="2265528" cy="1646547"/>
        </p:xfrm>
        <a:graphic>
          <a:graphicData uri="http://schemas.openxmlformats.org/drawingml/2006/chart">
            <c:chart xmlns:c="http://schemas.openxmlformats.org/drawingml/2006/chart" xmlns:r="http://schemas.openxmlformats.org/officeDocument/2006/relationships" r:id="rId4"/>
          </a:graphicData>
        </a:graphic>
      </p:graphicFrame>
      <p:grpSp>
        <p:nvGrpSpPr>
          <p:cNvPr id="51208" name="Group 4"/>
          <p:cNvGrpSpPr>
            <a:grpSpLocks/>
          </p:cNvGrpSpPr>
          <p:nvPr/>
        </p:nvGrpSpPr>
        <p:grpSpPr bwMode="auto">
          <a:xfrm>
            <a:off x="4899025" y="1528763"/>
            <a:ext cx="4162425" cy="3138487"/>
            <a:chOff x="593178" y="1269242"/>
            <a:chExt cx="8550822" cy="5109494"/>
          </a:xfrm>
        </p:grpSpPr>
        <p:pic>
          <p:nvPicPr>
            <p:cNvPr id="51209" name="Picture 3" descr="statistichefdj.PNG"/>
            <p:cNvPicPr>
              <a:picLocks noChangeAspect="1"/>
            </p:cNvPicPr>
            <p:nvPr/>
          </p:nvPicPr>
          <p:blipFill>
            <a:blip r:embed="rId5" cstate="email"/>
            <a:srcRect/>
            <a:stretch>
              <a:fillRect/>
            </a:stretch>
          </p:blipFill>
          <p:spPr bwMode="auto">
            <a:xfrm>
              <a:off x="2283227" y="1338736"/>
              <a:ext cx="6860773" cy="5040000"/>
            </a:xfrm>
            <a:prstGeom prst="rect">
              <a:avLst/>
            </a:prstGeom>
            <a:noFill/>
            <a:ln w="9525">
              <a:noFill/>
              <a:miter lim="800000"/>
              <a:headEnd/>
              <a:tailEnd/>
            </a:ln>
          </p:spPr>
        </p:pic>
        <p:pic>
          <p:nvPicPr>
            <p:cNvPr id="51210" name="Picture 3" descr="statistichefdj.PNG"/>
            <p:cNvPicPr>
              <a:picLocks noChangeAspect="1"/>
            </p:cNvPicPr>
            <p:nvPr/>
          </p:nvPicPr>
          <p:blipFill>
            <a:blip r:embed="rId6" cstate="email"/>
            <a:srcRect/>
            <a:stretch>
              <a:fillRect/>
            </a:stretch>
          </p:blipFill>
          <p:spPr bwMode="auto">
            <a:xfrm>
              <a:off x="593178" y="1269242"/>
              <a:ext cx="3254860" cy="5040000"/>
            </a:xfrm>
            <a:prstGeom prst="rect">
              <a:avLst/>
            </a:prstGeom>
            <a:noFill/>
            <a:ln w="9525">
              <a:noFill/>
              <a:miter lim="800000"/>
              <a:headEnd/>
              <a:tailEnd/>
            </a:ln>
          </p:spPr>
        </p:pic>
      </p:grpSp>
    </p:spTree>
    <p:extLst>
      <p:ext uri="{BB962C8B-B14F-4D97-AF65-F5344CB8AC3E}">
        <p14:creationId xmlns:p14="http://schemas.microsoft.com/office/powerpoint/2010/main" val="850240645"/>
      </p:ext>
    </p:extLst>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98003" y="908720"/>
            <a:ext cx="8378453" cy="406177"/>
          </a:xfrm>
        </p:spPr>
        <p:txBody>
          <a:bodyPr>
            <a:noAutofit/>
          </a:bodyPr>
          <a:lstStyle/>
          <a:p>
            <a:pPr>
              <a:defRPr/>
            </a:pPr>
            <a:r>
              <a:rPr lang="en-US" sz="2000" dirty="0" smtClean="0">
                <a:solidFill>
                  <a:srgbClr val="C00000"/>
                </a:solidFill>
              </a:rPr>
              <a:t>Malawi Land Cover/change database (1990-2010) </a:t>
            </a:r>
            <a:endParaRPr lang="en-US" sz="2000" dirty="0">
              <a:solidFill>
                <a:srgbClr val="C00000"/>
              </a:solidFill>
            </a:endParaRPr>
          </a:p>
        </p:txBody>
      </p:sp>
      <p:pic>
        <p:nvPicPr>
          <p:cNvPr id="52227" name="Picture 2"/>
          <p:cNvPicPr>
            <a:picLocks noChangeAspect="1" noChangeArrowheads="1"/>
          </p:cNvPicPr>
          <p:nvPr/>
        </p:nvPicPr>
        <p:blipFill>
          <a:blip r:embed="rId2" cstate="email"/>
          <a:srcRect/>
          <a:stretch>
            <a:fillRect/>
          </a:stretch>
        </p:blipFill>
        <p:spPr bwMode="auto">
          <a:xfrm>
            <a:off x="5937250" y="1582738"/>
            <a:ext cx="2960688" cy="3929062"/>
          </a:xfrm>
          <a:prstGeom prst="rect">
            <a:avLst/>
          </a:prstGeom>
          <a:noFill/>
          <a:ln w="9525">
            <a:noFill/>
            <a:miter lim="800000"/>
            <a:headEnd/>
            <a:tailEnd/>
          </a:ln>
        </p:spPr>
      </p:pic>
      <p:sp>
        <p:nvSpPr>
          <p:cNvPr id="52228" name="TextBox 9"/>
          <p:cNvSpPr txBox="1">
            <a:spLocks noChangeArrowheads="1"/>
          </p:cNvSpPr>
          <p:nvPr/>
        </p:nvSpPr>
        <p:spPr bwMode="auto">
          <a:xfrm>
            <a:off x="6149975" y="5605463"/>
            <a:ext cx="2611438" cy="739775"/>
          </a:xfrm>
          <a:prstGeom prst="rect">
            <a:avLst/>
          </a:prstGeom>
          <a:noFill/>
          <a:ln w="9525">
            <a:noFill/>
            <a:miter lim="800000"/>
            <a:headEnd/>
            <a:tailEnd/>
          </a:ln>
        </p:spPr>
        <p:txBody>
          <a:bodyPr>
            <a:spAutoFit/>
          </a:bodyPr>
          <a:lstStyle/>
          <a:p>
            <a:r>
              <a:rPr lang="en-US" sz="1400"/>
              <a:t>From other to cropland (square blue) and vice versa (circle orange)</a:t>
            </a:r>
          </a:p>
        </p:txBody>
      </p:sp>
      <p:pic>
        <p:nvPicPr>
          <p:cNvPr id="52229" name="Picture 2"/>
          <p:cNvPicPr>
            <a:picLocks noChangeAspect="1" noChangeArrowheads="1"/>
          </p:cNvPicPr>
          <p:nvPr/>
        </p:nvPicPr>
        <p:blipFill>
          <a:blip r:embed="rId3" cstate="email"/>
          <a:srcRect/>
          <a:stretch>
            <a:fillRect/>
          </a:stretch>
        </p:blipFill>
        <p:spPr bwMode="auto">
          <a:xfrm>
            <a:off x="395288" y="1844675"/>
            <a:ext cx="4105275" cy="3795713"/>
          </a:xfrm>
          <a:prstGeom prst="rect">
            <a:avLst/>
          </a:prstGeom>
          <a:noFill/>
          <a:ln w="9525">
            <a:noFill/>
            <a:miter lim="800000"/>
            <a:headEnd/>
            <a:tailEnd/>
          </a:ln>
        </p:spPr>
      </p:pic>
      <p:pic>
        <p:nvPicPr>
          <p:cNvPr id="52230" name="Picture 4" descr="T:\exNRCE\4G\4G-DESIGN_2013\MALAWI\maps\JPG\template_malawi_228_300mm_canvas_AGGREGATED_CLASSES_NEW.jpg"/>
          <p:cNvPicPr>
            <a:picLocks noChangeAspect="1" noChangeArrowheads="1"/>
          </p:cNvPicPr>
          <p:nvPr/>
        </p:nvPicPr>
        <p:blipFill>
          <a:blip r:embed="rId4" cstate="email"/>
          <a:srcRect/>
          <a:stretch>
            <a:fillRect/>
          </a:stretch>
        </p:blipFill>
        <p:spPr bwMode="auto">
          <a:xfrm>
            <a:off x="3117850" y="2825750"/>
            <a:ext cx="2776538" cy="3651250"/>
          </a:xfrm>
          <a:prstGeom prst="rect">
            <a:avLst/>
          </a:prstGeom>
          <a:noFill/>
          <a:ln w="9525">
            <a:noFill/>
            <a:miter lim="800000"/>
            <a:headEnd/>
            <a:tailEnd/>
          </a:ln>
        </p:spPr>
      </p:pic>
    </p:spTree>
    <p:extLst>
      <p:ext uri="{BB962C8B-B14F-4D97-AF65-F5344CB8AC3E}">
        <p14:creationId xmlns:p14="http://schemas.microsoft.com/office/powerpoint/2010/main" val="3375604571"/>
      </p:ext>
    </p:extLst>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txBox="1">
            <a:spLocks noChangeArrowheads="1"/>
          </p:cNvSpPr>
          <p:nvPr/>
        </p:nvSpPr>
        <p:spPr bwMode="auto">
          <a:xfrm>
            <a:off x="395288" y="875854"/>
            <a:ext cx="8291512" cy="536922"/>
          </a:xfrm>
          <a:prstGeom prst="rect">
            <a:avLst/>
          </a:prstGeom>
          <a:noFill/>
          <a:ln w="9525">
            <a:noFill/>
            <a:miter lim="800000"/>
            <a:headEnd/>
            <a:tailEnd/>
          </a:ln>
        </p:spPr>
        <p:txBody>
          <a:bodyPr/>
          <a:lstStyle/>
          <a:p>
            <a:pPr eaLnBrk="0" hangingPunct="0"/>
            <a:r>
              <a:rPr lang="en-US" sz="2800" b="1" dirty="0">
                <a:solidFill>
                  <a:srgbClr val="C00000"/>
                </a:solidFill>
                <a:ea typeface="ＭＳ Ｐゴシック" pitchFamily="34" charset="-128"/>
                <a:cs typeface="Arial" charset="0"/>
              </a:rPr>
              <a:t>ECO-NET Programme </a:t>
            </a:r>
            <a:endParaRPr lang="en-GB" sz="2800" b="1" dirty="0">
              <a:solidFill>
                <a:srgbClr val="C00000"/>
              </a:solidFill>
              <a:ea typeface="ＭＳ Ｐゴシック" pitchFamily="34" charset="-128"/>
              <a:cs typeface="Arial" charset="0"/>
            </a:endParaRPr>
          </a:p>
        </p:txBody>
      </p:sp>
      <p:sp>
        <p:nvSpPr>
          <p:cNvPr id="4" name="Rectangle 3"/>
          <p:cNvSpPr/>
          <p:nvPr/>
        </p:nvSpPr>
        <p:spPr>
          <a:xfrm>
            <a:off x="395288" y="1514475"/>
            <a:ext cx="8748712" cy="4708525"/>
          </a:xfrm>
          <a:prstGeom prst="rect">
            <a:avLst/>
          </a:prstGeom>
        </p:spPr>
        <p:txBody>
          <a:bodyPr>
            <a:spAutoFit/>
          </a:bodyPr>
          <a:lstStyle/>
          <a:p>
            <a:pPr>
              <a:defRPr/>
            </a:pPr>
            <a:r>
              <a:rPr lang="en-GB" sz="2000" u="sng" dirty="0">
                <a:solidFill>
                  <a:schemeClr val="tx1">
                    <a:lumMod val="75000"/>
                  </a:schemeClr>
                </a:solidFill>
                <a:latin typeface="Arial" panose="020B0604020202020204" pitchFamily="34" charset="0"/>
                <a:cs typeface="Arial" panose="020B0604020202020204" pitchFamily="34" charset="0"/>
              </a:rPr>
              <a:t>FAO</a:t>
            </a:r>
            <a:r>
              <a:rPr lang="en-GB" sz="2000" dirty="0">
                <a:solidFill>
                  <a:schemeClr val="tx1">
                    <a:lumMod val="75000"/>
                  </a:schemeClr>
                </a:solidFill>
                <a:latin typeface="Arial" panose="020B0604020202020204" pitchFamily="34" charset="0"/>
                <a:cs typeface="Arial" panose="020B0604020202020204" pitchFamily="34" charset="0"/>
              </a:rPr>
              <a:t> has developed </a:t>
            </a:r>
            <a:r>
              <a:rPr lang="en-GB" sz="2000" u="sng" dirty="0">
                <a:solidFill>
                  <a:schemeClr val="tx1">
                    <a:lumMod val="75000"/>
                  </a:schemeClr>
                </a:solidFill>
                <a:latin typeface="Arial" panose="020B0604020202020204" pitchFamily="34" charset="0"/>
                <a:cs typeface="Arial" panose="020B0604020202020204" pitchFamily="34" charset="0"/>
              </a:rPr>
              <a:t>ECO-NET</a:t>
            </a:r>
            <a:r>
              <a:rPr lang="en-GB" sz="2000" dirty="0">
                <a:solidFill>
                  <a:schemeClr val="tx1">
                    <a:lumMod val="75000"/>
                  </a:schemeClr>
                </a:solidFill>
                <a:latin typeface="Arial" panose="020B0604020202020204" pitchFamily="34" charset="0"/>
                <a:cs typeface="Arial" panose="020B0604020202020204" pitchFamily="34" charset="0"/>
              </a:rPr>
              <a:t> programme a mapping approach based on statistical method</a:t>
            </a:r>
          </a:p>
          <a:p>
            <a:pPr>
              <a:defRPr/>
            </a:pPr>
            <a:r>
              <a:rPr lang="en-GB" sz="2000" u="sng" dirty="0">
                <a:solidFill>
                  <a:schemeClr val="tx1">
                    <a:lumMod val="75000"/>
                  </a:schemeClr>
                </a:solidFill>
                <a:latin typeface="Arial" panose="020B0604020202020204" pitchFamily="34" charset="0"/>
                <a:cs typeface="Arial" panose="020B0604020202020204" pitchFamily="34" charset="0"/>
              </a:rPr>
              <a:t>GOAL</a:t>
            </a:r>
            <a:r>
              <a:rPr lang="en-GB" sz="2000" dirty="0">
                <a:solidFill>
                  <a:schemeClr val="tx1">
                    <a:lumMod val="75000"/>
                  </a:schemeClr>
                </a:solidFill>
                <a:latin typeface="Arial" panose="020B0604020202020204" pitchFamily="34" charset="0"/>
                <a:cs typeface="Arial" panose="020B0604020202020204" pitchFamily="34" charset="0"/>
              </a:rPr>
              <a:t>: to assure reliable information at country levels</a:t>
            </a:r>
          </a:p>
          <a:p>
            <a:pPr>
              <a:defRPr/>
            </a:pPr>
            <a:r>
              <a:rPr lang="en-GB" sz="2000" u="sng" dirty="0">
                <a:solidFill>
                  <a:schemeClr val="tx1">
                    <a:lumMod val="75000"/>
                  </a:schemeClr>
                </a:solidFill>
                <a:latin typeface="Arial" panose="020B0604020202020204" pitchFamily="34" charset="0"/>
                <a:cs typeface="Arial" panose="020B0604020202020204" pitchFamily="34" charset="0"/>
              </a:rPr>
              <a:t>MAPPING PROCESS  </a:t>
            </a:r>
            <a:r>
              <a:rPr lang="en-GB" sz="2000" dirty="0">
                <a:solidFill>
                  <a:schemeClr val="tx1">
                    <a:lumMod val="75000"/>
                  </a:schemeClr>
                </a:solidFill>
                <a:latin typeface="Arial" panose="020B0604020202020204" pitchFamily="34" charset="0"/>
                <a:cs typeface="Arial" panose="020B0604020202020204" pitchFamily="34" charset="0"/>
              </a:rPr>
              <a:t>based on samples chosen on a fixed grid with appropriate density interval.</a:t>
            </a:r>
          </a:p>
          <a:p>
            <a:pPr>
              <a:defRPr/>
            </a:pPr>
            <a:r>
              <a:rPr lang="en-GB" sz="2000" u="sng" dirty="0">
                <a:solidFill>
                  <a:schemeClr val="tx1">
                    <a:lumMod val="75000"/>
                  </a:schemeClr>
                </a:solidFill>
                <a:latin typeface="Arial" panose="020B0604020202020204" pitchFamily="34" charset="0"/>
                <a:cs typeface="Arial" panose="020B0604020202020204" pitchFamily="34" charset="0"/>
              </a:rPr>
              <a:t>OUTPUT</a:t>
            </a:r>
            <a:r>
              <a:rPr lang="en-GB" sz="2000" dirty="0">
                <a:solidFill>
                  <a:schemeClr val="tx1">
                    <a:lumMod val="75000"/>
                  </a:schemeClr>
                </a:solidFill>
                <a:latin typeface="Arial" panose="020B0604020202020204" pitchFamily="34" charset="0"/>
                <a:cs typeface="Arial" panose="020B0604020202020204" pitchFamily="34" charset="0"/>
              </a:rPr>
              <a:t>: successfully validated in several demonstration countries in Africa</a:t>
            </a:r>
          </a:p>
          <a:p>
            <a:pPr>
              <a:defRPr/>
            </a:pPr>
            <a:endParaRPr lang="en-GB" sz="2000" dirty="0">
              <a:solidFill>
                <a:schemeClr val="tx1">
                  <a:lumMod val="75000"/>
                </a:schemeClr>
              </a:solidFill>
              <a:latin typeface="Arial" panose="020B0604020202020204" pitchFamily="34" charset="0"/>
              <a:cs typeface="Arial" panose="020B0604020202020204" pitchFamily="34" charset="0"/>
            </a:endParaRPr>
          </a:p>
          <a:p>
            <a:pPr>
              <a:defRPr/>
            </a:pPr>
            <a:r>
              <a:rPr lang="en-GB" sz="2000" dirty="0">
                <a:solidFill>
                  <a:schemeClr val="tx1">
                    <a:lumMod val="75000"/>
                  </a:schemeClr>
                </a:solidFill>
                <a:latin typeface="Arial" panose="020B0604020202020204" pitchFamily="34" charset="0"/>
                <a:cs typeface="Arial" panose="020B0604020202020204" pitchFamily="34" charset="0"/>
              </a:rPr>
              <a:t>Mapping:</a:t>
            </a:r>
          </a:p>
          <a:p>
            <a:pPr marL="457200" indent="-457200">
              <a:buFont typeface="Arial" panose="020B0604020202020204" pitchFamily="34" charset="0"/>
              <a:buChar char="•"/>
              <a:defRPr/>
            </a:pPr>
            <a:r>
              <a:rPr lang="en-GB" sz="2000" dirty="0">
                <a:solidFill>
                  <a:schemeClr val="tx1">
                    <a:lumMod val="75000"/>
                  </a:schemeClr>
                </a:solidFill>
                <a:latin typeface="Arial" panose="020B0604020202020204" pitchFamily="34" charset="0"/>
                <a:cs typeface="Arial" panose="020B0604020202020204" pitchFamily="34" charset="0"/>
              </a:rPr>
              <a:t>large area by samples, high level of details, </a:t>
            </a:r>
          </a:p>
          <a:p>
            <a:pPr marL="457200" indent="-457200">
              <a:buFont typeface="Arial" panose="020B0604020202020204" pitchFamily="34" charset="0"/>
              <a:buChar char="•"/>
              <a:defRPr/>
            </a:pPr>
            <a:r>
              <a:rPr lang="en-GB" sz="2000" dirty="0">
                <a:solidFill>
                  <a:schemeClr val="tx1">
                    <a:lumMod val="75000"/>
                  </a:schemeClr>
                </a:solidFill>
                <a:latin typeface="Arial" panose="020B0604020202020204" pitchFamily="34" charset="0"/>
                <a:cs typeface="Arial" panose="020B0604020202020204" pitchFamily="34" charset="0"/>
              </a:rPr>
              <a:t>distributed in an appropriately dense grid</a:t>
            </a:r>
          </a:p>
          <a:p>
            <a:pPr>
              <a:defRPr/>
            </a:pPr>
            <a:r>
              <a:rPr lang="it-IT" sz="2000" dirty="0">
                <a:solidFill>
                  <a:schemeClr val="tx1">
                    <a:lumMod val="75000"/>
                  </a:schemeClr>
                </a:solidFill>
                <a:latin typeface="Arial" panose="020B0604020202020204" pitchFamily="34" charset="0"/>
                <a:cs typeface="Arial" panose="020B0604020202020204" pitchFamily="34" charset="0"/>
              </a:rPr>
              <a:t>Benefits: </a:t>
            </a:r>
            <a:endParaRPr lang="en-GB" sz="2000" dirty="0">
              <a:solidFill>
                <a:schemeClr val="tx1">
                  <a:lumMod val="75000"/>
                </a:schemeClr>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defRPr/>
            </a:pPr>
            <a:r>
              <a:rPr lang="en-GB" sz="2000" dirty="0">
                <a:solidFill>
                  <a:schemeClr val="tx1">
                    <a:lumMod val="75000"/>
                  </a:schemeClr>
                </a:solidFill>
                <a:latin typeface="Arial" panose="020B0604020202020204" pitchFamily="34" charset="0"/>
                <a:cs typeface="Arial" panose="020B0604020202020204" pitchFamily="34" charset="0"/>
              </a:rPr>
              <a:t>contribute to reduce costs and time </a:t>
            </a:r>
          </a:p>
          <a:p>
            <a:pPr marL="457200" indent="-457200">
              <a:buFont typeface="Arial" panose="020B0604020202020204" pitchFamily="34" charset="0"/>
              <a:buChar char="•"/>
              <a:defRPr/>
            </a:pPr>
            <a:r>
              <a:rPr lang="en-GB" sz="2000" dirty="0">
                <a:solidFill>
                  <a:schemeClr val="tx1">
                    <a:lumMod val="75000"/>
                  </a:schemeClr>
                </a:solidFill>
                <a:latin typeface="Arial" panose="020B0604020202020204" pitchFamily="34" charset="0"/>
                <a:cs typeface="Arial" panose="020B0604020202020204" pitchFamily="34" charset="0"/>
              </a:rPr>
              <a:t>offer a solid baseline for updating </a:t>
            </a:r>
          </a:p>
          <a:p>
            <a:pPr marL="457200" indent="-457200">
              <a:buFont typeface="Arial" panose="020B0604020202020204" pitchFamily="34" charset="0"/>
              <a:buChar char="•"/>
              <a:defRPr/>
            </a:pPr>
            <a:r>
              <a:rPr lang="en-GB" sz="2000" dirty="0">
                <a:solidFill>
                  <a:schemeClr val="tx1">
                    <a:lumMod val="75000"/>
                  </a:schemeClr>
                </a:solidFill>
                <a:latin typeface="Arial" panose="020B0604020202020204" pitchFamily="34" charset="0"/>
                <a:cs typeface="Arial" panose="020B0604020202020204" pitchFamily="34" charset="0"/>
              </a:rPr>
              <a:t>processing change assessment without affecting the soundness of the information in statistical generation in agriculture consistently </a:t>
            </a:r>
          </a:p>
        </p:txBody>
      </p:sp>
    </p:spTree>
    <p:extLst>
      <p:ext uri="{BB962C8B-B14F-4D97-AF65-F5344CB8AC3E}">
        <p14:creationId xmlns:p14="http://schemas.microsoft.com/office/powerpoint/2010/main" val="3317245752"/>
      </p:ext>
    </p:extLst>
  </p:cSld>
  <p:clrMapOvr>
    <a:masterClrMapping/>
  </p:clrMapOvr>
  <p:transition>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ChangeArrowheads="1"/>
          </p:cNvSpPr>
          <p:nvPr/>
        </p:nvSpPr>
        <p:spPr bwMode="auto">
          <a:xfrm>
            <a:off x="466725" y="0"/>
            <a:ext cx="8229600" cy="1143000"/>
          </a:xfrm>
          <a:prstGeom prst="rect">
            <a:avLst/>
          </a:prstGeom>
          <a:noFill/>
          <a:ln w="9525">
            <a:noFill/>
            <a:miter lim="800000"/>
            <a:headEnd/>
            <a:tailEnd/>
          </a:ln>
        </p:spPr>
        <p:txBody>
          <a:bodyPr/>
          <a:lstStyle/>
          <a:p>
            <a:endParaRPr lang="en-US" sz="2800" i="1">
              <a:solidFill>
                <a:srgbClr val="FFFFFF"/>
              </a:solidFill>
              <a:latin typeface="Times New Roman" pitchFamily="18" charset="0"/>
            </a:endParaRPr>
          </a:p>
        </p:txBody>
      </p:sp>
      <p:sp>
        <p:nvSpPr>
          <p:cNvPr id="54275" name="Rectangle 3"/>
          <p:cNvSpPr>
            <a:spLocks noChangeArrowheads="1"/>
          </p:cNvSpPr>
          <p:nvPr/>
        </p:nvSpPr>
        <p:spPr bwMode="auto">
          <a:xfrm>
            <a:off x="517525" y="215900"/>
            <a:ext cx="8229600" cy="1143000"/>
          </a:xfrm>
          <a:prstGeom prst="rect">
            <a:avLst/>
          </a:prstGeom>
          <a:noFill/>
          <a:ln w="9525">
            <a:noFill/>
            <a:miter lim="800000"/>
            <a:headEnd/>
            <a:tailEnd/>
          </a:ln>
        </p:spPr>
        <p:txBody>
          <a:bodyPr/>
          <a:lstStyle/>
          <a:p>
            <a:endParaRPr lang="en-US" sz="2800" i="1">
              <a:solidFill>
                <a:srgbClr val="FFFFFF"/>
              </a:solidFill>
              <a:latin typeface="Times New Roman" pitchFamily="18" charset="0"/>
            </a:endParaRPr>
          </a:p>
        </p:txBody>
      </p:sp>
      <p:sp>
        <p:nvSpPr>
          <p:cNvPr id="54276" name="Text Box 5"/>
          <p:cNvSpPr txBox="1">
            <a:spLocks noChangeArrowheads="1"/>
          </p:cNvSpPr>
          <p:nvPr/>
        </p:nvSpPr>
        <p:spPr bwMode="auto">
          <a:xfrm>
            <a:off x="395536" y="888901"/>
            <a:ext cx="2994025" cy="523875"/>
          </a:xfrm>
          <a:prstGeom prst="rect">
            <a:avLst/>
          </a:prstGeom>
          <a:noFill/>
          <a:ln w="12700" cap="sq">
            <a:noFill/>
            <a:miter lim="800000"/>
            <a:headEnd/>
            <a:tailEnd/>
          </a:ln>
        </p:spPr>
        <p:txBody>
          <a:bodyPr>
            <a:spAutoFit/>
          </a:bodyPr>
          <a:lstStyle/>
          <a:p>
            <a:r>
              <a:rPr lang="en-US" sz="2800" b="1" dirty="0">
                <a:solidFill>
                  <a:srgbClr val="C00000"/>
                </a:solidFill>
                <a:cs typeface="Arial" charset="0"/>
              </a:rPr>
              <a:t>ECO–NET Africa</a:t>
            </a:r>
            <a:endParaRPr lang="en-GB" sz="2800" b="1" dirty="0">
              <a:solidFill>
                <a:srgbClr val="C00000"/>
              </a:solidFill>
              <a:cs typeface="Arial" charset="0"/>
            </a:endParaRPr>
          </a:p>
        </p:txBody>
      </p:sp>
      <p:pic>
        <p:nvPicPr>
          <p:cNvPr id="54277" name="Picture 6" descr="tiles"/>
          <p:cNvPicPr>
            <a:picLocks noGrp="1" noChangeAspect="1" noChangeArrowheads="1"/>
          </p:cNvPicPr>
          <p:nvPr>
            <p:ph idx="4294967295"/>
          </p:nvPr>
        </p:nvPicPr>
        <p:blipFill>
          <a:blip r:embed="rId3" cstate="email"/>
          <a:srcRect/>
          <a:stretch>
            <a:fillRect/>
          </a:stretch>
        </p:blipFill>
        <p:spPr>
          <a:xfrm>
            <a:off x="3544888" y="835025"/>
            <a:ext cx="5457825" cy="5053013"/>
          </a:xfrm>
        </p:spPr>
      </p:pic>
      <p:sp>
        <p:nvSpPr>
          <p:cNvPr id="54278" name="Text Box 6"/>
          <p:cNvSpPr txBox="1">
            <a:spLocks noChangeArrowheads="1"/>
          </p:cNvSpPr>
          <p:nvPr/>
        </p:nvSpPr>
        <p:spPr bwMode="auto">
          <a:xfrm>
            <a:off x="382588" y="1538288"/>
            <a:ext cx="2955925" cy="3539430"/>
          </a:xfrm>
          <a:prstGeom prst="rect">
            <a:avLst/>
          </a:prstGeom>
          <a:noFill/>
          <a:ln w="9525" algn="ctr">
            <a:noFill/>
            <a:miter lim="800000"/>
            <a:headEnd/>
            <a:tailEnd/>
          </a:ln>
        </p:spPr>
        <p:txBody>
          <a:bodyPr>
            <a:spAutoFit/>
          </a:bodyPr>
          <a:lstStyle/>
          <a:p>
            <a:pPr marL="180975" indent="-180975">
              <a:buFont typeface="Wingdings" pitchFamily="2" charset="2"/>
              <a:buChar char="§"/>
            </a:pPr>
            <a:r>
              <a:rPr kumimoji="1" lang="en-US" sz="1600" dirty="0">
                <a:solidFill>
                  <a:schemeClr val="tx1">
                    <a:lumMod val="75000"/>
                  </a:schemeClr>
                </a:solidFill>
              </a:rPr>
              <a:t>Earth Cover Network Africa</a:t>
            </a:r>
          </a:p>
          <a:p>
            <a:pPr marL="180975" indent="-180975">
              <a:buFont typeface="Wingdings" pitchFamily="2" charset="2"/>
              <a:buChar char="§"/>
            </a:pPr>
            <a:r>
              <a:rPr kumimoji="1" lang="en-US" sz="1600" dirty="0">
                <a:solidFill>
                  <a:schemeClr val="tx1">
                    <a:lumMod val="75000"/>
                  </a:schemeClr>
                </a:solidFill>
              </a:rPr>
              <a:t>Sample tiles at 10 by 10 Km at half degree </a:t>
            </a:r>
          </a:p>
          <a:p>
            <a:pPr marL="180975" indent="-180975">
              <a:buFont typeface="Wingdings" pitchFamily="2" charset="2"/>
              <a:buChar char="§"/>
            </a:pPr>
            <a:r>
              <a:rPr kumimoji="1" lang="en-US" sz="1600" dirty="0">
                <a:solidFill>
                  <a:schemeClr val="tx1">
                    <a:lumMod val="75000"/>
                  </a:schemeClr>
                </a:solidFill>
              </a:rPr>
              <a:t>Very high resolution imagery (targeted 5m or better) </a:t>
            </a:r>
          </a:p>
          <a:p>
            <a:pPr marL="180975" indent="-180975">
              <a:buFont typeface="Wingdings" pitchFamily="2" charset="2"/>
              <a:buChar char="§"/>
            </a:pPr>
            <a:r>
              <a:rPr kumimoji="1" lang="en-US" sz="1600" dirty="0">
                <a:solidFill>
                  <a:schemeClr val="tx1">
                    <a:lumMod val="75000"/>
                  </a:schemeClr>
                </a:solidFill>
              </a:rPr>
              <a:t>Detailed land cover mapping using LCML enriched with vegetation index(</a:t>
            </a:r>
            <a:r>
              <a:rPr kumimoji="1" lang="en-US" sz="1600" dirty="0" err="1">
                <a:solidFill>
                  <a:schemeClr val="tx1">
                    <a:lumMod val="75000"/>
                  </a:schemeClr>
                </a:solidFill>
              </a:rPr>
              <a:t>es</a:t>
            </a:r>
            <a:r>
              <a:rPr kumimoji="1" lang="en-US" sz="1600" dirty="0">
                <a:solidFill>
                  <a:schemeClr val="tx1">
                    <a:lumMod val="75000"/>
                  </a:schemeClr>
                </a:solidFill>
              </a:rPr>
              <a:t>) from remote sensing</a:t>
            </a:r>
          </a:p>
          <a:p>
            <a:pPr marL="180975" indent="-180975">
              <a:buFont typeface="Wingdings" pitchFamily="2" charset="2"/>
              <a:buChar char="§"/>
            </a:pPr>
            <a:r>
              <a:rPr kumimoji="1" lang="en-US" sz="1600" dirty="0">
                <a:solidFill>
                  <a:schemeClr val="tx1">
                    <a:lumMod val="75000"/>
                  </a:schemeClr>
                </a:solidFill>
              </a:rPr>
              <a:t>About 9,000 sampling sites</a:t>
            </a:r>
          </a:p>
          <a:p>
            <a:pPr marL="180975" indent="-180975">
              <a:buFont typeface="Wingdings" pitchFamily="2" charset="2"/>
              <a:buChar char="§"/>
            </a:pPr>
            <a:r>
              <a:rPr kumimoji="1" lang="en-US" sz="1600" dirty="0">
                <a:solidFill>
                  <a:schemeClr val="tx1">
                    <a:lumMod val="75000"/>
                  </a:schemeClr>
                </a:solidFill>
              </a:rPr>
              <a:t>Coordinated and supervised by FAO GLCN with engagement of national experts</a:t>
            </a:r>
            <a:endParaRPr kumimoji="1" lang="en-GB" sz="1600" dirty="0">
              <a:solidFill>
                <a:schemeClr val="tx1">
                  <a:lumMod val="75000"/>
                </a:schemeClr>
              </a:solidFill>
            </a:endParaRPr>
          </a:p>
        </p:txBody>
      </p:sp>
      <p:grpSp>
        <p:nvGrpSpPr>
          <p:cNvPr id="54279" name="Group 7"/>
          <p:cNvGrpSpPr>
            <a:grpSpLocks/>
          </p:cNvGrpSpPr>
          <p:nvPr/>
        </p:nvGrpSpPr>
        <p:grpSpPr bwMode="auto">
          <a:xfrm>
            <a:off x="3232150" y="4095750"/>
            <a:ext cx="2728913" cy="2257425"/>
            <a:chOff x="316" y="1762"/>
            <a:chExt cx="1719" cy="1422"/>
          </a:xfrm>
        </p:grpSpPr>
        <p:pic>
          <p:nvPicPr>
            <p:cNvPr id="54286" name="Picture 7" descr="case 3 landsat high resolution - ag - sparce trees"/>
            <p:cNvPicPr>
              <a:picLocks noChangeAspect="1" noChangeArrowheads="1"/>
            </p:cNvPicPr>
            <p:nvPr/>
          </p:nvPicPr>
          <p:blipFill>
            <a:blip r:embed="rId4" cstate="email"/>
            <a:srcRect/>
            <a:stretch>
              <a:fillRect/>
            </a:stretch>
          </p:blipFill>
          <p:spPr bwMode="auto">
            <a:xfrm>
              <a:off x="316" y="1762"/>
              <a:ext cx="1675" cy="1422"/>
            </a:xfrm>
            <a:prstGeom prst="rect">
              <a:avLst/>
            </a:prstGeom>
            <a:noFill/>
            <a:ln w="9525">
              <a:noFill/>
              <a:miter lim="800000"/>
              <a:headEnd/>
              <a:tailEnd/>
            </a:ln>
          </p:spPr>
        </p:pic>
        <p:sp>
          <p:nvSpPr>
            <p:cNvPr id="54287" name="Freeform 10"/>
            <p:cNvSpPr>
              <a:spLocks/>
            </p:cNvSpPr>
            <p:nvPr/>
          </p:nvSpPr>
          <p:spPr bwMode="auto">
            <a:xfrm>
              <a:off x="405" y="1984"/>
              <a:ext cx="1630" cy="1054"/>
            </a:xfrm>
            <a:custGeom>
              <a:avLst/>
              <a:gdLst>
                <a:gd name="T0" fmla="*/ 13 w 5216"/>
                <a:gd name="T1" fmla="*/ 104 h 3352"/>
                <a:gd name="T2" fmla="*/ 9 w 5216"/>
                <a:gd name="T3" fmla="*/ 97 h 3352"/>
                <a:gd name="T4" fmla="*/ 7 w 5216"/>
                <a:gd name="T5" fmla="*/ 88 h 3352"/>
                <a:gd name="T6" fmla="*/ 6 w 5216"/>
                <a:gd name="T7" fmla="*/ 80 h 3352"/>
                <a:gd name="T8" fmla="*/ 3 w 5216"/>
                <a:gd name="T9" fmla="*/ 70 h 3352"/>
                <a:gd name="T10" fmla="*/ 0 w 5216"/>
                <a:gd name="T11" fmla="*/ 63 h 3352"/>
                <a:gd name="T12" fmla="*/ 0 w 5216"/>
                <a:gd name="T13" fmla="*/ 58 h 3352"/>
                <a:gd name="T14" fmla="*/ 13 w 5216"/>
                <a:gd name="T15" fmla="*/ 55 h 3352"/>
                <a:gd name="T16" fmla="*/ 10 w 5216"/>
                <a:gd name="T17" fmla="*/ 41 h 3352"/>
                <a:gd name="T18" fmla="*/ 14 w 5216"/>
                <a:gd name="T19" fmla="*/ 39 h 3352"/>
                <a:gd name="T20" fmla="*/ 22 w 5216"/>
                <a:gd name="T21" fmla="*/ 39 h 3352"/>
                <a:gd name="T22" fmla="*/ 27 w 5216"/>
                <a:gd name="T23" fmla="*/ 37 h 3352"/>
                <a:gd name="T24" fmla="*/ 27 w 5216"/>
                <a:gd name="T25" fmla="*/ 35 h 3352"/>
                <a:gd name="T26" fmla="*/ 24 w 5216"/>
                <a:gd name="T27" fmla="*/ 34 h 3352"/>
                <a:gd name="T28" fmla="*/ 22 w 5216"/>
                <a:gd name="T29" fmla="*/ 35 h 3352"/>
                <a:gd name="T30" fmla="*/ 19 w 5216"/>
                <a:gd name="T31" fmla="*/ 25 h 3352"/>
                <a:gd name="T32" fmla="*/ 32 w 5216"/>
                <a:gd name="T33" fmla="*/ 20 h 3352"/>
                <a:gd name="T34" fmla="*/ 43 w 5216"/>
                <a:gd name="T35" fmla="*/ 17 h 3352"/>
                <a:gd name="T36" fmla="*/ 53 w 5216"/>
                <a:gd name="T37" fmla="*/ 15 h 3352"/>
                <a:gd name="T38" fmla="*/ 60 w 5216"/>
                <a:gd name="T39" fmla="*/ 13 h 3352"/>
                <a:gd name="T40" fmla="*/ 72 w 5216"/>
                <a:gd name="T41" fmla="*/ 8 h 3352"/>
                <a:gd name="T42" fmla="*/ 76 w 5216"/>
                <a:gd name="T43" fmla="*/ 6 h 3352"/>
                <a:gd name="T44" fmla="*/ 82 w 5216"/>
                <a:gd name="T45" fmla="*/ 5 h 3352"/>
                <a:gd name="T46" fmla="*/ 87 w 5216"/>
                <a:gd name="T47" fmla="*/ 3 h 3352"/>
                <a:gd name="T48" fmla="*/ 92 w 5216"/>
                <a:gd name="T49" fmla="*/ 4 h 3352"/>
                <a:gd name="T50" fmla="*/ 96 w 5216"/>
                <a:gd name="T51" fmla="*/ 3 h 3352"/>
                <a:gd name="T52" fmla="*/ 99 w 5216"/>
                <a:gd name="T53" fmla="*/ 3 h 3352"/>
                <a:gd name="T54" fmla="*/ 102 w 5216"/>
                <a:gd name="T55" fmla="*/ 2 h 3352"/>
                <a:gd name="T56" fmla="*/ 104 w 5216"/>
                <a:gd name="T57" fmla="*/ 2 h 3352"/>
                <a:gd name="T58" fmla="*/ 106 w 5216"/>
                <a:gd name="T59" fmla="*/ 3 h 3352"/>
                <a:gd name="T60" fmla="*/ 108 w 5216"/>
                <a:gd name="T61" fmla="*/ 3 h 3352"/>
                <a:gd name="T62" fmla="*/ 111 w 5216"/>
                <a:gd name="T63" fmla="*/ 4 h 3352"/>
                <a:gd name="T64" fmla="*/ 114 w 5216"/>
                <a:gd name="T65" fmla="*/ 2 h 3352"/>
                <a:gd name="T66" fmla="*/ 119 w 5216"/>
                <a:gd name="T67" fmla="*/ 0 h 3352"/>
                <a:gd name="T68" fmla="*/ 121 w 5216"/>
                <a:gd name="T69" fmla="*/ 0 h 3352"/>
                <a:gd name="T70" fmla="*/ 122 w 5216"/>
                <a:gd name="T71" fmla="*/ 5 h 3352"/>
                <a:gd name="T72" fmla="*/ 126 w 5216"/>
                <a:gd name="T73" fmla="*/ 14 h 3352"/>
                <a:gd name="T74" fmla="*/ 127 w 5216"/>
                <a:gd name="T75" fmla="*/ 21 h 3352"/>
                <a:gd name="T76" fmla="*/ 128 w 5216"/>
                <a:gd name="T77" fmla="*/ 25 h 3352"/>
                <a:gd name="T78" fmla="*/ 158 w 5216"/>
                <a:gd name="T79" fmla="*/ 19 h 3352"/>
                <a:gd name="T80" fmla="*/ 159 w 5216"/>
                <a:gd name="T81" fmla="*/ 104 h 3352"/>
                <a:gd name="T82" fmla="*/ 13 w 5216"/>
                <a:gd name="T83" fmla="*/ 104 h 335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216"/>
                <a:gd name="T127" fmla="*/ 0 h 3352"/>
                <a:gd name="T128" fmla="*/ 5216 w 5216"/>
                <a:gd name="T129" fmla="*/ 3352 h 335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216" h="3352">
                  <a:moveTo>
                    <a:pt x="416" y="3352"/>
                  </a:moveTo>
                  <a:lnTo>
                    <a:pt x="304" y="3112"/>
                  </a:lnTo>
                  <a:lnTo>
                    <a:pt x="248" y="2840"/>
                  </a:lnTo>
                  <a:lnTo>
                    <a:pt x="200" y="2568"/>
                  </a:lnTo>
                  <a:lnTo>
                    <a:pt x="88" y="2256"/>
                  </a:lnTo>
                  <a:lnTo>
                    <a:pt x="8" y="2016"/>
                  </a:lnTo>
                  <a:lnTo>
                    <a:pt x="0" y="1848"/>
                  </a:lnTo>
                  <a:lnTo>
                    <a:pt x="424" y="1760"/>
                  </a:lnTo>
                  <a:lnTo>
                    <a:pt x="312" y="1320"/>
                  </a:lnTo>
                  <a:lnTo>
                    <a:pt x="448" y="1264"/>
                  </a:lnTo>
                  <a:lnTo>
                    <a:pt x="728" y="1240"/>
                  </a:lnTo>
                  <a:lnTo>
                    <a:pt x="872" y="1184"/>
                  </a:lnTo>
                  <a:lnTo>
                    <a:pt x="872" y="1128"/>
                  </a:lnTo>
                  <a:lnTo>
                    <a:pt x="800" y="1104"/>
                  </a:lnTo>
                  <a:lnTo>
                    <a:pt x="720" y="1120"/>
                  </a:lnTo>
                  <a:lnTo>
                    <a:pt x="624" y="808"/>
                  </a:lnTo>
                  <a:lnTo>
                    <a:pt x="1056" y="640"/>
                  </a:lnTo>
                  <a:lnTo>
                    <a:pt x="1392" y="552"/>
                  </a:lnTo>
                  <a:lnTo>
                    <a:pt x="1728" y="472"/>
                  </a:lnTo>
                  <a:lnTo>
                    <a:pt x="1952" y="408"/>
                  </a:lnTo>
                  <a:lnTo>
                    <a:pt x="2344" y="240"/>
                  </a:lnTo>
                  <a:lnTo>
                    <a:pt x="2480" y="200"/>
                  </a:lnTo>
                  <a:lnTo>
                    <a:pt x="2680" y="152"/>
                  </a:lnTo>
                  <a:lnTo>
                    <a:pt x="2856" y="112"/>
                  </a:lnTo>
                  <a:lnTo>
                    <a:pt x="3016" y="120"/>
                  </a:lnTo>
                  <a:lnTo>
                    <a:pt x="3136" y="112"/>
                  </a:lnTo>
                  <a:lnTo>
                    <a:pt x="3240" y="112"/>
                  </a:lnTo>
                  <a:lnTo>
                    <a:pt x="3336" y="64"/>
                  </a:lnTo>
                  <a:lnTo>
                    <a:pt x="3416" y="64"/>
                  </a:lnTo>
                  <a:lnTo>
                    <a:pt x="3472" y="80"/>
                  </a:lnTo>
                  <a:lnTo>
                    <a:pt x="3536" y="104"/>
                  </a:lnTo>
                  <a:lnTo>
                    <a:pt x="3640" y="128"/>
                  </a:lnTo>
                  <a:lnTo>
                    <a:pt x="3728" y="48"/>
                  </a:lnTo>
                  <a:lnTo>
                    <a:pt x="3912" y="0"/>
                  </a:lnTo>
                  <a:lnTo>
                    <a:pt x="3960" y="0"/>
                  </a:lnTo>
                  <a:lnTo>
                    <a:pt x="4016" y="160"/>
                  </a:lnTo>
                  <a:lnTo>
                    <a:pt x="4136" y="464"/>
                  </a:lnTo>
                  <a:lnTo>
                    <a:pt x="4168" y="688"/>
                  </a:lnTo>
                  <a:lnTo>
                    <a:pt x="4208" y="824"/>
                  </a:lnTo>
                  <a:lnTo>
                    <a:pt x="5184" y="608"/>
                  </a:lnTo>
                  <a:lnTo>
                    <a:pt x="5216" y="3344"/>
                  </a:lnTo>
                  <a:lnTo>
                    <a:pt x="416" y="3352"/>
                  </a:lnTo>
                  <a:close/>
                </a:path>
              </a:pathLst>
            </a:custGeom>
            <a:noFill/>
            <a:ln w="28575" cap="sq" cmpd="sng">
              <a:solidFill>
                <a:schemeClr val="bg1"/>
              </a:solidFill>
              <a:prstDash val="solid"/>
              <a:round/>
              <a:headEnd/>
              <a:tailEnd/>
            </a:ln>
          </p:spPr>
          <p:txBody>
            <a:bodyPr wrap="none" anchor="ctr"/>
            <a:lstStyle/>
            <a:p>
              <a:endParaRPr lang="en-US"/>
            </a:p>
          </p:txBody>
        </p:sp>
      </p:grpSp>
      <p:grpSp>
        <p:nvGrpSpPr>
          <p:cNvPr id="54280" name="Group 16"/>
          <p:cNvGrpSpPr>
            <a:grpSpLocks/>
          </p:cNvGrpSpPr>
          <p:nvPr/>
        </p:nvGrpSpPr>
        <p:grpSpPr bwMode="auto">
          <a:xfrm>
            <a:off x="3270250" y="1927225"/>
            <a:ext cx="3654425" cy="2317750"/>
            <a:chOff x="2000" y="1188"/>
            <a:chExt cx="2302" cy="1460"/>
          </a:xfrm>
        </p:grpSpPr>
        <p:sp>
          <p:nvSpPr>
            <p:cNvPr id="54283" name="Rectangle 13"/>
            <p:cNvSpPr>
              <a:spLocks noChangeArrowheads="1"/>
            </p:cNvSpPr>
            <p:nvPr/>
          </p:nvSpPr>
          <p:spPr bwMode="auto">
            <a:xfrm>
              <a:off x="2000" y="1188"/>
              <a:ext cx="1943" cy="1184"/>
            </a:xfrm>
            <a:prstGeom prst="rect">
              <a:avLst/>
            </a:prstGeom>
            <a:solidFill>
              <a:srgbClr val="FFFF99">
                <a:alpha val="43921"/>
              </a:srgbClr>
            </a:solidFill>
            <a:ln w="12700" cap="sq">
              <a:noFill/>
              <a:miter lim="800000"/>
              <a:headEnd/>
              <a:tailEnd/>
            </a:ln>
          </p:spPr>
          <p:txBody>
            <a:bodyPr wrap="none" anchor="ctr"/>
            <a:lstStyle/>
            <a:p>
              <a:endParaRPr kumimoji="1" lang="en-US" sz="2800"/>
            </a:p>
          </p:txBody>
        </p:sp>
        <p:sp>
          <p:nvSpPr>
            <p:cNvPr id="54284" name="Text Box 12"/>
            <p:cNvSpPr txBox="1">
              <a:spLocks noChangeArrowheads="1"/>
            </p:cNvSpPr>
            <p:nvPr/>
          </p:nvSpPr>
          <p:spPr bwMode="auto">
            <a:xfrm>
              <a:off x="2027" y="1208"/>
              <a:ext cx="2104" cy="144"/>
            </a:xfrm>
            <a:prstGeom prst="rect">
              <a:avLst/>
            </a:prstGeom>
            <a:solidFill>
              <a:srgbClr val="FFFF99">
                <a:alpha val="43921"/>
              </a:srgbClr>
            </a:solidFill>
            <a:ln w="12700" cap="sq">
              <a:noFill/>
              <a:miter lim="800000"/>
              <a:headEnd/>
              <a:tailEnd/>
            </a:ln>
          </p:spPr>
          <p:txBody>
            <a:bodyPr wrap="none">
              <a:spAutoFit/>
            </a:bodyPr>
            <a:lstStyle/>
            <a:p>
              <a:r>
                <a:rPr kumimoji="1" lang="en-US" sz="900" i="1"/>
                <a:t>BASIC OBJECTS      PROPRERTIES    CHARACTERISTICS</a:t>
              </a:r>
              <a:endParaRPr kumimoji="1" lang="en-GB" sz="900" i="1"/>
            </a:p>
          </p:txBody>
        </p:sp>
        <p:sp>
          <p:nvSpPr>
            <p:cNvPr id="54285" name="Text Box 15"/>
            <p:cNvSpPr txBox="1">
              <a:spLocks noChangeArrowheads="1"/>
            </p:cNvSpPr>
            <p:nvPr/>
          </p:nvSpPr>
          <p:spPr bwMode="auto">
            <a:xfrm>
              <a:off x="2001" y="1368"/>
              <a:ext cx="2301" cy="1280"/>
            </a:xfrm>
            <a:prstGeom prst="rect">
              <a:avLst/>
            </a:prstGeom>
            <a:solidFill>
              <a:srgbClr val="FFFF99">
                <a:alpha val="43921"/>
              </a:srgbClr>
            </a:solidFill>
            <a:ln w="12700" cap="sq">
              <a:noFill/>
              <a:miter lim="800000"/>
              <a:headEnd/>
              <a:tailEnd/>
            </a:ln>
          </p:spPr>
          <p:txBody>
            <a:bodyPr wrap="none">
              <a:spAutoFit/>
            </a:bodyPr>
            <a:lstStyle/>
            <a:p>
              <a:r>
                <a:rPr kumimoji="1" lang="en-US" sz="900" i="1"/>
                <a:t>Herbaceous            Cover 30 – 50 %       Cultivated</a:t>
              </a:r>
            </a:p>
            <a:p>
              <a:r>
                <a:rPr kumimoji="1" lang="en-US" sz="900" i="1"/>
                <a:t>                                                                   Rainfed</a:t>
              </a:r>
            </a:p>
            <a:p>
              <a:r>
                <a:rPr kumimoji="1" lang="en-US" sz="900" i="1"/>
                <a:t>                                                                   Field size  1 ha</a:t>
              </a:r>
            </a:p>
            <a:p>
              <a:endParaRPr kumimoji="1" lang="en-US" sz="900" i="1"/>
            </a:p>
            <a:p>
              <a:r>
                <a:rPr kumimoji="1" lang="en-US" sz="900" i="1"/>
                <a:t>Tree                         Cover  1 -3 %            Natural</a:t>
              </a:r>
            </a:p>
            <a:p>
              <a:r>
                <a:rPr kumimoji="1" lang="en-US" sz="900" i="1"/>
                <a:t>                                 Height    5 -8 m.          Disposition: irregular</a:t>
              </a:r>
            </a:p>
            <a:p>
              <a:r>
                <a:rPr kumimoji="1" lang="en-US" sz="900" i="1"/>
                <a:t>                                Leaf type: Broadleaf</a:t>
              </a:r>
            </a:p>
            <a:p>
              <a:r>
                <a:rPr kumimoji="1" lang="en-US" sz="900" i="1"/>
                <a:t>                                 Leaf type % 100</a:t>
              </a:r>
            </a:p>
            <a:p>
              <a:endParaRPr kumimoji="1" lang="en-US" sz="900" i="1"/>
            </a:p>
            <a:p>
              <a:r>
                <a:rPr kumimoji="1" lang="en-US" sz="900" i="1"/>
                <a:t>Scrub                       Cover  2 – 4 %          Natural</a:t>
              </a:r>
            </a:p>
            <a:p>
              <a:r>
                <a:rPr kumimoji="1" lang="en-US" sz="900" i="1"/>
                <a:t>                                  Height   1 – 3 m.        Disposition: irregular</a:t>
              </a:r>
            </a:p>
            <a:p>
              <a:r>
                <a:rPr kumimoji="1" lang="en-US" sz="900" i="1"/>
                <a:t>                                  Leaf type: Broadleaf</a:t>
              </a:r>
            </a:p>
            <a:p>
              <a:r>
                <a:rPr kumimoji="1" lang="en-US" sz="900" i="1"/>
                <a:t>                                  Leaf type % 100</a:t>
              </a:r>
            </a:p>
            <a:p>
              <a:endParaRPr kumimoji="1" lang="en-GB" sz="900" i="1"/>
            </a:p>
          </p:txBody>
        </p:sp>
      </p:grpSp>
      <p:sp>
        <p:nvSpPr>
          <p:cNvPr id="54281" name="Line 14"/>
          <p:cNvSpPr>
            <a:spLocks noChangeShapeType="1"/>
          </p:cNvSpPr>
          <p:nvPr/>
        </p:nvSpPr>
        <p:spPr bwMode="auto">
          <a:xfrm flipH="1">
            <a:off x="5432425" y="2863850"/>
            <a:ext cx="2322513" cy="2224088"/>
          </a:xfrm>
          <a:prstGeom prst="line">
            <a:avLst/>
          </a:prstGeom>
          <a:noFill/>
          <a:ln w="9525">
            <a:solidFill>
              <a:srgbClr val="993300"/>
            </a:solidFill>
            <a:round/>
            <a:headEnd/>
            <a:tailEnd type="triangle" w="med" len="med"/>
          </a:ln>
        </p:spPr>
        <p:txBody>
          <a:bodyPr anchor="ctr"/>
          <a:lstStyle/>
          <a:p>
            <a:endParaRPr lang="en-US"/>
          </a:p>
        </p:txBody>
      </p:sp>
      <p:pic>
        <p:nvPicPr>
          <p:cNvPr id="54282" name="Picture 10"/>
          <p:cNvPicPr>
            <a:picLocks noChangeAspect="1" noChangeArrowheads="1"/>
          </p:cNvPicPr>
          <p:nvPr/>
        </p:nvPicPr>
        <p:blipFill>
          <a:blip r:embed="rId5" cstate="email"/>
          <a:srcRect/>
          <a:stretch>
            <a:fillRect/>
          </a:stretch>
        </p:blipFill>
        <p:spPr bwMode="auto">
          <a:xfrm>
            <a:off x="5849938" y="4711700"/>
            <a:ext cx="3124200" cy="1660525"/>
          </a:xfrm>
          <a:prstGeom prst="rect">
            <a:avLst/>
          </a:prstGeom>
          <a:noFill/>
          <a:ln w="9525">
            <a:noFill/>
            <a:miter lim="800000"/>
            <a:headEnd/>
            <a:tailEnd/>
          </a:ln>
        </p:spPr>
      </p:pic>
    </p:spTree>
    <p:extLst>
      <p:ext uri="{BB962C8B-B14F-4D97-AF65-F5344CB8AC3E}">
        <p14:creationId xmlns:p14="http://schemas.microsoft.com/office/powerpoint/2010/main" val="1311874954"/>
      </p:ext>
    </p:extLst>
  </p:cSld>
  <p:clrMapOvr>
    <a:masterClrMapping/>
  </p:clrMapOvr>
  <p:transition>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ChangeArrowheads="1"/>
          </p:cNvSpPr>
          <p:nvPr/>
        </p:nvSpPr>
        <p:spPr bwMode="auto">
          <a:xfrm>
            <a:off x="466725" y="0"/>
            <a:ext cx="8229600" cy="1143000"/>
          </a:xfrm>
          <a:prstGeom prst="rect">
            <a:avLst/>
          </a:prstGeom>
          <a:noFill/>
          <a:ln w="9525">
            <a:noFill/>
            <a:miter lim="800000"/>
            <a:headEnd/>
            <a:tailEnd/>
          </a:ln>
        </p:spPr>
        <p:txBody>
          <a:bodyPr/>
          <a:lstStyle/>
          <a:p>
            <a:endParaRPr lang="en-US" sz="2800">
              <a:solidFill>
                <a:srgbClr val="FFFFFF"/>
              </a:solidFill>
              <a:latin typeface="Times New Roman" pitchFamily="18" charset="0"/>
            </a:endParaRPr>
          </a:p>
        </p:txBody>
      </p:sp>
      <p:sp>
        <p:nvSpPr>
          <p:cNvPr id="55299" name="Rectangle 3"/>
          <p:cNvSpPr>
            <a:spLocks noChangeArrowheads="1"/>
          </p:cNvSpPr>
          <p:nvPr/>
        </p:nvSpPr>
        <p:spPr bwMode="auto">
          <a:xfrm>
            <a:off x="517525" y="215900"/>
            <a:ext cx="8229600" cy="1143000"/>
          </a:xfrm>
          <a:prstGeom prst="rect">
            <a:avLst/>
          </a:prstGeom>
          <a:noFill/>
          <a:ln w="9525">
            <a:noFill/>
            <a:miter lim="800000"/>
            <a:headEnd/>
            <a:tailEnd/>
          </a:ln>
        </p:spPr>
        <p:txBody>
          <a:bodyPr/>
          <a:lstStyle/>
          <a:p>
            <a:endParaRPr lang="en-US" sz="2800">
              <a:solidFill>
                <a:srgbClr val="FFFFFF"/>
              </a:solidFill>
              <a:latin typeface="Times New Roman" pitchFamily="18" charset="0"/>
            </a:endParaRPr>
          </a:p>
        </p:txBody>
      </p:sp>
      <p:sp>
        <p:nvSpPr>
          <p:cNvPr id="6148" name="Rectangle 4"/>
          <p:cNvSpPr>
            <a:spLocks noGrp="1" noChangeArrowheads="1"/>
          </p:cNvSpPr>
          <p:nvPr>
            <p:ph type="title"/>
          </p:nvPr>
        </p:nvSpPr>
        <p:spPr>
          <a:xfrm>
            <a:off x="409575" y="836712"/>
            <a:ext cx="8291513" cy="547588"/>
          </a:xfrm>
        </p:spPr>
        <p:txBody>
          <a:bodyPr>
            <a:normAutofit/>
          </a:bodyPr>
          <a:lstStyle/>
          <a:p>
            <a:pPr eaLnBrk="1" hangingPunct="1">
              <a:defRPr/>
            </a:pPr>
            <a:r>
              <a:rPr lang="en-GB" sz="2400" dirty="0" smtClean="0">
                <a:solidFill>
                  <a:srgbClr val="C00000"/>
                </a:solidFill>
              </a:rPr>
              <a:t>ECO-NET </a:t>
            </a:r>
            <a:r>
              <a:rPr lang="en-GB" sz="2400" dirty="0">
                <a:solidFill>
                  <a:srgbClr val="C00000"/>
                </a:solidFill>
              </a:rPr>
              <a:t>Outcomes</a:t>
            </a:r>
          </a:p>
        </p:txBody>
      </p:sp>
      <p:sp>
        <p:nvSpPr>
          <p:cNvPr id="55301" name="Rectangle 7"/>
          <p:cNvSpPr>
            <a:spLocks noChangeArrowheads="1"/>
          </p:cNvSpPr>
          <p:nvPr/>
        </p:nvSpPr>
        <p:spPr bwMode="auto">
          <a:xfrm>
            <a:off x="395536" y="1340768"/>
            <a:ext cx="4654302" cy="5114007"/>
          </a:xfrm>
          <a:prstGeom prst="rect">
            <a:avLst/>
          </a:prstGeom>
          <a:noFill/>
          <a:ln w="9525">
            <a:noFill/>
            <a:miter lim="800000"/>
            <a:headEnd/>
            <a:tailEnd/>
          </a:ln>
        </p:spPr>
        <p:txBody>
          <a:bodyPr/>
          <a:lstStyle/>
          <a:p>
            <a:pPr marL="171450" indent="-182563" eaLnBrk="0" hangingPunct="0">
              <a:spcBef>
                <a:spcPct val="60000"/>
              </a:spcBef>
              <a:buClr>
                <a:schemeClr val="tx1"/>
              </a:buClr>
              <a:buFont typeface="Wingdings" pitchFamily="2" charset="2"/>
              <a:buChar char="§"/>
            </a:pPr>
            <a:r>
              <a:rPr lang="en-US" dirty="0">
                <a:solidFill>
                  <a:schemeClr val="tx1">
                    <a:lumMod val="75000"/>
                  </a:schemeClr>
                </a:solidFill>
              </a:rPr>
              <a:t>Create a database with extremely detailed information, global or regional, comparable and continually updated in support of a wide range of activities.</a:t>
            </a:r>
          </a:p>
          <a:p>
            <a:pPr marL="171450" indent="-182563" eaLnBrk="0" hangingPunct="0">
              <a:spcBef>
                <a:spcPct val="60000"/>
              </a:spcBef>
              <a:buClr>
                <a:schemeClr val="tx1"/>
              </a:buClr>
              <a:buFont typeface="Wingdings" pitchFamily="2" charset="2"/>
              <a:buChar char="§"/>
            </a:pPr>
            <a:r>
              <a:rPr lang="en-US" dirty="0">
                <a:solidFill>
                  <a:schemeClr val="tx1">
                    <a:lumMod val="75000"/>
                  </a:schemeClr>
                </a:solidFill>
              </a:rPr>
              <a:t>Serve as multi-statistical source of information at any level of detail or complexity. Using specific software on the Web, any end users worldwide will be able to define a geographical area and the categories for which area statistics will be generated.</a:t>
            </a:r>
          </a:p>
          <a:p>
            <a:pPr marL="171450" indent="-182563" eaLnBrk="0" hangingPunct="0">
              <a:spcBef>
                <a:spcPct val="60000"/>
              </a:spcBef>
              <a:buClr>
                <a:schemeClr val="tx1"/>
              </a:buClr>
              <a:buFont typeface="Wingdings" pitchFamily="2" charset="2"/>
              <a:buChar char="§"/>
            </a:pPr>
            <a:r>
              <a:rPr lang="en-US" dirty="0">
                <a:solidFill>
                  <a:schemeClr val="tx1">
                    <a:lumMod val="75000"/>
                  </a:schemeClr>
                </a:solidFill>
              </a:rPr>
              <a:t>Provide the most consistent, detailed and dynamic test site for calibration and/or accuracy assessment of any future wall-to-wall global, regional or national Land Cover mapping programmes</a:t>
            </a:r>
          </a:p>
        </p:txBody>
      </p:sp>
      <p:pic>
        <p:nvPicPr>
          <p:cNvPr id="6" name="Picture 5" descr="1.JPG"/>
          <p:cNvPicPr>
            <a:picLocks noChangeAspect="1" noChangeArrowheads="1"/>
          </p:cNvPicPr>
          <p:nvPr/>
        </p:nvPicPr>
        <p:blipFill>
          <a:blip r:embed="rId3" cstate="email"/>
          <a:srcRect/>
          <a:stretch>
            <a:fillRect/>
          </a:stretch>
        </p:blipFill>
        <p:spPr bwMode="auto">
          <a:xfrm>
            <a:off x="6978650" y="777875"/>
            <a:ext cx="1906588" cy="2173288"/>
          </a:xfrm>
          <a:prstGeom prst="rect">
            <a:avLst/>
          </a:prstGeom>
          <a:noFill/>
          <a:ln w="9525">
            <a:noFill/>
            <a:miter lim="800000"/>
            <a:headEnd/>
            <a:tailEnd/>
          </a:ln>
          <a:effectLst>
            <a:outerShdw algn="tl" rotWithShape="0">
              <a:srgbClr val="000000">
                <a:alpha val="70000"/>
              </a:srgbClr>
            </a:outerShdw>
          </a:effectLst>
        </p:spPr>
      </p:pic>
      <p:pic>
        <p:nvPicPr>
          <p:cNvPr id="55303" name="Picture 6" descr="F:\Slides Econet\Tile grid.jpg"/>
          <p:cNvPicPr>
            <a:picLocks noChangeAspect="1" noChangeArrowheads="1"/>
          </p:cNvPicPr>
          <p:nvPr/>
        </p:nvPicPr>
        <p:blipFill>
          <a:blip r:embed="rId4" cstate="email"/>
          <a:srcRect/>
          <a:stretch>
            <a:fillRect/>
          </a:stretch>
        </p:blipFill>
        <p:spPr bwMode="auto">
          <a:xfrm>
            <a:off x="5334000" y="2838450"/>
            <a:ext cx="3217863" cy="3598863"/>
          </a:xfrm>
          <a:prstGeom prst="rect">
            <a:avLst/>
          </a:prstGeom>
          <a:noFill/>
          <a:ln w="9525">
            <a:noFill/>
            <a:miter lim="800000"/>
            <a:headEnd/>
            <a:tailEnd/>
          </a:ln>
        </p:spPr>
      </p:pic>
    </p:spTree>
    <p:extLst>
      <p:ext uri="{BB962C8B-B14F-4D97-AF65-F5344CB8AC3E}">
        <p14:creationId xmlns:p14="http://schemas.microsoft.com/office/powerpoint/2010/main" val="188611942"/>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ChangeArrowheads="1"/>
          </p:cNvSpPr>
          <p:nvPr/>
        </p:nvSpPr>
        <p:spPr bwMode="auto">
          <a:xfrm>
            <a:off x="417513" y="2636838"/>
            <a:ext cx="8878887" cy="1200150"/>
          </a:xfrm>
          <a:prstGeom prst="rect">
            <a:avLst/>
          </a:prstGeom>
          <a:noFill/>
          <a:ln w="9525">
            <a:noFill/>
            <a:miter lim="800000"/>
            <a:headEnd/>
            <a:tailEnd/>
          </a:ln>
        </p:spPr>
        <p:txBody>
          <a:bodyPr>
            <a:spAutoFit/>
          </a:bodyPr>
          <a:lstStyle/>
          <a:p>
            <a:pPr algn="ctr"/>
            <a:endParaRPr lang="en-GB" sz="2400" b="1">
              <a:solidFill>
                <a:srgbClr val="C00000"/>
              </a:solidFill>
              <a:cs typeface="Arial" charset="0"/>
            </a:endParaRPr>
          </a:p>
          <a:p>
            <a:pPr algn="ctr"/>
            <a:endParaRPr lang="en-GB" sz="2400" b="1">
              <a:solidFill>
                <a:srgbClr val="C00000"/>
              </a:solidFill>
              <a:cs typeface="Arial" charset="0"/>
            </a:endParaRPr>
          </a:p>
          <a:p>
            <a:pPr algn="ctr"/>
            <a:endParaRPr lang="en-US" sz="2400"/>
          </a:p>
        </p:txBody>
      </p:sp>
      <p:sp>
        <p:nvSpPr>
          <p:cNvPr id="4" name="Rectangle 2"/>
          <p:cNvSpPr>
            <a:spLocks noChangeArrowheads="1"/>
          </p:cNvSpPr>
          <p:nvPr/>
        </p:nvSpPr>
        <p:spPr bwMode="auto">
          <a:xfrm>
            <a:off x="467544" y="1550397"/>
            <a:ext cx="8496944" cy="5401479"/>
          </a:xfrm>
          <a:prstGeom prst="rect">
            <a:avLst/>
          </a:prstGeom>
          <a:noFill/>
          <a:ln w="9525">
            <a:noFill/>
            <a:miter lim="800000"/>
            <a:headEnd/>
            <a:tailEnd/>
          </a:ln>
        </p:spPr>
        <p:txBody>
          <a:bodyPr wrap="square">
            <a:spAutoFit/>
          </a:bodyPr>
          <a:lstStyle/>
          <a:p>
            <a:pPr>
              <a:spcBef>
                <a:spcPts val="600"/>
              </a:spcBef>
              <a:spcAft>
                <a:spcPts val="600"/>
              </a:spcAft>
              <a:defRPr/>
            </a:pPr>
            <a:r>
              <a:rPr lang="en-US" b="1" dirty="0" smtClean="0"/>
              <a:t>Builds </a:t>
            </a:r>
            <a:r>
              <a:rPr lang="en-US" b="1" dirty="0"/>
              <a:t>on linkages &amp; feedback with global/regional monitoring systems and activities:</a:t>
            </a:r>
          </a:p>
          <a:p>
            <a:pPr marL="273050" indent="-273050"/>
            <a:endParaRPr lang="en-US" dirty="0" smtClean="0"/>
          </a:p>
          <a:p>
            <a:pPr marL="342900" indent="-342900">
              <a:spcAft>
                <a:spcPts val="1200"/>
              </a:spcAft>
              <a:buFont typeface="+mj-lt"/>
              <a:buAutoNum type="alphaLcParenR"/>
            </a:pPr>
            <a:r>
              <a:rPr lang="en-US" sz="1900" dirty="0" smtClean="0"/>
              <a:t>E.G. - FAO on-going efforts in supporting capacity development among the concerned agencies of member countries, with emphasis on the use of EO to increase accuracy and reduce costs for their crop statistics system (e.g. Area Frame </a:t>
            </a:r>
            <a:r>
              <a:rPr lang="en-US" sz="1900" dirty="0" err="1"/>
              <a:t>D</a:t>
            </a:r>
            <a:r>
              <a:rPr lang="en-US" sz="1900" dirty="0" err="1" smtClean="0"/>
              <a:t>ev</a:t>
            </a:r>
            <a:r>
              <a:rPr lang="en-US" sz="1900" dirty="0" smtClean="0"/>
              <a:t> – </a:t>
            </a:r>
            <a:r>
              <a:rPr lang="en-US" sz="1900" b="1" dirty="0" smtClean="0"/>
              <a:t>Nat Res. Monitoring Unit  &amp; t</a:t>
            </a:r>
            <a:r>
              <a:rPr lang="en-US" sz="1900" dirty="0" smtClean="0"/>
              <a:t>he </a:t>
            </a:r>
            <a:r>
              <a:rPr lang="en-US" sz="1900" b="1" dirty="0" smtClean="0"/>
              <a:t>Global Strategy for Agric. Statistics  program</a:t>
            </a:r>
            <a:r>
              <a:rPr lang="en-US" sz="1900" dirty="0" smtClean="0"/>
              <a:t>).</a:t>
            </a:r>
          </a:p>
          <a:p>
            <a:pPr marL="342900" indent="-342900">
              <a:spcAft>
                <a:spcPts val="1200"/>
              </a:spcAft>
              <a:buFont typeface="+mj-lt"/>
              <a:buAutoNum type="alphaLcParenR"/>
            </a:pPr>
            <a:r>
              <a:rPr lang="en-US" sz="1900" dirty="0" smtClean="0"/>
              <a:t>Several national on-going efforts to leverage on the increasing offer of ‘public good’ space-based Remote Sensing data to add timeliness and transparency to their systems and reducing costs from traditional systems  (e.g. Argentina, Australia, Brazil, Mexico, South Africa, Ukraine, Russia, Kazakhstan, India) .</a:t>
            </a:r>
          </a:p>
          <a:p>
            <a:pPr marL="342900" indent="-342900">
              <a:spcAft>
                <a:spcPts val="1200"/>
              </a:spcAft>
              <a:buFont typeface="+mj-lt"/>
              <a:buAutoNum type="alphaLcParenR"/>
            </a:pPr>
            <a:r>
              <a:rPr lang="en-US" sz="1900" dirty="0" smtClean="0"/>
              <a:t>On-going and developing bilateral cooperation between GEOGLAM members, </a:t>
            </a:r>
            <a:r>
              <a:rPr lang="en-US" sz="1900" dirty="0" err="1" smtClean="0"/>
              <a:t>Agr</a:t>
            </a:r>
            <a:r>
              <a:rPr lang="en-US" sz="1900" dirty="0" smtClean="0"/>
              <a:t>. and Dev. Agencies to enhance agricultural monitoring capabilities through the enhanced use of EO (e.g. </a:t>
            </a:r>
            <a:r>
              <a:rPr lang="en-US" sz="1900" dirty="0" err="1" smtClean="0"/>
              <a:t>CropWatch</a:t>
            </a:r>
            <a:r>
              <a:rPr lang="en-US" sz="1900" dirty="0" smtClean="0"/>
              <a:t> and RADI/China with many organizations in Thailand; </a:t>
            </a:r>
            <a:r>
              <a:rPr lang="en-US" sz="1900" b="1" dirty="0" smtClean="0"/>
              <a:t>USDA and Pakistan</a:t>
            </a:r>
            <a:r>
              <a:rPr lang="en-US" sz="1900" dirty="0" smtClean="0"/>
              <a:t>).</a:t>
            </a:r>
            <a:endParaRPr lang="en-US" sz="1900" dirty="0">
              <a:solidFill>
                <a:srgbClr val="C00000"/>
              </a:solidFill>
            </a:endParaRPr>
          </a:p>
        </p:txBody>
      </p:sp>
      <p:sp>
        <p:nvSpPr>
          <p:cNvPr id="5" name="Rectangle 4"/>
          <p:cNvSpPr>
            <a:spLocks noChangeArrowheads="1"/>
          </p:cNvSpPr>
          <p:nvPr/>
        </p:nvSpPr>
        <p:spPr bwMode="auto">
          <a:xfrm>
            <a:off x="395536" y="908720"/>
            <a:ext cx="8483351" cy="523220"/>
          </a:xfrm>
          <a:prstGeom prst="rect">
            <a:avLst/>
          </a:prstGeom>
          <a:noFill/>
          <a:ln w="9525">
            <a:noFill/>
            <a:miter lim="800000"/>
            <a:headEnd/>
            <a:tailEnd/>
          </a:ln>
        </p:spPr>
        <p:txBody>
          <a:bodyPr wrap="square">
            <a:spAutoFit/>
          </a:bodyPr>
          <a:lstStyle/>
          <a:p>
            <a:r>
              <a:rPr lang="en-GB" sz="2400" b="1" dirty="0" smtClean="0">
                <a:solidFill>
                  <a:srgbClr val="C00000"/>
                </a:solidFill>
                <a:cs typeface="Arial" charset="0"/>
              </a:rPr>
              <a:t>Component 2: </a:t>
            </a:r>
            <a:r>
              <a:rPr lang="en-GB" sz="2800" b="1" dirty="0" smtClean="0">
                <a:solidFill>
                  <a:srgbClr val="C00000"/>
                </a:solidFill>
                <a:cs typeface="Arial" charset="0"/>
              </a:rPr>
              <a:t>National Capacity Development  </a:t>
            </a:r>
            <a:endParaRPr lang="en-GB" sz="2800" b="1" dirty="0">
              <a:solidFill>
                <a:srgbClr val="C00000"/>
              </a:solidFill>
              <a:cs typeface="Arial" charset="0"/>
            </a:endParaRPr>
          </a:p>
        </p:txBody>
      </p:sp>
    </p:spTree>
  </p:cSld>
  <p:clrMapOvr>
    <a:masterClrMapping/>
  </p:clrMapOvr>
  <p:transition>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Content Placeholder 2"/>
          <p:cNvSpPr>
            <a:spLocks noGrp="1"/>
          </p:cNvSpPr>
          <p:nvPr>
            <p:ph idx="1"/>
          </p:nvPr>
        </p:nvSpPr>
        <p:spPr>
          <a:xfrm>
            <a:off x="274638" y="1484784"/>
            <a:ext cx="4801418" cy="5184576"/>
          </a:xfrm>
        </p:spPr>
        <p:txBody>
          <a:bodyPr/>
          <a:lstStyle/>
          <a:p>
            <a:pPr eaLnBrk="1" hangingPunct="1">
              <a:spcBef>
                <a:spcPts val="1200"/>
              </a:spcBef>
              <a:buFont typeface="Wingdings" pitchFamily="2" charset="2"/>
              <a:buChar char="§"/>
            </a:pPr>
            <a:r>
              <a:rPr lang="en-US" altLang="en-US" sz="2000" dirty="0" smtClean="0">
                <a:solidFill>
                  <a:srgbClr val="000000"/>
                </a:solidFill>
                <a:latin typeface="Arial" charset="0"/>
                <a:cs typeface="Arial" charset="0"/>
              </a:rPr>
              <a:t>Provides interactive and dynamic web application to report on the current state and trends of agricultural production and crop suitability</a:t>
            </a:r>
          </a:p>
          <a:p>
            <a:pPr eaLnBrk="1" hangingPunct="1">
              <a:spcBef>
                <a:spcPts val="1200"/>
              </a:spcBef>
              <a:buFont typeface="Wingdings" pitchFamily="2" charset="2"/>
              <a:buChar char="§"/>
            </a:pPr>
            <a:r>
              <a:rPr lang="en-US" altLang="en-US" sz="2000" dirty="0" smtClean="0">
                <a:solidFill>
                  <a:srgbClr val="000000"/>
                </a:solidFill>
                <a:latin typeface="Arial" charset="0"/>
                <a:cs typeface="Arial" charset="0"/>
              </a:rPr>
              <a:t>Designed based on multi-dimensional, multi-temporal and multi-purpose database</a:t>
            </a:r>
          </a:p>
          <a:p>
            <a:pPr eaLnBrk="1" hangingPunct="1">
              <a:spcBef>
                <a:spcPts val="1200"/>
              </a:spcBef>
              <a:buFont typeface="Wingdings" pitchFamily="2" charset="2"/>
              <a:buChar char="§"/>
            </a:pPr>
            <a:r>
              <a:rPr lang="en-US" altLang="en-US" sz="2000" dirty="0" smtClean="0">
                <a:solidFill>
                  <a:srgbClr val="000000"/>
                </a:solidFill>
                <a:latin typeface="Arial" charset="0"/>
                <a:cs typeface="Arial" charset="0"/>
              </a:rPr>
              <a:t>Developed using standards and innovative technology</a:t>
            </a:r>
          </a:p>
          <a:p>
            <a:pPr eaLnBrk="1" hangingPunct="1">
              <a:spcBef>
                <a:spcPts val="1200"/>
              </a:spcBef>
              <a:buFont typeface="Wingdings" pitchFamily="2" charset="2"/>
              <a:buChar char="§"/>
            </a:pPr>
            <a:r>
              <a:rPr lang="en-US" altLang="en-US" sz="2000" dirty="0" smtClean="0">
                <a:solidFill>
                  <a:srgbClr val="000000"/>
                </a:solidFill>
                <a:latin typeface="Arial" charset="0"/>
                <a:cs typeface="Arial" charset="0"/>
              </a:rPr>
              <a:t>Enables public access to data and information, becoming a gateway global, regional and local geospatial and tabular information on agricultural resources and potential</a:t>
            </a:r>
          </a:p>
        </p:txBody>
      </p:sp>
      <p:sp>
        <p:nvSpPr>
          <p:cNvPr id="32772" name="Title 4"/>
          <p:cNvSpPr>
            <a:spLocks noGrp="1"/>
          </p:cNvSpPr>
          <p:nvPr>
            <p:ph type="title"/>
          </p:nvPr>
        </p:nvSpPr>
        <p:spPr>
          <a:xfrm>
            <a:off x="395288" y="836712"/>
            <a:ext cx="8748712" cy="457547"/>
          </a:xfrm>
          <a:ln>
            <a:noFill/>
          </a:ln>
        </p:spPr>
        <p:txBody>
          <a:bodyPr>
            <a:normAutofit/>
          </a:bodyPr>
          <a:lstStyle/>
          <a:p>
            <a:pPr>
              <a:defRPr/>
            </a:pPr>
            <a:r>
              <a:rPr lang="en-GB" altLang="en-US" sz="2400" dirty="0" smtClean="0">
                <a:solidFill>
                  <a:srgbClr val="C00000"/>
                </a:solidFill>
                <a:latin typeface="+mj-lt"/>
              </a:rPr>
              <a:t>FAO GAEZ data portal</a:t>
            </a:r>
            <a:r>
              <a:rPr lang="en-GB" altLang="en-US" sz="2400" dirty="0" smtClean="0">
                <a:solidFill>
                  <a:srgbClr val="C00000"/>
                </a:solidFill>
                <a:effectLst>
                  <a:outerShdw blurRad="38100" dist="38100" dir="2700000" algn="tl">
                    <a:srgbClr val="000000">
                      <a:alpha val="43137"/>
                    </a:srgbClr>
                  </a:outerShdw>
                </a:effectLst>
                <a:latin typeface="+mj-lt"/>
                <a:cs typeface="Aharoni" panose="02010803020104030203" pitchFamily="2" charset="-79"/>
              </a:rPr>
              <a:t> 		</a:t>
            </a:r>
            <a:r>
              <a:rPr lang="en-GB" altLang="en-US" sz="1600" b="0" u="sng" dirty="0" smtClean="0">
                <a:solidFill>
                  <a:srgbClr val="002060"/>
                </a:solidFill>
                <a:latin typeface="+mj-lt"/>
                <a:cs typeface="Aharoni" panose="02010803020104030203" pitchFamily="2" charset="-79"/>
              </a:rPr>
              <a:t>www.fao.org/nr/gaez </a:t>
            </a:r>
            <a:endParaRPr lang="en-US" altLang="en-US" sz="2400" b="0" u="sng" dirty="0" smtClean="0">
              <a:solidFill>
                <a:srgbClr val="002060"/>
              </a:solidFill>
              <a:latin typeface="+mj-lt"/>
              <a:cs typeface="Aharoni" panose="02010803020104030203" pitchFamily="2" charset="-79"/>
            </a:endParaRPr>
          </a:p>
        </p:txBody>
      </p:sp>
      <p:pic>
        <p:nvPicPr>
          <p:cNvPr id="6" name="Picture 5"/>
          <p:cNvPicPr>
            <a:picLocks noChangeAspect="1" noChangeArrowheads="1"/>
          </p:cNvPicPr>
          <p:nvPr/>
        </p:nvPicPr>
        <p:blipFill>
          <a:blip r:embed="rId2" cstate="email"/>
          <a:srcRect/>
          <a:stretch>
            <a:fillRect/>
          </a:stretch>
        </p:blipFill>
        <p:spPr bwMode="auto">
          <a:xfrm>
            <a:off x="6228184" y="1988840"/>
            <a:ext cx="2300287" cy="3255963"/>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395536" y="836712"/>
            <a:ext cx="8157592" cy="504056"/>
          </a:xfrm>
        </p:spPr>
        <p:txBody>
          <a:bodyPr>
            <a:normAutofit/>
          </a:bodyPr>
          <a:lstStyle/>
          <a:p>
            <a:pPr eaLnBrk="1" hangingPunct="1">
              <a:defRPr/>
            </a:pPr>
            <a:r>
              <a:rPr lang="en-US" altLang="en-US" sz="2400" dirty="0" smtClean="0">
                <a:solidFill>
                  <a:srgbClr val="C00000"/>
                </a:solidFill>
                <a:latin typeface="+mn-lt"/>
                <a:cs typeface="Aharoni" panose="02010803020104030203" pitchFamily="2" charset="-79"/>
              </a:rPr>
              <a:t>GAEZ data portal capabilities</a:t>
            </a:r>
          </a:p>
        </p:txBody>
      </p:sp>
      <p:sp>
        <p:nvSpPr>
          <p:cNvPr id="64515" name="Content Placeholder 2"/>
          <p:cNvSpPr>
            <a:spLocks noGrp="1"/>
          </p:cNvSpPr>
          <p:nvPr>
            <p:ph idx="1"/>
          </p:nvPr>
        </p:nvSpPr>
        <p:spPr>
          <a:xfrm>
            <a:off x="323851" y="1466850"/>
            <a:ext cx="5472285" cy="5043488"/>
          </a:xfrm>
        </p:spPr>
        <p:txBody>
          <a:bodyPr/>
          <a:lstStyle/>
          <a:p>
            <a:pPr eaLnBrk="1" hangingPunct="1">
              <a:spcBef>
                <a:spcPts val="1200"/>
              </a:spcBef>
            </a:pPr>
            <a:r>
              <a:rPr lang="en-US" altLang="en-US" sz="2000" dirty="0" smtClean="0">
                <a:solidFill>
                  <a:srgbClr val="002060"/>
                </a:solidFill>
                <a:latin typeface="Arial" charset="0"/>
                <a:cs typeface="Arial" charset="0"/>
              </a:rPr>
              <a:t>Designed to facilitate access to the GAEZ database and resources</a:t>
            </a:r>
          </a:p>
          <a:p>
            <a:pPr eaLnBrk="1" hangingPunct="1">
              <a:spcBef>
                <a:spcPts val="1200"/>
              </a:spcBef>
            </a:pPr>
            <a:r>
              <a:rPr lang="en-US" altLang="en-US" sz="2000" dirty="0" smtClean="0">
                <a:solidFill>
                  <a:srgbClr val="002060"/>
                </a:solidFill>
                <a:latin typeface="Arial" charset="0"/>
                <a:cs typeface="Arial" charset="0"/>
              </a:rPr>
              <a:t>Enables users management</a:t>
            </a:r>
          </a:p>
          <a:p>
            <a:pPr eaLnBrk="1" hangingPunct="1">
              <a:spcBef>
                <a:spcPts val="1200"/>
              </a:spcBef>
            </a:pPr>
            <a:r>
              <a:rPr lang="en-US" altLang="en-US" sz="2000" dirty="0" smtClean="0">
                <a:solidFill>
                  <a:srgbClr val="002060"/>
                </a:solidFill>
                <a:latin typeface="Arial" charset="0"/>
                <a:cs typeface="Arial" charset="0"/>
              </a:rPr>
              <a:t>Delivers terabytes of spatial data, maps, tables, statistics, metadata, reports</a:t>
            </a:r>
          </a:p>
          <a:p>
            <a:pPr eaLnBrk="1" hangingPunct="1">
              <a:spcBef>
                <a:spcPts val="1200"/>
              </a:spcBef>
            </a:pPr>
            <a:r>
              <a:rPr lang="en-US" altLang="en-US" sz="2000" dirty="0" smtClean="0">
                <a:solidFill>
                  <a:srgbClr val="002060"/>
                </a:solidFill>
                <a:latin typeface="Arial" charset="0"/>
                <a:cs typeface="Arial" charset="0"/>
              </a:rPr>
              <a:t>Fully documented (Data model, User’s Manual,  GAEZ definitions, FAQ, limitations, and hints available) </a:t>
            </a:r>
          </a:p>
          <a:p>
            <a:pPr eaLnBrk="1" hangingPunct="1">
              <a:spcBef>
                <a:spcPts val="1200"/>
              </a:spcBef>
            </a:pPr>
            <a:r>
              <a:rPr lang="en-US" altLang="en-US" sz="2000" dirty="0" smtClean="0">
                <a:solidFill>
                  <a:srgbClr val="002060"/>
                </a:solidFill>
                <a:latin typeface="Arial" charset="0"/>
                <a:cs typeface="Arial" charset="0"/>
              </a:rPr>
              <a:t>Compliant with FAO definitions, classifications and standards, ISO metadata standards to feed FAO GeoNetwork</a:t>
            </a:r>
          </a:p>
        </p:txBody>
      </p:sp>
      <p:pic>
        <p:nvPicPr>
          <p:cNvPr id="6" name="Picture 5"/>
          <p:cNvPicPr>
            <a:picLocks noChangeAspect="1" noChangeArrowheads="1"/>
          </p:cNvPicPr>
          <p:nvPr/>
        </p:nvPicPr>
        <p:blipFill>
          <a:blip r:embed="rId2" cstate="email"/>
          <a:srcRect/>
          <a:stretch>
            <a:fillRect/>
          </a:stretch>
        </p:blipFill>
        <p:spPr bwMode="auto">
          <a:xfrm>
            <a:off x="6228184" y="1988840"/>
            <a:ext cx="2300287" cy="3255963"/>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836713"/>
            <a:ext cx="7992888" cy="461665"/>
          </a:xfrm>
          <a:prstGeom prst="rect">
            <a:avLst/>
          </a:prstGeom>
        </p:spPr>
        <p:txBody>
          <a:bodyPr wrap="square">
            <a:spAutoFit/>
          </a:bodyPr>
          <a:lstStyle/>
          <a:p>
            <a:pPr>
              <a:defRPr/>
            </a:pPr>
            <a:r>
              <a:rPr lang="en-GB" sz="2400" b="1" kern="0" dirty="0">
                <a:solidFill>
                  <a:srgbClr val="C00000"/>
                </a:solidFill>
                <a:latin typeface="Arial" panose="020B0604020202020204" pitchFamily="34" charset="0"/>
                <a:cs typeface="Arial" panose="020B0604020202020204" pitchFamily="34" charset="0"/>
              </a:rPr>
              <a:t>GAEZ menu structure </a:t>
            </a:r>
          </a:p>
        </p:txBody>
      </p:sp>
      <p:pic>
        <p:nvPicPr>
          <p:cNvPr id="63491" name="Picture 2"/>
          <p:cNvPicPr>
            <a:picLocks noChangeAspect="1" noChangeArrowheads="1"/>
          </p:cNvPicPr>
          <p:nvPr/>
        </p:nvPicPr>
        <p:blipFill>
          <a:blip r:embed="rId2" cstate="email"/>
          <a:srcRect/>
          <a:stretch>
            <a:fillRect/>
          </a:stretch>
        </p:blipFill>
        <p:spPr bwMode="auto">
          <a:xfrm>
            <a:off x="756270" y="1556792"/>
            <a:ext cx="7632154" cy="504056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395536" y="836712"/>
            <a:ext cx="8603108" cy="709389"/>
          </a:xfrm>
        </p:spPr>
        <p:txBody>
          <a:bodyPr>
            <a:normAutofit/>
          </a:bodyPr>
          <a:lstStyle/>
          <a:p>
            <a:pPr>
              <a:defRPr/>
            </a:pPr>
            <a:r>
              <a:rPr lang="en-GB" altLang="en-US" sz="2000" dirty="0" smtClean="0">
                <a:solidFill>
                  <a:srgbClr val="C00000"/>
                </a:solidFill>
              </a:rPr>
              <a:t>Land Resources Information Management System (LRIMS)</a:t>
            </a:r>
          </a:p>
        </p:txBody>
      </p:sp>
      <p:pic>
        <p:nvPicPr>
          <p:cNvPr id="65539" name="Picture 14" descr="main"/>
          <p:cNvPicPr>
            <a:picLocks noGrp="1" noChangeAspect="1" noChangeArrowheads="1"/>
          </p:cNvPicPr>
          <p:nvPr>
            <p:ph idx="1"/>
          </p:nvPr>
        </p:nvPicPr>
        <p:blipFill>
          <a:blip r:embed="rId2" cstate="email"/>
          <a:srcRect/>
          <a:stretch>
            <a:fillRect/>
          </a:stretch>
        </p:blipFill>
        <p:spPr>
          <a:xfrm>
            <a:off x="6843713" y="2151285"/>
            <a:ext cx="1725612" cy="4195763"/>
          </a:xfrm>
        </p:spPr>
      </p:pic>
      <p:sp>
        <p:nvSpPr>
          <p:cNvPr id="65541" name="Text Box 7"/>
          <p:cNvSpPr txBox="1">
            <a:spLocks noChangeArrowheads="1"/>
          </p:cNvSpPr>
          <p:nvPr/>
        </p:nvSpPr>
        <p:spPr bwMode="auto">
          <a:xfrm>
            <a:off x="534988" y="2743423"/>
            <a:ext cx="5729287" cy="3324225"/>
          </a:xfrm>
          <a:prstGeom prst="rect">
            <a:avLst/>
          </a:prstGeom>
          <a:noFill/>
          <a:ln w="9525">
            <a:noFill/>
            <a:miter lim="800000"/>
            <a:headEnd/>
            <a:tailEnd/>
          </a:ln>
        </p:spPr>
        <p:txBody>
          <a:bodyPr>
            <a:spAutoFit/>
          </a:bodyPr>
          <a:lstStyle/>
          <a:p>
            <a:pPr marL="266700" indent="-266700">
              <a:spcAft>
                <a:spcPts val="1200"/>
              </a:spcAft>
              <a:buFont typeface="Wingdings" pitchFamily="2" charset="2"/>
              <a:buChar char="§"/>
            </a:pPr>
            <a:r>
              <a:rPr lang="en-US" altLang="en-US" dirty="0">
                <a:solidFill>
                  <a:srgbClr val="000000"/>
                </a:solidFill>
                <a:ea typeface="ＭＳ Ｐゴシック" pitchFamily="34" charset="-128"/>
                <a:cs typeface="Arial" charset="0"/>
              </a:rPr>
              <a:t>Designed and developed based on FAO guidelines for sustainable management of natural resources</a:t>
            </a:r>
          </a:p>
          <a:p>
            <a:pPr marL="266700" indent="-266700">
              <a:spcAft>
                <a:spcPts val="1200"/>
              </a:spcAft>
              <a:buFont typeface="Wingdings" pitchFamily="2" charset="2"/>
              <a:buChar char="§"/>
            </a:pPr>
            <a:r>
              <a:rPr lang="en-US" altLang="en-US" dirty="0">
                <a:solidFill>
                  <a:srgbClr val="000000"/>
                </a:solidFill>
                <a:ea typeface="ＭＳ Ｐゴシック" pitchFamily="34" charset="-128"/>
                <a:cs typeface="Arial" charset="0"/>
              </a:rPr>
              <a:t>Implements an integrated and interactive approach to land use planning enabling assessment and modeling of land suitability and responses to potential agricultural production</a:t>
            </a:r>
          </a:p>
          <a:p>
            <a:pPr marL="266700" indent="-266700">
              <a:spcAft>
                <a:spcPts val="1200"/>
              </a:spcAft>
              <a:buFont typeface="Wingdings" pitchFamily="2" charset="2"/>
              <a:buChar char="§"/>
            </a:pPr>
            <a:r>
              <a:rPr lang="en-US" altLang="en-US" dirty="0">
                <a:solidFill>
                  <a:srgbClr val="000000"/>
                </a:solidFill>
                <a:ea typeface="ＭＳ Ｐゴシック" pitchFamily="34" charset="-128"/>
                <a:cs typeface="Arial" charset="0"/>
              </a:rPr>
              <a:t>Integrates various functionalities and methodologies into one processing environment </a:t>
            </a:r>
          </a:p>
          <a:p>
            <a:pPr marL="266700" indent="-266700">
              <a:spcAft>
                <a:spcPts val="1200"/>
              </a:spcAft>
              <a:buFont typeface="Wingdings" pitchFamily="2" charset="2"/>
              <a:buChar char="§"/>
            </a:pPr>
            <a:r>
              <a:rPr lang="en-US" altLang="en-US" dirty="0">
                <a:solidFill>
                  <a:srgbClr val="000000"/>
                </a:solidFill>
                <a:ea typeface="ＭＳ Ｐゴシック" pitchFamily="34" charset="-128"/>
                <a:cs typeface="Arial" charset="0"/>
              </a:rPr>
              <a:t>Built on modular approach (extendable and replicable)</a:t>
            </a:r>
          </a:p>
        </p:txBody>
      </p:sp>
      <p:pic>
        <p:nvPicPr>
          <p:cNvPr id="65542" name="Picture 3" descr="lut"/>
          <p:cNvPicPr>
            <a:picLocks noChangeAspect="1" noChangeArrowheads="1"/>
          </p:cNvPicPr>
          <p:nvPr/>
        </p:nvPicPr>
        <p:blipFill>
          <a:blip r:embed="rId3" cstate="email">
            <a:clrChange>
              <a:clrFrom>
                <a:srgbClr val="CC1819"/>
              </a:clrFrom>
              <a:clrTo>
                <a:srgbClr val="CC1819">
                  <a:alpha val="0"/>
                </a:srgbClr>
              </a:clrTo>
            </a:clrChange>
          </a:blip>
          <a:srcRect/>
          <a:stretch>
            <a:fillRect/>
          </a:stretch>
        </p:blipFill>
        <p:spPr bwMode="auto">
          <a:xfrm>
            <a:off x="514350" y="1772816"/>
            <a:ext cx="8067675" cy="6858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395288" y="722313"/>
            <a:ext cx="8291512" cy="654050"/>
          </a:xfrm>
          <a:prstGeom prst="rect">
            <a:avLst/>
          </a:prstGeom>
          <a:noFill/>
          <a:ln w="9525">
            <a:noFill/>
            <a:miter lim="800000"/>
            <a:headEnd/>
            <a:tailEnd/>
          </a:ln>
        </p:spPr>
        <p:txBody>
          <a:bodyPr anchor="ctr"/>
          <a:lstStyle>
            <a:lvl1pPr algn="l" rtl="0" eaLnBrk="0" fontAlgn="base" hangingPunct="0">
              <a:spcBef>
                <a:spcPct val="0"/>
              </a:spcBef>
              <a:spcAft>
                <a:spcPct val="0"/>
              </a:spcAft>
              <a:defRPr sz="3200" b="1">
                <a:solidFill>
                  <a:srgbClr val="CC3300"/>
                </a:solidFill>
                <a:latin typeface="+mj-lt"/>
                <a:ea typeface="ＭＳ Ｐゴシック" pitchFamily="34" charset="-128"/>
                <a:cs typeface="+mj-cs"/>
              </a:defRPr>
            </a:lvl1pPr>
            <a:lvl2pPr algn="l" rtl="0" eaLnBrk="0" fontAlgn="base" hangingPunct="0">
              <a:spcBef>
                <a:spcPct val="0"/>
              </a:spcBef>
              <a:spcAft>
                <a:spcPct val="0"/>
              </a:spcAft>
              <a:defRPr sz="3200" b="1">
                <a:solidFill>
                  <a:srgbClr val="CC3300"/>
                </a:solidFill>
                <a:latin typeface="Trebuchet MS" charset="0"/>
                <a:ea typeface="ＭＳ Ｐゴシック" pitchFamily="34" charset="-128"/>
              </a:defRPr>
            </a:lvl2pPr>
            <a:lvl3pPr algn="l" rtl="0" eaLnBrk="0" fontAlgn="base" hangingPunct="0">
              <a:spcBef>
                <a:spcPct val="0"/>
              </a:spcBef>
              <a:spcAft>
                <a:spcPct val="0"/>
              </a:spcAft>
              <a:defRPr sz="3200" b="1">
                <a:solidFill>
                  <a:srgbClr val="CC3300"/>
                </a:solidFill>
                <a:latin typeface="Trebuchet MS" charset="0"/>
                <a:ea typeface="ＭＳ Ｐゴシック" pitchFamily="34" charset="-128"/>
              </a:defRPr>
            </a:lvl3pPr>
            <a:lvl4pPr algn="l" rtl="0" eaLnBrk="0" fontAlgn="base" hangingPunct="0">
              <a:spcBef>
                <a:spcPct val="0"/>
              </a:spcBef>
              <a:spcAft>
                <a:spcPct val="0"/>
              </a:spcAft>
              <a:defRPr sz="3200" b="1">
                <a:solidFill>
                  <a:srgbClr val="CC3300"/>
                </a:solidFill>
                <a:latin typeface="Trebuchet MS" charset="0"/>
                <a:ea typeface="ＭＳ Ｐゴシック" pitchFamily="34" charset="-128"/>
              </a:defRPr>
            </a:lvl4pPr>
            <a:lvl5pPr algn="l" rtl="0" eaLnBrk="0" fontAlgn="base" hangingPunct="0">
              <a:spcBef>
                <a:spcPct val="0"/>
              </a:spcBef>
              <a:spcAft>
                <a:spcPct val="0"/>
              </a:spcAft>
              <a:defRPr sz="3200" b="1">
                <a:solidFill>
                  <a:srgbClr val="CC3300"/>
                </a:solidFill>
                <a:latin typeface="Trebuchet MS" charset="0"/>
                <a:ea typeface="ＭＳ Ｐゴシック" pitchFamily="34" charset="-128"/>
              </a:defRPr>
            </a:lvl5pPr>
            <a:lvl6pPr marL="457200" algn="l" rtl="0" fontAlgn="base">
              <a:spcBef>
                <a:spcPct val="0"/>
              </a:spcBef>
              <a:spcAft>
                <a:spcPct val="0"/>
              </a:spcAft>
              <a:defRPr sz="3200" b="1">
                <a:solidFill>
                  <a:srgbClr val="FF9300"/>
                </a:solidFill>
                <a:latin typeface="Trebuchet MS" charset="0"/>
              </a:defRPr>
            </a:lvl6pPr>
            <a:lvl7pPr marL="914400" algn="l" rtl="0" fontAlgn="base">
              <a:spcBef>
                <a:spcPct val="0"/>
              </a:spcBef>
              <a:spcAft>
                <a:spcPct val="0"/>
              </a:spcAft>
              <a:defRPr sz="3200" b="1">
                <a:solidFill>
                  <a:srgbClr val="FF9300"/>
                </a:solidFill>
                <a:latin typeface="Trebuchet MS" charset="0"/>
              </a:defRPr>
            </a:lvl7pPr>
            <a:lvl8pPr marL="1371600" algn="l" rtl="0" fontAlgn="base">
              <a:spcBef>
                <a:spcPct val="0"/>
              </a:spcBef>
              <a:spcAft>
                <a:spcPct val="0"/>
              </a:spcAft>
              <a:defRPr sz="3200" b="1">
                <a:solidFill>
                  <a:srgbClr val="FF9300"/>
                </a:solidFill>
                <a:latin typeface="Trebuchet MS" charset="0"/>
              </a:defRPr>
            </a:lvl8pPr>
            <a:lvl9pPr marL="1828800" algn="l" rtl="0" fontAlgn="base">
              <a:spcBef>
                <a:spcPct val="0"/>
              </a:spcBef>
              <a:spcAft>
                <a:spcPct val="0"/>
              </a:spcAft>
              <a:defRPr sz="3200" b="1">
                <a:solidFill>
                  <a:srgbClr val="FF9300"/>
                </a:solidFill>
                <a:latin typeface="Trebuchet MS" charset="0"/>
              </a:defRPr>
            </a:lvl9pPr>
          </a:lstStyle>
          <a:p>
            <a:pPr>
              <a:defRPr/>
            </a:pPr>
            <a:r>
              <a:rPr lang="en-GB" altLang="en-US" sz="2400" kern="0" dirty="0" err="1" smtClean="0">
                <a:solidFill>
                  <a:srgbClr val="C00000"/>
                </a:solidFill>
                <a:latin typeface="+mn-lt"/>
                <a:cs typeface="Aharoni" panose="02010803020104030203" pitchFamily="2" charset="-79"/>
              </a:rPr>
              <a:t>GeoNetwork</a:t>
            </a:r>
            <a:r>
              <a:rPr lang="en-GB" altLang="en-US" sz="2400" kern="0" dirty="0" smtClean="0">
                <a:solidFill>
                  <a:srgbClr val="C00000"/>
                </a:solidFill>
                <a:latin typeface="+mn-lt"/>
                <a:cs typeface="Aharoni" panose="02010803020104030203" pitchFamily="2" charset="-79"/>
              </a:rPr>
              <a:t> – FAO metadata catalogue</a:t>
            </a:r>
          </a:p>
        </p:txBody>
      </p:sp>
      <p:sp>
        <p:nvSpPr>
          <p:cNvPr id="3" name="Rectangle 3"/>
          <p:cNvSpPr txBox="1">
            <a:spLocks noChangeArrowheads="1"/>
          </p:cNvSpPr>
          <p:nvPr/>
        </p:nvSpPr>
        <p:spPr bwMode="auto">
          <a:xfrm>
            <a:off x="395536" y="1376363"/>
            <a:ext cx="4392364" cy="5192712"/>
          </a:xfrm>
          <a:prstGeom prst="rect">
            <a:avLst/>
          </a:prstGeom>
          <a:noFill/>
          <a:ln w="9525">
            <a:noFill/>
            <a:miter lim="800000"/>
            <a:headEnd/>
            <a:tailEnd/>
          </a:ln>
        </p:spPr>
        <p:txBody>
          <a:bodyPr/>
          <a:lstStyle>
            <a:lvl1pPr marL="342900" indent="-342900" algn="l" rtl="0" eaLnBrk="0" fontAlgn="base" hangingPunct="0">
              <a:spcBef>
                <a:spcPct val="20000"/>
              </a:spcBef>
              <a:spcAft>
                <a:spcPct val="0"/>
              </a:spcAft>
              <a:buClr>
                <a:schemeClr val="tx1"/>
              </a:buClr>
              <a:buFont typeface="Wingdings" pitchFamily="2" charset="2"/>
              <a:buChar char="§"/>
              <a:defRPr sz="2000">
                <a:solidFill>
                  <a:schemeClr val="tx1"/>
                </a:solidFill>
                <a:latin typeface="+mn-lt"/>
                <a:ea typeface="ＭＳ Ｐゴシック" pitchFamily="34" charset="-128"/>
                <a:cs typeface="+mn-cs"/>
              </a:defRPr>
            </a:lvl1pPr>
            <a:lvl2pPr marL="742950" indent="-285750" algn="l" rtl="0" eaLnBrk="0" fontAlgn="base" hangingPunct="0">
              <a:spcBef>
                <a:spcPct val="20000"/>
              </a:spcBef>
              <a:spcAft>
                <a:spcPct val="0"/>
              </a:spcAft>
              <a:buClr>
                <a:schemeClr val="tx1"/>
              </a:buClr>
              <a:buFont typeface="Times" pitchFamily="18" charset="0"/>
              <a:buChar char="•"/>
              <a:defRPr>
                <a:solidFill>
                  <a:schemeClr val="tx1"/>
                </a:solidFill>
                <a:latin typeface="+mn-lt"/>
                <a:ea typeface="ＭＳ Ｐゴシック" charset="-128"/>
              </a:defRPr>
            </a:lvl2pPr>
            <a:lvl3pPr marL="1143000" indent="-228600" algn="l" rtl="0" eaLnBrk="0" fontAlgn="base" hangingPunct="0">
              <a:spcBef>
                <a:spcPct val="20000"/>
              </a:spcBef>
              <a:spcAft>
                <a:spcPct val="0"/>
              </a:spcAft>
              <a:buClr>
                <a:schemeClr val="tx1"/>
              </a:buClr>
              <a:buFont typeface="Trebuchet MS" pitchFamily="34" charset="0"/>
              <a:buChar char="o"/>
              <a:defRPr sz="1600">
                <a:solidFill>
                  <a:schemeClr val="tx1"/>
                </a:solidFill>
                <a:latin typeface="+mn-lt"/>
                <a:ea typeface="ＭＳ Ｐゴシック" charset="-128"/>
              </a:defRPr>
            </a:lvl3pPr>
            <a:lvl4pPr marL="1600200" indent="-228600" algn="l" rtl="0" eaLnBrk="0" fontAlgn="base" hangingPunct="0">
              <a:spcBef>
                <a:spcPct val="20000"/>
              </a:spcBef>
              <a:spcAft>
                <a:spcPct val="0"/>
              </a:spcAft>
              <a:buClr>
                <a:schemeClr val="tx1"/>
              </a:buClr>
              <a:buFont typeface="Times" pitchFamily="18" charset="0"/>
              <a:buChar char="•"/>
              <a:defRPr sz="1400">
                <a:solidFill>
                  <a:schemeClr val="tx1"/>
                </a:solidFill>
                <a:latin typeface="+mn-lt"/>
                <a:ea typeface="ＭＳ Ｐゴシック" charset="-128"/>
              </a:defRPr>
            </a:lvl4pPr>
            <a:lvl5pPr marL="2057400" indent="-228600" algn="l" rtl="0" eaLnBrk="0" fontAlgn="base" hangingPunct="0">
              <a:spcBef>
                <a:spcPct val="20000"/>
              </a:spcBef>
              <a:spcAft>
                <a:spcPct val="0"/>
              </a:spcAft>
              <a:buClr>
                <a:schemeClr val="tx1"/>
              </a:buClr>
              <a:buFont typeface="Trebuchet MS" pitchFamily="34" charset="0"/>
              <a:buChar char="–"/>
              <a:defRPr sz="1400">
                <a:solidFill>
                  <a:schemeClr val="tx1"/>
                </a:solidFill>
                <a:latin typeface="+mn-lt"/>
                <a:ea typeface="ＭＳ Ｐゴシック" charset="-128"/>
              </a:defRPr>
            </a:lvl5pPr>
            <a:lvl6pPr marL="2514600" indent="-228600" algn="l" rtl="0" fontAlgn="base">
              <a:spcBef>
                <a:spcPct val="20000"/>
              </a:spcBef>
              <a:spcAft>
                <a:spcPct val="0"/>
              </a:spcAft>
              <a:buClr>
                <a:srgbClr val="FF9900"/>
              </a:buClr>
              <a:buSzPct val="150000"/>
              <a:buFont typeface="Times" charset="0"/>
              <a:buChar char="•"/>
              <a:defRPr>
                <a:solidFill>
                  <a:srgbClr val="1E5590"/>
                </a:solidFill>
                <a:latin typeface="+mn-lt"/>
                <a:ea typeface="ＭＳ Ｐゴシック" charset="-128"/>
              </a:defRPr>
            </a:lvl6pPr>
            <a:lvl7pPr marL="2971800" indent="-228600" algn="l" rtl="0" fontAlgn="base">
              <a:spcBef>
                <a:spcPct val="20000"/>
              </a:spcBef>
              <a:spcAft>
                <a:spcPct val="0"/>
              </a:spcAft>
              <a:buClr>
                <a:srgbClr val="FF9900"/>
              </a:buClr>
              <a:buSzPct val="150000"/>
              <a:buFont typeface="Times" charset="0"/>
              <a:buChar char="•"/>
              <a:defRPr>
                <a:solidFill>
                  <a:srgbClr val="1E5590"/>
                </a:solidFill>
                <a:latin typeface="+mn-lt"/>
                <a:ea typeface="ＭＳ Ｐゴシック" charset="-128"/>
              </a:defRPr>
            </a:lvl7pPr>
            <a:lvl8pPr marL="3429000" indent="-228600" algn="l" rtl="0" fontAlgn="base">
              <a:spcBef>
                <a:spcPct val="20000"/>
              </a:spcBef>
              <a:spcAft>
                <a:spcPct val="0"/>
              </a:spcAft>
              <a:buClr>
                <a:srgbClr val="FF9900"/>
              </a:buClr>
              <a:buSzPct val="150000"/>
              <a:buFont typeface="Times" charset="0"/>
              <a:buChar char="•"/>
              <a:defRPr>
                <a:solidFill>
                  <a:srgbClr val="1E5590"/>
                </a:solidFill>
                <a:latin typeface="+mn-lt"/>
                <a:ea typeface="ＭＳ Ｐゴシック" charset="-128"/>
              </a:defRPr>
            </a:lvl8pPr>
            <a:lvl9pPr marL="3886200" indent="-228600" algn="l" rtl="0" fontAlgn="base">
              <a:spcBef>
                <a:spcPct val="20000"/>
              </a:spcBef>
              <a:spcAft>
                <a:spcPct val="0"/>
              </a:spcAft>
              <a:buClr>
                <a:srgbClr val="FF9900"/>
              </a:buClr>
              <a:buSzPct val="150000"/>
              <a:buFont typeface="Times" charset="0"/>
              <a:buChar char="•"/>
              <a:defRPr>
                <a:solidFill>
                  <a:srgbClr val="1E5590"/>
                </a:solidFill>
                <a:latin typeface="+mn-lt"/>
                <a:ea typeface="ＭＳ Ｐゴシック" charset="-128"/>
              </a:defRPr>
            </a:lvl9pPr>
          </a:lstStyle>
          <a:p>
            <a:pPr marL="160338" indent="-160338">
              <a:spcBef>
                <a:spcPts val="1200"/>
              </a:spcBef>
              <a:defRPr/>
            </a:pPr>
            <a:r>
              <a:rPr lang="en-US" altLang="en-US" kern="0" dirty="0" smtClean="0">
                <a:solidFill>
                  <a:schemeClr val="tx1">
                    <a:lumMod val="75000"/>
                  </a:schemeClr>
                </a:solidFill>
                <a:cs typeface="Arial" panose="020B0604020202020204" pitchFamily="34" charset="0"/>
              </a:rPr>
              <a:t>Provides Internet access to interactive maps, satellite imagery and related spatial databases maintained by FAO and its partners.</a:t>
            </a:r>
          </a:p>
          <a:p>
            <a:pPr marL="160338" indent="-160338">
              <a:spcBef>
                <a:spcPts val="1200"/>
              </a:spcBef>
              <a:defRPr/>
            </a:pPr>
            <a:r>
              <a:rPr lang="en-US" altLang="en-US" kern="0" dirty="0" smtClean="0">
                <a:solidFill>
                  <a:schemeClr val="tx1">
                    <a:lumMod val="75000"/>
                  </a:schemeClr>
                </a:solidFill>
                <a:cs typeface="Arial" panose="020B0604020202020204" pitchFamily="34" charset="0"/>
              </a:rPr>
              <a:t>The site is powered by </a:t>
            </a:r>
            <a:r>
              <a:rPr lang="en-US" altLang="en-US" kern="0" dirty="0" err="1" smtClean="0">
                <a:solidFill>
                  <a:schemeClr val="tx1">
                    <a:lumMod val="75000"/>
                  </a:schemeClr>
                </a:solidFill>
                <a:cs typeface="Arial" panose="020B0604020202020204" pitchFamily="34" charset="0"/>
              </a:rPr>
              <a:t>GeoNetwork</a:t>
            </a:r>
            <a:r>
              <a:rPr lang="en-US" altLang="en-US" kern="0" dirty="0" smtClean="0">
                <a:solidFill>
                  <a:schemeClr val="tx1">
                    <a:lumMod val="75000"/>
                  </a:schemeClr>
                </a:solidFill>
                <a:cs typeface="Arial" panose="020B0604020202020204" pitchFamily="34" charset="0"/>
              </a:rPr>
              <a:t> </a:t>
            </a:r>
            <a:r>
              <a:rPr lang="en-US" altLang="en-US" kern="0" dirty="0" err="1" smtClean="0">
                <a:solidFill>
                  <a:schemeClr val="tx1">
                    <a:lumMod val="75000"/>
                  </a:schemeClr>
                </a:solidFill>
                <a:cs typeface="Arial" panose="020B0604020202020204" pitchFamily="34" charset="0"/>
              </a:rPr>
              <a:t>opensource</a:t>
            </a:r>
            <a:r>
              <a:rPr lang="en-US" altLang="en-US" kern="0" dirty="0" smtClean="0">
                <a:solidFill>
                  <a:schemeClr val="tx1">
                    <a:lumMod val="75000"/>
                  </a:schemeClr>
                </a:solidFill>
                <a:cs typeface="Arial" panose="020B0604020202020204" pitchFamily="34" charset="0"/>
              </a:rPr>
              <a:t>, which is developed by FAO and other UN agencies and adopts a modern architecture based on the principles of Free and Open Source Software (FOSS) and International and Open Standards for services and protocols.</a:t>
            </a:r>
          </a:p>
          <a:p>
            <a:pPr marL="160338" indent="-160338">
              <a:spcBef>
                <a:spcPts val="1200"/>
              </a:spcBef>
              <a:defRPr/>
            </a:pPr>
            <a:r>
              <a:rPr lang="en-US" altLang="en-US" kern="0" dirty="0" smtClean="0">
                <a:solidFill>
                  <a:schemeClr val="tx1">
                    <a:lumMod val="75000"/>
                  </a:schemeClr>
                </a:solidFill>
                <a:cs typeface="Arial" panose="020B0604020202020204" pitchFamily="34" charset="0"/>
              </a:rPr>
              <a:t>Almost 7000 records are stored.</a:t>
            </a:r>
            <a:endParaRPr lang="en-GB" altLang="en-US" kern="0" dirty="0" smtClean="0">
              <a:solidFill>
                <a:schemeClr val="tx1">
                  <a:lumMod val="75000"/>
                </a:schemeClr>
              </a:solidFill>
              <a:cs typeface="Arial" panose="020B0604020202020204" pitchFamily="34" charset="0"/>
            </a:endParaRPr>
          </a:p>
        </p:txBody>
      </p:sp>
      <p:pic>
        <p:nvPicPr>
          <p:cNvPr id="40964" name="Picture 4"/>
          <p:cNvPicPr>
            <a:picLocks noChangeAspect="1" noChangeArrowheads="1"/>
          </p:cNvPicPr>
          <p:nvPr/>
        </p:nvPicPr>
        <p:blipFill>
          <a:blip r:embed="rId2" cstate="email"/>
          <a:srcRect/>
          <a:stretch>
            <a:fillRect/>
          </a:stretch>
        </p:blipFill>
        <p:spPr bwMode="auto">
          <a:xfrm>
            <a:off x="4754563" y="1546225"/>
            <a:ext cx="4343400" cy="4122738"/>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p:cNvPicPr>
            <a:picLocks noChangeAspect="1" noChangeArrowheads="1"/>
          </p:cNvPicPr>
          <p:nvPr/>
        </p:nvPicPr>
        <p:blipFill>
          <a:blip r:embed="rId2" cstate="email"/>
          <a:srcRect/>
          <a:stretch>
            <a:fillRect/>
          </a:stretch>
        </p:blipFill>
        <p:spPr bwMode="auto">
          <a:xfrm>
            <a:off x="395288" y="1463675"/>
            <a:ext cx="8693150" cy="5003800"/>
          </a:xfrm>
          <a:prstGeom prst="rect">
            <a:avLst/>
          </a:prstGeom>
          <a:noFill/>
          <a:ln w="9525">
            <a:noFill/>
            <a:miter lim="800000"/>
            <a:headEnd/>
            <a:tailEnd/>
          </a:ln>
        </p:spPr>
      </p:pic>
      <p:sp>
        <p:nvSpPr>
          <p:cNvPr id="3" name="Rectangle 2"/>
          <p:cNvSpPr/>
          <p:nvPr/>
        </p:nvSpPr>
        <p:spPr>
          <a:xfrm>
            <a:off x="323528" y="836712"/>
            <a:ext cx="8748712" cy="461665"/>
          </a:xfrm>
          <a:prstGeom prst="rect">
            <a:avLst/>
          </a:prstGeom>
        </p:spPr>
        <p:txBody>
          <a:bodyPr>
            <a:spAutoFit/>
          </a:bodyPr>
          <a:lstStyle/>
          <a:p>
            <a:pPr>
              <a:defRPr/>
            </a:pPr>
            <a:r>
              <a:rPr lang="en-GB" altLang="en-US" sz="2400" b="1" kern="0" dirty="0">
                <a:solidFill>
                  <a:srgbClr val="C00000"/>
                </a:solidFill>
                <a:latin typeface="Arial" panose="020B0604020202020204" pitchFamily="34" charset="0"/>
                <a:cs typeface="Arial" panose="020B0604020202020204" pitchFamily="34" charset="0"/>
              </a:rPr>
              <a:t>Fouta-Djallon </a:t>
            </a:r>
            <a:r>
              <a:rPr lang="en-GB" altLang="en-US" sz="2400" b="1" kern="0" dirty="0" smtClean="0">
                <a:solidFill>
                  <a:srgbClr val="C00000"/>
                </a:solidFill>
                <a:latin typeface="Arial" panose="020B0604020202020204" pitchFamily="34" charset="0"/>
                <a:cs typeface="Arial" panose="020B0604020202020204" pitchFamily="34" charset="0"/>
              </a:rPr>
              <a:t>Highlands </a:t>
            </a:r>
            <a:r>
              <a:rPr lang="en-GB" altLang="en-US" sz="2400" b="1" kern="0" dirty="0">
                <a:solidFill>
                  <a:srgbClr val="C00000"/>
                </a:solidFill>
                <a:latin typeface="Arial" panose="020B0604020202020204" pitchFamily="34" charset="0"/>
                <a:cs typeface="Arial" panose="020B0604020202020204" pitchFamily="34" charset="0"/>
              </a:rPr>
              <a:t>GeoPortal </a:t>
            </a:r>
            <a:endParaRPr lang="en-GB" sz="2400" b="1" kern="0" dirty="0">
              <a:solidFill>
                <a:srgbClr val="C00000"/>
              </a:solidFill>
              <a:latin typeface="Arial" panose="020B0604020202020204" pitchFamily="34" charset="0"/>
              <a:cs typeface="Arial" panose="020B0604020202020204" pitchFamily="34" charset="0"/>
            </a:endParaRPr>
          </a:p>
        </p:txBody>
      </p:sp>
    </p:spTree>
  </p:cSld>
  <p:clrMapOvr>
    <a:masterClrMapping/>
  </p:clrMapOvr>
  <p:transition>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395536" y="836712"/>
            <a:ext cx="8291512" cy="677763"/>
          </a:xfrm>
        </p:spPr>
        <p:txBody>
          <a:bodyPr/>
          <a:lstStyle/>
          <a:p>
            <a:pPr>
              <a:defRPr/>
            </a:pPr>
            <a:r>
              <a:rPr lang="en-US" sz="2800" dirty="0" smtClean="0"/>
              <a:t>World Bank method</a:t>
            </a:r>
          </a:p>
        </p:txBody>
      </p:sp>
      <p:sp>
        <p:nvSpPr>
          <p:cNvPr id="14339" name="TextBox 3"/>
          <p:cNvSpPr txBox="1">
            <a:spLocks noChangeArrowheads="1"/>
          </p:cNvSpPr>
          <p:nvPr/>
        </p:nvSpPr>
        <p:spPr bwMode="auto">
          <a:xfrm>
            <a:off x="541338" y="1398588"/>
            <a:ext cx="8120062" cy="2092881"/>
          </a:xfrm>
          <a:prstGeom prst="rect">
            <a:avLst/>
          </a:prstGeom>
          <a:noFill/>
          <a:ln w="9525">
            <a:noFill/>
            <a:miter lim="800000"/>
            <a:headEnd/>
            <a:tailEnd/>
          </a:ln>
        </p:spPr>
        <p:txBody>
          <a:bodyPr>
            <a:spAutoFit/>
          </a:bodyPr>
          <a:lstStyle/>
          <a:p>
            <a:r>
              <a:rPr lang="en-US" sz="1600" u="sng" dirty="0">
                <a:solidFill>
                  <a:schemeClr val="tx1">
                    <a:lumMod val="75000"/>
                  </a:schemeClr>
                </a:solidFill>
              </a:rPr>
              <a:t>Data Source: </a:t>
            </a:r>
            <a:r>
              <a:rPr lang="en-US" sz="1600" dirty="0">
                <a:solidFill>
                  <a:schemeClr val="tx1">
                    <a:lumMod val="75000"/>
                  </a:schemeClr>
                </a:solidFill>
                <a:hlinkClick r:id="rId3"/>
              </a:rPr>
              <a:t>http://go.worldbank.org/TH1J3VGUT0</a:t>
            </a:r>
            <a:r>
              <a:rPr lang="en-US" sz="1600" dirty="0">
                <a:solidFill>
                  <a:schemeClr val="tx1">
                    <a:lumMod val="75000"/>
                  </a:schemeClr>
                </a:solidFill>
              </a:rPr>
              <a:t>  </a:t>
            </a:r>
          </a:p>
          <a:p>
            <a:r>
              <a:rPr lang="en-US" sz="1600" dirty="0">
                <a:solidFill>
                  <a:schemeClr val="tx1">
                    <a:lumMod val="75000"/>
                  </a:schemeClr>
                </a:solidFill>
              </a:rPr>
              <a:t>(World Bank - Statistical Capacity Indicator) </a:t>
            </a:r>
          </a:p>
          <a:p>
            <a:r>
              <a:rPr lang="en-US" sz="1600" dirty="0">
                <a:solidFill>
                  <a:schemeClr val="tx1">
                    <a:lumMod val="75000"/>
                  </a:schemeClr>
                </a:solidFill>
              </a:rPr>
              <a:t> Statistical Capacity Indicator provides an overview of the statistical capacity of over 140 developing countries. It is based on a diagnostic framework developed with a view to assessing the capacity of national statistical systems using metadata information generally available for most countries, and monitoring progress in statistical capacity building over time. </a:t>
            </a:r>
          </a:p>
          <a:p>
            <a:endParaRPr lang="en-US" sz="1600" dirty="0">
              <a:solidFill>
                <a:schemeClr val="tx1">
                  <a:lumMod val="75000"/>
                </a:schemeClr>
              </a:solidFill>
            </a:endParaRPr>
          </a:p>
        </p:txBody>
      </p:sp>
      <p:pic>
        <p:nvPicPr>
          <p:cNvPr id="5" name="Picture 4" descr="WBcriteria.PNG"/>
          <p:cNvPicPr>
            <a:picLocks noChangeAspect="1"/>
          </p:cNvPicPr>
          <p:nvPr/>
        </p:nvPicPr>
        <p:blipFill>
          <a:blip r:embed="rId4" cstate="email"/>
          <a:srcRect/>
          <a:stretch>
            <a:fillRect/>
          </a:stretch>
        </p:blipFill>
        <p:spPr bwMode="auto">
          <a:xfrm>
            <a:off x="2724990" y="2996952"/>
            <a:ext cx="5303394" cy="3861048"/>
          </a:xfrm>
          <a:prstGeom prst="rect">
            <a:avLst/>
          </a:prstGeom>
          <a:noFill/>
          <a:ln w="9525">
            <a:noFill/>
            <a:miter lim="800000"/>
            <a:headEnd/>
            <a:tailEnd/>
          </a:ln>
        </p:spPr>
      </p:pic>
    </p:spTree>
    <p:extLst>
      <p:ext uri="{BB962C8B-B14F-4D97-AF65-F5344CB8AC3E}">
        <p14:creationId xmlns:p14="http://schemas.microsoft.com/office/powerpoint/2010/main" val="3951649069"/>
      </p:ext>
    </p:extLst>
  </p:cSld>
  <p:clrMapOvr>
    <a:masterClrMapping/>
  </p:clrMapOvr>
  <p:transition>
    <p:fad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395536" y="844550"/>
            <a:ext cx="8291513" cy="640234"/>
          </a:xfrm>
        </p:spPr>
        <p:txBody>
          <a:bodyPr/>
          <a:lstStyle/>
          <a:p>
            <a:pPr>
              <a:defRPr/>
            </a:pPr>
            <a:r>
              <a:rPr lang="en-US" sz="2800" dirty="0" smtClean="0"/>
              <a:t>World Bank countries selected</a:t>
            </a:r>
          </a:p>
        </p:txBody>
      </p:sp>
      <p:graphicFrame>
        <p:nvGraphicFramePr>
          <p:cNvPr id="6" name="Table 5"/>
          <p:cNvGraphicFramePr>
            <a:graphicFrameLocks noGrp="1"/>
          </p:cNvGraphicFramePr>
          <p:nvPr/>
        </p:nvGraphicFramePr>
        <p:xfrm>
          <a:off x="531813" y="1444749"/>
          <a:ext cx="8038530" cy="4430572"/>
        </p:xfrm>
        <a:graphic>
          <a:graphicData uri="http://schemas.openxmlformats.org/drawingml/2006/table">
            <a:tbl>
              <a:tblPr firstRow="1" bandRow="1">
                <a:tableStyleId>{6E25E649-3F16-4E02-A733-19D2CDBF48F0}</a:tableStyleId>
              </a:tblPr>
              <a:tblGrid>
                <a:gridCol w="654279"/>
                <a:gridCol w="4767943"/>
                <a:gridCol w="2616308"/>
              </a:tblGrid>
              <a:tr h="626176">
                <a:tc>
                  <a:txBody>
                    <a:bodyPr/>
                    <a:lstStyle/>
                    <a:p>
                      <a:pPr algn="ctr"/>
                      <a:r>
                        <a:rPr lang="en-US" sz="1400" dirty="0" smtClean="0"/>
                        <a:t> n.</a:t>
                      </a:r>
                      <a:endParaRPr lang="en-US" sz="1400" dirty="0"/>
                    </a:p>
                  </a:txBody>
                  <a:tcPr/>
                </a:tc>
                <a:tc>
                  <a:txBody>
                    <a:bodyPr/>
                    <a:lstStyle/>
                    <a:p>
                      <a:pPr algn="ctr"/>
                      <a:r>
                        <a:rPr lang="en-US" sz="1400" dirty="0" smtClean="0"/>
                        <a:t>Country</a:t>
                      </a:r>
                      <a:endParaRPr lang="en-US" sz="1400"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dirty="0" smtClean="0"/>
                        <a:t>WB score</a:t>
                      </a:r>
                    </a:p>
                    <a:p>
                      <a:pPr algn="ctr"/>
                      <a:endParaRPr lang="en-US" sz="1400" dirty="0"/>
                    </a:p>
                  </a:txBody>
                  <a:tcPr/>
                </a:tc>
              </a:tr>
              <a:tr h="368339">
                <a:tc>
                  <a:txBody>
                    <a:bodyPr/>
                    <a:lstStyle/>
                    <a:p>
                      <a:r>
                        <a:rPr lang="en-US" sz="1400" b="1" dirty="0" smtClean="0"/>
                        <a:t>1</a:t>
                      </a:r>
                      <a:endParaRPr lang="en-US" sz="1400" b="1" dirty="0"/>
                    </a:p>
                  </a:txBody>
                  <a:tcPr/>
                </a:tc>
                <a:tc>
                  <a:txBody>
                    <a:bodyPr/>
                    <a:lstStyle/>
                    <a:p>
                      <a:r>
                        <a:rPr lang="en-US" sz="1400" b="1" dirty="0" smtClean="0"/>
                        <a:t>Turkmenistan</a:t>
                      </a:r>
                      <a:endParaRPr lang="en-US" sz="1400" b="1" dirty="0"/>
                    </a:p>
                  </a:txBody>
                  <a:tcPr/>
                </a:tc>
                <a:tc>
                  <a:txBody>
                    <a:bodyPr/>
                    <a:lstStyle/>
                    <a:p>
                      <a:r>
                        <a:rPr lang="en-US" sz="1400" dirty="0" smtClean="0"/>
                        <a:t>38</a:t>
                      </a:r>
                      <a:endParaRPr lang="en-US" sz="1400" dirty="0"/>
                    </a:p>
                  </a:txBody>
                  <a:tcPr/>
                </a:tc>
              </a:tr>
              <a:tr h="489345">
                <a:tc>
                  <a:txBody>
                    <a:bodyPr/>
                    <a:lstStyle/>
                    <a:p>
                      <a:r>
                        <a:rPr lang="en-US" sz="1400" b="1" dirty="0" smtClean="0"/>
                        <a:t>2</a:t>
                      </a:r>
                      <a:endParaRPr lang="en-US" sz="1400" b="1" dirty="0"/>
                    </a:p>
                  </a:txBody>
                  <a:tcPr/>
                </a:tc>
                <a:tc>
                  <a:txBody>
                    <a:bodyPr/>
                    <a:lstStyle/>
                    <a:p>
                      <a:r>
                        <a:rPr lang="en-US" sz="1400" b="1" dirty="0" smtClean="0"/>
                        <a:t>D. R. Congo</a:t>
                      </a:r>
                      <a:endParaRPr lang="en-US" sz="1400" b="1" dirty="0"/>
                    </a:p>
                  </a:txBody>
                  <a:tcPr/>
                </a:tc>
                <a:tc>
                  <a:txBody>
                    <a:bodyPr/>
                    <a:lstStyle/>
                    <a:p>
                      <a:r>
                        <a:rPr lang="en-US" sz="1400" dirty="0" smtClean="0"/>
                        <a:t>43</a:t>
                      </a:r>
                      <a:endParaRPr lang="en-US" sz="1400" dirty="0"/>
                    </a:p>
                  </a:txBody>
                  <a:tcPr/>
                </a:tc>
              </a:tr>
              <a:tr h="368339">
                <a:tc>
                  <a:txBody>
                    <a:bodyPr/>
                    <a:lstStyle/>
                    <a:p>
                      <a:r>
                        <a:rPr lang="en-US" sz="1400" b="1" dirty="0" smtClean="0"/>
                        <a:t>3</a:t>
                      </a:r>
                      <a:endParaRPr lang="en-US" sz="1400" b="1" dirty="0"/>
                    </a:p>
                  </a:txBody>
                  <a:tcPr/>
                </a:tc>
                <a:tc>
                  <a:txBody>
                    <a:bodyPr/>
                    <a:lstStyle/>
                    <a:p>
                      <a:r>
                        <a:rPr lang="en-US" sz="1400" b="1" dirty="0" smtClean="0"/>
                        <a:t>Yemen</a:t>
                      </a:r>
                      <a:endParaRPr lang="en-US" sz="1400" b="1" dirty="0"/>
                    </a:p>
                  </a:txBody>
                  <a:tcPr/>
                </a:tc>
                <a:tc>
                  <a:txBody>
                    <a:bodyPr/>
                    <a:lstStyle/>
                    <a:p>
                      <a:r>
                        <a:rPr lang="en-US" sz="1400" dirty="0" smtClean="0"/>
                        <a:t>43</a:t>
                      </a:r>
                      <a:endParaRPr lang="en-US" sz="1400" dirty="0"/>
                    </a:p>
                  </a:txBody>
                  <a:tcPr/>
                </a:tc>
              </a:tr>
              <a:tr h="368339">
                <a:tc>
                  <a:txBody>
                    <a:bodyPr/>
                    <a:lstStyle/>
                    <a:p>
                      <a:r>
                        <a:rPr lang="en-US" sz="1400" b="1" dirty="0" smtClean="0"/>
                        <a:t>4</a:t>
                      </a:r>
                      <a:endParaRPr lang="en-US" sz="1400" b="1" dirty="0"/>
                    </a:p>
                  </a:txBody>
                  <a:tcPr/>
                </a:tc>
                <a:tc>
                  <a:txBody>
                    <a:bodyPr/>
                    <a:lstStyle/>
                    <a:p>
                      <a:r>
                        <a:rPr lang="en-US" sz="1400" b="1" dirty="0" smtClean="0"/>
                        <a:t>Liberia</a:t>
                      </a:r>
                      <a:endParaRPr lang="en-US" sz="1400" b="1" dirty="0"/>
                    </a:p>
                  </a:txBody>
                  <a:tcPr/>
                </a:tc>
                <a:tc>
                  <a:txBody>
                    <a:bodyPr/>
                    <a:lstStyle/>
                    <a:p>
                      <a:r>
                        <a:rPr lang="en-US" sz="1400" dirty="0" smtClean="0"/>
                        <a:t>43</a:t>
                      </a:r>
                      <a:endParaRPr lang="en-US" sz="1400" dirty="0"/>
                    </a:p>
                  </a:txBody>
                  <a:tcPr/>
                </a:tc>
              </a:tr>
              <a:tr h="368339">
                <a:tc>
                  <a:txBody>
                    <a:bodyPr/>
                    <a:lstStyle/>
                    <a:p>
                      <a:r>
                        <a:rPr lang="en-US" sz="1400" b="1" dirty="0" smtClean="0"/>
                        <a:t>5</a:t>
                      </a:r>
                      <a:endParaRPr lang="en-US" sz="1400" b="1" dirty="0"/>
                    </a:p>
                  </a:txBody>
                  <a:tcPr/>
                </a:tc>
                <a:tc>
                  <a:txBody>
                    <a:bodyPr/>
                    <a:lstStyle/>
                    <a:p>
                      <a:r>
                        <a:rPr lang="en-US" sz="1400" b="1" dirty="0" smtClean="0"/>
                        <a:t>Sudan(former)</a:t>
                      </a:r>
                      <a:endParaRPr lang="en-US" sz="1400" b="1" dirty="0"/>
                    </a:p>
                  </a:txBody>
                  <a:tcPr/>
                </a:tc>
                <a:tc>
                  <a:txBody>
                    <a:bodyPr/>
                    <a:lstStyle/>
                    <a:p>
                      <a:r>
                        <a:rPr lang="en-US" sz="1400" dirty="0" smtClean="0"/>
                        <a:t>44</a:t>
                      </a:r>
                      <a:endParaRPr lang="en-US" sz="1400" dirty="0"/>
                    </a:p>
                  </a:txBody>
                  <a:tcPr/>
                </a:tc>
              </a:tr>
              <a:tr h="368339">
                <a:tc>
                  <a:txBody>
                    <a:bodyPr/>
                    <a:lstStyle/>
                    <a:p>
                      <a:r>
                        <a:rPr lang="en-US" sz="1400" b="1" dirty="0" smtClean="0"/>
                        <a:t>6</a:t>
                      </a:r>
                      <a:endParaRPr lang="en-US" sz="1400" b="1" dirty="0"/>
                    </a:p>
                  </a:txBody>
                  <a:tcPr/>
                </a:tc>
                <a:tc>
                  <a:txBody>
                    <a:bodyPr/>
                    <a:lstStyle/>
                    <a:p>
                      <a:r>
                        <a:rPr lang="en-US" sz="1400" b="1" dirty="0" smtClean="0"/>
                        <a:t>Myanmar</a:t>
                      </a:r>
                      <a:endParaRPr lang="en-US" sz="1400" b="1" dirty="0"/>
                    </a:p>
                  </a:txBody>
                  <a:tcPr/>
                </a:tc>
                <a:tc>
                  <a:txBody>
                    <a:bodyPr/>
                    <a:lstStyle/>
                    <a:p>
                      <a:r>
                        <a:rPr lang="en-US" sz="1400" dirty="0" smtClean="0"/>
                        <a:t>49</a:t>
                      </a:r>
                      <a:endParaRPr lang="en-US" sz="1400" dirty="0"/>
                    </a:p>
                  </a:txBody>
                  <a:tcPr/>
                </a:tc>
              </a:tr>
              <a:tr h="368339">
                <a:tc>
                  <a:txBody>
                    <a:bodyPr/>
                    <a:lstStyle/>
                    <a:p>
                      <a:r>
                        <a:rPr lang="en-US" sz="1400" b="1" dirty="0" smtClean="0"/>
                        <a:t>7</a:t>
                      </a:r>
                      <a:endParaRPr lang="en-US" sz="1400" b="1" dirty="0"/>
                    </a:p>
                  </a:txBody>
                  <a:tcPr/>
                </a:tc>
                <a:tc>
                  <a:txBody>
                    <a:bodyPr/>
                    <a:lstStyle/>
                    <a:p>
                      <a:r>
                        <a:rPr lang="en-US" sz="1400" b="1" dirty="0" smtClean="0"/>
                        <a:t>Timor-Leste</a:t>
                      </a:r>
                      <a:endParaRPr lang="en-US" sz="1400" b="1" dirty="0"/>
                    </a:p>
                  </a:txBody>
                  <a:tcPr/>
                </a:tc>
                <a:tc>
                  <a:txBody>
                    <a:bodyPr/>
                    <a:lstStyle/>
                    <a:p>
                      <a:r>
                        <a:rPr lang="en-US" sz="1400" dirty="0" smtClean="0"/>
                        <a:t>49</a:t>
                      </a:r>
                      <a:endParaRPr lang="en-US" sz="1400" dirty="0"/>
                    </a:p>
                  </a:txBody>
                  <a:tcPr/>
                </a:tc>
              </a:tr>
              <a:tr h="368339">
                <a:tc>
                  <a:txBody>
                    <a:bodyPr/>
                    <a:lstStyle/>
                    <a:p>
                      <a:r>
                        <a:rPr lang="en-US" sz="1400" b="1" dirty="0" smtClean="0"/>
                        <a:t>8</a:t>
                      </a:r>
                      <a:endParaRPr lang="en-US" sz="1400" b="1" dirty="0"/>
                    </a:p>
                  </a:txBody>
                  <a:tcPr/>
                </a:tc>
                <a:tc>
                  <a:txBody>
                    <a:bodyPr/>
                    <a:lstStyle/>
                    <a:p>
                      <a:r>
                        <a:rPr lang="en-US" sz="1400" b="1" dirty="0" smtClean="0"/>
                        <a:t>Guinea-Bissau</a:t>
                      </a:r>
                      <a:endParaRPr lang="en-US" sz="1400" b="1" dirty="0"/>
                    </a:p>
                  </a:txBody>
                  <a:tcPr/>
                </a:tc>
                <a:tc>
                  <a:txBody>
                    <a:bodyPr/>
                    <a:lstStyle/>
                    <a:p>
                      <a:r>
                        <a:rPr lang="en-US" sz="1400" dirty="0" smtClean="0"/>
                        <a:t>51</a:t>
                      </a:r>
                      <a:endParaRPr lang="en-US" sz="1400" dirty="0"/>
                    </a:p>
                  </a:txBody>
                  <a:tcPr/>
                </a:tc>
              </a:tr>
              <a:tr h="368339">
                <a:tc>
                  <a:txBody>
                    <a:bodyPr/>
                    <a:lstStyle/>
                    <a:p>
                      <a:r>
                        <a:rPr lang="en-US" sz="1400" b="1" dirty="0" smtClean="0"/>
                        <a:t>9</a:t>
                      </a:r>
                      <a:endParaRPr lang="en-US" sz="1400" b="1" dirty="0"/>
                    </a:p>
                  </a:txBody>
                  <a:tcPr/>
                </a:tc>
                <a:tc>
                  <a:txBody>
                    <a:bodyPr/>
                    <a:lstStyle/>
                    <a:p>
                      <a:r>
                        <a:rPr lang="en-US" sz="1400" b="1" dirty="0" smtClean="0"/>
                        <a:t>Benin</a:t>
                      </a:r>
                      <a:endParaRPr lang="en-US" sz="1400" b="1" dirty="0"/>
                    </a:p>
                  </a:txBody>
                  <a:tcPr/>
                </a:tc>
                <a:tc>
                  <a:txBody>
                    <a:bodyPr/>
                    <a:lstStyle/>
                    <a:p>
                      <a:r>
                        <a:rPr lang="en-US" sz="1400" dirty="0" smtClean="0"/>
                        <a:t>54</a:t>
                      </a:r>
                      <a:endParaRPr lang="en-US" sz="1400" dirty="0"/>
                    </a:p>
                  </a:txBody>
                  <a:tcPr/>
                </a:tc>
              </a:tr>
              <a:tr h="368339">
                <a:tc>
                  <a:txBody>
                    <a:bodyPr/>
                    <a:lstStyle/>
                    <a:p>
                      <a:r>
                        <a:rPr lang="en-US" sz="1400" b="1" dirty="0" smtClean="0"/>
                        <a:t>10</a:t>
                      </a:r>
                      <a:endParaRPr lang="en-US" sz="1400" b="1" dirty="0"/>
                    </a:p>
                  </a:txBody>
                  <a:tcPr/>
                </a:tc>
                <a:tc>
                  <a:txBody>
                    <a:bodyPr/>
                    <a:lstStyle/>
                    <a:p>
                      <a:r>
                        <a:rPr lang="en-US" sz="1400" b="1" dirty="0" smtClean="0"/>
                        <a:t>Sierra Leone</a:t>
                      </a:r>
                      <a:endParaRPr lang="en-US" sz="1400" b="1" dirty="0"/>
                    </a:p>
                  </a:txBody>
                  <a:tcPr/>
                </a:tc>
                <a:tc>
                  <a:txBody>
                    <a:bodyPr/>
                    <a:lstStyle/>
                    <a:p>
                      <a:r>
                        <a:rPr lang="en-US" sz="1400" dirty="0" smtClean="0"/>
                        <a:t>54</a:t>
                      </a:r>
                      <a:endParaRPr lang="en-US" sz="1400" dirty="0"/>
                    </a:p>
                  </a:txBody>
                  <a:tcPr/>
                </a:tc>
              </a:tr>
            </a:tbl>
          </a:graphicData>
        </a:graphic>
      </p:graphicFrame>
      <p:pic>
        <p:nvPicPr>
          <p:cNvPr id="7" name="Picture 6" descr="GScountry.jpg"/>
          <p:cNvPicPr>
            <a:picLocks noChangeAspect="1"/>
          </p:cNvPicPr>
          <p:nvPr/>
        </p:nvPicPr>
        <p:blipFill>
          <a:blip r:embed="rId3" cstate="email"/>
          <a:srcRect/>
          <a:stretch>
            <a:fillRect/>
          </a:stretch>
        </p:blipFill>
        <p:spPr bwMode="auto">
          <a:xfrm>
            <a:off x="2915816" y="3645024"/>
            <a:ext cx="5328592" cy="3132314"/>
          </a:xfrm>
          <a:prstGeom prst="rect">
            <a:avLst/>
          </a:prstGeom>
          <a:noFill/>
          <a:ln w="9525">
            <a:noFill/>
            <a:miter lim="800000"/>
            <a:headEnd/>
            <a:tailEnd/>
          </a:ln>
        </p:spPr>
      </p:pic>
    </p:spTree>
    <p:extLst>
      <p:ext uri="{BB962C8B-B14F-4D97-AF65-F5344CB8AC3E}">
        <p14:creationId xmlns:p14="http://schemas.microsoft.com/office/powerpoint/2010/main" val="252803621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000" fill="hold"/>
                                        <p:tgtEl>
                                          <p:spTgt spid="7"/>
                                        </p:tgtEl>
                                        <p:attrNameLst>
                                          <p:attrName>ppt_x</p:attrName>
                                        </p:attrNameLst>
                                      </p:cBhvr>
                                      <p:tavLst>
                                        <p:tav tm="0">
                                          <p:val>
                                            <p:strVal val="#ppt_x"/>
                                          </p:val>
                                        </p:tav>
                                        <p:tav tm="100000">
                                          <p:val>
                                            <p:strVal val="#ppt_x"/>
                                          </p:val>
                                        </p:tav>
                                      </p:tavLst>
                                    </p:anim>
                                    <p:anim calcmode="lin" valueType="num">
                                      <p:cBhvr additive="base">
                                        <p:cTn id="8" dur="2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395288" y="836712"/>
            <a:ext cx="8291512" cy="677763"/>
          </a:xfrm>
        </p:spPr>
        <p:txBody>
          <a:bodyPr/>
          <a:lstStyle/>
          <a:p>
            <a:pPr>
              <a:defRPr/>
            </a:pPr>
            <a:r>
              <a:rPr lang="en-US" sz="2800" dirty="0" smtClean="0"/>
              <a:t>FAO-NRL Method and indicators</a:t>
            </a:r>
          </a:p>
        </p:txBody>
      </p:sp>
      <p:sp>
        <p:nvSpPr>
          <p:cNvPr id="16387" name="TextBox 4"/>
          <p:cNvSpPr txBox="1">
            <a:spLocks noChangeArrowheads="1"/>
          </p:cNvSpPr>
          <p:nvPr/>
        </p:nvSpPr>
        <p:spPr bwMode="auto">
          <a:xfrm>
            <a:off x="395536" y="1555750"/>
            <a:ext cx="8496944" cy="3477875"/>
          </a:xfrm>
          <a:prstGeom prst="rect">
            <a:avLst/>
          </a:prstGeom>
          <a:noFill/>
          <a:ln w="9525">
            <a:noFill/>
            <a:miter lim="800000"/>
            <a:headEnd/>
            <a:tailEnd/>
          </a:ln>
        </p:spPr>
        <p:txBody>
          <a:bodyPr wrap="square">
            <a:spAutoFit/>
          </a:bodyPr>
          <a:lstStyle/>
          <a:p>
            <a:pPr algn="just"/>
            <a:r>
              <a:rPr lang="en-US" sz="2000" dirty="0">
                <a:solidFill>
                  <a:schemeClr val="tx1">
                    <a:lumMod val="75000"/>
                  </a:schemeClr>
                </a:solidFill>
              </a:rPr>
              <a:t>The selection criteria is based on the methodology developed in FAO-NRL based on the following indicators:</a:t>
            </a:r>
          </a:p>
          <a:p>
            <a:pPr algn="just"/>
            <a:endParaRPr lang="en-US" sz="2000" dirty="0">
              <a:solidFill>
                <a:schemeClr val="tx1">
                  <a:lumMod val="75000"/>
                </a:schemeClr>
              </a:solidFill>
            </a:endParaRPr>
          </a:p>
          <a:p>
            <a:pPr algn="just"/>
            <a:r>
              <a:rPr lang="en-US" sz="2000" u="sng" dirty="0" smtClean="0">
                <a:solidFill>
                  <a:schemeClr val="tx1">
                    <a:lumMod val="75000"/>
                  </a:schemeClr>
                </a:solidFill>
              </a:rPr>
              <a:t>Importance </a:t>
            </a:r>
            <a:r>
              <a:rPr lang="en-US" sz="2000" u="sng" dirty="0">
                <a:solidFill>
                  <a:schemeClr val="tx1">
                    <a:lumMod val="75000"/>
                  </a:schemeClr>
                </a:solidFill>
              </a:rPr>
              <a:t>of Agriculture for the national economy </a:t>
            </a:r>
          </a:p>
          <a:p>
            <a:pPr lvl="1" algn="just"/>
            <a:r>
              <a:rPr lang="en-US" sz="2000" dirty="0">
                <a:solidFill>
                  <a:schemeClr val="tx1">
                    <a:lumMod val="75000"/>
                  </a:schemeClr>
                </a:solidFill>
              </a:rPr>
              <a:t>– percentage of agricultural value added to the total gross domestic product (GDP)</a:t>
            </a:r>
          </a:p>
          <a:p>
            <a:pPr algn="just"/>
            <a:r>
              <a:rPr lang="en-US" sz="2000" u="sng" dirty="0">
                <a:solidFill>
                  <a:schemeClr val="tx1">
                    <a:lumMod val="75000"/>
                  </a:schemeClr>
                </a:solidFill>
              </a:rPr>
              <a:t>Contribution of the country to global food production </a:t>
            </a:r>
          </a:p>
          <a:p>
            <a:pPr lvl="1" algn="just"/>
            <a:r>
              <a:rPr lang="en-US" sz="2000" dirty="0">
                <a:solidFill>
                  <a:schemeClr val="tx1">
                    <a:lumMod val="75000"/>
                  </a:schemeClr>
                </a:solidFill>
              </a:rPr>
              <a:t>– share of country’s cereal production to the world of cereal production </a:t>
            </a:r>
          </a:p>
          <a:p>
            <a:pPr algn="just"/>
            <a:r>
              <a:rPr lang="en-US" sz="2000" u="sng" dirty="0">
                <a:solidFill>
                  <a:schemeClr val="tx1">
                    <a:lumMod val="75000"/>
                  </a:schemeClr>
                </a:solidFill>
              </a:rPr>
              <a:t>Share of rural population </a:t>
            </a:r>
          </a:p>
          <a:p>
            <a:pPr algn="just"/>
            <a:r>
              <a:rPr lang="en-US" sz="2000" u="sng" dirty="0">
                <a:solidFill>
                  <a:schemeClr val="tx1">
                    <a:lumMod val="75000"/>
                  </a:schemeClr>
                </a:solidFill>
              </a:rPr>
              <a:t>Level of statistical development </a:t>
            </a:r>
            <a:endParaRPr lang="en-US" dirty="0">
              <a:solidFill>
                <a:schemeClr val="tx1">
                  <a:lumMod val="75000"/>
                </a:schemeClr>
              </a:solidFill>
            </a:endParaRPr>
          </a:p>
        </p:txBody>
      </p:sp>
    </p:spTree>
    <p:extLst>
      <p:ext uri="{BB962C8B-B14F-4D97-AF65-F5344CB8AC3E}">
        <p14:creationId xmlns:p14="http://schemas.microsoft.com/office/powerpoint/2010/main" val="1733509276"/>
      </p:ext>
    </p:extLst>
  </p:cSld>
  <p:clrMapOvr>
    <a:masterClrMapping/>
  </p:clrMapOvr>
  <p:transition>
    <p:fad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395288" y="846163"/>
            <a:ext cx="5256832" cy="782637"/>
          </a:xfrm>
        </p:spPr>
        <p:txBody>
          <a:bodyPr>
            <a:noAutofit/>
          </a:bodyPr>
          <a:lstStyle/>
          <a:p>
            <a:pPr>
              <a:defRPr/>
            </a:pPr>
            <a:r>
              <a:rPr lang="en-US" sz="2000" dirty="0" smtClean="0"/>
              <a:t>FAO-NRL SIGMA Countries original selected</a:t>
            </a:r>
          </a:p>
        </p:txBody>
      </p:sp>
      <p:graphicFrame>
        <p:nvGraphicFramePr>
          <p:cNvPr id="4" name="Table 3"/>
          <p:cNvGraphicFramePr>
            <a:graphicFrameLocks noGrp="1"/>
          </p:cNvGraphicFramePr>
          <p:nvPr/>
        </p:nvGraphicFramePr>
        <p:xfrm>
          <a:off x="477838" y="1857647"/>
          <a:ext cx="7547212" cy="4801616"/>
        </p:xfrm>
        <a:graphic>
          <a:graphicData uri="http://schemas.openxmlformats.org/drawingml/2006/table">
            <a:tbl>
              <a:tblPr/>
              <a:tblGrid>
                <a:gridCol w="510293"/>
                <a:gridCol w="1576173"/>
                <a:gridCol w="1396513"/>
                <a:gridCol w="840928"/>
                <a:gridCol w="824321"/>
                <a:gridCol w="1464452"/>
                <a:gridCol w="934532"/>
              </a:tblGrid>
              <a:tr h="1016000">
                <a:tc>
                  <a:txBody>
                    <a:bodyPr/>
                    <a:lstStyle/>
                    <a:p>
                      <a:pPr marL="0" marR="0" algn="ctr">
                        <a:lnSpc>
                          <a:spcPct val="115000"/>
                        </a:lnSpc>
                        <a:spcBef>
                          <a:spcPts val="0"/>
                        </a:spcBef>
                        <a:spcAft>
                          <a:spcPts val="0"/>
                        </a:spcAft>
                      </a:pPr>
                      <a:r>
                        <a:rPr lang="en-US" sz="1100" b="1" dirty="0">
                          <a:solidFill>
                            <a:srgbClr val="FFFFFF"/>
                          </a:solidFill>
                          <a:latin typeface="Calibri"/>
                          <a:ea typeface="Times New Roman"/>
                          <a:cs typeface="Calibri"/>
                        </a:rPr>
                        <a:t>RANK</a:t>
                      </a:r>
                      <a:endParaRPr lang="en-US" sz="1100" dirty="0">
                        <a:latin typeface="Calibri"/>
                        <a:ea typeface="Calibri"/>
                        <a:cs typeface="Times New Roman"/>
                      </a:endParaRPr>
                    </a:p>
                  </a:txBody>
                  <a:tcPr marL="60237" marR="60237" marT="0" marB="0" anchor="ctr">
                    <a:lnL>
                      <a:noFill/>
                    </a:lnL>
                    <a:lnR w="12700" cap="flat" cmpd="sng" algn="ctr">
                      <a:solidFill>
                        <a:srgbClr val="FFFFFF"/>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4F81BD"/>
                    </a:solidFill>
                  </a:tcPr>
                </a:tc>
                <a:tc>
                  <a:txBody>
                    <a:bodyPr/>
                    <a:lstStyle/>
                    <a:p>
                      <a:pPr marL="0" marR="0" algn="ctr">
                        <a:lnSpc>
                          <a:spcPct val="115000"/>
                        </a:lnSpc>
                        <a:spcBef>
                          <a:spcPts val="0"/>
                        </a:spcBef>
                        <a:spcAft>
                          <a:spcPts val="0"/>
                        </a:spcAft>
                      </a:pPr>
                      <a:r>
                        <a:rPr lang="en-US" sz="1100" b="1" dirty="0">
                          <a:solidFill>
                            <a:srgbClr val="FFFFFF"/>
                          </a:solidFill>
                          <a:latin typeface="Calibri"/>
                          <a:ea typeface="Times New Roman"/>
                          <a:cs typeface="Calibri"/>
                        </a:rPr>
                        <a:t>Countries</a:t>
                      </a:r>
                      <a:endParaRPr lang="en-US" sz="1100" dirty="0">
                        <a:latin typeface="Calibri"/>
                        <a:ea typeface="Calibri"/>
                        <a:cs typeface="Times New Roman"/>
                      </a:endParaRPr>
                    </a:p>
                  </a:txBody>
                  <a:tcPr marL="60237" marR="6023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4F81BD"/>
                    </a:solidFill>
                  </a:tcPr>
                </a:tc>
                <a:tc>
                  <a:txBody>
                    <a:bodyPr/>
                    <a:lstStyle/>
                    <a:p>
                      <a:pPr marL="0" marR="0" algn="ctr">
                        <a:lnSpc>
                          <a:spcPct val="115000"/>
                        </a:lnSpc>
                        <a:spcBef>
                          <a:spcPts val="0"/>
                        </a:spcBef>
                        <a:spcAft>
                          <a:spcPts val="0"/>
                        </a:spcAft>
                      </a:pPr>
                      <a:r>
                        <a:rPr lang="en-US" sz="1100" b="1" dirty="0">
                          <a:solidFill>
                            <a:srgbClr val="FFFFFF"/>
                          </a:solidFill>
                          <a:latin typeface="Calibri"/>
                          <a:ea typeface="Times New Roman"/>
                          <a:cs typeface="Calibri"/>
                        </a:rPr>
                        <a:t>Country share of Cereal </a:t>
                      </a:r>
                      <a:br>
                        <a:rPr lang="en-US" sz="1100" b="1" dirty="0">
                          <a:solidFill>
                            <a:srgbClr val="FFFFFF"/>
                          </a:solidFill>
                          <a:latin typeface="Calibri"/>
                          <a:ea typeface="Times New Roman"/>
                          <a:cs typeface="Calibri"/>
                        </a:rPr>
                      </a:br>
                      <a:r>
                        <a:rPr lang="en-US" sz="1100" b="1" dirty="0">
                          <a:solidFill>
                            <a:srgbClr val="FFFFFF"/>
                          </a:solidFill>
                          <a:latin typeface="Calibri"/>
                          <a:ea typeface="Times New Roman"/>
                          <a:cs typeface="Calibri"/>
                        </a:rPr>
                        <a:t>production 2010</a:t>
                      </a:r>
                      <a:endParaRPr lang="en-US" sz="1100" dirty="0">
                        <a:latin typeface="Calibri"/>
                        <a:ea typeface="Calibri"/>
                        <a:cs typeface="Times New Roman"/>
                      </a:endParaRPr>
                    </a:p>
                  </a:txBody>
                  <a:tcPr marL="60237" marR="60237" marT="0" marB="0" anchor="ctr">
                    <a:lnL w="12700" cap="flat" cmpd="sng" algn="ctr">
                      <a:solidFill>
                        <a:srgbClr val="FFFFFF"/>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4F81BD"/>
                    </a:solidFill>
                  </a:tcPr>
                </a:tc>
                <a:tc>
                  <a:txBody>
                    <a:bodyPr/>
                    <a:lstStyle/>
                    <a:p>
                      <a:pPr marL="0" marR="0" algn="ctr">
                        <a:lnSpc>
                          <a:spcPct val="115000"/>
                        </a:lnSpc>
                        <a:spcBef>
                          <a:spcPts val="0"/>
                        </a:spcBef>
                        <a:spcAft>
                          <a:spcPts val="0"/>
                        </a:spcAft>
                      </a:pPr>
                      <a:r>
                        <a:rPr lang="en-US" sz="1100" b="1" dirty="0">
                          <a:solidFill>
                            <a:srgbClr val="FFFFFF"/>
                          </a:solidFill>
                          <a:latin typeface="Calibri"/>
                          <a:ea typeface="Times New Roman"/>
                          <a:cs typeface="Calibri"/>
                        </a:rPr>
                        <a:t>Percentage of Agriculture</a:t>
                      </a:r>
                      <a:br>
                        <a:rPr lang="en-US" sz="1100" b="1" dirty="0">
                          <a:solidFill>
                            <a:srgbClr val="FFFFFF"/>
                          </a:solidFill>
                          <a:latin typeface="Calibri"/>
                          <a:ea typeface="Times New Roman"/>
                          <a:cs typeface="Calibri"/>
                        </a:rPr>
                      </a:br>
                      <a:r>
                        <a:rPr lang="en-US" sz="1100" b="1" dirty="0">
                          <a:solidFill>
                            <a:srgbClr val="FFFFFF"/>
                          </a:solidFill>
                          <a:latin typeface="Calibri"/>
                          <a:ea typeface="Times New Roman"/>
                          <a:cs typeface="Calibri"/>
                        </a:rPr>
                        <a:t> value added</a:t>
                      </a:r>
                      <a:endParaRPr lang="en-US" sz="1100" dirty="0">
                        <a:latin typeface="Calibri"/>
                        <a:ea typeface="Calibri"/>
                        <a:cs typeface="Times New Roman"/>
                      </a:endParaRPr>
                    </a:p>
                  </a:txBody>
                  <a:tcPr marL="60237" marR="60237" marT="0" marB="0" anchor="ctr">
                    <a:lnL>
                      <a:noFill/>
                    </a:lnL>
                    <a:lnR w="12700" cap="flat" cmpd="sng" algn="ctr">
                      <a:solidFill>
                        <a:srgbClr val="FFFFFF"/>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4F81BD"/>
                    </a:solidFill>
                  </a:tcPr>
                </a:tc>
                <a:tc>
                  <a:txBody>
                    <a:bodyPr/>
                    <a:lstStyle/>
                    <a:p>
                      <a:pPr marL="0" marR="0" algn="ctr">
                        <a:lnSpc>
                          <a:spcPct val="115000"/>
                        </a:lnSpc>
                        <a:spcBef>
                          <a:spcPts val="0"/>
                        </a:spcBef>
                        <a:spcAft>
                          <a:spcPts val="0"/>
                        </a:spcAft>
                      </a:pPr>
                      <a:r>
                        <a:rPr lang="en-US" sz="1100" b="1" dirty="0">
                          <a:solidFill>
                            <a:srgbClr val="FFFFFF"/>
                          </a:solidFill>
                          <a:latin typeface="Calibri"/>
                          <a:ea typeface="Times New Roman"/>
                          <a:cs typeface="Calibri"/>
                        </a:rPr>
                        <a:t>Share of Rural Population</a:t>
                      </a:r>
                      <a:br>
                        <a:rPr lang="en-US" sz="1100" b="1" dirty="0">
                          <a:solidFill>
                            <a:srgbClr val="FFFFFF"/>
                          </a:solidFill>
                          <a:latin typeface="Calibri"/>
                          <a:ea typeface="Times New Roman"/>
                          <a:cs typeface="Calibri"/>
                        </a:rPr>
                      </a:br>
                      <a:r>
                        <a:rPr lang="en-US" sz="1100" b="1" dirty="0">
                          <a:solidFill>
                            <a:srgbClr val="FFFFFF"/>
                          </a:solidFill>
                          <a:latin typeface="Calibri"/>
                          <a:ea typeface="Times New Roman"/>
                          <a:cs typeface="Calibri"/>
                        </a:rPr>
                        <a:t>2010</a:t>
                      </a:r>
                      <a:endParaRPr lang="en-US" sz="1100" dirty="0">
                        <a:latin typeface="Calibri"/>
                        <a:ea typeface="Calibri"/>
                        <a:cs typeface="Times New Roman"/>
                      </a:endParaRPr>
                    </a:p>
                  </a:txBody>
                  <a:tcPr marL="60237" marR="6023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4F81BD"/>
                    </a:solidFill>
                  </a:tcPr>
                </a:tc>
                <a:tc>
                  <a:txBody>
                    <a:bodyPr/>
                    <a:lstStyle/>
                    <a:p>
                      <a:pPr marL="0" marR="0" algn="ctr">
                        <a:lnSpc>
                          <a:spcPct val="115000"/>
                        </a:lnSpc>
                        <a:spcBef>
                          <a:spcPts val="0"/>
                        </a:spcBef>
                        <a:spcAft>
                          <a:spcPts val="0"/>
                        </a:spcAft>
                      </a:pPr>
                      <a:r>
                        <a:rPr lang="en-US" sz="1100" b="1" dirty="0">
                          <a:solidFill>
                            <a:srgbClr val="FFFFFF"/>
                          </a:solidFill>
                          <a:latin typeface="Calibri"/>
                          <a:ea typeface="Times New Roman"/>
                          <a:cs typeface="Calibri"/>
                        </a:rPr>
                        <a:t>Income level 2011</a:t>
                      </a:r>
                      <a:endParaRPr lang="en-US" sz="1100" dirty="0">
                        <a:latin typeface="Calibri"/>
                        <a:ea typeface="Calibri"/>
                        <a:cs typeface="Times New Roman"/>
                      </a:endParaRPr>
                    </a:p>
                  </a:txBody>
                  <a:tcPr marL="60237" marR="6023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4F81BD"/>
                    </a:solidFill>
                  </a:tcPr>
                </a:tc>
                <a:tc>
                  <a:txBody>
                    <a:bodyPr/>
                    <a:lstStyle/>
                    <a:p>
                      <a:pPr marL="0" marR="0" algn="ctr">
                        <a:lnSpc>
                          <a:spcPct val="115000"/>
                        </a:lnSpc>
                        <a:spcBef>
                          <a:spcPts val="0"/>
                        </a:spcBef>
                        <a:spcAft>
                          <a:spcPts val="0"/>
                        </a:spcAft>
                      </a:pPr>
                      <a:r>
                        <a:rPr lang="en-US" sz="1100" b="1" dirty="0">
                          <a:solidFill>
                            <a:srgbClr val="FFFFFF"/>
                          </a:solidFill>
                          <a:latin typeface="Calibri"/>
                          <a:ea typeface="Times New Roman"/>
                          <a:cs typeface="Calibri"/>
                        </a:rPr>
                        <a:t>Level of statistical capacity</a:t>
                      </a:r>
                      <a:endParaRPr lang="en-US" sz="1100" dirty="0">
                        <a:latin typeface="Calibri"/>
                        <a:ea typeface="Calibri"/>
                        <a:cs typeface="Times New Roman"/>
                      </a:endParaRPr>
                    </a:p>
                  </a:txBody>
                  <a:tcPr marL="60237" marR="60237" marT="0" marB="0" anchor="ctr">
                    <a:lnL w="12700" cap="flat" cmpd="sng" algn="ctr">
                      <a:solidFill>
                        <a:srgbClr val="FFFFFF"/>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4F81BD"/>
                    </a:solidFill>
                  </a:tcPr>
                </a:tc>
              </a:tr>
              <a:tr h="169333">
                <a:tc>
                  <a:txBody>
                    <a:bodyPr/>
                    <a:lstStyle/>
                    <a:p>
                      <a:pPr marL="0" marR="0" algn="ctr">
                        <a:lnSpc>
                          <a:spcPct val="115000"/>
                        </a:lnSpc>
                        <a:spcBef>
                          <a:spcPts val="0"/>
                        </a:spcBef>
                        <a:spcAft>
                          <a:spcPts val="0"/>
                        </a:spcAft>
                      </a:pPr>
                      <a:r>
                        <a:rPr lang="en-US" sz="1200" b="1" dirty="0">
                          <a:solidFill>
                            <a:srgbClr val="000000"/>
                          </a:solidFill>
                          <a:latin typeface="Calibri"/>
                          <a:ea typeface="Times New Roman"/>
                          <a:cs typeface="Calibri"/>
                        </a:rPr>
                        <a:t>1</a:t>
                      </a:r>
                      <a:endParaRPr lang="en-US" sz="1200" b="1" dirty="0">
                        <a:latin typeface="Calibri"/>
                        <a:ea typeface="Calibri"/>
                        <a:cs typeface="Times New Roman"/>
                      </a:endParaRPr>
                    </a:p>
                  </a:txBody>
                  <a:tcPr marL="60237" marR="60237" marT="0" marB="0" anchor="ctr">
                    <a:lnL>
                      <a:noFill/>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marL="0" marR="0" algn="l">
                        <a:lnSpc>
                          <a:spcPct val="115000"/>
                        </a:lnSpc>
                        <a:spcBef>
                          <a:spcPts val="0"/>
                        </a:spcBef>
                        <a:spcAft>
                          <a:spcPts val="0"/>
                        </a:spcAft>
                      </a:pPr>
                      <a:r>
                        <a:rPr lang="en-US" sz="1200" b="1" dirty="0">
                          <a:solidFill>
                            <a:srgbClr val="000000"/>
                          </a:solidFill>
                          <a:latin typeface="Calibri"/>
                          <a:ea typeface="Times New Roman"/>
                          <a:cs typeface="Calibri"/>
                        </a:rPr>
                        <a:t>Bangladesh</a:t>
                      </a:r>
                      <a:endParaRPr lang="en-US" sz="1200" dirty="0">
                        <a:latin typeface="Calibri"/>
                        <a:ea typeface="Calibri"/>
                        <a:cs typeface="Times New Roman"/>
                      </a:endParaRPr>
                    </a:p>
                  </a:txBody>
                  <a:tcPr marL="60237" marR="6023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marL="0" marR="0">
                        <a:lnSpc>
                          <a:spcPct val="115000"/>
                        </a:lnSpc>
                        <a:spcBef>
                          <a:spcPts val="0"/>
                        </a:spcBef>
                        <a:spcAft>
                          <a:spcPts val="0"/>
                        </a:spcAft>
                      </a:pPr>
                      <a:r>
                        <a:rPr lang="en-US" sz="1200" b="1">
                          <a:solidFill>
                            <a:srgbClr val="000000"/>
                          </a:solidFill>
                          <a:latin typeface="Calibri"/>
                          <a:ea typeface="Times New Roman"/>
                          <a:cs typeface="Calibri"/>
                        </a:rPr>
                        <a:t>high</a:t>
                      </a:r>
                      <a:endParaRPr lang="en-US" sz="1200">
                        <a:latin typeface="Calibri"/>
                        <a:ea typeface="Calibri"/>
                        <a:cs typeface="Times New Roman"/>
                      </a:endParaRPr>
                    </a:p>
                  </a:txBody>
                  <a:tcPr marL="60237" marR="60237" marT="0" marB="0" anchor="b">
                    <a:lnL w="12700" cap="flat" cmpd="sng" algn="ctr">
                      <a:solidFill>
                        <a:srgbClr val="FFFFFF"/>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marL="0" marR="0">
                        <a:lnSpc>
                          <a:spcPct val="115000"/>
                        </a:lnSpc>
                        <a:spcBef>
                          <a:spcPts val="0"/>
                        </a:spcBef>
                        <a:spcAft>
                          <a:spcPts val="0"/>
                        </a:spcAft>
                      </a:pPr>
                      <a:r>
                        <a:rPr lang="en-US" sz="1200" b="1">
                          <a:solidFill>
                            <a:srgbClr val="000000"/>
                          </a:solidFill>
                          <a:latin typeface="Calibri"/>
                          <a:ea typeface="Times New Roman"/>
                          <a:cs typeface="Calibri"/>
                        </a:rPr>
                        <a:t>medium</a:t>
                      </a:r>
                      <a:endParaRPr lang="en-US" sz="1200">
                        <a:latin typeface="Calibri"/>
                        <a:ea typeface="Calibri"/>
                        <a:cs typeface="Times New Roman"/>
                      </a:endParaRPr>
                    </a:p>
                  </a:txBody>
                  <a:tcPr marL="60237" marR="60237" marT="0" marB="0" anchor="b">
                    <a:lnL>
                      <a:noFill/>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marL="0" marR="0">
                        <a:lnSpc>
                          <a:spcPct val="115000"/>
                        </a:lnSpc>
                        <a:spcBef>
                          <a:spcPts val="0"/>
                        </a:spcBef>
                        <a:spcAft>
                          <a:spcPts val="0"/>
                        </a:spcAft>
                      </a:pPr>
                      <a:r>
                        <a:rPr lang="en-US" sz="1200" b="1" dirty="0">
                          <a:solidFill>
                            <a:srgbClr val="000000"/>
                          </a:solidFill>
                          <a:latin typeface="Calibri"/>
                          <a:ea typeface="Times New Roman"/>
                          <a:cs typeface="Calibri"/>
                        </a:rPr>
                        <a:t>high</a:t>
                      </a:r>
                      <a:endParaRPr lang="en-US" sz="1200" dirty="0">
                        <a:latin typeface="Calibri"/>
                        <a:ea typeface="Calibri"/>
                        <a:cs typeface="Times New Roman"/>
                      </a:endParaRPr>
                    </a:p>
                  </a:txBody>
                  <a:tcPr marL="60237" marR="60237"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marL="0" marR="0">
                        <a:lnSpc>
                          <a:spcPct val="115000"/>
                        </a:lnSpc>
                        <a:spcBef>
                          <a:spcPts val="0"/>
                        </a:spcBef>
                        <a:spcAft>
                          <a:spcPts val="0"/>
                        </a:spcAft>
                      </a:pPr>
                      <a:r>
                        <a:rPr lang="en-US" sz="1200" b="1" dirty="0">
                          <a:solidFill>
                            <a:srgbClr val="000000"/>
                          </a:solidFill>
                          <a:latin typeface="Calibri"/>
                          <a:ea typeface="Times New Roman"/>
                          <a:cs typeface="Calibri"/>
                        </a:rPr>
                        <a:t>Low income</a:t>
                      </a:r>
                      <a:endParaRPr lang="en-US" sz="1200" dirty="0">
                        <a:latin typeface="Calibri"/>
                        <a:ea typeface="Calibri"/>
                        <a:cs typeface="Times New Roman"/>
                      </a:endParaRPr>
                    </a:p>
                  </a:txBody>
                  <a:tcPr marL="60237" marR="60237"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marL="0" marR="0">
                        <a:lnSpc>
                          <a:spcPct val="115000"/>
                        </a:lnSpc>
                        <a:spcBef>
                          <a:spcPts val="0"/>
                        </a:spcBef>
                        <a:spcAft>
                          <a:spcPts val="0"/>
                        </a:spcAft>
                      </a:pPr>
                      <a:r>
                        <a:rPr lang="en-US" sz="1200" b="1">
                          <a:solidFill>
                            <a:srgbClr val="000000"/>
                          </a:solidFill>
                          <a:latin typeface="Calibri"/>
                          <a:ea typeface="Times New Roman"/>
                          <a:cs typeface="Calibri"/>
                        </a:rPr>
                        <a:t>medium</a:t>
                      </a:r>
                      <a:endParaRPr lang="en-US" sz="1200">
                        <a:latin typeface="Calibri"/>
                        <a:ea typeface="Calibri"/>
                        <a:cs typeface="Times New Roman"/>
                      </a:endParaRPr>
                    </a:p>
                  </a:txBody>
                  <a:tcPr marL="60237" marR="60237" marT="0" marB="0" anchor="b">
                    <a:lnL w="12700" cap="flat" cmpd="sng" algn="ctr">
                      <a:solidFill>
                        <a:srgbClr val="FFFFFF"/>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r>
              <a:tr h="338667">
                <a:tc>
                  <a:txBody>
                    <a:bodyPr/>
                    <a:lstStyle/>
                    <a:p>
                      <a:pPr marL="0" marR="0" algn="ctr">
                        <a:lnSpc>
                          <a:spcPct val="115000"/>
                        </a:lnSpc>
                        <a:spcBef>
                          <a:spcPts val="0"/>
                        </a:spcBef>
                        <a:spcAft>
                          <a:spcPts val="0"/>
                        </a:spcAft>
                      </a:pPr>
                      <a:r>
                        <a:rPr lang="en-US" sz="1200" b="1" dirty="0">
                          <a:solidFill>
                            <a:srgbClr val="000000"/>
                          </a:solidFill>
                          <a:latin typeface="Calibri"/>
                          <a:ea typeface="Times New Roman"/>
                          <a:cs typeface="Calibri"/>
                        </a:rPr>
                        <a:t>2</a:t>
                      </a:r>
                      <a:endParaRPr lang="en-US" sz="1200" b="1" dirty="0">
                        <a:latin typeface="Calibri"/>
                        <a:ea typeface="Calibri"/>
                        <a:cs typeface="Times New Roman"/>
                      </a:endParaRPr>
                    </a:p>
                  </a:txBody>
                  <a:tcPr marL="60237" marR="60237" marT="0"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marL="0" marR="0" algn="l">
                        <a:lnSpc>
                          <a:spcPct val="115000"/>
                        </a:lnSpc>
                        <a:spcBef>
                          <a:spcPts val="0"/>
                        </a:spcBef>
                        <a:spcAft>
                          <a:spcPts val="0"/>
                        </a:spcAft>
                      </a:pPr>
                      <a:r>
                        <a:rPr lang="en-US" sz="1200" b="1" dirty="0">
                          <a:solidFill>
                            <a:srgbClr val="000000"/>
                          </a:solidFill>
                          <a:latin typeface="Calibri"/>
                          <a:ea typeface="Times New Roman"/>
                          <a:cs typeface="Calibri"/>
                        </a:rPr>
                        <a:t>India</a:t>
                      </a:r>
                      <a:endParaRPr lang="en-US" sz="1200" dirty="0">
                        <a:latin typeface="Calibri"/>
                        <a:ea typeface="Calibri"/>
                        <a:cs typeface="Times New Roman"/>
                      </a:endParaRPr>
                    </a:p>
                  </a:txBody>
                  <a:tcPr marL="60237" marR="6023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marL="0" marR="0">
                        <a:lnSpc>
                          <a:spcPct val="115000"/>
                        </a:lnSpc>
                        <a:spcBef>
                          <a:spcPts val="0"/>
                        </a:spcBef>
                        <a:spcAft>
                          <a:spcPts val="0"/>
                        </a:spcAft>
                      </a:pPr>
                      <a:r>
                        <a:rPr lang="en-US" sz="1200" b="1" dirty="0">
                          <a:solidFill>
                            <a:srgbClr val="000000"/>
                          </a:solidFill>
                          <a:latin typeface="Calibri"/>
                          <a:ea typeface="Times New Roman"/>
                          <a:cs typeface="Calibri"/>
                        </a:rPr>
                        <a:t>high</a:t>
                      </a:r>
                      <a:endParaRPr lang="en-US" sz="1200" dirty="0">
                        <a:latin typeface="Calibri"/>
                        <a:ea typeface="Calibri"/>
                        <a:cs typeface="Times New Roman"/>
                      </a:endParaRPr>
                    </a:p>
                  </a:txBody>
                  <a:tcPr marL="60237" marR="60237" marT="0" marB="0" anchor="b">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marL="0" marR="0">
                        <a:lnSpc>
                          <a:spcPct val="115000"/>
                        </a:lnSpc>
                        <a:spcBef>
                          <a:spcPts val="0"/>
                        </a:spcBef>
                        <a:spcAft>
                          <a:spcPts val="0"/>
                        </a:spcAft>
                      </a:pPr>
                      <a:r>
                        <a:rPr lang="en-US" sz="1200" b="1" dirty="0">
                          <a:solidFill>
                            <a:srgbClr val="000000"/>
                          </a:solidFill>
                          <a:latin typeface="Calibri"/>
                          <a:ea typeface="Times New Roman"/>
                          <a:cs typeface="Calibri"/>
                        </a:rPr>
                        <a:t>medium</a:t>
                      </a:r>
                      <a:endParaRPr lang="en-US" sz="1200" dirty="0">
                        <a:latin typeface="Calibri"/>
                        <a:ea typeface="Calibri"/>
                        <a:cs typeface="Times New Roman"/>
                      </a:endParaRPr>
                    </a:p>
                  </a:txBody>
                  <a:tcPr marL="60237" marR="60237" marT="0" marB="0" anchor="b">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marL="0" marR="0">
                        <a:lnSpc>
                          <a:spcPct val="115000"/>
                        </a:lnSpc>
                        <a:spcBef>
                          <a:spcPts val="0"/>
                        </a:spcBef>
                        <a:spcAft>
                          <a:spcPts val="0"/>
                        </a:spcAft>
                      </a:pPr>
                      <a:r>
                        <a:rPr lang="en-US" sz="1200" b="1">
                          <a:solidFill>
                            <a:srgbClr val="000000"/>
                          </a:solidFill>
                          <a:latin typeface="Calibri"/>
                          <a:ea typeface="Times New Roman"/>
                          <a:cs typeface="Calibri"/>
                        </a:rPr>
                        <a:t>high</a:t>
                      </a:r>
                      <a:endParaRPr lang="en-US" sz="1200">
                        <a:latin typeface="Calibri"/>
                        <a:ea typeface="Calibri"/>
                        <a:cs typeface="Times New Roman"/>
                      </a:endParaRPr>
                    </a:p>
                  </a:txBody>
                  <a:tcPr marL="60237" marR="60237"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marL="0" marR="0">
                        <a:lnSpc>
                          <a:spcPct val="115000"/>
                        </a:lnSpc>
                        <a:spcBef>
                          <a:spcPts val="0"/>
                        </a:spcBef>
                        <a:spcAft>
                          <a:spcPts val="0"/>
                        </a:spcAft>
                      </a:pPr>
                      <a:r>
                        <a:rPr lang="en-US" sz="1200" b="1" dirty="0">
                          <a:solidFill>
                            <a:srgbClr val="000000"/>
                          </a:solidFill>
                          <a:latin typeface="Calibri"/>
                          <a:ea typeface="Times New Roman"/>
                          <a:cs typeface="Calibri"/>
                        </a:rPr>
                        <a:t>Lower middle income</a:t>
                      </a:r>
                      <a:endParaRPr lang="en-US" sz="1200" dirty="0">
                        <a:latin typeface="Calibri"/>
                        <a:ea typeface="Calibri"/>
                        <a:cs typeface="Times New Roman"/>
                      </a:endParaRPr>
                    </a:p>
                  </a:txBody>
                  <a:tcPr marL="60237" marR="60237"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marL="0" marR="0">
                        <a:lnSpc>
                          <a:spcPct val="115000"/>
                        </a:lnSpc>
                        <a:spcBef>
                          <a:spcPts val="0"/>
                        </a:spcBef>
                        <a:spcAft>
                          <a:spcPts val="0"/>
                        </a:spcAft>
                      </a:pPr>
                      <a:r>
                        <a:rPr lang="en-US" sz="1200" b="1" dirty="0">
                          <a:solidFill>
                            <a:srgbClr val="000000"/>
                          </a:solidFill>
                          <a:latin typeface="Calibri"/>
                          <a:ea typeface="Times New Roman"/>
                          <a:cs typeface="Calibri"/>
                        </a:rPr>
                        <a:t>high</a:t>
                      </a:r>
                      <a:endParaRPr lang="en-US" sz="1200" dirty="0">
                        <a:latin typeface="Calibri"/>
                        <a:ea typeface="Calibri"/>
                        <a:cs typeface="Times New Roman"/>
                      </a:endParaRPr>
                    </a:p>
                  </a:txBody>
                  <a:tcPr marL="60237" marR="60237" marT="0" marB="0" anchor="b">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r>
              <a:tr h="338667">
                <a:tc>
                  <a:txBody>
                    <a:bodyPr/>
                    <a:lstStyle/>
                    <a:p>
                      <a:pPr marL="0" marR="0" algn="ctr">
                        <a:lnSpc>
                          <a:spcPct val="115000"/>
                        </a:lnSpc>
                        <a:spcBef>
                          <a:spcPts val="0"/>
                        </a:spcBef>
                        <a:spcAft>
                          <a:spcPts val="0"/>
                        </a:spcAft>
                      </a:pPr>
                      <a:r>
                        <a:rPr lang="en-US" sz="1200" b="1" dirty="0">
                          <a:solidFill>
                            <a:srgbClr val="000000"/>
                          </a:solidFill>
                          <a:latin typeface="Calibri"/>
                          <a:ea typeface="Times New Roman"/>
                          <a:cs typeface="Calibri"/>
                        </a:rPr>
                        <a:t>3</a:t>
                      </a:r>
                      <a:endParaRPr lang="en-US" sz="1200" b="1" dirty="0">
                        <a:latin typeface="Calibri"/>
                        <a:ea typeface="Calibri"/>
                        <a:cs typeface="Times New Roman"/>
                      </a:endParaRPr>
                    </a:p>
                  </a:txBody>
                  <a:tcPr marL="60237" marR="60237" marT="0"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marL="0" marR="0" algn="l">
                        <a:lnSpc>
                          <a:spcPct val="115000"/>
                        </a:lnSpc>
                        <a:spcBef>
                          <a:spcPts val="0"/>
                        </a:spcBef>
                        <a:spcAft>
                          <a:spcPts val="0"/>
                        </a:spcAft>
                      </a:pPr>
                      <a:r>
                        <a:rPr lang="en-US" sz="1200" b="1" dirty="0">
                          <a:solidFill>
                            <a:srgbClr val="000000"/>
                          </a:solidFill>
                          <a:latin typeface="Calibri"/>
                          <a:ea typeface="Times New Roman"/>
                          <a:cs typeface="Calibri"/>
                        </a:rPr>
                        <a:t>Argentina</a:t>
                      </a:r>
                      <a:endParaRPr lang="en-US" sz="1200" dirty="0">
                        <a:latin typeface="Calibri"/>
                        <a:ea typeface="Calibri"/>
                        <a:cs typeface="Times New Roman"/>
                      </a:endParaRPr>
                    </a:p>
                  </a:txBody>
                  <a:tcPr marL="60237" marR="6023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marL="0" marR="0">
                        <a:lnSpc>
                          <a:spcPct val="115000"/>
                        </a:lnSpc>
                        <a:spcBef>
                          <a:spcPts val="0"/>
                        </a:spcBef>
                        <a:spcAft>
                          <a:spcPts val="0"/>
                        </a:spcAft>
                      </a:pPr>
                      <a:r>
                        <a:rPr lang="en-US" sz="1200" b="1">
                          <a:solidFill>
                            <a:srgbClr val="000000"/>
                          </a:solidFill>
                          <a:latin typeface="Calibri"/>
                          <a:ea typeface="Times New Roman"/>
                          <a:cs typeface="Calibri"/>
                        </a:rPr>
                        <a:t>high</a:t>
                      </a:r>
                      <a:endParaRPr lang="en-US" sz="1200">
                        <a:latin typeface="Calibri"/>
                        <a:ea typeface="Calibri"/>
                        <a:cs typeface="Times New Roman"/>
                      </a:endParaRPr>
                    </a:p>
                  </a:txBody>
                  <a:tcPr marL="60237" marR="60237" marT="0" marB="0" anchor="b">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marL="0" marR="0">
                        <a:lnSpc>
                          <a:spcPct val="115000"/>
                        </a:lnSpc>
                        <a:spcBef>
                          <a:spcPts val="0"/>
                        </a:spcBef>
                        <a:spcAft>
                          <a:spcPts val="0"/>
                        </a:spcAft>
                      </a:pPr>
                      <a:r>
                        <a:rPr lang="en-US" sz="1200" b="1" dirty="0">
                          <a:solidFill>
                            <a:srgbClr val="000000"/>
                          </a:solidFill>
                          <a:latin typeface="Calibri"/>
                          <a:ea typeface="Times New Roman"/>
                          <a:cs typeface="Calibri"/>
                        </a:rPr>
                        <a:t>medium</a:t>
                      </a:r>
                      <a:endParaRPr lang="en-US" sz="1200" dirty="0">
                        <a:latin typeface="Calibri"/>
                        <a:ea typeface="Calibri"/>
                        <a:cs typeface="Times New Roman"/>
                      </a:endParaRPr>
                    </a:p>
                  </a:txBody>
                  <a:tcPr marL="60237" marR="60237" marT="0" marB="0" anchor="b">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marL="0" marR="0">
                        <a:lnSpc>
                          <a:spcPct val="115000"/>
                        </a:lnSpc>
                        <a:spcBef>
                          <a:spcPts val="0"/>
                        </a:spcBef>
                        <a:spcAft>
                          <a:spcPts val="0"/>
                        </a:spcAft>
                      </a:pPr>
                      <a:r>
                        <a:rPr lang="en-US" sz="1200" b="1" dirty="0">
                          <a:solidFill>
                            <a:srgbClr val="000000"/>
                          </a:solidFill>
                          <a:latin typeface="Calibri"/>
                          <a:ea typeface="Times New Roman"/>
                          <a:cs typeface="Calibri"/>
                        </a:rPr>
                        <a:t>low</a:t>
                      </a:r>
                      <a:endParaRPr lang="en-US" sz="1200" dirty="0">
                        <a:latin typeface="Calibri"/>
                        <a:ea typeface="Calibri"/>
                        <a:cs typeface="Times New Roman"/>
                      </a:endParaRPr>
                    </a:p>
                  </a:txBody>
                  <a:tcPr marL="60237" marR="60237"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marL="0" marR="0">
                        <a:lnSpc>
                          <a:spcPct val="115000"/>
                        </a:lnSpc>
                        <a:spcBef>
                          <a:spcPts val="0"/>
                        </a:spcBef>
                        <a:spcAft>
                          <a:spcPts val="0"/>
                        </a:spcAft>
                      </a:pPr>
                      <a:r>
                        <a:rPr lang="en-US" sz="1200" b="1" dirty="0">
                          <a:solidFill>
                            <a:srgbClr val="000000"/>
                          </a:solidFill>
                          <a:latin typeface="Calibri"/>
                          <a:ea typeface="Times New Roman"/>
                          <a:cs typeface="Calibri"/>
                        </a:rPr>
                        <a:t>Upper middle income</a:t>
                      </a:r>
                      <a:endParaRPr lang="en-US" sz="1200" dirty="0">
                        <a:latin typeface="Calibri"/>
                        <a:ea typeface="Calibri"/>
                        <a:cs typeface="Times New Roman"/>
                      </a:endParaRPr>
                    </a:p>
                  </a:txBody>
                  <a:tcPr marL="60237" marR="60237"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marL="0" marR="0">
                        <a:lnSpc>
                          <a:spcPct val="115000"/>
                        </a:lnSpc>
                        <a:spcBef>
                          <a:spcPts val="0"/>
                        </a:spcBef>
                        <a:spcAft>
                          <a:spcPts val="0"/>
                        </a:spcAft>
                      </a:pPr>
                      <a:r>
                        <a:rPr lang="en-US" sz="1200" b="1" dirty="0">
                          <a:solidFill>
                            <a:srgbClr val="000000"/>
                          </a:solidFill>
                          <a:latin typeface="Calibri"/>
                          <a:ea typeface="Times New Roman"/>
                          <a:cs typeface="Calibri"/>
                        </a:rPr>
                        <a:t>high</a:t>
                      </a:r>
                      <a:endParaRPr lang="en-US" sz="1200" dirty="0">
                        <a:latin typeface="Calibri"/>
                        <a:ea typeface="Calibri"/>
                        <a:cs typeface="Times New Roman"/>
                      </a:endParaRPr>
                    </a:p>
                  </a:txBody>
                  <a:tcPr marL="60237" marR="60237" marT="0" marB="0" anchor="b">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r>
              <a:tr h="338667">
                <a:tc>
                  <a:txBody>
                    <a:bodyPr/>
                    <a:lstStyle/>
                    <a:p>
                      <a:pPr marL="0" marR="0" algn="ctr">
                        <a:lnSpc>
                          <a:spcPct val="115000"/>
                        </a:lnSpc>
                        <a:spcBef>
                          <a:spcPts val="0"/>
                        </a:spcBef>
                        <a:spcAft>
                          <a:spcPts val="0"/>
                        </a:spcAft>
                      </a:pPr>
                      <a:r>
                        <a:rPr lang="en-US" sz="1200" b="1" dirty="0">
                          <a:solidFill>
                            <a:srgbClr val="000000"/>
                          </a:solidFill>
                          <a:latin typeface="Calibri"/>
                          <a:ea typeface="Times New Roman"/>
                          <a:cs typeface="Calibri"/>
                        </a:rPr>
                        <a:t>4</a:t>
                      </a:r>
                      <a:endParaRPr lang="en-US" sz="1200" b="1" dirty="0">
                        <a:latin typeface="Calibri"/>
                        <a:ea typeface="Calibri"/>
                        <a:cs typeface="Times New Roman"/>
                      </a:endParaRPr>
                    </a:p>
                  </a:txBody>
                  <a:tcPr marL="60237" marR="60237" marT="0"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marL="0" marR="0" algn="l">
                        <a:lnSpc>
                          <a:spcPct val="115000"/>
                        </a:lnSpc>
                        <a:spcBef>
                          <a:spcPts val="0"/>
                        </a:spcBef>
                        <a:spcAft>
                          <a:spcPts val="0"/>
                        </a:spcAft>
                      </a:pPr>
                      <a:r>
                        <a:rPr lang="en-US" sz="1200" b="1" dirty="0">
                          <a:solidFill>
                            <a:srgbClr val="000000"/>
                          </a:solidFill>
                          <a:latin typeface="Calibri"/>
                          <a:ea typeface="Times New Roman"/>
                          <a:cs typeface="Calibri"/>
                        </a:rPr>
                        <a:t>China, mainland</a:t>
                      </a:r>
                      <a:endParaRPr lang="en-US" sz="1200" dirty="0">
                        <a:latin typeface="Calibri"/>
                        <a:ea typeface="Calibri"/>
                        <a:cs typeface="Times New Roman"/>
                      </a:endParaRPr>
                    </a:p>
                  </a:txBody>
                  <a:tcPr marL="60237" marR="6023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marL="0" marR="0">
                        <a:lnSpc>
                          <a:spcPct val="115000"/>
                        </a:lnSpc>
                        <a:spcBef>
                          <a:spcPts val="0"/>
                        </a:spcBef>
                        <a:spcAft>
                          <a:spcPts val="0"/>
                        </a:spcAft>
                      </a:pPr>
                      <a:r>
                        <a:rPr lang="en-US" sz="1200" b="1">
                          <a:solidFill>
                            <a:srgbClr val="000000"/>
                          </a:solidFill>
                          <a:latin typeface="Calibri"/>
                          <a:ea typeface="Times New Roman"/>
                          <a:cs typeface="Calibri"/>
                        </a:rPr>
                        <a:t>high</a:t>
                      </a:r>
                      <a:endParaRPr lang="en-US" sz="1200">
                        <a:latin typeface="Calibri"/>
                        <a:ea typeface="Calibri"/>
                        <a:cs typeface="Times New Roman"/>
                      </a:endParaRPr>
                    </a:p>
                  </a:txBody>
                  <a:tcPr marL="60237" marR="60237" marT="0" marB="0" anchor="b">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marL="0" marR="0">
                        <a:lnSpc>
                          <a:spcPct val="115000"/>
                        </a:lnSpc>
                        <a:spcBef>
                          <a:spcPts val="0"/>
                        </a:spcBef>
                        <a:spcAft>
                          <a:spcPts val="0"/>
                        </a:spcAft>
                      </a:pPr>
                      <a:r>
                        <a:rPr lang="en-US" sz="1200" b="1">
                          <a:solidFill>
                            <a:srgbClr val="000000"/>
                          </a:solidFill>
                          <a:latin typeface="Calibri"/>
                          <a:ea typeface="Times New Roman"/>
                          <a:cs typeface="Calibri"/>
                        </a:rPr>
                        <a:t>low</a:t>
                      </a:r>
                      <a:endParaRPr lang="en-US" sz="1200">
                        <a:latin typeface="Calibri"/>
                        <a:ea typeface="Calibri"/>
                        <a:cs typeface="Times New Roman"/>
                      </a:endParaRPr>
                    </a:p>
                  </a:txBody>
                  <a:tcPr marL="60237" marR="60237" marT="0" marB="0" anchor="b">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marL="0" marR="0">
                        <a:lnSpc>
                          <a:spcPct val="115000"/>
                        </a:lnSpc>
                        <a:spcBef>
                          <a:spcPts val="0"/>
                        </a:spcBef>
                        <a:spcAft>
                          <a:spcPts val="0"/>
                        </a:spcAft>
                      </a:pPr>
                      <a:r>
                        <a:rPr lang="en-US" sz="1200" b="1">
                          <a:solidFill>
                            <a:srgbClr val="000000"/>
                          </a:solidFill>
                          <a:latin typeface="Calibri"/>
                          <a:ea typeface="Times New Roman"/>
                          <a:cs typeface="Calibri"/>
                        </a:rPr>
                        <a:t>medium</a:t>
                      </a:r>
                      <a:endParaRPr lang="en-US" sz="1200">
                        <a:latin typeface="Calibri"/>
                        <a:ea typeface="Calibri"/>
                        <a:cs typeface="Times New Roman"/>
                      </a:endParaRPr>
                    </a:p>
                  </a:txBody>
                  <a:tcPr marL="60237" marR="60237"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marL="0" marR="0">
                        <a:lnSpc>
                          <a:spcPct val="115000"/>
                        </a:lnSpc>
                        <a:spcBef>
                          <a:spcPts val="0"/>
                        </a:spcBef>
                        <a:spcAft>
                          <a:spcPts val="0"/>
                        </a:spcAft>
                      </a:pPr>
                      <a:r>
                        <a:rPr lang="en-US" sz="1200" b="1" dirty="0">
                          <a:solidFill>
                            <a:srgbClr val="000000"/>
                          </a:solidFill>
                          <a:latin typeface="Calibri"/>
                          <a:ea typeface="Times New Roman"/>
                          <a:cs typeface="Calibri"/>
                        </a:rPr>
                        <a:t>Lower middle income</a:t>
                      </a:r>
                      <a:endParaRPr lang="en-US" sz="1200" dirty="0">
                        <a:latin typeface="Calibri"/>
                        <a:ea typeface="Calibri"/>
                        <a:cs typeface="Times New Roman"/>
                      </a:endParaRPr>
                    </a:p>
                  </a:txBody>
                  <a:tcPr marL="60237" marR="60237"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marL="0" marR="0">
                        <a:lnSpc>
                          <a:spcPct val="115000"/>
                        </a:lnSpc>
                        <a:spcBef>
                          <a:spcPts val="0"/>
                        </a:spcBef>
                        <a:spcAft>
                          <a:spcPts val="0"/>
                        </a:spcAft>
                      </a:pPr>
                      <a:r>
                        <a:rPr lang="en-US" sz="1200" b="1" dirty="0">
                          <a:solidFill>
                            <a:srgbClr val="000000"/>
                          </a:solidFill>
                          <a:latin typeface="Calibri"/>
                          <a:ea typeface="Times New Roman"/>
                          <a:cs typeface="Calibri"/>
                        </a:rPr>
                        <a:t>medium</a:t>
                      </a:r>
                      <a:endParaRPr lang="en-US" sz="1200" dirty="0">
                        <a:latin typeface="Calibri"/>
                        <a:ea typeface="Calibri"/>
                        <a:cs typeface="Times New Roman"/>
                      </a:endParaRPr>
                    </a:p>
                  </a:txBody>
                  <a:tcPr marL="60237" marR="60237" marT="0" marB="0" anchor="b">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r>
              <a:tr h="338667">
                <a:tc>
                  <a:txBody>
                    <a:bodyPr/>
                    <a:lstStyle/>
                    <a:p>
                      <a:pPr marL="0" marR="0" algn="ctr">
                        <a:lnSpc>
                          <a:spcPct val="115000"/>
                        </a:lnSpc>
                        <a:spcBef>
                          <a:spcPts val="0"/>
                        </a:spcBef>
                        <a:spcAft>
                          <a:spcPts val="0"/>
                        </a:spcAft>
                      </a:pPr>
                      <a:r>
                        <a:rPr lang="en-US" sz="1200" b="1" dirty="0">
                          <a:solidFill>
                            <a:srgbClr val="000000"/>
                          </a:solidFill>
                          <a:latin typeface="Calibri"/>
                          <a:ea typeface="Times New Roman"/>
                          <a:cs typeface="Calibri"/>
                        </a:rPr>
                        <a:t>5</a:t>
                      </a:r>
                      <a:endParaRPr lang="en-US" sz="1200" b="1" dirty="0">
                        <a:latin typeface="Calibri"/>
                        <a:ea typeface="Calibri"/>
                        <a:cs typeface="Times New Roman"/>
                      </a:endParaRPr>
                    </a:p>
                  </a:txBody>
                  <a:tcPr marL="60237" marR="60237" marT="0"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marL="0" marR="0" algn="l">
                        <a:lnSpc>
                          <a:spcPct val="115000"/>
                        </a:lnSpc>
                        <a:spcBef>
                          <a:spcPts val="0"/>
                        </a:spcBef>
                        <a:spcAft>
                          <a:spcPts val="0"/>
                        </a:spcAft>
                      </a:pPr>
                      <a:r>
                        <a:rPr lang="en-US" sz="1200" b="1" dirty="0">
                          <a:solidFill>
                            <a:srgbClr val="000000"/>
                          </a:solidFill>
                          <a:latin typeface="Calibri"/>
                          <a:ea typeface="Times New Roman"/>
                          <a:cs typeface="Calibri"/>
                        </a:rPr>
                        <a:t>Indonesia</a:t>
                      </a:r>
                      <a:endParaRPr lang="en-US" sz="1200" dirty="0">
                        <a:latin typeface="Calibri"/>
                        <a:ea typeface="Calibri"/>
                        <a:cs typeface="Times New Roman"/>
                      </a:endParaRPr>
                    </a:p>
                  </a:txBody>
                  <a:tcPr marL="60237" marR="6023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marL="0" marR="0">
                        <a:lnSpc>
                          <a:spcPct val="115000"/>
                        </a:lnSpc>
                        <a:spcBef>
                          <a:spcPts val="0"/>
                        </a:spcBef>
                        <a:spcAft>
                          <a:spcPts val="0"/>
                        </a:spcAft>
                      </a:pPr>
                      <a:r>
                        <a:rPr lang="en-US" sz="1200" b="1">
                          <a:solidFill>
                            <a:srgbClr val="000000"/>
                          </a:solidFill>
                          <a:latin typeface="Calibri"/>
                          <a:ea typeface="Times New Roman"/>
                          <a:cs typeface="Calibri"/>
                        </a:rPr>
                        <a:t>high</a:t>
                      </a:r>
                      <a:endParaRPr lang="en-US" sz="1200">
                        <a:latin typeface="Calibri"/>
                        <a:ea typeface="Calibri"/>
                        <a:cs typeface="Times New Roman"/>
                      </a:endParaRPr>
                    </a:p>
                  </a:txBody>
                  <a:tcPr marL="60237" marR="60237" marT="0" marB="0" anchor="b">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marL="0" marR="0">
                        <a:lnSpc>
                          <a:spcPct val="115000"/>
                        </a:lnSpc>
                        <a:spcBef>
                          <a:spcPts val="0"/>
                        </a:spcBef>
                        <a:spcAft>
                          <a:spcPts val="0"/>
                        </a:spcAft>
                      </a:pPr>
                      <a:r>
                        <a:rPr lang="en-US" sz="1200" b="1">
                          <a:solidFill>
                            <a:srgbClr val="000000"/>
                          </a:solidFill>
                          <a:latin typeface="Calibri"/>
                          <a:ea typeface="Times New Roman"/>
                          <a:cs typeface="Calibri"/>
                        </a:rPr>
                        <a:t>low</a:t>
                      </a:r>
                      <a:endParaRPr lang="en-US" sz="1200">
                        <a:latin typeface="Calibri"/>
                        <a:ea typeface="Calibri"/>
                        <a:cs typeface="Times New Roman"/>
                      </a:endParaRPr>
                    </a:p>
                  </a:txBody>
                  <a:tcPr marL="60237" marR="60237" marT="0" marB="0" anchor="b">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marL="0" marR="0">
                        <a:lnSpc>
                          <a:spcPct val="115000"/>
                        </a:lnSpc>
                        <a:spcBef>
                          <a:spcPts val="0"/>
                        </a:spcBef>
                        <a:spcAft>
                          <a:spcPts val="0"/>
                        </a:spcAft>
                      </a:pPr>
                      <a:r>
                        <a:rPr lang="en-US" sz="1200" b="1">
                          <a:solidFill>
                            <a:srgbClr val="000000"/>
                          </a:solidFill>
                          <a:latin typeface="Calibri"/>
                          <a:ea typeface="Times New Roman"/>
                          <a:cs typeface="Calibri"/>
                        </a:rPr>
                        <a:t>medium</a:t>
                      </a:r>
                      <a:endParaRPr lang="en-US" sz="1200">
                        <a:latin typeface="Calibri"/>
                        <a:ea typeface="Calibri"/>
                        <a:cs typeface="Times New Roman"/>
                      </a:endParaRPr>
                    </a:p>
                  </a:txBody>
                  <a:tcPr marL="60237" marR="60237"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marL="0" marR="0">
                        <a:lnSpc>
                          <a:spcPct val="115000"/>
                        </a:lnSpc>
                        <a:spcBef>
                          <a:spcPts val="0"/>
                        </a:spcBef>
                        <a:spcAft>
                          <a:spcPts val="0"/>
                        </a:spcAft>
                      </a:pPr>
                      <a:r>
                        <a:rPr lang="en-US" sz="1200" b="1">
                          <a:solidFill>
                            <a:srgbClr val="000000"/>
                          </a:solidFill>
                          <a:latin typeface="Calibri"/>
                          <a:ea typeface="Times New Roman"/>
                          <a:cs typeface="Calibri"/>
                        </a:rPr>
                        <a:t>Lower middle income</a:t>
                      </a:r>
                      <a:endParaRPr lang="en-US" sz="1200">
                        <a:latin typeface="Calibri"/>
                        <a:ea typeface="Calibri"/>
                        <a:cs typeface="Times New Roman"/>
                      </a:endParaRPr>
                    </a:p>
                  </a:txBody>
                  <a:tcPr marL="60237" marR="60237"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marL="0" marR="0">
                        <a:lnSpc>
                          <a:spcPct val="115000"/>
                        </a:lnSpc>
                        <a:spcBef>
                          <a:spcPts val="0"/>
                        </a:spcBef>
                        <a:spcAft>
                          <a:spcPts val="0"/>
                        </a:spcAft>
                      </a:pPr>
                      <a:r>
                        <a:rPr lang="en-US" sz="1200" b="1" dirty="0">
                          <a:solidFill>
                            <a:srgbClr val="000000"/>
                          </a:solidFill>
                          <a:latin typeface="Calibri"/>
                          <a:ea typeface="Times New Roman"/>
                          <a:cs typeface="Calibri"/>
                        </a:rPr>
                        <a:t>high</a:t>
                      </a:r>
                      <a:endParaRPr lang="en-US" sz="1200" dirty="0">
                        <a:latin typeface="Calibri"/>
                        <a:ea typeface="Calibri"/>
                        <a:cs typeface="Times New Roman"/>
                      </a:endParaRPr>
                    </a:p>
                  </a:txBody>
                  <a:tcPr marL="60237" marR="60237" marT="0" marB="0" anchor="b">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r>
              <a:tr h="338667">
                <a:tc>
                  <a:txBody>
                    <a:bodyPr/>
                    <a:lstStyle/>
                    <a:p>
                      <a:pPr marL="0" marR="0" algn="ctr">
                        <a:lnSpc>
                          <a:spcPct val="115000"/>
                        </a:lnSpc>
                        <a:spcBef>
                          <a:spcPts val="0"/>
                        </a:spcBef>
                        <a:spcAft>
                          <a:spcPts val="0"/>
                        </a:spcAft>
                      </a:pPr>
                      <a:r>
                        <a:rPr lang="en-US" sz="1200" b="1" dirty="0">
                          <a:solidFill>
                            <a:srgbClr val="000000"/>
                          </a:solidFill>
                          <a:latin typeface="Calibri"/>
                          <a:ea typeface="Times New Roman"/>
                          <a:cs typeface="Calibri"/>
                        </a:rPr>
                        <a:t>6</a:t>
                      </a:r>
                      <a:endParaRPr lang="en-US" sz="1200" b="1" dirty="0">
                        <a:latin typeface="Calibri"/>
                        <a:ea typeface="Calibri"/>
                        <a:cs typeface="Times New Roman"/>
                      </a:endParaRPr>
                    </a:p>
                  </a:txBody>
                  <a:tcPr marL="60237" marR="60237" marT="0"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marL="0" marR="0" algn="l">
                        <a:lnSpc>
                          <a:spcPct val="115000"/>
                        </a:lnSpc>
                        <a:spcBef>
                          <a:spcPts val="0"/>
                        </a:spcBef>
                        <a:spcAft>
                          <a:spcPts val="0"/>
                        </a:spcAft>
                      </a:pPr>
                      <a:r>
                        <a:rPr lang="en-US" sz="1200" b="1" dirty="0">
                          <a:solidFill>
                            <a:srgbClr val="000000"/>
                          </a:solidFill>
                          <a:latin typeface="Calibri"/>
                          <a:ea typeface="Times New Roman"/>
                          <a:cs typeface="Calibri"/>
                        </a:rPr>
                        <a:t>B</a:t>
                      </a:r>
                      <a:r>
                        <a:rPr lang="en-US" sz="1200" b="1" dirty="0" smtClean="0">
                          <a:solidFill>
                            <a:srgbClr val="000000"/>
                          </a:solidFill>
                          <a:latin typeface="Calibri"/>
                          <a:ea typeface="Times New Roman"/>
                          <a:cs typeface="Calibri"/>
                        </a:rPr>
                        <a:t>razil</a:t>
                      </a:r>
                      <a:endParaRPr lang="en-US" sz="1200" dirty="0">
                        <a:latin typeface="Calibri"/>
                        <a:ea typeface="Calibri"/>
                        <a:cs typeface="Times New Roman"/>
                      </a:endParaRPr>
                    </a:p>
                  </a:txBody>
                  <a:tcPr marL="60237" marR="6023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marL="0" marR="0">
                        <a:lnSpc>
                          <a:spcPct val="115000"/>
                        </a:lnSpc>
                        <a:spcBef>
                          <a:spcPts val="0"/>
                        </a:spcBef>
                        <a:spcAft>
                          <a:spcPts val="0"/>
                        </a:spcAft>
                      </a:pPr>
                      <a:r>
                        <a:rPr lang="en-US" sz="1200" b="1">
                          <a:solidFill>
                            <a:srgbClr val="000000"/>
                          </a:solidFill>
                          <a:latin typeface="Calibri"/>
                          <a:ea typeface="Times New Roman"/>
                          <a:cs typeface="Calibri"/>
                        </a:rPr>
                        <a:t>high</a:t>
                      </a:r>
                      <a:endParaRPr lang="en-US" sz="1200">
                        <a:latin typeface="Calibri"/>
                        <a:ea typeface="Calibri"/>
                        <a:cs typeface="Times New Roman"/>
                      </a:endParaRPr>
                    </a:p>
                  </a:txBody>
                  <a:tcPr marL="60237" marR="60237" marT="0" marB="0" anchor="b">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marL="0" marR="0">
                        <a:lnSpc>
                          <a:spcPct val="115000"/>
                        </a:lnSpc>
                        <a:spcBef>
                          <a:spcPts val="0"/>
                        </a:spcBef>
                        <a:spcAft>
                          <a:spcPts val="0"/>
                        </a:spcAft>
                      </a:pPr>
                      <a:r>
                        <a:rPr lang="en-US" sz="1200" b="1">
                          <a:solidFill>
                            <a:srgbClr val="000000"/>
                          </a:solidFill>
                          <a:latin typeface="Calibri"/>
                          <a:ea typeface="Times New Roman"/>
                          <a:cs typeface="Calibri"/>
                        </a:rPr>
                        <a:t>low</a:t>
                      </a:r>
                      <a:endParaRPr lang="en-US" sz="1200">
                        <a:latin typeface="Calibri"/>
                        <a:ea typeface="Calibri"/>
                        <a:cs typeface="Times New Roman"/>
                      </a:endParaRPr>
                    </a:p>
                  </a:txBody>
                  <a:tcPr marL="60237" marR="60237" marT="0" marB="0" anchor="b">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marL="0" marR="0">
                        <a:lnSpc>
                          <a:spcPct val="115000"/>
                        </a:lnSpc>
                        <a:spcBef>
                          <a:spcPts val="0"/>
                        </a:spcBef>
                        <a:spcAft>
                          <a:spcPts val="0"/>
                        </a:spcAft>
                      </a:pPr>
                      <a:r>
                        <a:rPr lang="en-US" sz="1200" b="1">
                          <a:solidFill>
                            <a:srgbClr val="000000"/>
                          </a:solidFill>
                          <a:latin typeface="Calibri"/>
                          <a:ea typeface="Times New Roman"/>
                          <a:cs typeface="Calibri"/>
                        </a:rPr>
                        <a:t>low</a:t>
                      </a:r>
                      <a:endParaRPr lang="en-US" sz="1200">
                        <a:latin typeface="Calibri"/>
                        <a:ea typeface="Calibri"/>
                        <a:cs typeface="Times New Roman"/>
                      </a:endParaRPr>
                    </a:p>
                  </a:txBody>
                  <a:tcPr marL="60237" marR="60237"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marL="0" marR="0">
                        <a:lnSpc>
                          <a:spcPct val="115000"/>
                        </a:lnSpc>
                        <a:spcBef>
                          <a:spcPts val="0"/>
                        </a:spcBef>
                        <a:spcAft>
                          <a:spcPts val="0"/>
                        </a:spcAft>
                      </a:pPr>
                      <a:r>
                        <a:rPr lang="en-US" sz="1200" b="1">
                          <a:solidFill>
                            <a:srgbClr val="000000"/>
                          </a:solidFill>
                          <a:latin typeface="Calibri"/>
                          <a:ea typeface="Times New Roman"/>
                          <a:cs typeface="Calibri"/>
                        </a:rPr>
                        <a:t>Upper middle income</a:t>
                      </a:r>
                      <a:endParaRPr lang="en-US" sz="1200">
                        <a:latin typeface="Calibri"/>
                        <a:ea typeface="Calibri"/>
                        <a:cs typeface="Times New Roman"/>
                      </a:endParaRPr>
                    </a:p>
                  </a:txBody>
                  <a:tcPr marL="60237" marR="60237"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marL="0" marR="0">
                        <a:lnSpc>
                          <a:spcPct val="115000"/>
                        </a:lnSpc>
                        <a:spcBef>
                          <a:spcPts val="0"/>
                        </a:spcBef>
                        <a:spcAft>
                          <a:spcPts val="0"/>
                        </a:spcAft>
                      </a:pPr>
                      <a:r>
                        <a:rPr lang="en-US" sz="1200" b="1" dirty="0">
                          <a:solidFill>
                            <a:srgbClr val="000000"/>
                          </a:solidFill>
                          <a:latin typeface="Calibri"/>
                          <a:ea typeface="Times New Roman"/>
                          <a:cs typeface="Calibri"/>
                        </a:rPr>
                        <a:t>medium</a:t>
                      </a:r>
                      <a:endParaRPr lang="en-US" sz="1200" dirty="0">
                        <a:latin typeface="Calibri"/>
                        <a:ea typeface="Calibri"/>
                        <a:cs typeface="Times New Roman"/>
                      </a:endParaRPr>
                    </a:p>
                  </a:txBody>
                  <a:tcPr marL="60237" marR="60237" marT="0" marB="0" anchor="b">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r>
              <a:tr h="169333">
                <a:tc>
                  <a:txBody>
                    <a:bodyPr/>
                    <a:lstStyle/>
                    <a:p>
                      <a:pPr marL="0" marR="0" algn="ctr">
                        <a:lnSpc>
                          <a:spcPct val="115000"/>
                        </a:lnSpc>
                        <a:spcBef>
                          <a:spcPts val="0"/>
                        </a:spcBef>
                        <a:spcAft>
                          <a:spcPts val="0"/>
                        </a:spcAft>
                      </a:pPr>
                      <a:r>
                        <a:rPr lang="en-US" sz="1200" b="1" dirty="0">
                          <a:solidFill>
                            <a:srgbClr val="000000"/>
                          </a:solidFill>
                          <a:latin typeface="Calibri"/>
                          <a:ea typeface="Times New Roman"/>
                          <a:cs typeface="Calibri"/>
                        </a:rPr>
                        <a:t>7</a:t>
                      </a:r>
                      <a:endParaRPr lang="en-US" sz="1200" b="1" dirty="0">
                        <a:latin typeface="Calibri"/>
                        <a:ea typeface="Calibri"/>
                        <a:cs typeface="Times New Roman"/>
                      </a:endParaRPr>
                    </a:p>
                  </a:txBody>
                  <a:tcPr marL="60237" marR="60237" marT="0"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marL="0" marR="0" algn="l">
                        <a:lnSpc>
                          <a:spcPct val="115000"/>
                        </a:lnSpc>
                        <a:spcBef>
                          <a:spcPts val="0"/>
                        </a:spcBef>
                        <a:spcAft>
                          <a:spcPts val="0"/>
                        </a:spcAft>
                      </a:pPr>
                      <a:r>
                        <a:rPr lang="en-US" sz="1200" b="1" dirty="0">
                          <a:solidFill>
                            <a:srgbClr val="000000"/>
                          </a:solidFill>
                          <a:latin typeface="Calibri"/>
                          <a:ea typeface="Times New Roman"/>
                          <a:cs typeface="Calibri"/>
                        </a:rPr>
                        <a:t>Myanmar</a:t>
                      </a:r>
                      <a:endParaRPr lang="en-US" sz="1200" dirty="0">
                        <a:latin typeface="Calibri"/>
                        <a:ea typeface="Calibri"/>
                        <a:cs typeface="Times New Roman"/>
                      </a:endParaRPr>
                    </a:p>
                  </a:txBody>
                  <a:tcPr marL="60237" marR="6023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marL="0" marR="0">
                        <a:lnSpc>
                          <a:spcPct val="115000"/>
                        </a:lnSpc>
                        <a:spcBef>
                          <a:spcPts val="0"/>
                        </a:spcBef>
                        <a:spcAft>
                          <a:spcPts val="0"/>
                        </a:spcAft>
                      </a:pPr>
                      <a:r>
                        <a:rPr lang="en-US" sz="1200" b="1">
                          <a:solidFill>
                            <a:srgbClr val="000000"/>
                          </a:solidFill>
                          <a:latin typeface="Calibri"/>
                          <a:ea typeface="Times New Roman"/>
                          <a:cs typeface="Calibri"/>
                        </a:rPr>
                        <a:t>medium</a:t>
                      </a:r>
                      <a:endParaRPr lang="en-US" sz="1200">
                        <a:latin typeface="Calibri"/>
                        <a:ea typeface="Calibri"/>
                        <a:cs typeface="Times New Roman"/>
                      </a:endParaRPr>
                    </a:p>
                  </a:txBody>
                  <a:tcPr marL="60237" marR="60237" marT="0" marB="0" anchor="b">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marL="0" marR="0">
                        <a:lnSpc>
                          <a:spcPct val="115000"/>
                        </a:lnSpc>
                        <a:spcBef>
                          <a:spcPts val="0"/>
                        </a:spcBef>
                        <a:spcAft>
                          <a:spcPts val="0"/>
                        </a:spcAft>
                      </a:pPr>
                      <a:r>
                        <a:rPr lang="en-US" sz="1200" b="1">
                          <a:solidFill>
                            <a:srgbClr val="000000"/>
                          </a:solidFill>
                          <a:latin typeface="Calibri"/>
                          <a:ea typeface="Times New Roman"/>
                          <a:cs typeface="Calibri"/>
                        </a:rPr>
                        <a:t>high</a:t>
                      </a:r>
                      <a:endParaRPr lang="en-US" sz="1200">
                        <a:latin typeface="Calibri"/>
                        <a:ea typeface="Calibri"/>
                        <a:cs typeface="Times New Roman"/>
                      </a:endParaRPr>
                    </a:p>
                  </a:txBody>
                  <a:tcPr marL="60237" marR="60237" marT="0" marB="0" anchor="b">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marL="0" marR="0">
                        <a:lnSpc>
                          <a:spcPct val="115000"/>
                        </a:lnSpc>
                        <a:spcBef>
                          <a:spcPts val="0"/>
                        </a:spcBef>
                        <a:spcAft>
                          <a:spcPts val="0"/>
                        </a:spcAft>
                      </a:pPr>
                      <a:r>
                        <a:rPr lang="en-US" sz="1200" b="1">
                          <a:solidFill>
                            <a:srgbClr val="000000"/>
                          </a:solidFill>
                          <a:latin typeface="Calibri"/>
                          <a:ea typeface="Times New Roman"/>
                          <a:cs typeface="Calibri"/>
                        </a:rPr>
                        <a:t>high</a:t>
                      </a:r>
                      <a:endParaRPr lang="en-US" sz="1200">
                        <a:latin typeface="Calibri"/>
                        <a:ea typeface="Calibri"/>
                        <a:cs typeface="Times New Roman"/>
                      </a:endParaRPr>
                    </a:p>
                  </a:txBody>
                  <a:tcPr marL="60237" marR="60237"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marL="0" marR="0">
                        <a:lnSpc>
                          <a:spcPct val="115000"/>
                        </a:lnSpc>
                        <a:spcBef>
                          <a:spcPts val="0"/>
                        </a:spcBef>
                        <a:spcAft>
                          <a:spcPts val="0"/>
                        </a:spcAft>
                      </a:pPr>
                      <a:r>
                        <a:rPr lang="en-US" sz="1200" b="1">
                          <a:solidFill>
                            <a:srgbClr val="000000"/>
                          </a:solidFill>
                          <a:latin typeface="Calibri"/>
                          <a:ea typeface="Times New Roman"/>
                          <a:cs typeface="Calibri"/>
                        </a:rPr>
                        <a:t>Low income</a:t>
                      </a:r>
                      <a:endParaRPr lang="en-US" sz="1200">
                        <a:latin typeface="Calibri"/>
                        <a:ea typeface="Calibri"/>
                        <a:cs typeface="Times New Roman"/>
                      </a:endParaRPr>
                    </a:p>
                  </a:txBody>
                  <a:tcPr marL="60237" marR="60237"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marL="0" marR="0">
                        <a:lnSpc>
                          <a:spcPct val="115000"/>
                        </a:lnSpc>
                        <a:spcBef>
                          <a:spcPts val="0"/>
                        </a:spcBef>
                        <a:spcAft>
                          <a:spcPts val="0"/>
                        </a:spcAft>
                      </a:pPr>
                      <a:r>
                        <a:rPr lang="en-US" sz="1200" b="1" dirty="0">
                          <a:solidFill>
                            <a:srgbClr val="000000"/>
                          </a:solidFill>
                          <a:latin typeface="Calibri"/>
                          <a:ea typeface="Times New Roman"/>
                          <a:cs typeface="Calibri"/>
                        </a:rPr>
                        <a:t>low</a:t>
                      </a:r>
                      <a:endParaRPr lang="en-US" sz="1200" dirty="0">
                        <a:latin typeface="Calibri"/>
                        <a:ea typeface="Calibri"/>
                        <a:cs typeface="Times New Roman"/>
                      </a:endParaRPr>
                    </a:p>
                  </a:txBody>
                  <a:tcPr marL="60237" marR="60237" marT="0" marB="0" anchor="b">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r>
              <a:tr h="338667">
                <a:tc>
                  <a:txBody>
                    <a:bodyPr/>
                    <a:lstStyle/>
                    <a:p>
                      <a:pPr marL="0" marR="0" algn="ctr">
                        <a:lnSpc>
                          <a:spcPct val="115000"/>
                        </a:lnSpc>
                        <a:spcBef>
                          <a:spcPts val="0"/>
                        </a:spcBef>
                        <a:spcAft>
                          <a:spcPts val="0"/>
                        </a:spcAft>
                      </a:pPr>
                      <a:r>
                        <a:rPr lang="en-US" sz="1200" b="1" dirty="0">
                          <a:solidFill>
                            <a:srgbClr val="000000"/>
                          </a:solidFill>
                          <a:latin typeface="Calibri"/>
                          <a:ea typeface="Times New Roman"/>
                          <a:cs typeface="Calibri"/>
                        </a:rPr>
                        <a:t>8</a:t>
                      </a:r>
                      <a:endParaRPr lang="en-US" sz="1200" b="1" dirty="0">
                        <a:latin typeface="Calibri"/>
                        <a:ea typeface="Calibri"/>
                        <a:cs typeface="Times New Roman"/>
                      </a:endParaRPr>
                    </a:p>
                  </a:txBody>
                  <a:tcPr marL="60237" marR="60237" marT="0"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marL="0" marR="0" algn="l">
                        <a:lnSpc>
                          <a:spcPct val="115000"/>
                        </a:lnSpc>
                        <a:spcBef>
                          <a:spcPts val="0"/>
                        </a:spcBef>
                        <a:spcAft>
                          <a:spcPts val="0"/>
                        </a:spcAft>
                      </a:pPr>
                      <a:r>
                        <a:rPr lang="en-US" sz="1200" b="1" dirty="0">
                          <a:solidFill>
                            <a:srgbClr val="000000"/>
                          </a:solidFill>
                          <a:latin typeface="Calibri"/>
                          <a:ea typeface="Times New Roman"/>
                          <a:cs typeface="Calibri"/>
                        </a:rPr>
                        <a:t>Viet Nam</a:t>
                      </a:r>
                      <a:endParaRPr lang="en-US" sz="1200" dirty="0">
                        <a:latin typeface="Calibri"/>
                        <a:ea typeface="Calibri"/>
                        <a:cs typeface="Times New Roman"/>
                      </a:endParaRPr>
                    </a:p>
                  </a:txBody>
                  <a:tcPr marL="60237" marR="6023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marL="0" marR="0">
                        <a:lnSpc>
                          <a:spcPct val="115000"/>
                        </a:lnSpc>
                        <a:spcBef>
                          <a:spcPts val="0"/>
                        </a:spcBef>
                        <a:spcAft>
                          <a:spcPts val="0"/>
                        </a:spcAft>
                      </a:pPr>
                      <a:r>
                        <a:rPr lang="en-US" sz="1200" b="1">
                          <a:solidFill>
                            <a:srgbClr val="000000"/>
                          </a:solidFill>
                          <a:latin typeface="Calibri"/>
                          <a:ea typeface="Times New Roman"/>
                          <a:cs typeface="Calibri"/>
                        </a:rPr>
                        <a:t>medium</a:t>
                      </a:r>
                      <a:endParaRPr lang="en-US" sz="1200">
                        <a:latin typeface="Calibri"/>
                        <a:ea typeface="Calibri"/>
                        <a:cs typeface="Times New Roman"/>
                      </a:endParaRPr>
                    </a:p>
                  </a:txBody>
                  <a:tcPr marL="60237" marR="60237" marT="0" marB="0" anchor="b">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marL="0" marR="0">
                        <a:lnSpc>
                          <a:spcPct val="115000"/>
                        </a:lnSpc>
                        <a:spcBef>
                          <a:spcPts val="0"/>
                        </a:spcBef>
                        <a:spcAft>
                          <a:spcPts val="0"/>
                        </a:spcAft>
                      </a:pPr>
                      <a:r>
                        <a:rPr lang="en-US" sz="1200" b="1">
                          <a:solidFill>
                            <a:srgbClr val="000000"/>
                          </a:solidFill>
                          <a:latin typeface="Calibri"/>
                          <a:ea typeface="Times New Roman"/>
                          <a:cs typeface="Calibri"/>
                        </a:rPr>
                        <a:t>medium</a:t>
                      </a:r>
                      <a:endParaRPr lang="en-US" sz="1200">
                        <a:latin typeface="Calibri"/>
                        <a:ea typeface="Calibri"/>
                        <a:cs typeface="Times New Roman"/>
                      </a:endParaRPr>
                    </a:p>
                  </a:txBody>
                  <a:tcPr marL="60237" marR="60237" marT="0" marB="0" anchor="b">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marL="0" marR="0">
                        <a:lnSpc>
                          <a:spcPct val="115000"/>
                        </a:lnSpc>
                        <a:spcBef>
                          <a:spcPts val="0"/>
                        </a:spcBef>
                        <a:spcAft>
                          <a:spcPts val="0"/>
                        </a:spcAft>
                      </a:pPr>
                      <a:r>
                        <a:rPr lang="en-US" sz="1200" b="1">
                          <a:solidFill>
                            <a:srgbClr val="000000"/>
                          </a:solidFill>
                          <a:latin typeface="Calibri"/>
                          <a:ea typeface="Times New Roman"/>
                          <a:cs typeface="Calibri"/>
                        </a:rPr>
                        <a:t>high</a:t>
                      </a:r>
                      <a:endParaRPr lang="en-US" sz="1200">
                        <a:latin typeface="Calibri"/>
                        <a:ea typeface="Calibri"/>
                        <a:cs typeface="Times New Roman"/>
                      </a:endParaRPr>
                    </a:p>
                  </a:txBody>
                  <a:tcPr marL="60237" marR="60237"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marL="0" marR="0">
                        <a:lnSpc>
                          <a:spcPct val="115000"/>
                        </a:lnSpc>
                        <a:spcBef>
                          <a:spcPts val="0"/>
                        </a:spcBef>
                        <a:spcAft>
                          <a:spcPts val="0"/>
                        </a:spcAft>
                      </a:pPr>
                      <a:r>
                        <a:rPr lang="en-US" sz="1200" b="1">
                          <a:solidFill>
                            <a:srgbClr val="000000"/>
                          </a:solidFill>
                          <a:latin typeface="Calibri"/>
                          <a:ea typeface="Times New Roman"/>
                          <a:cs typeface="Calibri"/>
                        </a:rPr>
                        <a:t>Lower middle income</a:t>
                      </a:r>
                      <a:endParaRPr lang="en-US" sz="1200">
                        <a:latin typeface="Calibri"/>
                        <a:ea typeface="Calibri"/>
                        <a:cs typeface="Times New Roman"/>
                      </a:endParaRPr>
                    </a:p>
                  </a:txBody>
                  <a:tcPr marL="60237" marR="60237"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marL="0" marR="0">
                        <a:lnSpc>
                          <a:spcPct val="115000"/>
                        </a:lnSpc>
                        <a:spcBef>
                          <a:spcPts val="0"/>
                        </a:spcBef>
                        <a:spcAft>
                          <a:spcPts val="0"/>
                        </a:spcAft>
                      </a:pPr>
                      <a:r>
                        <a:rPr lang="en-US" sz="1200" b="1" dirty="0">
                          <a:solidFill>
                            <a:srgbClr val="000000"/>
                          </a:solidFill>
                          <a:latin typeface="Calibri"/>
                          <a:ea typeface="Times New Roman"/>
                          <a:cs typeface="Calibri"/>
                        </a:rPr>
                        <a:t>medium</a:t>
                      </a:r>
                      <a:endParaRPr lang="en-US" sz="1200" dirty="0">
                        <a:latin typeface="Calibri"/>
                        <a:ea typeface="Calibri"/>
                        <a:cs typeface="Times New Roman"/>
                      </a:endParaRPr>
                    </a:p>
                  </a:txBody>
                  <a:tcPr marL="60237" marR="60237" marT="0" marB="0" anchor="b">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r>
              <a:tr h="338667">
                <a:tc>
                  <a:txBody>
                    <a:bodyPr/>
                    <a:lstStyle/>
                    <a:p>
                      <a:pPr marL="0" marR="0" algn="ctr">
                        <a:lnSpc>
                          <a:spcPct val="115000"/>
                        </a:lnSpc>
                        <a:spcBef>
                          <a:spcPts val="0"/>
                        </a:spcBef>
                        <a:spcAft>
                          <a:spcPts val="0"/>
                        </a:spcAft>
                      </a:pPr>
                      <a:r>
                        <a:rPr lang="en-US" sz="1200" b="1" dirty="0">
                          <a:solidFill>
                            <a:srgbClr val="000000"/>
                          </a:solidFill>
                          <a:latin typeface="Calibri"/>
                          <a:ea typeface="Times New Roman"/>
                          <a:cs typeface="Calibri"/>
                        </a:rPr>
                        <a:t>9</a:t>
                      </a:r>
                      <a:endParaRPr lang="en-US" sz="1200" b="1" dirty="0">
                        <a:latin typeface="Calibri"/>
                        <a:ea typeface="Calibri"/>
                        <a:cs typeface="Times New Roman"/>
                      </a:endParaRPr>
                    </a:p>
                  </a:txBody>
                  <a:tcPr marL="60237" marR="60237" marT="0"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marL="0" marR="0" algn="l">
                        <a:lnSpc>
                          <a:spcPct val="115000"/>
                        </a:lnSpc>
                        <a:spcBef>
                          <a:spcPts val="0"/>
                        </a:spcBef>
                        <a:spcAft>
                          <a:spcPts val="0"/>
                        </a:spcAft>
                      </a:pPr>
                      <a:r>
                        <a:rPr lang="en-US" sz="1200" b="1" dirty="0">
                          <a:solidFill>
                            <a:srgbClr val="000000"/>
                          </a:solidFill>
                          <a:latin typeface="Calibri"/>
                          <a:ea typeface="Times New Roman"/>
                          <a:cs typeface="Calibri"/>
                        </a:rPr>
                        <a:t>Pakistan</a:t>
                      </a:r>
                      <a:endParaRPr lang="en-US" sz="1200" dirty="0">
                        <a:latin typeface="Calibri"/>
                        <a:ea typeface="Calibri"/>
                        <a:cs typeface="Times New Roman"/>
                      </a:endParaRPr>
                    </a:p>
                  </a:txBody>
                  <a:tcPr marL="60237" marR="6023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marL="0" marR="0">
                        <a:lnSpc>
                          <a:spcPct val="115000"/>
                        </a:lnSpc>
                        <a:spcBef>
                          <a:spcPts val="0"/>
                        </a:spcBef>
                        <a:spcAft>
                          <a:spcPts val="0"/>
                        </a:spcAft>
                      </a:pPr>
                      <a:r>
                        <a:rPr lang="en-US" sz="1200" b="1">
                          <a:solidFill>
                            <a:srgbClr val="000000"/>
                          </a:solidFill>
                          <a:latin typeface="Calibri"/>
                          <a:ea typeface="Times New Roman"/>
                          <a:cs typeface="Calibri"/>
                        </a:rPr>
                        <a:t>medium</a:t>
                      </a:r>
                      <a:endParaRPr lang="en-US" sz="1200">
                        <a:latin typeface="Calibri"/>
                        <a:ea typeface="Calibri"/>
                        <a:cs typeface="Times New Roman"/>
                      </a:endParaRPr>
                    </a:p>
                  </a:txBody>
                  <a:tcPr marL="60237" marR="60237" marT="0" marB="0" anchor="b">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marL="0" marR="0">
                        <a:lnSpc>
                          <a:spcPct val="115000"/>
                        </a:lnSpc>
                        <a:spcBef>
                          <a:spcPts val="0"/>
                        </a:spcBef>
                        <a:spcAft>
                          <a:spcPts val="0"/>
                        </a:spcAft>
                      </a:pPr>
                      <a:r>
                        <a:rPr lang="en-US" sz="1200" b="1">
                          <a:solidFill>
                            <a:srgbClr val="000000"/>
                          </a:solidFill>
                          <a:latin typeface="Calibri"/>
                          <a:ea typeface="Times New Roman"/>
                          <a:cs typeface="Calibri"/>
                        </a:rPr>
                        <a:t>medium</a:t>
                      </a:r>
                      <a:endParaRPr lang="en-US" sz="1200">
                        <a:latin typeface="Calibri"/>
                        <a:ea typeface="Calibri"/>
                        <a:cs typeface="Times New Roman"/>
                      </a:endParaRPr>
                    </a:p>
                  </a:txBody>
                  <a:tcPr marL="60237" marR="60237" marT="0" marB="0" anchor="b">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marL="0" marR="0">
                        <a:lnSpc>
                          <a:spcPct val="115000"/>
                        </a:lnSpc>
                        <a:spcBef>
                          <a:spcPts val="0"/>
                        </a:spcBef>
                        <a:spcAft>
                          <a:spcPts val="0"/>
                        </a:spcAft>
                      </a:pPr>
                      <a:r>
                        <a:rPr lang="en-US" sz="1200" b="1">
                          <a:solidFill>
                            <a:srgbClr val="000000"/>
                          </a:solidFill>
                          <a:latin typeface="Calibri"/>
                          <a:ea typeface="Times New Roman"/>
                          <a:cs typeface="Calibri"/>
                        </a:rPr>
                        <a:t>high</a:t>
                      </a:r>
                      <a:endParaRPr lang="en-US" sz="1200">
                        <a:latin typeface="Calibri"/>
                        <a:ea typeface="Calibri"/>
                        <a:cs typeface="Times New Roman"/>
                      </a:endParaRPr>
                    </a:p>
                  </a:txBody>
                  <a:tcPr marL="60237" marR="60237"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marL="0" marR="0">
                        <a:lnSpc>
                          <a:spcPct val="115000"/>
                        </a:lnSpc>
                        <a:spcBef>
                          <a:spcPts val="0"/>
                        </a:spcBef>
                        <a:spcAft>
                          <a:spcPts val="0"/>
                        </a:spcAft>
                      </a:pPr>
                      <a:r>
                        <a:rPr lang="en-US" sz="1200" b="1">
                          <a:solidFill>
                            <a:srgbClr val="000000"/>
                          </a:solidFill>
                          <a:latin typeface="Calibri"/>
                          <a:ea typeface="Times New Roman"/>
                          <a:cs typeface="Calibri"/>
                        </a:rPr>
                        <a:t>Lower middle income</a:t>
                      </a:r>
                      <a:endParaRPr lang="en-US" sz="1200">
                        <a:latin typeface="Calibri"/>
                        <a:ea typeface="Calibri"/>
                        <a:cs typeface="Times New Roman"/>
                      </a:endParaRPr>
                    </a:p>
                  </a:txBody>
                  <a:tcPr marL="60237" marR="60237"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marL="0" marR="0">
                        <a:lnSpc>
                          <a:spcPct val="115000"/>
                        </a:lnSpc>
                        <a:spcBef>
                          <a:spcPts val="0"/>
                        </a:spcBef>
                        <a:spcAft>
                          <a:spcPts val="0"/>
                        </a:spcAft>
                      </a:pPr>
                      <a:r>
                        <a:rPr lang="en-US" sz="1200" b="1" dirty="0">
                          <a:solidFill>
                            <a:srgbClr val="000000"/>
                          </a:solidFill>
                          <a:latin typeface="Calibri"/>
                          <a:ea typeface="Times New Roman"/>
                          <a:cs typeface="Calibri"/>
                        </a:rPr>
                        <a:t>medium</a:t>
                      </a:r>
                      <a:endParaRPr lang="en-US" sz="1200" dirty="0">
                        <a:latin typeface="Calibri"/>
                        <a:ea typeface="Calibri"/>
                        <a:cs typeface="Times New Roman"/>
                      </a:endParaRPr>
                    </a:p>
                  </a:txBody>
                  <a:tcPr marL="60237" marR="60237" marT="0" marB="0" anchor="b">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r>
              <a:tr h="338667">
                <a:tc>
                  <a:txBody>
                    <a:bodyPr/>
                    <a:lstStyle/>
                    <a:p>
                      <a:pPr marL="0" marR="0" algn="ctr">
                        <a:lnSpc>
                          <a:spcPct val="115000"/>
                        </a:lnSpc>
                        <a:spcBef>
                          <a:spcPts val="0"/>
                        </a:spcBef>
                        <a:spcAft>
                          <a:spcPts val="0"/>
                        </a:spcAft>
                      </a:pPr>
                      <a:r>
                        <a:rPr lang="en-US" sz="1200" b="1" dirty="0">
                          <a:solidFill>
                            <a:srgbClr val="000000"/>
                          </a:solidFill>
                          <a:latin typeface="Calibri"/>
                          <a:ea typeface="Times New Roman"/>
                          <a:cs typeface="Calibri"/>
                        </a:rPr>
                        <a:t>10</a:t>
                      </a:r>
                      <a:endParaRPr lang="en-US" sz="1200" b="1" dirty="0">
                        <a:latin typeface="Calibri"/>
                        <a:ea typeface="Calibri"/>
                        <a:cs typeface="Times New Roman"/>
                      </a:endParaRPr>
                    </a:p>
                  </a:txBody>
                  <a:tcPr marL="60237" marR="60237" marT="0"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marL="0" marR="0" algn="l">
                        <a:lnSpc>
                          <a:spcPct val="115000"/>
                        </a:lnSpc>
                        <a:spcBef>
                          <a:spcPts val="0"/>
                        </a:spcBef>
                        <a:spcAft>
                          <a:spcPts val="0"/>
                        </a:spcAft>
                      </a:pPr>
                      <a:r>
                        <a:rPr lang="en-US" sz="1200" b="1" dirty="0">
                          <a:solidFill>
                            <a:srgbClr val="000000"/>
                          </a:solidFill>
                          <a:latin typeface="Calibri"/>
                          <a:ea typeface="Times New Roman"/>
                          <a:cs typeface="Calibri"/>
                        </a:rPr>
                        <a:t>Ukraine</a:t>
                      </a:r>
                      <a:endParaRPr lang="en-US" sz="1200" dirty="0">
                        <a:latin typeface="Calibri"/>
                        <a:ea typeface="Calibri"/>
                        <a:cs typeface="Times New Roman"/>
                      </a:endParaRPr>
                    </a:p>
                  </a:txBody>
                  <a:tcPr marL="60237" marR="6023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marL="0" marR="0">
                        <a:lnSpc>
                          <a:spcPct val="115000"/>
                        </a:lnSpc>
                        <a:spcBef>
                          <a:spcPts val="0"/>
                        </a:spcBef>
                        <a:spcAft>
                          <a:spcPts val="0"/>
                        </a:spcAft>
                      </a:pPr>
                      <a:r>
                        <a:rPr lang="en-US" sz="1200" b="1">
                          <a:solidFill>
                            <a:srgbClr val="000000"/>
                          </a:solidFill>
                          <a:latin typeface="Calibri"/>
                          <a:ea typeface="Times New Roman"/>
                          <a:cs typeface="Calibri"/>
                        </a:rPr>
                        <a:t>medium</a:t>
                      </a:r>
                      <a:endParaRPr lang="en-US" sz="1200">
                        <a:latin typeface="Calibri"/>
                        <a:ea typeface="Calibri"/>
                        <a:cs typeface="Times New Roman"/>
                      </a:endParaRPr>
                    </a:p>
                  </a:txBody>
                  <a:tcPr marL="60237" marR="60237" marT="0" marB="0" anchor="b">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marL="0" marR="0">
                        <a:lnSpc>
                          <a:spcPct val="115000"/>
                        </a:lnSpc>
                        <a:spcBef>
                          <a:spcPts val="0"/>
                        </a:spcBef>
                        <a:spcAft>
                          <a:spcPts val="0"/>
                        </a:spcAft>
                      </a:pPr>
                      <a:r>
                        <a:rPr lang="en-US" sz="1200" b="1" dirty="0">
                          <a:solidFill>
                            <a:srgbClr val="000000"/>
                          </a:solidFill>
                          <a:latin typeface="Calibri"/>
                          <a:ea typeface="Times New Roman"/>
                          <a:cs typeface="Calibri"/>
                        </a:rPr>
                        <a:t>medium</a:t>
                      </a:r>
                      <a:endParaRPr lang="en-US" sz="1200" dirty="0">
                        <a:latin typeface="Calibri"/>
                        <a:ea typeface="Calibri"/>
                        <a:cs typeface="Times New Roman"/>
                      </a:endParaRPr>
                    </a:p>
                  </a:txBody>
                  <a:tcPr marL="60237" marR="60237" marT="0" marB="0" anchor="b">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marL="0" marR="0">
                        <a:lnSpc>
                          <a:spcPct val="115000"/>
                        </a:lnSpc>
                        <a:spcBef>
                          <a:spcPts val="0"/>
                        </a:spcBef>
                        <a:spcAft>
                          <a:spcPts val="0"/>
                        </a:spcAft>
                      </a:pPr>
                      <a:r>
                        <a:rPr lang="en-US" sz="1200" b="1">
                          <a:solidFill>
                            <a:srgbClr val="000000"/>
                          </a:solidFill>
                          <a:latin typeface="Calibri"/>
                          <a:ea typeface="Times New Roman"/>
                          <a:cs typeface="Calibri"/>
                        </a:rPr>
                        <a:t>medium</a:t>
                      </a:r>
                      <a:endParaRPr lang="en-US" sz="1200">
                        <a:latin typeface="Calibri"/>
                        <a:ea typeface="Calibri"/>
                        <a:cs typeface="Times New Roman"/>
                      </a:endParaRPr>
                    </a:p>
                  </a:txBody>
                  <a:tcPr marL="60237" marR="60237"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marL="0" marR="0">
                        <a:lnSpc>
                          <a:spcPct val="115000"/>
                        </a:lnSpc>
                        <a:spcBef>
                          <a:spcPts val="0"/>
                        </a:spcBef>
                        <a:spcAft>
                          <a:spcPts val="0"/>
                        </a:spcAft>
                      </a:pPr>
                      <a:r>
                        <a:rPr lang="en-US" sz="1200" b="1">
                          <a:solidFill>
                            <a:srgbClr val="000000"/>
                          </a:solidFill>
                          <a:latin typeface="Calibri"/>
                          <a:ea typeface="Times New Roman"/>
                          <a:cs typeface="Calibri"/>
                        </a:rPr>
                        <a:t>Lower middle income</a:t>
                      </a:r>
                      <a:endParaRPr lang="en-US" sz="1200">
                        <a:latin typeface="Calibri"/>
                        <a:ea typeface="Calibri"/>
                        <a:cs typeface="Times New Roman"/>
                      </a:endParaRPr>
                    </a:p>
                  </a:txBody>
                  <a:tcPr marL="60237" marR="60237"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marL="0" marR="0">
                        <a:lnSpc>
                          <a:spcPct val="115000"/>
                        </a:lnSpc>
                        <a:spcBef>
                          <a:spcPts val="0"/>
                        </a:spcBef>
                        <a:spcAft>
                          <a:spcPts val="0"/>
                        </a:spcAft>
                      </a:pPr>
                      <a:r>
                        <a:rPr lang="en-US" sz="1200" b="1" dirty="0">
                          <a:solidFill>
                            <a:srgbClr val="000000"/>
                          </a:solidFill>
                          <a:latin typeface="Calibri"/>
                          <a:ea typeface="Times New Roman"/>
                          <a:cs typeface="Calibri"/>
                        </a:rPr>
                        <a:t>high</a:t>
                      </a:r>
                      <a:endParaRPr lang="en-US" sz="1200" dirty="0">
                        <a:latin typeface="Calibri"/>
                        <a:ea typeface="Calibri"/>
                        <a:cs typeface="Times New Roman"/>
                      </a:endParaRPr>
                    </a:p>
                  </a:txBody>
                  <a:tcPr marL="60237" marR="60237" marT="0" marB="0" anchor="b">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r>
            </a:tbl>
          </a:graphicData>
        </a:graphic>
      </p:graphicFrame>
      <p:pic>
        <p:nvPicPr>
          <p:cNvPr id="6" name="Picture 5" descr="NRLcountry.PNG"/>
          <p:cNvPicPr>
            <a:picLocks noChangeAspect="1"/>
          </p:cNvPicPr>
          <p:nvPr/>
        </p:nvPicPr>
        <p:blipFill>
          <a:blip r:embed="rId3" cstate="email"/>
          <a:srcRect/>
          <a:stretch>
            <a:fillRect/>
          </a:stretch>
        </p:blipFill>
        <p:spPr bwMode="auto">
          <a:xfrm>
            <a:off x="5724128" y="-1"/>
            <a:ext cx="3419872" cy="2097357"/>
          </a:xfrm>
          <a:prstGeom prst="rect">
            <a:avLst/>
          </a:prstGeom>
          <a:noFill/>
          <a:ln w="9525">
            <a:noFill/>
            <a:miter lim="800000"/>
            <a:headEnd/>
            <a:tailEnd/>
          </a:ln>
        </p:spPr>
      </p:pic>
    </p:spTree>
    <p:extLst>
      <p:ext uri="{BB962C8B-B14F-4D97-AF65-F5344CB8AC3E}">
        <p14:creationId xmlns:p14="http://schemas.microsoft.com/office/powerpoint/2010/main" val="3890015448"/>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ChangeArrowheads="1"/>
          </p:cNvSpPr>
          <p:nvPr/>
        </p:nvSpPr>
        <p:spPr bwMode="auto">
          <a:xfrm>
            <a:off x="395536" y="980728"/>
            <a:ext cx="8483351" cy="461665"/>
          </a:xfrm>
          <a:prstGeom prst="rect">
            <a:avLst/>
          </a:prstGeom>
          <a:noFill/>
          <a:ln w="9525">
            <a:noFill/>
            <a:miter lim="800000"/>
            <a:headEnd/>
            <a:tailEnd/>
          </a:ln>
        </p:spPr>
        <p:txBody>
          <a:bodyPr wrap="square">
            <a:spAutoFit/>
          </a:bodyPr>
          <a:lstStyle/>
          <a:p>
            <a:pPr>
              <a:spcBef>
                <a:spcPts val="600"/>
              </a:spcBef>
              <a:spcAft>
                <a:spcPts val="600"/>
              </a:spcAft>
            </a:pPr>
            <a:r>
              <a:rPr lang="en-US" sz="2400" b="1" dirty="0" smtClean="0">
                <a:solidFill>
                  <a:srgbClr val="C00000"/>
                </a:solidFill>
                <a:cs typeface="Arial" charset="0"/>
              </a:rPr>
              <a:t>Pathway  for National Capacity Development</a:t>
            </a:r>
            <a:endParaRPr lang="en-US" sz="2400" b="1" dirty="0">
              <a:solidFill>
                <a:srgbClr val="C00000"/>
              </a:solidFill>
              <a:cs typeface="Arial" charset="0"/>
            </a:endParaRPr>
          </a:p>
        </p:txBody>
      </p:sp>
      <p:sp>
        <p:nvSpPr>
          <p:cNvPr id="5" name="Rectangle 4"/>
          <p:cNvSpPr/>
          <p:nvPr/>
        </p:nvSpPr>
        <p:spPr>
          <a:xfrm>
            <a:off x="467544" y="1556792"/>
            <a:ext cx="8424936" cy="5262979"/>
          </a:xfrm>
          <a:prstGeom prst="rect">
            <a:avLst/>
          </a:prstGeom>
        </p:spPr>
        <p:txBody>
          <a:bodyPr wrap="square">
            <a:spAutoFit/>
          </a:bodyPr>
          <a:lstStyle/>
          <a:p>
            <a:pPr marL="342900" indent="-342900">
              <a:spcAft>
                <a:spcPts val="1200"/>
              </a:spcAft>
              <a:buAutoNum type="arabicPeriod"/>
            </a:pPr>
            <a:r>
              <a:rPr lang="en-US" sz="1900" dirty="0" smtClean="0"/>
              <a:t>Define </a:t>
            </a:r>
            <a:r>
              <a:rPr lang="en-US" sz="1900" b="1" dirty="0" smtClean="0"/>
              <a:t>pilot countries/regions </a:t>
            </a:r>
            <a:r>
              <a:rPr lang="en-US" sz="1900" dirty="0" smtClean="0"/>
              <a:t>according to food surplus/exporter/importer. PI focus on 5 countries (3+2) and 1 Region (Asia); </a:t>
            </a:r>
          </a:p>
          <a:p>
            <a:pPr marL="342900" indent="-342900">
              <a:spcAft>
                <a:spcPts val="1200"/>
              </a:spcAft>
              <a:buAutoNum type="arabicPeriod"/>
            </a:pPr>
            <a:r>
              <a:rPr lang="en-US" sz="1900" dirty="0" smtClean="0"/>
              <a:t>Conduct a series of </a:t>
            </a:r>
            <a:r>
              <a:rPr lang="en-US" sz="1900" b="1" dirty="0" smtClean="0"/>
              <a:t>regional workshops/</a:t>
            </a:r>
            <a:r>
              <a:rPr lang="en-US" sz="1900" b="1" dirty="0" err="1" smtClean="0"/>
              <a:t>questionaires</a:t>
            </a:r>
            <a:r>
              <a:rPr lang="en-US" sz="1900" b="1" dirty="0" smtClean="0"/>
              <a:t> </a:t>
            </a:r>
            <a:r>
              <a:rPr lang="en-US" sz="1900" dirty="0" smtClean="0"/>
              <a:t>for status assessment, needs and priorities through regional incubator / institutions; </a:t>
            </a:r>
          </a:p>
          <a:p>
            <a:pPr marL="342900" indent="-342900">
              <a:spcAft>
                <a:spcPts val="1200"/>
              </a:spcAft>
              <a:buAutoNum type="arabicPeriod"/>
            </a:pPr>
            <a:r>
              <a:rPr lang="en-US" sz="1900" b="1" dirty="0" smtClean="0"/>
              <a:t>National engagement </a:t>
            </a:r>
            <a:r>
              <a:rPr lang="en-US" sz="1900" dirty="0" smtClean="0"/>
              <a:t>and commitments by interested parties; </a:t>
            </a:r>
          </a:p>
          <a:p>
            <a:pPr marL="342900" indent="-342900">
              <a:spcAft>
                <a:spcPts val="1200"/>
              </a:spcAft>
              <a:buAutoNum type="arabicPeriod"/>
            </a:pPr>
            <a:r>
              <a:rPr lang="en-US" sz="1900" b="1" dirty="0" smtClean="0"/>
              <a:t>Assess national capacity </a:t>
            </a:r>
            <a:r>
              <a:rPr lang="en-US" sz="1900" dirty="0" smtClean="0"/>
              <a:t>in agriculture monitoring and EO data use, and enhancement needs; </a:t>
            </a:r>
          </a:p>
          <a:p>
            <a:pPr marL="342900" indent="-342900">
              <a:spcAft>
                <a:spcPts val="1200"/>
              </a:spcAft>
              <a:buAutoNum type="arabicPeriod"/>
            </a:pPr>
            <a:r>
              <a:rPr lang="en-US" sz="1900" dirty="0" smtClean="0"/>
              <a:t>Define </a:t>
            </a:r>
            <a:r>
              <a:rPr lang="en-US" sz="1900" b="1" dirty="0" smtClean="0"/>
              <a:t>data coverage </a:t>
            </a:r>
            <a:r>
              <a:rPr lang="en-US" sz="1900" dirty="0" smtClean="0"/>
              <a:t>requirements based on national needs assessment; </a:t>
            </a:r>
          </a:p>
          <a:p>
            <a:pPr marL="342900" indent="-342900">
              <a:spcAft>
                <a:spcPts val="1200"/>
              </a:spcAft>
              <a:buAutoNum type="arabicPeriod"/>
            </a:pPr>
            <a:r>
              <a:rPr lang="en-US" sz="1900" dirty="0" smtClean="0"/>
              <a:t>Define </a:t>
            </a:r>
            <a:r>
              <a:rPr lang="en-US" sz="1900" b="1" dirty="0" smtClean="0"/>
              <a:t>processes and activities </a:t>
            </a:r>
            <a:r>
              <a:rPr lang="en-US" sz="1900" dirty="0" smtClean="0"/>
              <a:t>that can assist national implementation; </a:t>
            </a:r>
          </a:p>
          <a:p>
            <a:pPr marL="342900" indent="-342900">
              <a:spcAft>
                <a:spcPts val="1200"/>
              </a:spcAft>
              <a:buAutoNum type="arabicPeriod"/>
            </a:pPr>
            <a:r>
              <a:rPr lang="en-US" sz="1900" dirty="0" smtClean="0"/>
              <a:t>Regional </a:t>
            </a:r>
            <a:r>
              <a:rPr lang="en-US" sz="1900" b="1" dirty="0" smtClean="0"/>
              <a:t>training / information exchange </a:t>
            </a:r>
            <a:r>
              <a:rPr lang="en-US" sz="1900" dirty="0" smtClean="0"/>
              <a:t>and continued regional networking.</a:t>
            </a:r>
          </a:p>
          <a:p>
            <a:pPr marL="342900" indent="-342900">
              <a:spcAft>
                <a:spcPts val="1200"/>
              </a:spcAft>
              <a:buAutoNum type="arabicPeriod"/>
            </a:pPr>
            <a:r>
              <a:rPr lang="en-US" sz="1900" dirty="0" smtClean="0"/>
              <a:t>National Uptake and maintenance and improved reporting</a:t>
            </a:r>
            <a:endParaRPr lang="en-US" sz="1900" dirty="0"/>
          </a:p>
        </p:txBody>
      </p:sp>
    </p:spTree>
  </p:cSld>
  <p:clrMapOvr>
    <a:masterClrMapping/>
  </p:clrMapOvr>
  <p:transition>
    <p:fad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293688" y="836712"/>
            <a:ext cx="8850312" cy="738088"/>
          </a:xfrm>
        </p:spPr>
        <p:txBody>
          <a:bodyPr>
            <a:noAutofit/>
          </a:bodyPr>
          <a:lstStyle/>
          <a:p>
            <a:pPr>
              <a:defRPr/>
            </a:pPr>
            <a:r>
              <a:rPr lang="en-US" sz="1800" dirty="0" smtClean="0"/>
              <a:t>AMIS Countries selected among the main producing, exporting and importing countries </a:t>
            </a:r>
          </a:p>
        </p:txBody>
      </p:sp>
      <p:pic>
        <p:nvPicPr>
          <p:cNvPr id="21507" name="Picture 4" descr="AMIScountry.PNG"/>
          <p:cNvPicPr>
            <a:picLocks noChangeAspect="1"/>
          </p:cNvPicPr>
          <p:nvPr/>
        </p:nvPicPr>
        <p:blipFill>
          <a:blip r:embed="rId3" cstate="email"/>
          <a:srcRect/>
          <a:stretch>
            <a:fillRect/>
          </a:stretch>
        </p:blipFill>
        <p:spPr bwMode="auto">
          <a:xfrm>
            <a:off x="395536" y="1700808"/>
            <a:ext cx="8107362" cy="3835400"/>
          </a:xfrm>
          <a:prstGeom prst="rect">
            <a:avLst/>
          </a:prstGeom>
          <a:noFill/>
          <a:ln w="9525">
            <a:noFill/>
            <a:miter lim="800000"/>
            <a:headEnd/>
            <a:tailEnd/>
          </a:ln>
        </p:spPr>
      </p:pic>
      <p:sp>
        <p:nvSpPr>
          <p:cNvPr id="6" name="TextBox 5"/>
          <p:cNvSpPr txBox="1"/>
          <p:nvPr/>
        </p:nvSpPr>
        <p:spPr>
          <a:xfrm>
            <a:off x="2900363" y="4572000"/>
            <a:ext cx="6048375" cy="1968500"/>
          </a:xfrm>
          <a:prstGeom prst="rect">
            <a:avLst/>
          </a:prstGeom>
          <a:noFill/>
        </p:spPr>
        <p:txBody>
          <a:bodyPr>
            <a:spAutoFit/>
          </a:bodyPr>
          <a:lstStyle/>
          <a:p>
            <a:pPr>
              <a:defRPr/>
            </a:pPr>
            <a:r>
              <a:rPr lang="en-US" sz="1200" u="sng" dirty="0">
                <a:solidFill>
                  <a:schemeClr val="bg1">
                    <a:lumMod val="65000"/>
                  </a:schemeClr>
                </a:solidFill>
              </a:rPr>
              <a:t>America:</a:t>
            </a:r>
            <a:r>
              <a:rPr lang="en-US" sz="1200" dirty="0">
                <a:solidFill>
                  <a:schemeClr val="bg1">
                    <a:lumMod val="65000"/>
                  </a:schemeClr>
                </a:solidFill>
              </a:rPr>
              <a:t> Canada, USA</a:t>
            </a:r>
            <a:r>
              <a:rPr lang="en-US" sz="1200" dirty="0">
                <a:solidFill>
                  <a:srgbClr val="1E5590"/>
                </a:solidFill>
              </a:rPr>
              <a:t>, Mexico, Brazil, Argentina</a:t>
            </a:r>
          </a:p>
          <a:p>
            <a:pPr>
              <a:defRPr/>
            </a:pPr>
            <a:endParaRPr lang="en-US" sz="1200" dirty="0">
              <a:solidFill>
                <a:srgbClr val="1E5590"/>
              </a:solidFill>
            </a:endParaRPr>
          </a:p>
          <a:p>
            <a:pPr>
              <a:defRPr/>
            </a:pPr>
            <a:r>
              <a:rPr lang="en-US" sz="1200" u="sng" dirty="0">
                <a:solidFill>
                  <a:srgbClr val="1E5590"/>
                </a:solidFill>
              </a:rPr>
              <a:t>Africa</a:t>
            </a:r>
            <a:r>
              <a:rPr lang="en-US" sz="1200" dirty="0">
                <a:solidFill>
                  <a:srgbClr val="1E5590"/>
                </a:solidFill>
              </a:rPr>
              <a:t>: Nigeria, Egypt, South-Africa</a:t>
            </a:r>
          </a:p>
          <a:p>
            <a:pPr>
              <a:defRPr/>
            </a:pPr>
            <a:endParaRPr lang="en-US" sz="1200" dirty="0">
              <a:solidFill>
                <a:srgbClr val="1E5590"/>
              </a:solidFill>
            </a:endParaRPr>
          </a:p>
          <a:p>
            <a:pPr>
              <a:defRPr/>
            </a:pPr>
            <a:r>
              <a:rPr lang="en-US" sz="1200" u="sng" dirty="0">
                <a:solidFill>
                  <a:schemeClr val="bg1">
                    <a:lumMod val="65000"/>
                  </a:schemeClr>
                </a:solidFill>
              </a:rPr>
              <a:t>EU</a:t>
            </a:r>
            <a:r>
              <a:rPr lang="en-US" sz="1200" dirty="0">
                <a:solidFill>
                  <a:schemeClr val="bg1">
                    <a:lumMod val="65000"/>
                  </a:schemeClr>
                </a:solidFill>
              </a:rPr>
              <a:t>: UK, Spain, France, Italy, Germany</a:t>
            </a:r>
          </a:p>
          <a:p>
            <a:pPr>
              <a:defRPr/>
            </a:pPr>
            <a:endParaRPr lang="en-US" sz="1200" dirty="0">
              <a:solidFill>
                <a:srgbClr val="1E5590"/>
              </a:solidFill>
            </a:endParaRPr>
          </a:p>
          <a:p>
            <a:pPr>
              <a:defRPr/>
            </a:pPr>
            <a:r>
              <a:rPr lang="en-US" sz="1200" u="sng" dirty="0">
                <a:solidFill>
                  <a:srgbClr val="1E5590"/>
                </a:solidFill>
              </a:rPr>
              <a:t>Europe-Asia: </a:t>
            </a:r>
            <a:r>
              <a:rPr lang="en-US" sz="1200" dirty="0">
                <a:solidFill>
                  <a:srgbClr val="1E5590"/>
                </a:solidFill>
              </a:rPr>
              <a:t>Russian Federation, Ukraine, Turkey, Kazakhstan, Saudi Arabia</a:t>
            </a:r>
          </a:p>
          <a:p>
            <a:pPr lvl="4">
              <a:defRPr/>
            </a:pPr>
            <a:endParaRPr lang="en-US" sz="1200" dirty="0">
              <a:solidFill>
                <a:srgbClr val="1E5590"/>
              </a:solidFill>
            </a:endParaRPr>
          </a:p>
          <a:p>
            <a:pPr>
              <a:defRPr/>
            </a:pPr>
            <a:r>
              <a:rPr lang="en-US" sz="1200" u="sng" dirty="0">
                <a:solidFill>
                  <a:srgbClr val="1E5590"/>
                </a:solidFill>
              </a:rPr>
              <a:t>Asia:</a:t>
            </a:r>
            <a:r>
              <a:rPr lang="en-US" sz="1200" dirty="0">
                <a:solidFill>
                  <a:srgbClr val="1E5590"/>
                </a:solidFill>
              </a:rPr>
              <a:t> India, China, Republic of Korea, Japan, Vietnam, Thailand, Indonesia, </a:t>
            </a:r>
          </a:p>
          <a:p>
            <a:pPr>
              <a:defRPr/>
            </a:pPr>
            <a:r>
              <a:rPr lang="en-US" sz="1200" dirty="0">
                <a:solidFill>
                  <a:srgbClr val="1E5590"/>
                </a:solidFill>
              </a:rPr>
              <a:t>Philippines</a:t>
            </a:r>
          </a:p>
        </p:txBody>
      </p:sp>
    </p:spTree>
    <p:extLst>
      <p:ext uri="{BB962C8B-B14F-4D97-AF65-F5344CB8AC3E}">
        <p14:creationId xmlns:p14="http://schemas.microsoft.com/office/powerpoint/2010/main" val="2820946313"/>
      </p:ext>
    </p:extLst>
  </p:cSld>
  <p:clrMapOvr>
    <a:masterClrMapping/>
  </p:clrMapOvr>
  <p:transition>
    <p:fad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360363" y="836712"/>
            <a:ext cx="8291512" cy="541238"/>
          </a:xfrm>
        </p:spPr>
        <p:txBody>
          <a:bodyPr/>
          <a:lstStyle/>
          <a:p>
            <a:pPr>
              <a:defRPr/>
            </a:pPr>
            <a:r>
              <a:rPr lang="en-US" sz="2800" dirty="0" smtClean="0"/>
              <a:t>AMIS Participating Countries</a:t>
            </a:r>
          </a:p>
        </p:txBody>
      </p:sp>
      <p:sp>
        <p:nvSpPr>
          <p:cNvPr id="22531" name="Rectangle 7"/>
          <p:cNvSpPr>
            <a:spLocks noChangeArrowheads="1"/>
          </p:cNvSpPr>
          <p:nvPr/>
        </p:nvSpPr>
        <p:spPr bwMode="auto">
          <a:xfrm>
            <a:off x="323528" y="5284365"/>
            <a:ext cx="8709025" cy="1384995"/>
          </a:xfrm>
          <a:prstGeom prst="rect">
            <a:avLst/>
          </a:prstGeom>
          <a:noFill/>
          <a:ln w="9525">
            <a:noFill/>
            <a:miter lim="800000"/>
            <a:headEnd/>
            <a:tailEnd/>
          </a:ln>
        </p:spPr>
        <p:txBody>
          <a:bodyPr>
            <a:spAutoFit/>
          </a:bodyPr>
          <a:lstStyle/>
          <a:p>
            <a:r>
              <a:rPr lang="en-US" sz="1400" dirty="0">
                <a:solidFill>
                  <a:schemeClr val="tx1">
                    <a:lumMod val="75000"/>
                  </a:schemeClr>
                </a:solidFill>
              </a:rPr>
              <a:t>AMIS seeks to strengthen collaboration and dialogue among main producing, exporting and importing countries. Apart from G20 members plus Spain, participants in AMIS include seven major producing, consuming and exporting countries of commodities covered by AMIS. Together, these countries represent a large share of global production, consumption and trade volumes of the targeted crops, typically in the range of 80-90 %. In addition, AMIS reaches out to other key stakeholders in international food markets such as commodity associations and institutional investors in commodity markets. </a:t>
            </a:r>
          </a:p>
        </p:txBody>
      </p:sp>
      <p:pic>
        <p:nvPicPr>
          <p:cNvPr id="22532" name="Picture 6" descr="AMIScountryALL.PNG"/>
          <p:cNvPicPr>
            <a:picLocks noChangeAspect="1"/>
          </p:cNvPicPr>
          <p:nvPr/>
        </p:nvPicPr>
        <p:blipFill>
          <a:blip r:embed="rId3" cstate="email"/>
          <a:srcRect/>
          <a:stretch>
            <a:fillRect/>
          </a:stretch>
        </p:blipFill>
        <p:spPr bwMode="auto">
          <a:xfrm>
            <a:off x="1347466" y="1613743"/>
            <a:ext cx="6991350" cy="3598863"/>
          </a:xfrm>
          <a:prstGeom prst="rect">
            <a:avLst/>
          </a:prstGeom>
          <a:noFill/>
          <a:ln w="9525">
            <a:noFill/>
            <a:miter lim="800000"/>
            <a:headEnd/>
            <a:tailEnd/>
          </a:ln>
        </p:spPr>
      </p:pic>
    </p:spTree>
    <p:extLst>
      <p:ext uri="{BB962C8B-B14F-4D97-AF65-F5344CB8AC3E}">
        <p14:creationId xmlns:p14="http://schemas.microsoft.com/office/powerpoint/2010/main" val="4059506354"/>
      </p:ext>
    </p:extLst>
  </p:cSld>
  <p:clrMapOvr>
    <a:masterClrMapping/>
  </p:clrMapOvr>
  <p:transition>
    <p:fad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395288" y="731838"/>
            <a:ext cx="8291512" cy="782637"/>
          </a:xfrm>
        </p:spPr>
        <p:txBody>
          <a:bodyPr/>
          <a:lstStyle/>
          <a:p>
            <a:pPr>
              <a:defRPr/>
            </a:pPr>
            <a:r>
              <a:rPr lang="en-US" sz="2800" dirty="0" smtClean="0"/>
              <a:t>GEOGLAM aim and actions</a:t>
            </a:r>
          </a:p>
        </p:txBody>
      </p:sp>
      <p:sp>
        <p:nvSpPr>
          <p:cNvPr id="23555" name="Rectangle 2"/>
          <p:cNvSpPr>
            <a:spLocks noChangeArrowheads="1"/>
          </p:cNvSpPr>
          <p:nvPr/>
        </p:nvSpPr>
        <p:spPr bwMode="auto">
          <a:xfrm>
            <a:off x="392113" y="1677710"/>
            <a:ext cx="8305800" cy="4555093"/>
          </a:xfrm>
          <a:prstGeom prst="rect">
            <a:avLst/>
          </a:prstGeom>
          <a:noFill/>
          <a:ln w="9525">
            <a:noFill/>
            <a:miter lim="800000"/>
            <a:headEnd/>
            <a:tailEnd/>
          </a:ln>
        </p:spPr>
        <p:txBody>
          <a:bodyPr anchor="ctr">
            <a:spAutoFit/>
          </a:bodyPr>
          <a:lstStyle/>
          <a:p>
            <a:pPr>
              <a:tabLst>
                <a:tab pos="457200" algn="l"/>
              </a:tabLst>
            </a:pPr>
            <a:r>
              <a:rPr lang="en-US" dirty="0">
                <a:solidFill>
                  <a:schemeClr val="tx1">
                    <a:lumMod val="75000"/>
                  </a:schemeClr>
                </a:solidFill>
              </a:rPr>
              <a:t>The Group on Earth Observations Global Agricultural Monitoring (GEOGLAM) initiative aims at strengthening the international community’s capacity to produce and disseminate relevant, timely and accurate forecasts of agricultural production at national, regional and global scales through the use of Earth observations.</a:t>
            </a:r>
          </a:p>
          <a:p>
            <a:pPr>
              <a:tabLst>
                <a:tab pos="457200" algn="l"/>
              </a:tabLst>
            </a:pPr>
            <a:endParaRPr lang="en-US" dirty="0">
              <a:solidFill>
                <a:schemeClr val="tx1">
                  <a:lumMod val="75000"/>
                </a:schemeClr>
              </a:solidFill>
            </a:endParaRPr>
          </a:p>
          <a:p>
            <a:pPr>
              <a:tabLst>
                <a:tab pos="457200" algn="l"/>
              </a:tabLst>
            </a:pPr>
            <a:r>
              <a:rPr lang="en-US" sz="1600" u="sng" dirty="0">
                <a:solidFill>
                  <a:schemeClr val="tx1">
                    <a:lumMod val="75000"/>
                  </a:schemeClr>
                </a:solidFill>
              </a:rPr>
              <a:t>Action 1</a:t>
            </a:r>
            <a:r>
              <a:rPr lang="en-US" sz="1600" dirty="0">
                <a:solidFill>
                  <a:schemeClr val="tx1">
                    <a:lumMod val="75000"/>
                  </a:schemeClr>
                </a:solidFill>
              </a:rPr>
              <a:t>. Strengthening national capacities for agric. monitoring</a:t>
            </a:r>
          </a:p>
          <a:p>
            <a:pPr>
              <a:tabLst>
                <a:tab pos="457200" algn="l"/>
              </a:tabLst>
            </a:pPr>
            <a:r>
              <a:rPr lang="en-US" sz="1400" dirty="0">
                <a:solidFill>
                  <a:schemeClr val="tx1">
                    <a:lumMod val="75000"/>
                  </a:schemeClr>
                </a:solidFill>
              </a:rPr>
              <a:t> Capacity development for the use of EO, experience sharing, research;</a:t>
            </a:r>
          </a:p>
          <a:p>
            <a:pPr>
              <a:tabLst>
                <a:tab pos="457200" algn="l"/>
              </a:tabLst>
            </a:pPr>
            <a:endParaRPr lang="en-US" sz="1600" dirty="0">
              <a:solidFill>
                <a:schemeClr val="tx1">
                  <a:lumMod val="75000"/>
                </a:schemeClr>
              </a:solidFill>
            </a:endParaRPr>
          </a:p>
          <a:p>
            <a:pPr>
              <a:tabLst>
                <a:tab pos="457200" algn="l"/>
              </a:tabLst>
            </a:pPr>
            <a:r>
              <a:rPr lang="en-US" sz="1600" u="sng" dirty="0">
                <a:solidFill>
                  <a:schemeClr val="tx1">
                    <a:lumMod val="75000"/>
                  </a:schemeClr>
                </a:solidFill>
              </a:rPr>
              <a:t>Action 2.</a:t>
            </a:r>
            <a:r>
              <a:rPr lang="en-US" sz="1600" dirty="0">
                <a:solidFill>
                  <a:schemeClr val="tx1">
                    <a:lumMod val="75000"/>
                  </a:schemeClr>
                </a:solidFill>
              </a:rPr>
              <a:t> Global and regional agricultural monitoring Systems </a:t>
            </a:r>
          </a:p>
          <a:p>
            <a:pPr>
              <a:tabLst>
                <a:tab pos="457200" algn="l"/>
              </a:tabLst>
            </a:pPr>
            <a:r>
              <a:rPr lang="en-US" sz="1400" dirty="0">
                <a:solidFill>
                  <a:schemeClr val="tx1">
                    <a:lumMod val="75000"/>
                  </a:schemeClr>
                </a:solidFill>
              </a:rPr>
              <a:t>Harmonizing, connecting, strengthening inter-comparing existing systems, disseminating information.</a:t>
            </a:r>
          </a:p>
          <a:p>
            <a:pPr>
              <a:tabLst>
                <a:tab pos="457200" algn="l"/>
              </a:tabLst>
            </a:pPr>
            <a:endParaRPr lang="en-US" sz="1600" dirty="0">
              <a:solidFill>
                <a:schemeClr val="tx1">
                  <a:lumMod val="75000"/>
                </a:schemeClr>
              </a:solidFill>
            </a:endParaRPr>
          </a:p>
          <a:p>
            <a:pPr>
              <a:tabLst>
                <a:tab pos="457200" algn="l"/>
              </a:tabLst>
            </a:pPr>
            <a:r>
              <a:rPr lang="en-US" sz="1600" u="sng" dirty="0">
                <a:solidFill>
                  <a:schemeClr val="tx1">
                    <a:lumMod val="75000"/>
                  </a:schemeClr>
                </a:solidFill>
              </a:rPr>
              <a:t>Action 3.</a:t>
            </a:r>
            <a:r>
              <a:rPr lang="en-US" sz="1600" dirty="0">
                <a:solidFill>
                  <a:schemeClr val="tx1">
                    <a:lumMod val="75000"/>
                  </a:schemeClr>
                </a:solidFill>
              </a:rPr>
              <a:t> At risk regions and countries agricultural monitoring </a:t>
            </a:r>
          </a:p>
          <a:p>
            <a:pPr>
              <a:tabLst>
                <a:tab pos="457200" algn="l"/>
              </a:tabLst>
            </a:pPr>
            <a:r>
              <a:rPr lang="en-US" sz="1400" dirty="0">
                <a:solidFill>
                  <a:schemeClr val="tx1">
                    <a:lumMod val="75000"/>
                  </a:schemeClr>
                </a:solidFill>
              </a:rPr>
              <a:t>Improving monitoring methods, tools and systems for vulnerable agricultural systems</a:t>
            </a:r>
          </a:p>
          <a:p>
            <a:pPr>
              <a:tabLst>
                <a:tab pos="457200" algn="l"/>
              </a:tabLst>
            </a:pPr>
            <a:endParaRPr lang="en-US" sz="1600" dirty="0">
              <a:solidFill>
                <a:schemeClr val="tx1">
                  <a:lumMod val="75000"/>
                </a:schemeClr>
              </a:solidFill>
            </a:endParaRPr>
          </a:p>
          <a:p>
            <a:pPr>
              <a:tabLst>
                <a:tab pos="457200" algn="l"/>
              </a:tabLst>
            </a:pPr>
            <a:r>
              <a:rPr lang="en-US" sz="1600" u="sng" dirty="0">
                <a:solidFill>
                  <a:schemeClr val="tx1">
                    <a:lumMod val="75000"/>
                  </a:schemeClr>
                </a:solidFill>
              </a:rPr>
              <a:t>Action 4.</a:t>
            </a:r>
            <a:r>
              <a:rPr lang="en-US" sz="1600" dirty="0">
                <a:solidFill>
                  <a:schemeClr val="tx1">
                    <a:lumMod val="75000"/>
                  </a:schemeClr>
                </a:solidFill>
              </a:rPr>
              <a:t> Global Earth observation system of systems for agriculture </a:t>
            </a:r>
          </a:p>
          <a:p>
            <a:pPr>
              <a:tabLst>
                <a:tab pos="457200" algn="l"/>
              </a:tabLst>
            </a:pPr>
            <a:r>
              <a:rPr lang="en-US" sz="1400" dirty="0">
                <a:solidFill>
                  <a:schemeClr val="tx1">
                    <a:lumMod val="75000"/>
                  </a:schemeClr>
                </a:solidFill>
              </a:rPr>
              <a:t>Developing an operational system : coordinated satellite and in-situ Earth Observation and weather forecasting.</a:t>
            </a:r>
            <a:endParaRPr lang="en-US" sz="1100" dirty="0">
              <a:solidFill>
                <a:schemeClr val="tx1">
                  <a:lumMod val="75000"/>
                </a:schemeClr>
              </a:solidFill>
            </a:endParaRPr>
          </a:p>
        </p:txBody>
      </p:sp>
    </p:spTree>
    <p:extLst>
      <p:ext uri="{BB962C8B-B14F-4D97-AF65-F5344CB8AC3E}">
        <p14:creationId xmlns:p14="http://schemas.microsoft.com/office/powerpoint/2010/main" val="1472647530"/>
      </p:ext>
    </p:extLst>
  </p:cSld>
  <p:clrMapOvr>
    <a:masterClrMapping/>
  </p:clrMapOvr>
  <p:transition>
    <p:fad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361950" y="836712"/>
            <a:ext cx="8291513" cy="601563"/>
          </a:xfrm>
        </p:spPr>
        <p:txBody>
          <a:bodyPr>
            <a:normAutofit fontScale="90000"/>
          </a:bodyPr>
          <a:lstStyle/>
          <a:p>
            <a:pPr>
              <a:defRPr/>
            </a:pPr>
            <a:r>
              <a:rPr lang="en-US" sz="2800" dirty="0" smtClean="0"/>
              <a:t>GEOGLAM- </a:t>
            </a:r>
            <a:r>
              <a:rPr lang="en-US" altLang="zh-TW" sz="2000" b="0" dirty="0" smtClean="0">
                <a:ea typeface="PMingLiU" pitchFamily="18" charset="-120"/>
                <a:cs typeface="Times New Roman" pitchFamily="18" charset="0"/>
              </a:rPr>
              <a:t>Proposed countries (</a:t>
            </a:r>
            <a:r>
              <a:rPr lang="en-US" sz="1200" dirty="0" smtClean="0"/>
              <a:t>to be confirmed in Feb Meeting)</a:t>
            </a:r>
          </a:p>
        </p:txBody>
      </p:sp>
      <p:sp>
        <p:nvSpPr>
          <p:cNvPr id="4" name="TextBox 3"/>
          <p:cNvSpPr txBox="1"/>
          <p:nvPr/>
        </p:nvSpPr>
        <p:spPr>
          <a:xfrm>
            <a:off x="7953375" y="2841625"/>
            <a:ext cx="885825" cy="2122488"/>
          </a:xfrm>
          <a:prstGeom prst="rect">
            <a:avLst/>
          </a:prstGeom>
          <a:noFill/>
          <a:ln>
            <a:solidFill>
              <a:schemeClr val="accent1">
                <a:lumMod val="50000"/>
              </a:schemeClr>
            </a:solidFill>
          </a:ln>
        </p:spPr>
        <p:txBody>
          <a:bodyPr wrap="none">
            <a:spAutoFit/>
          </a:bodyPr>
          <a:lstStyle/>
          <a:p>
            <a:pPr>
              <a:buFont typeface="Arial" pitchFamily="34" charset="0"/>
              <a:buChar char="•"/>
              <a:defRPr/>
            </a:pPr>
            <a:endParaRPr lang="en-US" sz="1200" u="sng" dirty="0">
              <a:solidFill>
                <a:srgbClr val="1E5590"/>
              </a:solidFill>
            </a:endParaRPr>
          </a:p>
          <a:p>
            <a:pPr>
              <a:buFont typeface="Arial" pitchFamily="34" charset="0"/>
              <a:buChar char="•"/>
              <a:defRPr/>
            </a:pPr>
            <a:r>
              <a:rPr lang="en-US" sz="1200" u="sng" dirty="0">
                <a:solidFill>
                  <a:srgbClr val="1E5590"/>
                </a:solidFill>
              </a:rPr>
              <a:t>America</a:t>
            </a:r>
          </a:p>
          <a:p>
            <a:pPr>
              <a:defRPr/>
            </a:pPr>
            <a:r>
              <a:rPr lang="en-US" sz="1200" dirty="0">
                <a:solidFill>
                  <a:srgbClr val="1E5590"/>
                </a:solidFill>
              </a:rPr>
              <a:t>Argentina</a:t>
            </a:r>
          </a:p>
          <a:p>
            <a:pPr>
              <a:defRPr/>
            </a:pPr>
            <a:endParaRPr lang="en-US" sz="1200" dirty="0">
              <a:solidFill>
                <a:srgbClr val="1E5590"/>
              </a:solidFill>
            </a:endParaRPr>
          </a:p>
          <a:p>
            <a:pPr>
              <a:buFont typeface="Arial" pitchFamily="34" charset="0"/>
              <a:buChar char="•"/>
              <a:defRPr/>
            </a:pPr>
            <a:r>
              <a:rPr lang="en-US" sz="1200" u="sng" dirty="0">
                <a:solidFill>
                  <a:srgbClr val="1E5590"/>
                </a:solidFill>
              </a:rPr>
              <a:t>Africa</a:t>
            </a:r>
          </a:p>
          <a:p>
            <a:pPr>
              <a:defRPr/>
            </a:pPr>
            <a:r>
              <a:rPr lang="en-US" sz="1200" dirty="0">
                <a:solidFill>
                  <a:srgbClr val="1E5590"/>
                </a:solidFill>
              </a:rPr>
              <a:t>Uganda</a:t>
            </a:r>
          </a:p>
          <a:p>
            <a:pPr>
              <a:defRPr/>
            </a:pPr>
            <a:endParaRPr lang="en-US" sz="1200" dirty="0">
              <a:solidFill>
                <a:srgbClr val="FFC000"/>
              </a:solidFill>
            </a:endParaRPr>
          </a:p>
          <a:p>
            <a:pPr>
              <a:buFont typeface="Arial" pitchFamily="34" charset="0"/>
              <a:buChar char="•"/>
              <a:defRPr/>
            </a:pPr>
            <a:r>
              <a:rPr lang="en-US" sz="1200" u="sng" dirty="0" err="1">
                <a:solidFill>
                  <a:srgbClr val="1E5590"/>
                </a:solidFill>
              </a:rPr>
              <a:t>EurAsia</a:t>
            </a:r>
            <a:endParaRPr lang="en-US" sz="1200" u="sng" dirty="0">
              <a:solidFill>
                <a:srgbClr val="1E5590"/>
              </a:solidFill>
            </a:endParaRPr>
          </a:p>
          <a:p>
            <a:pPr>
              <a:defRPr/>
            </a:pPr>
            <a:r>
              <a:rPr lang="en-US" sz="1200" dirty="0">
                <a:solidFill>
                  <a:srgbClr val="1E5590"/>
                </a:solidFill>
              </a:rPr>
              <a:t>Russia</a:t>
            </a:r>
          </a:p>
          <a:p>
            <a:pPr>
              <a:defRPr/>
            </a:pPr>
            <a:r>
              <a:rPr lang="en-US" sz="1200" dirty="0">
                <a:solidFill>
                  <a:srgbClr val="1E5590"/>
                </a:solidFill>
              </a:rPr>
              <a:t>Ukraine</a:t>
            </a:r>
          </a:p>
          <a:p>
            <a:pPr>
              <a:defRPr/>
            </a:pPr>
            <a:r>
              <a:rPr lang="en-US" sz="1200" dirty="0">
                <a:solidFill>
                  <a:srgbClr val="1E5590"/>
                </a:solidFill>
              </a:rPr>
              <a:t>Australia</a:t>
            </a:r>
          </a:p>
        </p:txBody>
      </p:sp>
      <p:sp>
        <p:nvSpPr>
          <p:cNvPr id="24580" name="Rectangle 2"/>
          <p:cNvSpPr>
            <a:spLocks noChangeArrowheads="1"/>
          </p:cNvSpPr>
          <p:nvPr/>
        </p:nvSpPr>
        <p:spPr bwMode="auto">
          <a:xfrm>
            <a:off x="468313" y="1600200"/>
            <a:ext cx="8305800" cy="369888"/>
          </a:xfrm>
          <a:prstGeom prst="rect">
            <a:avLst/>
          </a:prstGeom>
          <a:noFill/>
          <a:ln w="9525">
            <a:noFill/>
            <a:miter lim="800000"/>
            <a:headEnd/>
            <a:tailEnd/>
          </a:ln>
        </p:spPr>
        <p:txBody>
          <a:bodyPr anchor="ctr">
            <a:spAutoFit/>
          </a:bodyPr>
          <a:lstStyle/>
          <a:p>
            <a:r>
              <a:rPr lang="en-US" dirty="0"/>
              <a:t>Criteria: Crops maize, wheat, corn soy producer countries</a:t>
            </a:r>
            <a:endParaRPr lang="en-US" altLang="zh-TW" dirty="0">
              <a:solidFill>
                <a:srgbClr val="1E5590"/>
              </a:solidFill>
              <a:ea typeface="PMingLiU" pitchFamily="18" charset="-120"/>
              <a:cs typeface="Arial" charset="0"/>
            </a:endParaRPr>
          </a:p>
        </p:txBody>
      </p:sp>
      <p:pic>
        <p:nvPicPr>
          <p:cNvPr id="24581" name="Picture 5" descr="GEOGLAMcountrysel2013.PNG"/>
          <p:cNvPicPr>
            <a:picLocks noChangeAspect="1"/>
          </p:cNvPicPr>
          <p:nvPr/>
        </p:nvPicPr>
        <p:blipFill>
          <a:blip r:embed="rId3" cstate="email"/>
          <a:srcRect/>
          <a:stretch>
            <a:fillRect/>
          </a:stretch>
        </p:blipFill>
        <p:spPr bwMode="auto">
          <a:xfrm>
            <a:off x="815975" y="2343150"/>
            <a:ext cx="6486525" cy="3240088"/>
          </a:xfrm>
          <a:prstGeom prst="rect">
            <a:avLst/>
          </a:prstGeom>
          <a:noFill/>
          <a:ln w="9525">
            <a:noFill/>
            <a:miter lim="800000"/>
            <a:headEnd/>
            <a:tailEnd/>
          </a:ln>
        </p:spPr>
      </p:pic>
      <p:sp>
        <p:nvSpPr>
          <p:cNvPr id="7" name="Rectangle 6"/>
          <p:cNvSpPr/>
          <p:nvPr/>
        </p:nvSpPr>
        <p:spPr>
          <a:xfrm>
            <a:off x="719138" y="5426075"/>
            <a:ext cx="4572000" cy="938213"/>
          </a:xfrm>
          <a:prstGeom prst="rect">
            <a:avLst/>
          </a:prstGeom>
        </p:spPr>
        <p:txBody>
          <a:bodyPr>
            <a:spAutoFit/>
          </a:bodyPr>
          <a:lstStyle/>
          <a:p>
            <a:pPr>
              <a:defRPr/>
            </a:pPr>
            <a:r>
              <a:rPr lang="en-US" sz="1100" dirty="0"/>
              <a:t>Source: Status Update on The GEOGLAM </a:t>
            </a:r>
            <a:r>
              <a:rPr lang="en-US" sz="1100" dirty="0" err="1"/>
              <a:t>Inititive</a:t>
            </a:r>
            <a:endParaRPr lang="en-US" sz="1100" dirty="0"/>
          </a:p>
          <a:p>
            <a:pPr marL="285750" indent="-285750">
              <a:defRPr/>
            </a:pPr>
            <a:r>
              <a:rPr lang="en-US" sz="1100" dirty="0"/>
              <a:t>I. Becker-Reshef, C. Justice, A. </a:t>
            </a:r>
            <a:r>
              <a:rPr lang="en-US" sz="1100" dirty="0" err="1"/>
              <a:t>Whitcraft</a:t>
            </a:r>
            <a:r>
              <a:rPr lang="en-US" sz="1100" dirty="0"/>
              <a:t>, M. Hansen, J. </a:t>
            </a:r>
            <a:r>
              <a:rPr lang="en-US" sz="1100" dirty="0" err="1"/>
              <a:t>Soares</a:t>
            </a:r>
            <a:endParaRPr lang="en-US" sz="1100" dirty="0"/>
          </a:p>
          <a:p>
            <a:pPr>
              <a:defRPr/>
            </a:pPr>
            <a:r>
              <a:rPr lang="en-US" sz="1100" dirty="0"/>
              <a:t>CEOS SDCG--‐3 Meeting</a:t>
            </a:r>
          </a:p>
          <a:p>
            <a:pPr>
              <a:defRPr/>
            </a:pPr>
            <a:r>
              <a:rPr lang="en-US" sz="1100" dirty="0"/>
              <a:t>February 7--‐9, 2013</a:t>
            </a:r>
          </a:p>
          <a:p>
            <a:pPr>
              <a:defRPr/>
            </a:pPr>
            <a:r>
              <a:rPr lang="en-US" sz="1100" dirty="0"/>
              <a:t>Sydney, Australia</a:t>
            </a:r>
          </a:p>
        </p:txBody>
      </p:sp>
    </p:spTree>
    <p:extLst>
      <p:ext uri="{BB962C8B-B14F-4D97-AF65-F5344CB8AC3E}">
        <p14:creationId xmlns:p14="http://schemas.microsoft.com/office/powerpoint/2010/main" val="735727833"/>
      </p:ext>
    </p:extLst>
  </p:cSld>
  <p:clrMapOvr>
    <a:masterClrMapping/>
  </p:clrMapOvr>
  <p:transition>
    <p:fad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5" name="Picture 6" descr="SElection2013IPlanGEOGLAM.PNG"/>
          <p:cNvPicPr>
            <a:picLocks noChangeAspect="1"/>
          </p:cNvPicPr>
          <p:nvPr/>
        </p:nvPicPr>
        <p:blipFill>
          <a:blip r:embed="rId2" cstate="email"/>
          <a:srcRect/>
          <a:stretch>
            <a:fillRect/>
          </a:stretch>
        </p:blipFill>
        <p:spPr bwMode="auto">
          <a:xfrm>
            <a:off x="611188" y="2636838"/>
            <a:ext cx="7280275" cy="3600450"/>
          </a:xfrm>
          <a:prstGeom prst="rect">
            <a:avLst/>
          </a:prstGeom>
          <a:noFill/>
          <a:ln w="9525">
            <a:noFill/>
            <a:miter lim="800000"/>
            <a:headEnd/>
            <a:tailEnd/>
          </a:ln>
        </p:spPr>
      </p:pic>
      <p:sp>
        <p:nvSpPr>
          <p:cNvPr id="25602" name="Rectangle 2"/>
          <p:cNvSpPr>
            <a:spLocks noChangeArrowheads="1"/>
          </p:cNvSpPr>
          <p:nvPr/>
        </p:nvSpPr>
        <p:spPr bwMode="auto">
          <a:xfrm>
            <a:off x="265113" y="908720"/>
            <a:ext cx="8878887" cy="461665"/>
          </a:xfrm>
          <a:prstGeom prst="rect">
            <a:avLst/>
          </a:prstGeom>
          <a:noFill/>
          <a:ln w="9525">
            <a:noFill/>
            <a:miter lim="800000"/>
            <a:headEnd/>
            <a:tailEnd/>
          </a:ln>
        </p:spPr>
        <p:txBody>
          <a:bodyPr>
            <a:spAutoFit/>
          </a:bodyPr>
          <a:lstStyle/>
          <a:p>
            <a:pPr>
              <a:spcBef>
                <a:spcPts val="600"/>
              </a:spcBef>
              <a:spcAft>
                <a:spcPts val="600"/>
              </a:spcAft>
            </a:pPr>
            <a:r>
              <a:rPr lang="en-US" sz="2400" b="1" dirty="0" smtClean="0">
                <a:solidFill>
                  <a:srgbClr val="C00000"/>
                </a:solidFill>
              </a:rPr>
              <a:t>GEOGLAM- </a:t>
            </a:r>
            <a:r>
              <a:rPr lang="en-US" altLang="zh-TW" sz="2400" b="1" dirty="0" smtClean="0">
                <a:solidFill>
                  <a:srgbClr val="C00000"/>
                </a:solidFill>
                <a:ea typeface="PMingLiU" pitchFamily="18" charset="-120"/>
                <a:cs typeface="Times New Roman" pitchFamily="18" charset="0"/>
              </a:rPr>
              <a:t>Proposed countries</a:t>
            </a:r>
            <a:endParaRPr lang="en-US" i="1" dirty="0" smtClean="0">
              <a:solidFill>
                <a:srgbClr val="C00000"/>
              </a:solidFill>
            </a:endParaRPr>
          </a:p>
        </p:txBody>
      </p:sp>
      <p:sp>
        <p:nvSpPr>
          <p:cNvPr id="25604" name="Rectangle 2"/>
          <p:cNvSpPr>
            <a:spLocks noChangeArrowheads="1"/>
          </p:cNvSpPr>
          <p:nvPr/>
        </p:nvSpPr>
        <p:spPr bwMode="auto">
          <a:xfrm>
            <a:off x="395288" y="6308725"/>
            <a:ext cx="6840537" cy="369888"/>
          </a:xfrm>
          <a:prstGeom prst="rect">
            <a:avLst/>
          </a:prstGeom>
          <a:noFill/>
          <a:ln w="9525">
            <a:noFill/>
            <a:miter lim="800000"/>
            <a:headEnd/>
            <a:tailEnd/>
          </a:ln>
        </p:spPr>
        <p:txBody>
          <a:bodyPr anchor="ctr">
            <a:spAutoFit/>
          </a:bodyPr>
          <a:lstStyle/>
          <a:p>
            <a:r>
              <a:rPr lang="en-US"/>
              <a:t>Criteria: Crops maize, wheat, rice, soybeans producer countries</a:t>
            </a:r>
            <a:endParaRPr lang="en-US" altLang="zh-TW">
              <a:solidFill>
                <a:srgbClr val="1E5590"/>
              </a:solidFill>
              <a:ea typeface="PMingLiU" pitchFamily="18" charset="-120"/>
              <a:cs typeface="Arial" charset="0"/>
            </a:endParaRPr>
          </a:p>
        </p:txBody>
      </p:sp>
      <p:sp>
        <p:nvSpPr>
          <p:cNvPr id="8" name="TextBox 7"/>
          <p:cNvSpPr txBox="1"/>
          <p:nvPr/>
        </p:nvSpPr>
        <p:spPr>
          <a:xfrm>
            <a:off x="8027988" y="908050"/>
            <a:ext cx="985837" cy="4340225"/>
          </a:xfrm>
          <a:prstGeom prst="rect">
            <a:avLst/>
          </a:prstGeom>
          <a:ln/>
        </p:spPr>
        <p:style>
          <a:lnRef idx="3">
            <a:schemeClr val="lt1"/>
          </a:lnRef>
          <a:fillRef idx="1">
            <a:schemeClr val="accent6"/>
          </a:fillRef>
          <a:effectRef idx="1">
            <a:schemeClr val="accent6"/>
          </a:effectRef>
          <a:fontRef idx="minor">
            <a:schemeClr val="lt1"/>
          </a:fontRef>
        </p:style>
        <p:txBody>
          <a:bodyPr wrap="none">
            <a:spAutoFit/>
          </a:bodyPr>
          <a:lstStyle/>
          <a:p>
            <a:pPr>
              <a:defRPr/>
            </a:pPr>
            <a:r>
              <a:rPr lang="en-US" sz="1200" b="1" i="1" dirty="0"/>
              <a:t>COUNTRY </a:t>
            </a:r>
          </a:p>
          <a:p>
            <a:pPr>
              <a:defRPr/>
            </a:pPr>
            <a:endParaRPr lang="en-US" sz="1200" u="sng" dirty="0">
              <a:solidFill>
                <a:srgbClr val="1E5590"/>
              </a:solidFill>
            </a:endParaRPr>
          </a:p>
          <a:p>
            <a:pPr>
              <a:buFont typeface="Arial" pitchFamily="34" charset="0"/>
              <a:buChar char="•"/>
              <a:defRPr/>
            </a:pPr>
            <a:r>
              <a:rPr lang="en-US" sz="1200" u="sng" dirty="0">
                <a:solidFill>
                  <a:srgbClr val="1E5590"/>
                </a:solidFill>
              </a:rPr>
              <a:t>America</a:t>
            </a:r>
          </a:p>
          <a:p>
            <a:pPr>
              <a:defRPr/>
            </a:pPr>
            <a:r>
              <a:rPr lang="en-US" sz="1200" dirty="0">
                <a:solidFill>
                  <a:srgbClr val="1E5590"/>
                </a:solidFill>
              </a:rPr>
              <a:t>Mexico</a:t>
            </a:r>
          </a:p>
          <a:p>
            <a:pPr>
              <a:defRPr/>
            </a:pPr>
            <a:r>
              <a:rPr lang="en-US" sz="1200" dirty="0">
                <a:solidFill>
                  <a:srgbClr val="1E5590"/>
                </a:solidFill>
              </a:rPr>
              <a:t>Brazil</a:t>
            </a:r>
          </a:p>
          <a:p>
            <a:pPr>
              <a:defRPr/>
            </a:pPr>
            <a:r>
              <a:rPr lang="en-US" sz="1200" dirty="0">
                <a:solidFill>
                  <a:srgbClr val="1E5590"/>
                </a:solidFill>
              </a:rPr>
              <a:t>Argentina</a:t>
            </a:r>
          </a:p>
          <a:p>
            <a:pPr>
              <a:defRPr/>
            </a:pPr>
            <a:endParaRPr lang="en-US" sz="1200" dirty="0">
              <a:solidFill>
                <a:srgbClr val="1E5590"/>
              </a:solidFill>
            </a:endParaRPr>
          </a:p>
          <a:p>
            <a:pPr>
              <a:buFont typeface="Arial" pitchFamily="34" charset="0"/>
              <a:buChar char="•"/>
              <a:defRPr/>
            </a:pPr>
            <a:r>
              <a:rPr lang="en-US" sz="1200" u="sng" dirty="0">
                <a:solidFill>
                  <a:srgbClr val="1E5590"/>
                </a:solidFill>
              </a:rPr>
              <a:t>Africa</a:t>
            </a:r>
          </a:p>
          <a:p>
            <a:pPr>
              <a:defRPr/>
            </a:pPr>
            <a:r>
              <a:rPr lang="en-US" sz="1200" dirty="0">
                <a:solidFill>
                  <a:srgbClr val="1E5590"/>
                </a:solidFill>
              </a:rPr>
              <a:t>Uganda</a:t>
            </a:r>
          </a:p>
          <a:p>
            <a:pPr>
              <a:defRPr/>
            </a:pPr>
            <a:r>
              <a:rPr lang="en-US" sz="1200" dirty="0">
                <a:solidFill>
                  <a:srgbClr val="1E5590"/>
                </a:solidFill>
              </a:rPr>
              <a:t>Algeria</a:t>
            </a:r>
          </a:p>
          <a:p>
            <a:pPr>
              <a:defRPr/>
            </a:pPr>
            <a:r>
              <a:rPr lang="en-US" sz="1200" dirty="0">
                <a:solidFill>
                  <a:srgbClr val="1E5590"/>
                </a:solidFill>
              </a:rPr>
              <a:t>Ethiopia</a:t>
            </a:r>
          </a:p>
          <a:p>
            <a:pPr>
              <a:defRPr/>
            </a:pPr>
            <a:endParaRPr lang="en-US" sz="1200" dirty="0">
              <a:solidFill>
                <a:srgbClr val="FFC000"/>
              </a:solidFill>
            </a:endParaRPr>
          </a:p>
          <a:p>
            <a:pPr>
              <a:buFont typeface="Arial" pitchFamily="34" charset="0"/>
              <a:buChar char="•"/>
              <a:defRPr/>
            </a:pPr>
            <a:r>
              <a:rPr lang="en-US" sz="1200" u="sng" dirty="0" err="1">
                <a:solidFill>
                  <a:srgbClr val="1E5590"/>
                </a:solidFill>
              </a:rPr>
              <a:t>EurAsia</a:t>
            </a:r>
            <a:endParaRPr lang="en-US" sz="1200" u="sng" dirty="0">
              <a:solidFill>
                <a:srgbClr val="1E5590"/>
              </a:solidFill>
            </a:endParaRPr>
          </a:p>
          <a:p>
            <a:pPr>
              <a:defRPr/>
            </a:pPr>
            <a:r>
              <a:rPr lang="en-US" sz="1200" dirty="0">
                <a:solidFill>
                  <a:srgbClr val="1E5590"/>
                </a:solidFill>
              </a:rPr>
              <a:t>Russia</a:t>
            </a:r>
          </a:p>
          <a:p>
            <a:pPr>
              <a:defRPr/>
            </a:pPr>
            <a:r>
              <a:rPr lang="en-US" sz="1200" dirty="0">
                <a:solidFill>
                  <a:srgbClr val="1E5590"/>
                </a:solidFill>
              </a:rPr>
              <a:t>Ukraine</a:t>
            </a:r>
          </a:p>
          <a:p>
            <a:pPr>
              <a:defRPr/>
            </a:pPr>
            <a:r>
              <a:rPr lang="en-US" sz="1200" dirty="0">
                <a:solidFill>
                  <a:srgbClr val="1E5590"/>
                </a:solidFill>
              </a:rPr>
              <a:t>Belarus</a:t>
            </a:r>
          </a:p>
          <a:p>
            <a:pPr>
              <a:defRPr/>
            </a:pPr>
            <a:r>
              <a:rPr lang="en-US" sz="1200" dirty="0">
                <a:solidFill>
                  <a:srgbClr val="1E5590"/>
                </a:solidFill>
              </a:rPr>
              <a:t>Kazakhstan</a:t>
            </a:r>
          </a:p>
          <a:p>
            <a:pPr>
              <a:defRPr/>
            </a:pPr>
            <a:r>
              <a:rPr lang="en-US" sz="1200" dirty="0">
                <a:solidFill>
                  <a:srgbClr val="1E5590"/>
                </a:solidFill>
              </a:rPr>
              <a:t>Australia</a:t>
            </a:r>
          </a:p>
          <a:p>
            <a:pPr>
              <a:defRPr/>
            </a:pPr>
            <a:r>
              <a:rPr lang="en-US" sz="1200" dirty="0">
                <a:solidFill>
                  <a:srgbClr val="1E5590"/>
                </a:solidFill>
              </a:rPr>
              <a:t>Pakistan</a:t>
            </a:r>
          </a:p>
          <a:p>
            <a:pPr>
              <a:defRPr/>
            </a:pPr>
            <a:r>
              <a:rPr lang="en-US" sz="1200" dirty="0">
                <a:solidFill>
                  <a:srgbClr val="1E5590"/>
                </a:solidFill>
              </a:rPr>
              <a:t>Thailand</a:t>
            </a:r>
          </a:p>
          <a:p>
            <a:pPr>
              <a:defRPr/>
            </a:pPr>
            <a:r>
              <a:rPr lang="en-US" sz="1200" dirty="0">
                <a:solidFill>
                  <a:srgbClr val="1E5590"/>
                </a:solidFill>
              </a:rPr>
              <a:t>Lao</a:t>
            </a:r>
          </a:p>
          <a:p>
            <a:pPr>
              <a:defRPr/>
            </a:pPr>
            <a:r>
              <a:rPr lang="en-US" sz="1200" dirty="0">
                <a:solidFill>
                  <a:srgbClr val="1E5590"/>
                </a:solidFill>
              </a:rPr>
              <a:t>Philippines</a:t>
            </a:r>
          </a:p>
          <a:p>
            <a:pPr>
              <a:defRPr/>
            </a:pPr>
            <a:r>
              <a:rPr lang="en-US" sz="1200" dirty="0">
                <a:solidFill>
                  <a:srgbClr val="1E5590"/>
                </a:solidFill>
              </a:rPr>
              <a:t>Vietnam</a:t>
            </a:r>
          </a:p>
        </p:txBody>
      </p:sp>
      <p:sp>
        <p:nvSpPr>
          <p:cNvPr id="9" name="Rectangle 8"/>
          <p:cNvSpPr/>
          <p:nvPr/>
        </p:nvSpPr>
        <p:spPr>
          <a:xfrm>
            <a:off x="7308850" y="5373688"/>
            <a:ext cx="1835150" cy="1223962"/>
          </a:xfrm>
          <a:prstGeom prst="rect">
            <a:avLst/>
          </a:prstGeom>
        </p:spPr>
        <p:style>
          <a:lnRef idx="3">
            <a:schemeClr val="lt1"/>
          </a:lnRef>
          <a:fillRef idx="1">
            <a:schemeClr val="accent1"/>
          </a:fillRef>
          <a:effectRef idx="1">
            <a:schemeClr val="accent1"/>
          </a:effectRef>
          <a:fontRef idx="minor">
            <a:schemeClr val="lt1"/>
          </a:fontRef>
        </p:style>
        <p:txBody>
          <a:bodyPr anchor="ctr"/>
          <a:lstStyle/>
          <a:p>
            <a:pPr>
              <a:defRPr/>
            </a:pPr>
            <a:r>
              <a:rPr lang="en-US" sz="1600" b="1" i="1" dirty="0"/>
              <a:t>REGIONAL </a:t>
            </a:r>
          </a:p>
          <a:p>
            <a:pPr>
              <a:buFont typeface="Arial" pitchFamily="34" charset="0"/>
              <a:buChar char="•"/>
              <a:defRPr/>
            </a:pPr>
            <a:r>
              <a:rPr lang="en-US" sz="1600" b="1" i="1" dirty="0"/>
              <a:t>North Africa</a:t>
            </a:r>
          </a:p>
          <a:p>
            <a:pPr>
              <a:buFont typeface="Arial" pitchFamily="34" charset="0"/>
              <a:buChar char="•"/>
              <a:defRPr/>
            </a:pPr>
            <a:r>
              <a:rPr lang="en-US" sz="1600" b="1" i="1" dirty="0"/>
              <a:t>Southern Africa </a:t>
            </a:r>
          </a:p>
          <a:p>
            <a:pPr>
              <a:defRPr/>
            </a:pPr>
            <a:r>
              <a:rPr lang="en-US" sz="1600" b="1" i="1" dirty="0"/>
              <a:t>(SADC) </a:t>
            </a:r>
            <a:endParaRPr lang="en-US" dirty="0"/>
          </a:p>
        </p:txBody>
      </p:sp>
      <p:sp>
        <p:nvSpPr>
          <p:cNvPr id="10" name="TextBox 9"/>
          <p:cNvSpPr txBox="1"/>
          <p:nvPr/>
        </p:nvSpPr>
        <p:spPr>
          <a:xfrm>
            <a:off x="251521" y="1412776"/>
            <a:ext cx="7632848" cy="1015663"/>
          </a:xfrm>
          <a:prstGeom prst="rect">
            <a:avLst/>
          </a:prstGeom>
          <a:noFill/>
        </p:spPr>
        <p:txBody>
          <a:bodyPr wrap="square" rtlCol="0">
            <a:spAutoFit/>
          </a:bodyPr>
          <a:lstStyle/>
          <a:p>
            <a:r>
              <a:rPr lang="en-US" sz="2000" b="1" dirty="0" smtClean="0">
                <a:solidFill>
                  <a:schemeClr val="tx1">
                    <a:lumMod val="75000"/>
                  </a:schemeClr>
                </a:solidFill>
              </a:rPr>
              <a:t>Selection Pilot - Priority countries/regions: </a:t>
            </a:r>
          </a:p>
          <a:p>
            <a:r>
              <a:rPr lang="en-US" altLang="zh-TW" sz="2000" i="1" dirty="0" smtClean="0">
                <a:solidFill>
                  <a:schemeClr val="tx1">
                    <a:lumMod val="75000"/>
                  </a:schemeClr>
                </a:solidFill>
                <a:ea typeface="PMingLiU" pitchFamily="18" charset="-120"/>
                <a:cs typeface="Times New Roman" pitchFamily="18" charset="0"/>
              </a:rPr>
              <a:t>Proposed countries and regions as larger producers / at risk (to </a:t>
            </a:r>
            <a:r>
              <a:rPr lang="en-US" sz="2000" i="1" dirty="0" smtClean="0">
                <a:solidFill>
                  <a:schemeClr val="tx1">
                    <a:lumMod val="75000"/>
                  </a:schemeClr>
                </a:solidFill>
              </a:rPr>
              <a:t>be confirmed in February meeting)</a:t>
            </a:r>
            <a:endParaRPr lang="it-IT" sz="2000" i="1" dirty="0" smtClean="0">
              <a:solidFill>
                <a:schemeClr val="tx1">
                  <a:lumMod val="75000"/>
                </a:schemeClr>
              </a:solidFill>
              <a:cs typeface="Arial" charset="0"/>
            </a:endParaRPr>
          </a:p>
        </p:txBody>
      </p:sp>
    </p:spTree>
    <p:extLst>
      <p:ext uri="{BB962C8B-B14F-4D97-AF65-F5344CB8AC3E}">
        <p14:creationId xmlns:p14="http://schemas.microsoft.com/office/powerpoint/2010/main" val="2342165872"/>
      </p:ext>
    </p:extLst>
  </p:cSld>
  <p:clrMapOvr>
    <a:masterClrMapping/>
  </p:clrMapOvr>
  <p:transition>
    <p:fad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395288" y="731838"/>
            <a:ext cx="8291512" cy="782637"/>
          </a:xfrm>
        </p:spPr>
        <p:txBody>
          <a:bodyPr/>
          <a:lstStyle/>
          <a:p>
            <a:pPr>
              <a:defRPr/>
            </a:pPr>
            <a:r>
              <a:rPr lang="en-US" sz="2800" dirty="0" smtClean="0"/>
              <a:t>JECAM Countries Selected</a:t>
            </a:r>
          </a:p>
        </p:txBody>
      </p:sp>
      <p:pic>
        <p:nvPicPr>
          <p:cNvPr id="27651" name="Picture 4" descr="JECAMcountry.PNG"/>
          <p:cNvPicPr>
            <a:picLocks noChangeAspect="1"/>
          </p:cNvPicPr>
          <p:nvPr/>
        </p:nvPicPr>
        <p:blipFill>
          <a:blip r:embed="rId3" cstate="email"/>
          <a:srcRect/>
          <a:stretch>
            <a:fillRect/>
          </a:stretch>
        </p:blipFill>
        <p:spPr bwMode="auto">
          <a:xfrm>
            <a:off x="301625" y="2057400"/>
            <a:ext cx="7250113" cy="4319588"/>
          </a:xfrm>
          <a:prstGeom prst="rect">
            <a:avLst/>
          </a:prstGeom>
          <a:noFill/>
          <a:ln w="9525">
            <a:noFill/>
            <a:miter lim="800000"/>
            <a:headEnd/>
            <a:tailEnd/>
          </a:ln>
        </p:spPr>
      </p:pic>
      <p:sp>
        <p:nvSpPr>
          <p:cNvPr id="4" name="TextBox 3"/>
          <p:cNvSpPr txBox="1"/>
          <p:nvPr/>
        </p:nvSpPr>
        <p:spPr>
          <a:xfrm>
            <a:off x="7770813" y="750888"/>
            <a:ext cx="1111250" cy="5632450"/>
          </a:xfrm>
          <a:prstGeom prst="rect">
            <a:avLst/>
          </a:prstGeom>
          <a:noFill/>
          <a:ln>
            <a:solidFill>
              <a:schemeClr val="accent1"/>
            </a:solidFill>
          </a:ln>
        </p:spPr>
        <p:txBody>
          <a:bodyPr wrap="none">
            <a:spAutoFit/>
          </a:bodyPr>
          <a:lstStyle/>
          <a:p>
            <a:pPr>
              <a:buFont typeface="Arial" pitchFamily="34" charset="0"/>
              <a:buChar char="•"/>
              <a:defRPr/>
            </a:pPr>
            <a:endParaRPr lang="en-US" sz="1200" u="sng" dirty="0">
              <a:solidFill>
                <a:srgbClr val="1E5590"/>
              </a:solidFill>
            </a:endParaRPr>
          </a:p>
          <a:p>
            <a:pPr>
              <a:buFont typeface="Arial" pitchFamily="34" charset="0"/>
              <a:buChar char="•"/>
              <a:defRPr/>
            </a:pPr>
            <a:r>
              <a:rPr lang="en-US" sz="1200" u="sng" dirty="0">
                <a:solidFill>
                  <a:srgbClr val="1E5590"/>
                </a:solidFill>
              </a:rPr>
              <a:t>America</a:t>
            </a:r>
          </a:p>
          <a:p>
            <a:pPr>
              <a:defRPr/>
            </a:pPr>
            <a:r>
              <a:rPr lang="en-US" sz="1200" dirty="0">
                <a:solidFill>
                  <a:schemeClr val="bg1">
                    <a:lumMod val="75000"/>
                  </a:schemeClr>
                </a:solidFill>
              </a:rPr>
              <a:t>Canada</a:t>
            </a:r>
          </a:p>
          <a:p>
            <a:pPr>
              <a:defRPr/>
            </a:pPr>
            <a:r>
              <a:rPr lang="en-US" sz="1200" dirty="0">
                <a:solidFill>
                  <a:schemeClr val="bg1">
                    <a:lumMod val="75000"/>
                  </a:schemeClr>
                </a:solidFill>
              </a:rPr>
              <a:t>USA</a:t>
            </a:r>
          </a:p>
          <a:p>
            <a:pPr>
              <a:defRPr/>
            </a:pPr>
            <a:r>
              <a:rPr lang="en-US" sz="1200" dirty="0">
                <a:solidFill>
                  <a:srgbClr val="1E5590"/>
                </a:solidFill>
              </a:rPr>
              <a:t>Mexico</a:t>
            </a:r>
          </a:p>
          <a:p>
            <a:pPr>
              <a:defRPr/>
            </a:pPr>
            <a:r>
              <a:rPr lang="en-US" sz="1200" dirty="0">
                <a:solidFill>
                  <a:srgbClr val="1E5590"/>
                </a:solidFill>
              </a:rPr>
              <a:t>Argentina</a:t>
            </a:r>
          </a:p>
          <a:p>
            <a:pPr>
              <a:defRPr/>
            </a:pPr>
            <a:r>
              <a:rPr lang="en-US" sz="1200" dirty="0">
                <a:solidFill>
                  <a:srgbClr val="1E5590"/>
                </a:solidFill>
              </a:rPr>
              <a:t>Brazil</a:t>
            </a:r>
          </a:p>
          <a:p>
            <a:pPr>
              <a:defRPr/>
            </a:pPr>
            <a:r>
              <a:rPr lang="en-US" sz="1200" dirty="0">
                <a:solidFill>
                  <a:srgbClr val="1E5590"/>
                </a:solidFill>
              </a:rPr>
              <a:t>Paraguay</a:t>
            </a:r>
          </a:p>
          <a:p>
            <a:pPr>
              <a:defRPr/>
            </a:pPr>
            <a:r>
              <a:rPr lang="en-US" sz="1200" dirty="0">
                <a:solidFill>
                  <a:srgbClr val="1E5590"/>
                </a:solidFill>
              </a:rPr>
              <a:t>Uruguay</a:t>
            </a:r>
          </a:p>
          <a:p>
            <a:pPr>
              <a:defRPr/>
            </a:pPr>
            <a:endParaRPr lang="en-US" sz="1200" dirty="0">
              <a:solidFill>
                <a:srgbClr val="1E5590"/>
              </a:solidFill>
            </a:endParaRPr>
          </a:p>
          <a:p>
            <a:pPr>
              <a:buFont typeface="Arial" pitchFamily="34" charset="0"/>
              <a:buChar char="•"/>
              <a:defRPr/>
            </a:pPr>
            <a:r>
              <a:rPr lang="en-US" sz="1200" u="sng" dirty="0">
                <a:solidFill>
                  <a:srgbClr val="1E5590"/>
                </a:solidFill>
              </a:rPr>
              <a:t>Africa</a:t>
            </a:r>
          </a:p>
          <a:p>
            <a:pPr>
              <a:defRPr/>
            </a:pPr>
            <a:r>
              <a:rPr lang="it-IT" sz="1200" dirty="0">
                <a:solidFill>
                  <a:srgbClr val="1E5590"/>
                </a:solidFill>
              </a:rPr>
              <a:t>Burkina-Faso</a:t>
            </a:r>
          </a:p>
          <a:p>
            <a:pPr>
              <a:defRPr/>
            </a:pPr>
            <a:r>
              <a:rPr lang="it-IT" sz="1200" dirty="0">
                <a:solidFill>
                  <a:srgbClr val="1E5590"/>
                </a:solidFill>
              </a:rPr>
              <a:t>Madagascar</a:t>
            </a:r>
          </a:p>
          <a:p>
            <a:pPr>
              <a:defRPr/>
            </a:pPr>
            <a:r>
              <a:rPr lang="it-IT" sz="1200" dirty="0">
                <a:solidFill>
                  <a:srgbClr val="1E5590"/>
                </a:solidFill>
              </a:rPr>
              <a:t>Morocco </a:t>
            </a:r>
          </a:p>
          <a:p>
            <a:pPr>
              <a:defRPr/>
            </a:pPr>
            <a:r>
              <a:rPr lang="en-US" sz="1200" dirty="0">
                <a:solidFill>
                  <a:srgbClr val="1E5590"/>
                </a:solidFill>
              </a:rPr>
              <a:t>South Africa</a:t>
            </a:r>
          </a:p>
          <a:p>
            <a:pPr>
              <a:defRPr/>
            </a:pPr>
            <a:r>
              <a:rPr lang="en-US" sz="1200" dirty="0">
                <a:solidFill>
                  <a:srgbClr val="1E5590"/>
                </a:solidFill>
              </a:rPr>
              <a:t>Tanzania </a:t>
            </a:r>
          </a:p>
          <a:p>
            <a:pPr>
              <a:defRPr/>
            </a:pPr>
            <a:r>
              <a:rPr lang="en-US" sz="1200" dirty="0">
                <a:solidFill>
                  <a:srgbClr val="1E5590"/>
                </a:solidFill>
              </a:rPr>
              <a:t>Tunisia</a:t>
            </a:r>
          </a:p>
          <a:p>
            <a:pPr>
              <a:defRPr/>
            </a:pPr>
            <a:endParaRPr lang="en-US" sz="1200" dirty="0">
              <a:solidFill>
                <a:srgbClr val="FFC000"/>
              </a:solidFill>
            </a:endParaRPr>
          </a:p>
          <a:p>
            <a:pPr>
              <a:buFont typeface="Arial" pitchFamily="34" charset="0"/>
              <a:buChar char="•"/>
              <a:defRPr/>
            </a:pPr>
            <a:r>
              <a:rPr lang="en-US" sz="1200" u="sng" dirty="0">
                <a:solidFill>
                  <a:srgbClr val="1E5590"/>
                </a:solidFill>
              </a:rPr>
              <a:t>Asia</a:t>
            </a:r>
          </a:p>
          <a:p>
            <a:pPr>
              <a:defRPr/>
            </a:pPr>
            <a:r>
              <a:rPr lang="en-US" sz="1200" dirty="0">
                <a:solidFill>
                  <a:srgbClr val="1E5590"/>
                </a:solidFill>
              </a:rPr>
              <a:t>China </a:t>
            </a:r>
          </a:p>
          <a:p>
            <a:pPr>
              <a:defRPr/>
            </a:pPr>
            <a:r>
              <a:rPr lang="en-US" sz="1200" dirty="0">
                <a:solidFill>
                  <a:srgbClr val="1E5590"/>
                </a:solidFill>
              </a:rPr>
              <a:t>Saudi Arabia</a:t>
            </a:r>
          </a:p>
          <a:p>
            <a:pPr>
              <a:defRPr/>
            </a:pPr>
            <a:r>
              <a:rPr lang="en-US" sz="1200" dirty="0">
                <a:solidFill>
                  <a:srgbClr val="1E5590"/>
                </a:solidFill>
              </a:rPr>
              <a:t>Taiwan </a:t>
            </a:r>
          </a:p>
          <a:p>
            <a:pPr>
              <a:defRPr/>
            </a:pPr>
            <a:r>
              <a:rPr lang="en-US" sz="1200" dirty="0"/>
              <a:t>	</a:t>
            </a:r>
            <a:endParaRPr lang="en-US" sz="1200" dirty="0">
              <a:solidFill>
                <a:srgbClr val="1E5590"/>
              </a:solidFill>
            </a:endParaRPr>
          </a:p>
          <a:p>
            <a:pPr>
              <a:buFont typeface="Arial" pitchFamily="34" charset="0"/>
              <a:buChar char="•"/>
              <a:defRPr/>
            </a:pPr>
            <a:r>
              <a:rPr lang="en-US" sz="1200" u="sng" dirty="0">
                <a:solidFill>
                  <a:schemeClr val="bg1">
                    <a:lumMod val="75000"/>
                  </a:schemeClr>
                </a:solidFill>
              </a:rPr>
              <a:t>Europe</a:t>
            </a:r>
          </a:p>
          <a:p>
            <a:pPr>
              <a:defRPr/>
            </a:pPr>
            <a:r>
              <a:rPr lang="en-US" sz="1200" dirty="0">
                <a:solidFill>
                  <a:schemeClr val="bg1">
                    <a:lumMod val="75000"/>
                  </a:schemeClr>
                </a:solidFill>
              </a:rPr>
              <a:t>Belgium</a:t>
            </a:r>
          </a:p>
          <a:p>
            <a:pPr>
              <a:defRPr/>
            </a:pPr>
            <a:r>
              <a:rPr lang="en-US" sz="1200" dirty="0">
                <a:solidFill>
                  <a:schemeClr val="bg1">
                    <a:lumMod val="75000"/>
                  </a:schemeClr>
                </a:solidFill>
              </a:rPr>
              <a:t>France</a:t>
            </a:r>
          </a:p>
          <a:p>
            <a:pPr>
              <a:defRPr/>
            </a:pPr>
            <a:r>
              <a:rPr lang="en-US" sz="1200" dirty="0">
                <a:solidFill>
                  <a:schemeClr val="bg1">
                    <a:lumMod val="75000"/>
                  </a:schemeClr>
                </a:solidFill>
              </a:rPr>
              <a:t>Italy</a:t>
            </a:r>
          </a:p>
          <a:p>
            <a:pPr>
              <a:defRPr/>
            </a:pPr>
            <a:r>
              <a:rPr lang="en-US" sz="1200" dirty="0">
                <a:solidFill>
                  <a:schemeClr val="bg1">
                    <a:lumMod val="75000"/>
                  </a:schemeClr>
                </a:solidFill>
              </a:rPr>
              <a:t>Russia</a:t>
            </a:r>
          </a:p>
          <a:p>
            <a:pPr>
              <a:defRPr/>
            </a:pPr>
            <a:r>
              <a:rPr lang="en-US" sz="1200" dirty="0">
                <a:solidFill>
                  <a:schemeClr val="bg1">
                    <a:lumMod val="75000"/>
                  </a:schemeClr>
                </a:solidFill>
              </a:rPr>
              <a:t>Ukraine </a:t>
            </a:r>
          </a:p>
          <a:p>
            <a:pPr>
              <a:defRPr/>
            </a:pPr>
            <a:endParaRPr lang="en-US" sz="1200" dirty="0">
              <a:solidFill>
                <a:srgbClr val="1E5590"/>
              </a:solidFill>
            </a:endParaRPr>
          </a:p>
        </p:txBody>
      </p:sp>
    </p:spTree>
    <p:extLst>
      <p:ext uri="{BB962C8B-B14F-4D97-AF65-F5344CB8AC3E}">
        <p14:creationId xmlns:p14="http://schemas.microsoft.com/office/powerpoint/2010/main" val="3496550570"/>
      </p:ext>
    </p:extLst>
  </p:cSld>
  <p:clrMapOvr>
    <a:masterClrMapping/>
  </p:clrMapOvr>
  <p:transition>
    <p:fade/>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395288" y="731838"/>
            <a:ext cx="8291512" cy="782637"/>
          </a:xfrm>
        </p:spPr>
        <p:txBody>
          <a:bodyPr/>
          <a:lstStyle/>
          <a:p>
            <a:pPr>
              <a:defRPr/>
            </a:pPr>
            <a:r>
              <a:rPr lang="en-US" sz="2800" dirty="0" smtClean="0"/>
              <a:t>JECAM Countries Selected</a:t>
            </a:r>
          </a:p>
        </p:txBody>
      </p:sp>
      <p:sp>
        <p:nvSpPr>
          <p:cNvPr id="4" name="TextBox 3"/>
          <p:cNvSpPr txBox="1"/>
          <p:nvPr/>
        </p:nvSpPr>
        <p:spPr>
          <a:xfrm>
            <a:off x="7869238" y="795338"/>
            <a:ext cx="1111250" cy="5630862"/>
          </a:xfrm>
          <a:prstGeom prst="rect">
            <a:avLst/>
          </a:prstGeom>
          <a:noFill/>
          <a:ln>
            <a:solidFill>
              <a:srgbClr val="FFC000"/>
            </a:solidFill>
          </a:ln>
        </p:spPr>
        <p:txBody>
          <a:bodyPr>
            <a:spAutoFit/>
          </a:bodyPr>
          <a:lstStyle/>
          <a:p>
            <a:pPr>
              <a:buFont typeface="Arial" pitchFamily="34" charset="0"/>
              <a:buChar char="•"/>
              <a:defRPr/>
            </a:pPr>
            <a:r>
              <a:rPr lang="en-US" sz="1200" u="sng" dirty="0">
                <a:solidFill>
                  <a:srgbClr val="1E5590"/>
                </a:solidFill>
              </a:rPr>
              <a:t>America</a:t>
            </a:r>
          </a:p>
          <a:p>
            <a:pPr>
              <a:defRPr/>
            </a:pPr>
            <a:r>
              <a:rPr lang="en-US" sz="1200" dirty="0">
                <a:solidFill>
                  <a:schemeClr val="bg1">
                    <a:lumMod val="75000"/>
                  </a:schemeClr>
                </a:solidFill>
              </a:rPr>
              <a:t>Canada</a:t>
            </a:r>
          </a:p>
          <a:p>
            <a:pPr>
              <a:defRPr/>
            </a:pPr>
            <a:r>
              <a:rPr lang="en-US" sz="1200" dirty="0">
                <a:solidFill>
                  <a:schemeClr val="bg1">
                    <a:lumMod val="75000"/>
                  </a:schemeClr>
                </a:solidFill>
              </a:rPr>
              <a:t>USA</a:t>
            </a:r>
          </a:p>
          <a:p>
            <a:pPr>
              <a:defRPr/>
            </a:pPr>
            <a:r>
              <a:rPr lang="en-US" sz="1200" dirty="0">
                <a:solidFill>
                  <a:srgbClr val="1E5590"/>
                </a:solidFill>
              </a:rPr>
              <a:t>Mexico</a:t>
            </a:r>
          </a:p>
          <a:p>
            <a:pPr>
              <a:defRPr/>
            </a:pPr>
            <a:r>
              <a:rPr lang="en-US" sz="1200" dirty="0">
                <a:solidFill>
                  <a:srgbClr val="1E5590"/>
                </a:solidFill>
              </a:rPr>
              <a:t>Argentina</a:t>
            </a:r>
          </a:p>
          <a:p>
            <a:pPr>
              <a:defRPr/>
            </a:pPr>
            <a:r>
              <a:rPr lang="en-US" sz="1200" dirty="0">
                <a:solidFill>
                  <a:srgbClr val="1E5590"/>
                </a:solidFill>
              </a:rPr>
              <a:t>Brazil</a:t>
            </a:r>
          </a:p>
          <a:p>
            <a:pPr>
              <a:defRPr/>
            </a:pPr>
            <a:r>
              <a:rPr lang="en-US" sz="1200" dirty="0">
                <a:solidFill>
                  <a:srgbClr val="1E5590"/>
                </a:solidFill>
              </a:rPr>
              <a:t>Paraguay</a:t>
            </a:r>
          </a:p>
          <a:p>
            <a:pPr>
              <a:defRPr/>
            </a:pPr>
            <a:r>
              <a:rPr lang="en-US" sz="1200" dirty="0">
                <a:solidFill>
                  <a:srgbClr val="1E5590"/>
                </a:solidFill>
              </a:rPr>
              <a:t>Uruguay</a:t>
            </a:r>
          </a:p>
          <a:p>
            <a:pPr>
              <a:defRPr/>
            </a:pPr>
            <a:endParaRPr lang="en-US" sz="1200" dirty="0">
              <a:solidFill>
                <a:srgbClr val="1E5590"/>
              </a:solidFill>
            </a:endParaRPr>
          </a:p>
          <a:p>
            <a:pPr>
              <a:buFont typeface="Arial" pitchFamily="34" charset="0"/>
              <a:buChar char="•"/>
              <a:defRPr/>
            </a:pPr>
            <a:r>
              <a:rPr lang="en-US" sz="1200" u="sng" dirty="0">
                <a:solidFill>
                  <a:srgbClr val="1E5590"/>
                </a:solidFill>
              </a:rPr>
              <a:t>Africa</a:t>
            </a:r>
          </a:p>
          <a:p>
            <a:pPr>
              <a:defRPr/>
            </a:pPr>
            <a:r>
              <a:rPr lang="it-IT" sz="1200" dirty="0">
                <a:solidFill>
                  <a:srgbClr val="1E5590"/>
                </a:solidFill>
              </a:rPr>
              <a:t>Burkina-Faso</a:t>
            </a:r>
          </a:p>
          <a:p>
            <a:pPr>
              <a:defRPr/>
            </a:pPr>
            <a:r>
              <a:rPr lang="it-IT" sz="1200" dirty="0">
                <a:solidFill>
                  <a:srgbClr val="1E5590"/>
                </a:solidFill>
              </a:rPr>
              <a:t>Madagascar</a:t>
            </a:r>
          </a:p>
          <a:p>
            <a:pPr>
              <a:defRPr/>
            </a:pPr>
            <a:r>
              <a:rPr lang="it-IT" sz="1200" dirty="0">
                <a:solidFill>
                  <a:srgbClr val="1E5590"/>
                </a:solidFill>
              </a:rPr>
              <a:t>Marocco </a:t>
            </a:r>
          </a:p>
          <a:p>
            <a:pPr>
              <a:defRPr/>
            </a:pPr>
            <a:r>
              <a:rPr lang="en-US" sz="1200" dirty="0">
                <a:solidFill>
                  <a:srgbClr val="1E5590"/>
                </a:solidFill>
              </a:rPr>
              <a:t>South Africa</a:t>
            </a:r>
          </a:p>
          <a:p>
            <a:pPr>
              <a:defRPr/>
            </a:pPr>
            <a:r>
              <a:rPr lang="en-US" sz="1200" dirty="0">
                <a:solidFill>
                  <a:srgbClr val="1E5590"/>
                </a:solidFill>
              </a:rPr>
              <a:t>Tanzania </a:t>
            </a:r>
          </a:p>
          <a:p>
            <a:pPr>
              <a:defRPr/>
            </a:pPr>
            <a:r>
              <a:rPr lang="en-US" sz="1200" dirty="0">
                <a:solidFill>
                  <a:srgbClr val="1E5590"/>
                </a:solidFill>
              </a:rPr>
              <a:t>Tunisia</a:t>
            </a:r>
          </a:p>
          <a:p>
            <a:pPr>
              <a:defRPr/>
            </a:pPr>
            <a:endParaRPr lang="en-US" sz="1200" dirty="0">
              <a:solidFill>
                <a:srgbClr val="FFC000"/>
              </a:solidFill>
            </a:endParaRPr>
          </a:p>
          <a:p>
            <a:pPr>
              <a:buFont typeface="Arial" pitchFamily="34" charset="0"/>
              <a:buChar char="•"/>
              <a:defRPr/>
            </a:pPr>
            <a:r>
              <a:rPr lang="en-US" sz="1200" u="sng" dirty="0">
                <a:solidFill>
                  <a:srgbClr val="1E5590"/>
                </a:solidFill>
              </a:rPr>
              <a:t>Asia</a:t>
            </a:r>
          </a:p>
          <a:p>
            <a:pPr>
              <a:defRPr/>
            </a:pPr>
            <a:r>
              <a:rPr lang="en-US" sz="1200" dirty="0">
                <a:solidFill>
                  <a:srgbClr val="1E5590"/>
                </a:solidFill>
              </a:rPr>
              <a:t>China </a:t>
            </a:r>
          </a:p>
          <a:p>
            <a:pPr>
              <a:defRPr/>
            </a:pPr>
            <a:r>
              <a:rPr lang="en-US" sz="1200" dirty="0">
                <a:solidFill>
                  <a:srgbClr val="1E5590"/>
                </a:solidFill>
              </a:rPr>
              <a:t>Taiwan </a:t>
            </a:r>
          </a:p>
          <a:p>
            <a:pPr>
              <a:defRPr/>
            </a:pPr>
            <a:r>
              <a:rPr lang="en-US" sz="1200" dirty="0">
                <a:solidFill>
                  <a:srgbClr val="1E5590"/>
                </a:solidFill>
              </a:rPr>
              <a:t>Saudi Arabia</a:t>
            </a:r>
          </a:p>
          <a:p>
            <a:pPr>
              <a:defRPr/>
            </a:pPr>
            <a:endParaRPr lang="en-US" sz="1200" dirty="0">
              <a:solidFill>
                <a:srgbClr val="1E5590"/>
              </a:solidFill>
            </a:endParaRPr>
          </a:p>
          <a:p>
            <a:pPr>
              <a:defRPr/>
            </a:pPr>
            <a:r>
              <a:rPr lang="en-US" sz="1200" dirty="0"/>
              <a:t>	</a:t>
            </a:r>
            <a:endParaRPr lang="en-US" sz="1200" dirty="0">
              <a:solidFill>
                <a:srgbClr val="1E5590"/>
              </a:solidFill>
            </a:endParaRPr>
          </a:p>
          <a:p>
            <a:pPr>
              <a:buFont typeface="Arial" pitchFamily="34" charset="0"/>
              <a:buChar char="•"/>
              <a:defRPr/>
            </a:pPr>
            <a:r>
              <a:rPr lang="en-US" sz="1200" u="sng" dirty="0">
                <a:solidFill>
                  <a:schemeClr val="bg1">
                    <a:lumMod val="75000"/>
                  </a:schemeClr>
                </a:solidFill>
              </a:rPr>
              <a:t>Europe</a:t>
            </a:r>
          </a:p>
          <a:p>
            <a:pPr>
              <a:defRPr/>
            </a:pPr>
            <a:r>
              <a:rPr lang="en-US" sz="1200" dirty="0">
                <a:solidFill>
                  <a:schemeClr val="bg1">
                    <a:lumMod val="75000"/>
                  </a:schemeClr>
                </a:solidFill>
              </a:rPr>
              <a:t>Belgium</a:t>
            </a:r>
          </a:p>
          <a:p>
            <a:pPr>
              <a:defRPr/>
            </a:pPr>
            <a:r>
              <a:rPr lang="en-US" sz="1200" dirty="0">
                <a:solidFill>
                  <a:schemeClr val="bg1">
                    <a:lumMod val="75000"/>
                  </a:schemeClr>
                </a:solidFill>
              </a:rPr>
              <a:t>France</a:t>
            </a:r>
          </a:p>
          <a:p>
            <a:pPr>
              <a:defRPr/>
            </a:pPr>
            <a:r>
              <a:rPr lang="en-US" sz="1200" dirty="0">
                <a:solidFill>
                  <a:schemeClr val="bg1">
                    <a:lumMod val="75000"/>
                  </a:schemeClr>
                </a:solidFill>
              </a:rPr>
              <a:t>Italy</a:t>
            </a:r>
          </a:p>
          <a:p>
            <a:pPr>
              <a:defRPr/>
            </a:pPr>
            <a:r>
              <a:rPr lang="en-US" sz="1200" dirty="0">
                <a:solidFill>
                  <a:schemeClr val="bg1">
                    <a:lumMod val="75000"/>
                  </a:schemeClr>
                </a:solidFill>
              </a:rPr>
              <a:t>Russia</a:t>
            </a:r>
          </a:p>
          <a:p>
            <a:pPr>
              <a:defRPr/>
            </a:pPr>
            <a:r>
              <a:rPr lang="en-US" sz="1200" dirty="0">
                <a:solidFill>
                  <a:schemeClr val="bg1">
                    <a:lumMod val="75000"/>
                  </a:schemeClr>
                </a:solidFill>
              </a:rPr>
              <a:t>Ukraine </a:t>
            </a:r>
          </a:p>
          <a:p>
            <a:pPr>
              <a:defRPr/>
            </a:pPr>
            <a:endParaRPr lang="en-US" sz="1200" dirty="0">
              <a:solidFill>
                <a:srgbClr val="1E5590"/>
              </a:solidFill>
            </a:endParaRPr>
          </a:p>
        </p:txBody>
      </p:sp>
      <p:pic>
        <p:nvPicPr>
          <p:cNvPr id="28676" name="Picture 5" descr="JECAMcountryselected.PNG"/>
          <p:cNvPicPr>
            <a:picLocks noChangeAspect="1"/>
          </p:cNvPicPr>
          <p:nvPr/>
        </p:nvPicPr>
        <p:blipFill>
          <a:blip r:embed="rId3" cstate="email"/>
          <a:srcRect/>
          <a:stretch>
            <a:fillRect/>
          </a:stretch>
        </p:blipFill>
        <p:spPr bwMode="auto">
          <a:xfrm>
            <a:off x="490538" y="2463800"/>
            <a:ext cx="7246937" cy="3600450"/>
          </a:xfrm>
          <a:prstGeom prst="rect">
            <a:avLst/>
          </a:prstGeom>
          <a:noFill/>
          <a:ln w="9525">
            <a:noFill/>
            <a:miter lim="800000"/>
            <a:headEnd/>
            <a:tailEnd/>
          </a:ln>
        </p:spPr>
      </p:pic>
    </p:spTree>
    <p:extLst>
      <p:ext uri="{BB962C8B-B14F-4D97-AF65-F5344CB8AC3E}">
        <p14:creationId xmlns:p14="http://schemas.microsoft.com/office/powerpoint/2010/main" val="2431309807"/>
      </p:ext>
    </p:extLst>
  </p:cSld>
  <p:clrMapOvr>
    <a:masterClrMapping/>
  </p:clrMapOvr>
  <p:transition>
    <p:fade/>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395288" y="731838"/>
            <a:ext cx="8291512" cy="782637"/>
          </a:xfrm>
        </p:spPr>
        <p:txBody>
          <a:bodyPr/>
          <a:lstStyle/>
          <a:p>
            <a:pPr>
              <a:defRPr/>
            </a:pPr>
            <a:r>
              <a:rPr lang="en-US" sz="2800" dirty="0" smtClean="0"/>
              <a:t>Gates Foundation Priority Countries</a:t>
            </a:r>
          </a:p>
        </p:txBody>
      </p:sp>
      <p:sp>
        <p:nvSpPr>
          <p:cNvPr id="31747" name="TextBox 4"/>
          <p:cNvSpPr txBox="1">
            <a:spLocks noChangeArrowheads="1"/>
          </p:cNvSpPr>
          <p:nvPr/>
        </p:nvSpPr>
        <p:spPr bwMode="auto">
          <a:xfrm>
            <a:off x="467544" y="1392238"/>
            <a:ext cx="8293869" cy="1754326"/>
          </a:xfrm>
          <a:prstGeom prst="rect">
            <a:avLst/>
          </a:prstGeom>
          <a:noFill/>
          <a:ln w="9525">
            <a:noFill/>
            <a:miter lim="800000"/>
            <a:headEnd/>
            <a:tailEnd/>
          </a:ln>
        </p:spPr>
        <p:txBody>
          <a:bodyPr wrap="square">
            <a:spAutoFit/>
          </a:bodyPr>
          <a:lstStyle/>
          <a:p>
            <a:pPr algn="just"/>
            <a:r>
              <a:rPr lang="en-US" dirty="0">
                <a:solidFill>
                  <a:srgbClr val="1E5590"/>
                </a:solidFill>
              </a:rPr>
              <a:t>These countries are selected based on a number of </a:t>
            </a:r>
            <a:r>
              <a:rPr lang="en-US" u="sng" dirty="0">
                <a:solidFill>
                  <a:srgbClr val="1E5590"/>
                </a:solidFill>
              </a:rPr>
              <a:t>criteria</a:t>
            </a:r>
            <a:r>
              <a:rPr lang="en-US" dirty="0">
                <a:solidFill>
                  <a:srgbClr val="1E5590"/>
                </a:solidFill>
              </a:rPr>
              <a:t> </a:t>
            </a:r>
            <a:r>
              <a:rPr lang="en-US" dirty="0" smtClean="0">
                <a:solidFill>
                  <a:srgbClr val="1E5590"/>
                </a:solidFill>
              </a:rPr>
              <a:t>including</a:t>
            </a:r>
          </a:p>
          <a:p>
            <a:pPr algn="just"/>
            <a:endParaRPr lang="en-US" dirty="0">
              <a:solidFill>
                <a:srgbClr val="1E5590"/>
              </a:solidFill>
            </a:endParaRPr>
          </a:p>
          <a:p>
            <a:pPr marL="265113" indent="-265113" algn="just">
              <a:buFont typeface="Wingdings" pitchFamily="2" charset="2"/>
              <a:buChar char="§"/>
            </a:pPr>
            <a:r>
              <a:rPr lang="en-US" dirty="0" smtClean="0">
                <a:solidFill>
                  <a:srgbClr val="1E5590"/>
                </a:solidFill>
              </a:rPr>
              <a:t>the </a:t>
            </a:r>
            <a:r>
              <a:rPr lang="en-US" dirty="0">
                <a:solidFill>
                  <a:srgbClr val="1E5590"/>
                </a:solidFill>
              </a:rPr>
              <a:t>current status of use of geospatial information</a:t>
            </a:r>
          </a:p>
          <a:p>
            <a:pPr marL="265113" indent="-265113" algn="just">
              <a:buFont typeface="Wingdings" pitchFamily="2" charset="2"/>
              <a:buChar char="§"/>
            </a:pPr>
            <a:r>
              <a:rPr lang="en-US" dirty="0" smtClean="0">
                <a:solidFill>
                  <a:srgbClr val="1E5590"/>
                </a:solidFill>
              </a:rPr>
              <a:t>status </a:t>
            </a:r>
            <a:r>
              <a:rPr lang="en-US" dirty="0">
                <a:solidFill>
                  <a:srgbClr val="1E5590"/>
                </a:solidFill>
              </a:rPr>
              <a:t>of natural resources</a:t>
            </a:r>
          </a:p>
          <a:p>
            <a:pPr marL="265113" indent="-265113" algn="just">
              <a:buFont typeface="Wingdings" pitchFamily="2" charset="2"/>
              <a:buChar char="§"/>
            </a:pPr>
            <a:r>
              <a:rPr lang="en-US" dirty="0" smtClean="0">
                <a:solidFill>
                  <a:srgbClr val="1E5590"/>
                </a:solidFill>
              </a:rPr>
              <a:t>sustainable </a:t>
            </a:r>
            <a:r>
              <a:rPr lang="en-US" dirty="0">
                <a:solidFill>
                  <a:srgbClr val="1E5590"/>
                </a:solidFill>
              </a:rPr>
              <a:t>development and food security</a:t>
            </a:r>
          </a:p>
          <a:p>
            <a:pPr marL="265113" indent="-265113" algn="just">
              <a:buFont typeface="Wingdings" pitchFamily="2" charset="2"/>
              <a:buChar char="§"/>
            </a:pPr>
            <a:r>
              <a:rPr lang="en-US" dirty="0">
                <a:solidFill>
                  <a:srgbClr val="1E5590"/>
                </a:solidFill>
              </a:rPr>
              <a:t>use of geospatial information in policy and programming.</a:t>
            </a:r>
          </a:p>
        </p:txBody>
      </p:sp>
      <p:sp>
        <p:nvSpPr>
          <p:cNvPr id="31748" name="TextBox 5"/>
          <p:cNvSpPr txBox="1">
            <a:spLocks noChangeArrowheads="1"/>
          </p:cNvSpPr>
          <p:nvPr/>
        </p:nvSpPr>
        <p:spPr bwMode="auto">
          <a:xfrm>
            <a:off x="467544" y="3282077"/>
            <a:ext cx="2448271" cy="2739211"/>
          </a:xfrm>
          <a:prstGeom prst="rect">
            <a:avLst/>
          </a:prstGeom>
          <a:noFill/>
          <a:ln w="9525">
            <a:noFill/>
            <a:miter lim="800000"/>
            <a:headEnd/>
            <a:tailEnd/>
          </a:ln>
        </p:spPr>
        <p:txBody>
          <a:bodyPr wrap="square">
            <a:spAutoFit/>
          </a:bodyPr>
          <a:lstStyle/>
          <a:p>
            <a:r>
              <a:rPr lang="en-US" sz="2000" u="sng" dirty="0">
                <a:solidFill>
                  <a:srgbClr val="1E5590"/>
                </a:solidFill>
              </a:rPr>
              <a:t>Africa</a:t>
            </a:r>
            <a:r>
              <a:rPr lang="en-US" sz="2000" dirty="0">
                <a:solidFill>
                  <a:srgbClr val="1E5590"/>
                </a:solidFill>
              </a:rPr>
              <a:t>: Burkina Faso, Ghana, Mali, Ethiopia, Nigeria, Kenya, Tanzania, Uganda</a:t>
            </a:r>
          </a:p>
          <a:p>
            <a:pPr lvl="4"/>
            <a:endParaRPr lang="en-US" sz="2000" dirty="0">
              <a:solidFill>
                <a:srgbClr val="1E5590"/>
              </a:solidFill>
            </a:endParaRPr>
          </a:p>
          <a:p>
            <a:r>
              <a:rPr lang="en-US" sz="2000" u="sng" dirty="0">
                <a:solidFill>
                  <a:srgbClr val="1E5590"/>
                </a:solidFill>
              </a:rPr>
              <a:t>Asia:</a:t>
            </a:r>
            <a:r>
              <a:rPr lang="en-US" sz="2000" dirty="0">
                <a:solidFill>
                  <a:srgbClr val="1E5590"/>
                </a:solidFill>
              </a:rPr>
              <a:t> India*, Bangladesh</a:t>
            </a:r>
          </a:p>
          <a:p>
            <a:r>
              <a:rPr lang="en-US" sz="1200" dirty="0">
                <a:solidFill>
                  <a:srgbClr val="1E5590"/>
                </a:solidFill>
              </a:rPr>
              <a:t>* 2 states</a:t>
            </a:r>
          </a:p>
        </p:txBody>
      </p:sp>
      <p:pic>
        <p:nvPicPr>
          <p:cNvPr id="7" name="Picture 6" descr="GatesFcountry.PNG"/>
          <p:cNvPicPr>
            <a:picLocks noChangeAspect="1"/>
          </p:cNvPicPr>
          <p:nvPr/>
        </p:nvPicPr>
        <p:blipFill>
          <a:blip r:embed="rId3" cstate="email"/>
          <a:srcRect/>
          <a:stretch>
            <a:fillRect/>
          </a:stretch>
        </p:blipFill>
        <p:spPr bwMode="auto">
          <a:xfrm>
            <a:off x="3131840" y="3429272"/>
            <a:ext cx="5815012" cy="3240088"/>
          </a:xfrm>
          <a:prstGeom prst="rect">
            <a:avLst/>
          </a:prstGeom>
          <a:noFill/>
          <a:ln w="9525">
            <a:noFill/>
            <a:miter lim="800000"/>
            <a:headEnd/>
            <a:tailEnd/>
          </a:ln>
        </p:spPr>
      </p:pic>
    </p:spTree>
    <p:extLst>
      <p:ext uri="{BB962C8B-B14F-4D97-AF65-F5344CB8AC3E}">
        <p14:creationId xmlns:p14="http://schemas.microsoft.com/office/powerpoint/2010/main" val="15218513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000" fill="hold"/>
                                        <p:tgtEl>
                                          <p:spTgt spid="7"/>
                                        </p:tgtEl>
                                        <p:attrNameLst>
                                          <p:attrName>ppt_x</p:attrName>
                                        </p:attrNameLst>
                                      </p:cBhvr>
                                      <p:tavLst>
                                        <p:tav tm="0">
                                          <p:val>
                                            <p:strVal val="#ppt_x"/>
                                          </p:val>
                                        </p:tav>
                                        <p:tav tm="100000">
                                          <p:val>
                                            <p:strVal val="#ppt_x"/>
                                          </p:val>
                                        </p:tav>
                                      </p:tavLst>
                                    </p:anim>
                                    <p:anim calcmode="lin" valueType="num">
                                      <p:cBhvr additive="base">
                                        <p:cTn id="8" dur="2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395288" y="764704"/>
            <a:ext cx="8291512" cy="684684"/>
          </a:xfrm>
        </p:spPr>
        <p:txBody>
          <a:bodyPr/>
          <a:lstStyle/>
          <a:p>
            <a:pPr>
              <a:defRPr/>
            </a:pPr>
            <a:r>
              <a:rPr lang="en-US" sz="2800" dirty="0" smtClean="0"/>
              <a:t>FAO country Frequency table  </a:t>
            </a:r>
          </a:p>
        </p:txBody>
      </p:sp>
      <p:sp>
        <p:nvSpPr>
          <p:cNvPr id="32771" name="TextBox 4"/>
          <p:cNvSpPr txBox="1">
            <a:spLocks noChangeArrowheads="1"/>
          </p:cNvSpPr>
          <p:nvPr/>
        </p:nvSpPr>
        <p:spPr bwMode="auto">
          <a:xfrm>
            <a:off x="612775" y="1392238"/>
            <a:ext cx="8148638" cy="2030412"/>
          </a:xfrm>
          <a:prstGeom prst="rect">
            <a:avLst/>
          </a:prstGeom>
          <a:noFill/>
          <a:ln w="9525">
            <a:noFill/>
            <a:miter lim="800000"/>
            <a:headEnd/>
            <a:tailEnd/>
          </a:ln>
        </p:spPr>
        <p:txBody>
          <a:bodyPr>
            <a:spAutoFit/>
          </a:bodyPr>
          <a:lstStyle/>
          <a:p>
            <a:pPr algn="just"/>
            <a:r>
              <a:rPr lang="en-US">
                <a:solidFill>
                  <a:srgbClr val="1E5590"/>
                </a:solidFill>
              </a:rPr>
              <a:t>The table summarizes the frequency of selected countries by the programme and initiate </a:t>
            </a:r>
          </a:p>
          <a:p>
            <a:pPr algn="just"/>
            <a:endParaRPr lang="en-US">
              <a:solidFill>
                <a:srgbClr val="1E5590"/>
              </a:solidFill>
            </a:endParaRPr>
          </a:p>
          <a:p>
            <a:pPr algn="just">
              <a:buFont typeface="Arial" charset="0"/>
              <a:buChar char="•"/>
            </a:pPr>
            <a:r>
              <a:rPr lang="en-US">
                <a:solidFill>
                  <a:srgbClr val="1E5590"/>
                </a:solidFill>
              </a:rPr>
              <a:t>The availability of digital land cover database is considered as additional criterion </a:t>
            </a:r>
          </a:p>
          <a:p>
            <a:pPr algn="just">
              <a:buFont typeface="Arial" charset="0"/>
              <a:buChar char="•"/>
            </a:pPr>
            <a:r>
              <a:rPr lang="en-US">
                <a:solidFill>
                  <a:srgbClr val="1E5590"/>
                </a:solidFill>
              </a:rPr>
              <a:t>Other criteria can be considered to define the “Country of Interest”</a:t>
            </a:r>
          </a:p>
          <a:p>
            <a:pPr algn="just"/>
            <a:endParaRPr lang="en-US">
              <a:solidFill>
                <a:srgbClr val="1E5590"/>
              </a:solidFill>
            </a:endParaRPr>
          </a:p>
        </p:txBody>
      </p:sp>
      <p:pic>
        <p:nvPicPr>
          <p:cNvPr id="6" name="Picture 5" descr="T24Feba.PNG"/>
          <p:cNvPicPr>
            <a:picLocks noChangeAspect="1"/>
          </p:cNvPicPr>
          <p:nvPr/>
        </p:nvPicPr>
        <p:blipFill>
          <a:blip r:embed="rId3" cstate="email"/>
          <a:srcRect t="2261"/>
          <a:stretch>
            <a:fillRect/>
          </a:stretch>
        </p:blipFill>
        <p:spPr bwMode="auto">
          <a:xfrm>
            <a:off x="611188" y="1340693"/>
            <a:ext cx="8054975" cy="5400675"/>
          </a:xfrm>
          <a:prstGeom prst="rect">
            <a:avLst/>
          </a:prstGeom>
          <a:noFill/>
          <a:ln w="9525">
            <a:noFill/>
            <a:miter lim="800000"/>
            <a:headEnd/>
            <a:tailEnd/>
          </a:ln>
        </p:spPr>
      </p:pic>
      <p:pic>
        <p:nvPicPr>
          <p:cNvPr id="7" name="Picture 6" descr="T24Febb.PNG"/>
          <p:cNvPicPr>
            <a:picLocks noChangeAspect="1"/>
          </p:cNvPicPr>
          <p:nvPr/>
        </p:nvPicPr>
        <p:blipFill>
          <a:blip r:embed="rId4" cstate="email"/>
          <a:srcRect/>
          <a:stretch>
            <a:fillRect/>
          </a:stretch>
        </p:blipFill>
        <p:spPr bwMode="auto">
          <a:xfrm>
            <a:off x="1341438" y="1340693"/>
            <a:ext cx="7694612" cy="5400675"/>
          </a:xfrm>
          <a:prstGeom prst="rect">
            <a:avLst/>
          </a:prstGeom>
          <a:noFill/>
          <a:ln w="9525">
            <a:noFill/>
            <a:miter lim="800000"/>
            <a:headEnd/>
            <a:tailEnd/>
          </a:ln>
        </p:spPr>
      </p:pic>
    </p:spTree>
    <p:extLst>
      <p:ext uri="{BB962C8B-B14F-4D97-AF65-F5344CB8AC3E}">
        <p14:creationId xmlns:p14="http://schemas.microsoft.com/office/powerpoint/2010/main" val="33787173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000" fill="hold"/>
                                        <p:tgtEl>
                                          <p:spTgt spid="6"/>
                                        </p:tgtEl>
                                        <p:attrNameLst>
                                          <p:attrName>ppt_x</p:attrName>
                                        </p:attrNameLst>
                                      </p:cBhvr>
                                      <p:tavLst>
                                        <p:tav tm="0">
                                          <p:val>
                                            <p:strVal val="#ppt_x"/>
                                          </p:val>
                                        </p:tav>
                                        <p:tav tm="100000">
                                          <p:val>
                                            <p:strVal val="#ppt_x"/>
                                          </p:val>
                                        </p:tav>
                                      </p:tavLst>
                                    </p:anim>
                                    <p:anim calcmode="lin" valueType="num">
                                      <p:cBhvr additive="base">
                                        <p:cTn id="8" dur="2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2000" fill="hold"/>
                                        <p:tgtEl>
                                          <p:spTgt spid="7"/>
                                        </p:tgtEl>
                                        <p:attrNameLst>
                                          <p:attrName>ppt_x</p:attrName>
                                        </p:attrNameLst>
                                      </p:cBhvr>
                                      <p:tavLst>
                                        <p:tav tm="0">
                                          <p:val>
                                            <p:strVal val="#ppt_x"/>
                                          </p:val>
                                        </p:tav>
                                        <p:tav tm="100000">
                                          <p:val>
                                            <p:strVal val="#ppt_x"/>
                                          </p:val>
                                        </p:tav>
                                      </p:tavLst>
                                    </p:anim>
                                    <p:anim calcmode="lin" valueType="num">
                                      <p:cBhvr additive="base">
                                        <p:cTn id="14" dur="2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395288" y="836712"/>
            <a:ext cx="8291512" cy="540668"/>
          </a:xfrm>
        </p:spPr>
        <p:txBody>
          <a:bodyPr/>
          <a:lstStyle/>
          <a:p>
            <a:pPr>
              <a:defRPr/>
            </a:pPr>
            <a:r>
              <a:rPr lang="en-US" sz="2800" dirty="0" smtClean="0"/>
              <a:t>Priority countries</a:t>
            </a:r>
          </a:p>
        </p:txBody>
      </p:sp>
      <p:pic>
        <p:nvPicPr>
          <p:cNvPr id="33795" name="Picture 4" descr="PriorityCountry.PNG"/>
          <p:cNvPicPr>
            <a:picLocks noChangeAspect="1"/>
          </p:cNvPicPr>
          <p:nvPr/>
        </p:nvPicPr>
        <p:blipFill>
          <a:blip r:embed="rId3" cstate="email"/>
          <a:srcRect/>
          <a:stretch>
            <a:fillRect/>
          </a:stretch>
        </p:blipFill>
        <p:spPr bwMode="auto">
          <a:xfrm>
            <a:off x="251520" y="1700808"/>
            <a:ext cx="8705284" cy="3488159"/>
          </a:xfrm>
          <a:prstGeom prst="rect">
            <a:avLst/>
          </a:prstGeom>
          <a:noFill/>
          <a:ln w="9525">
            <a:noFill/>
            <a:miter lim="800000"/>
            <a:headEnd/>
            <a:tailEnd/>
          </a:ln>
        </p:spPr>
      </p:pic>
    </p:spTree>
    <p:extLst>
      <p:ext uri="{BB962C8B-B14F-4D97-AF65-F5344CB8AC3E}">
        <p14:creationId xmlns:p14="http://schemas.microsoft.com/office/powerpoint/2010/main" val="2595975359"/>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395536" y="950814"/>
            <a:ext cx="8352928" cy="461962"/>
          </a:xfrm>
          <a:prstGeom prst="rect">
            <a:avLst/>
          </a:prstGeom>
          <a:noFill/>
          <a:ln w="9525">
            <a:noFill/>
            <a:miter lim="800000"/>
            <a:headEnd/>
            <a:tailEnd/>
          </a:ln>
        </p:spPr>
        <p:txBody>
          <a:bodyPr wrap="square">
            <a:spAutoFit/>
          </a:bodyPr>
          <a:lstStyle/>
          <a:p>
            <a:r>
              <a:rPr lang="en-US" sz="2400" b="1" dirty="0">
                <a:solidFill>
                  <a:srgbClr val="C00000"/>
                </a:solidFill>
              </a:rPr>
              <a:t>The GEOGLAM phased implementation calendar </a:t>
            </a:r>
            <a:endParaRPr lang="en-GB" sz="2400" b="1" dirty="0">
              <a:solidFill>
                <a:srgbClr val="C00000"/>
              </a:solidFill>
              <a:cs typeface="Arial" charset="0"/>
            </a:endParaRPr>
          </a:p>
        </p:txBody>
      </p:sp>
      <p:pic>
        <p:nvPicPr>
          <p:cNvPr id="23555" name="Picture 3" descr="PhasesIP.PNG"/>
          <p:cNvPicPr>
            <a:picLocks noChangeAspect="1"/>
          </p:cNvPicPr>
          <p:nvPr/>
        </p:nvPicPr>
        <p:blipFill>
          <a:blip r:embed="rId2" cstate="email"/>
          <a:srcRect/>
          <a:stretch>
            <a:fillRect/>
          </a:stretch>
        </p:blipFill>
        <p:spPr bwMode="auto">
          <a:xfrm>
            <a:off x="625102" y="1580753"/>
            <a:ext cx="7907338" cy="3000375"/>
          </a:xfrm>
          <a:prstGeom prst="rect">
            <a:avLst/>
          </a:prstGeom>
          <a:noFill/>
          <a:ln w="9525">
            <a:noFill/>
            <a:miter lim="800000"/>
            <a:headEnd/>
            <a:tailEnd/>
          </a:ln>
        </p:spPr>
      </p:pic>
      <p:sp>
        <p:nvSpPr>
          <p:cNvPr id="23556" name="Rectangle 4"/>
          <p:cNvSpPr>
            <a:spLocks noChangeArrowheads="1"/>
          </p:cNvSpPr>
          <p:nvPr/>
        </p:nvSpPr>
        <p:spPr bwMode="auto">
          <a:xfrm>
            <a:off x="611560" y="4694654"/>
            <a:ext cx="8208590" cy="2046714"/>
          </a:xfrm>
          <a:prstGeom prst="rect">
            <a:avLst/>
          </a:prstGeom>
          <a:noFill/>
          <a:ln w="9525">
            <a:noFill/>
            <a:miter lim="800000"/>
            <a:headEnd/>
            <a:tailEnd/>
          </a:ln>
        </p:spPr>
        <p:txBody>
          <a:bodyPr wrap="square">
            <a:spAutoFit/>
          </a:bodyPr>
          <a:lstStyle/>
          <a:p>
            <a:pPr>
              <a:spcAft>
                <a:spcPts val="600"/>
              </a:spcAft>
            </a:pPr>
            <a:r>
              <a:rPr lang="en-US" sz="1600" b="1" dirty="0"/>
              <a:t>Phase 1 </a:t>
            </a:r>
            <a:r>
              <a:rPr lang="en-US" sz="1600" dirty="0"/>
              <a:t>(P1, 2012-2014) focuses on foundation activities, building on existing activities and on pilot projects for a few countries, and scoping out the programme for the following phases; </a:t>
            </a:r>
          </a:p>
          <a:p>
            <a:pPr>
              <a:spcAft>
                <a:spcPts val="600"/>
              </a:spcAft>
            </a:pPr>
            <a:r>
              <a:rPr lang="en-US" sz="1600" b="1" dirty="0"/>
              <a:t>Phase 2</a:t>
            </a:r>
            <a:r>
              <a:rPr lang="en-US" sz="1600" dirty="0"/>
              <a:t> (P2, 2014-2015) will review and expand phase 1 activities with new starts; </a:t>
            </a:r>
          </a:p>
          <a:p>
            <a:pPr>
              <a:spcAft>
                <a:spcPts val="600"/>
              </a:spcAft>
            </a:pPr>
            <a:r>
              <a:rPr lang="en-US" sz="1600" b="1" dirty="0"/>
              <a:t>Phase 3 </a:t>
            </a:r>
            <a:r>
              <a:rPr lang="en-US" sz="1600" dirty="0"/>
              <a:t>(P3, 2016-2017) will be the last building pre-operational one with the completion of P1/P2 projects and geographical expansion up to when the Operational Phase starts. </a:t>
            </a:r>
          </a:p>
          <a:p>
            <a:pPr>
              <a:spcAft>
                <a:spcPts val="600"/>
              </a:spcAft>
            </a:pPr>
            <a:r>
              <a:rPr lang="en-US" sz="1600" b="1" dirty="0"/>
              <a:t>Operational Phase </a:t>
            </a:r>
            <a:r>
              <a:rPr lang="en-US" sz="1600" dirty="0"/>
              <a:t>(2018 forward). </a:t>
            </a:r>
          </a:p>
        </p:txBody>
      </p:sp>
    </p:spTree>
  </p:cSld>
  <p:clrMapOvr>
    <a:masterClrMapping/>
  </p:clrMapOvr>
  <p:transition>
    <p:fade/>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395288" y="731838"/>
            <a:ext cx="8291512" cy="782637"/>
          </a:xfrm>
        </p:spPr>
        <p:txBody>
          <a:bodyPr/>
          <a:lstStyle/>
          <a:p>
            <a:pPr>
              <a:defRPr/>
            </a:pPr>
            <a:r>
              <a:rPr lang="en-US" sz="2800" dirty="0" smtClean="0"/>
              <a:t>Extra criteria for selection</a:t>
            </a:r>
          </a:p>
        </p:txBody>
      </p:sp>
      <p:sp>
        <p:nvSpPr>
          <p:cNvPr id="34819" name="TextBox 3"/>
          <p:cNvSpPr txBox="1">
            <a:spLocks noChangeArrowheads="1"/>
          </p:cNvSpPr>
          <p:nvPr/>
        </p:nvSpPr>
        <p:spPr bwMode="auto">
          <a:xfrm>
            <a:off x="558800" y="1535113"/>
            <a:ext cx="5978496" cy="3570208"/>
          </a:xfrm>
          <a:prstGeom prst="rect">
            <a:avLst/>
          </a:prstGeom>
          <a:noFill/>
          <a:ln w="9525">
            <a:noFill/>
            <a:miter lim="800000"/>
            <a:headEnd/>
            <a:tailEnd/>
          </a:ln>
        </p:spPr>
        <p:txBody>
          <a:bodyPr wrap="none">
            <a:spAutoFit/>
          </a:bodyPr>
          <a:lstStyle/>
          <a:p>
            <a:pPr marL="265113" indent="-265113">
              <a:lnSpc>
                <a:spcPct val="150000"/>
              </a:lnSpc>
              <a:buFont typeface="Wingdings" pitchFamily="2" charset="2"/>
              <a:buChar char="§"/>
            </a:pPr>
            <a:r>
              <a:rPr lang="en-US" sz="2000">
                <a:solidFill>
                  <a:srgbClr val="1E5590"/>
                </a:solidFill>
              </a:rPr>
              <a:t>High res. images available in Google Earth</a:t>
            </a:r>
          </a:p>
          <a:p>
            <a:pPr marL="265113" indent="-265113">
              <a:lnSpc>
                <a:spcPct val="150000"/>
              </a:lnSpc>
              <a:buFont typeface="Wingdings" pitchFamily="2" charset="2"/>
              <a:buChar char="§"/>
            </a:pPr>
            <a:r>
              <a:rPr lang="en-US" sz="2000">
                <a:solidFill>
                  <a:srgbClr val="1E5590"/>
                </a:solidFill>
              </a:rPr>
              <a:t>Farming System/Agro-Ecological Zones</a:t>
            </a:r>
          </a:p>
          <a:p>
            <a:pPr marL="265113" indent="-265113">
              <a:lnSpc>
                <a:spcPct val="150000"/>
              </a:lnSpc>
              <a:buFont typeface="Wingdings" pitchFamily="2" charset="2"/>
              <a:buChar char="§"/>
            </a:pPr>
            <a:r>
              <a:rPr lang="en-US" sz="2000">
                <a:solidFill>
                  <a:srgbClr val="1E5590"/>
                </a:solidFill>
              </a:rPr>
              <a:t>Security </a:t>
            </a:r>
            <a:r>
              <a:rPr lang="en-US" sz="2000" smtClean="0">
                <a:solidFill>
                  <a:srgbClr val="1E5590"/>
                </a:solidFill>
              </a:rPr>
              <a:t>Level in the Country (from FAO UNSSD)</a:t>
            </a:r>
          </a:p>
          <a:p>
            <a:pPr marL="265113" indent="-265113">
              <a:lnSpc>
                <a:spcPct val="150000"/>
              </a:lnSpc>
              <a:buFont typeface="Wingdings" pitchFamily="2" charset="2"/>
              <a:buChar char="§"/>
            </a:pPr>
            <a:r>
              <a:rPr lang="en-US" sz="2000" smtClean="0">
                <a:solidFill>
                  <a:srgbClr val="1E5590"/>
                </a:solidFill>
              </a:rPr>
              <a:t>Total </a:t>
            </a:r>
            <a:r>
              <a:rPr lang="en-US" sz="2000">
                <a:solidFill>
                  <a:srgbClr val="1E5590"/>
                </a:solidFill>
              </a:rPr>
              <a:t>Area of the country (Km</a:t>
            </a:r>
            <a:r>
              <a:rPr lang="en-US" sz="2000" baseline="30000">
                <a:solidFill>
                  <a:srgbClr val="1E5590"/>
                </a:solidFill>
              </a:rPr>
              <a:t>2</a:t>
            </a:r>
            <a:r>
              <a:rPr lang="en-US" sz="2000">
                <a:solidFill>
                  <a:srgbClr val="1E5590"/>
                </a:solidFill>
              </a:rPr>
              <a:t>)</a:t>
            </a:r>
          </a:p>
          <a:p>
            <a:pPr marL="265113" indent="-265113">
              <a:lnSpc>
                <a:spcPct val="150000"/>
              </a:lnSpc>
              <a:buFont typeface="Wingdings" pitchFamily="2" charset="2"/>
              <a:buChar char="§"/>
            </a:pPr>
            <a:r>
              <a:rPr lang="en-US" sz="2000">
                <a:solidFill>
                  <a:srgbClr val="1E5590"/>
                </a:solidFill>
              </a:rPr>
              <a:t>Total Agriculture area (Km</a:t>
            </a:r>
            <a:r>
              <a:rPr lang="en-US" sz="2000" baseline="30000">
                <a:solidFill>
                  <a:srgbClr val="1E5590"/>
                </a:solidFill>
              </a:rPr>
              <a:t>2</a:t>
            </a:r>
            <a:r>
              <a:rPr lang="en-US" sz="2000">
                <a:solidFill>
                  <a:srgbClr val="1E5590"/>
                </a:solidFill>
              </a:rPr>
              <a:t>)</a:t>
            </a:r>
          </a:p>
          <a:p>
            <a:pPr marL="265113" indent="-265113">
              <a:lnSpc>
                <a:spcPct val="150000"/>
              </a:lnSpc>
              <a:buFont typeface="Wingdings" pitchFamily="2" charset="2"/>
              <a:buChar char="§"/>
            </a:pPr>
            <a:r>
              <a:rPr lang="en-US" sz="2000">
                <a:solidFill>
                  <a:srgbClr val="1E5590"/>
                </a:solidFill>
              </a:rPr>
              <a:t>Crop calendar, field size distribution …</a:t>
            </a:r>
          </a:p>
          <a:p>
            <a:pPr marL="265113" indent="-265113">
              <a:lnSpc>
                <a:spcPct val="150000"/>
              </a:lnSpc>
              <a:buFont typeface="Wingdings" pitchFamily="2" charset="2"/>
              <a:buChar char="§"/>
            </a:pPr>
            <a:r>
              <a:rPr lang="en-US" sz="2000">
                <a:solidFill>
                  <a:srgbClr val="1E5590"/>
                </a:solidFill>
              </a:rPr>
              <a:t>…….</a:t>
            </a:r>
          </a:p>
          <a:p>
            <a:pPr>
              <a:buFont typeface="Arial" charset="0"/>
              <a:buChar char="•"/>
            </a:pPr>
            <a:endParaRPr lang="en-US" sz="1400"/>
          </a:p>
        </p:txBody>
      </p:sp>
    </p:spTree>
    <p:extLst>
      <p:ext uri="{BB962C8B-B14F-4D97-AF65-F5344CB8AC3E}">
        <p14:creationId xmlns:p14="http://schemas.microsoft.com/office/powerpoint/2010/main" val="803341151"/>
      </p:ext>
    </p:extLst>
  </p:cSld>
  <p:clrMapOvr>
    <a:masterClrMapping/>
  </p:clrMapOvr>
  <p:transition>
    <p:fade/>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19088" y="650875"/>
            <a:ext cx="8824912" cy="720725"/>
          </a:xfrm>
        </p:spPr>
        <p:txBody>
          <a:bodyPr/>
          <a:lstStyle/>
          <a:p>
            <a:pPr>
              <a:defRPr/>
            </a:pPr>
            <a:r>
              <a:rPr lang="en-GB" dirty="0" smtClean="0">
                <a:solidFill>
                  <a:srgbClr val="C00000"/>
                </a:solidFill>
              </a:rPr>
              <a:t>Definitions and Standards</a:t>
            </a:r>
          </a:p>
        </p:txBody>
      </p:sp>
      <p:pic>
        <p:nvPicPr>
          <p:cNvPr id="44035" name="Picture 4"/>
          <p:cNvPicPr>
            <a:picLocks noChangeAspect="1" noChangeArrowheads="1"/>
          </p:cNvPicPr>
          <p:nvPr/>
        </p:nvPicPr>
        <p:blipFill>
          <a:blip r:embed="rId2" cstate="email"/>
          <a:srcRect/>
          <a:stretch>
            <a:fillRect/>
          </a:stretch>
        </p:blipFill>
        <p:spPr bwMode="auto">
          <a:xfrm>
            <a:off x="395288" y="1779588"/>
            <a:ext cx="2535237" cy="4143375"/>
          </a:xfrm>
          <a:prstGeom prst="rect">
            <a:avLst/>
          </a:prstGeom>
          <a:noFill/>
          <a:ln w="9525">
            <a:noFill/>
            <a:miter lim="800000"/>
            <a:headEnd/>
            <a:tailEnd/>
          </a:ln>
        </p:spPr>
      </p:pic>
      <p:grpSp>
        <p:nvGrpSpPr>
          <p:cNvPr id="2" name="Gruppieren 11"/>
          <p:cNvGrpSpPr>
            <a:grpSpLocks/>
          </p:cNvGrpSpPr>
          <p:nvPr/>
        </p:nvGrpSpPr>
        <p:grpSpPr bwMode="auto">
          <a:xfrm>
            <a:off x="2879725" y="1371600"/>
            <a:ext cx="6143625" cy="5046663"/>
            <a:chOff x="2879670" y="1372137"/>
            <a:chExt cx="6143307" cy="5045757"/>
          </a:xfrm>
        </p:grpSpPr>
        <p:pic>
          <p:nvPicPr>
            <p:cNvPr id="44039" name="Picture 4" descr="forsestoverlay"/>
            <p:cNvPicPr>
              <a:picLocks noChangeAspect="1" noChangeArrowheads="1"/>
            </p:cNvPicPr>
            <p:nvPr/>
          </p:nvPicPr>
          <p:blipFill>
            <a:blip r:embed="rId3" cstate="email"/>
            <a:srcRect/>
            <a:stretch>
              <a:fillRect/>
            </a:stretch>
          </p:blipFill>
          <p:spPr bwMode="auto">
            <a:xfrm>
              <a:off x="3264206" y="1726361"/>
              <a:ext cx="5758771" cy="2953216"/>
            </a:xfrm>
            <a:prstGeom prst="rect">
              <a:avLst/>
            </a:prstGeom>
            <a:noFill/>
            <a:ln w="9525">
              <a:noFill/>
              <a:miter lim="800000"/>
              <a:headEnd/>
              <a:tailEnd/>
            </a:ln>
          </p:spPr>
        </p:pic>
        <p:sp>
          <p:nvSpPr>
            <p:cNvPr id="16" name="Rectangle 15"/>
            <p:cNvSpPr>
              <a:spLocks noChangeArrowheads="1"/>
            </p:cNvSpPr>
            <p:nvPr/>
          </p:nvSpPr>
          <p:spPr bwMode="auto">
            <a:xfrm>
              <a:off x="3452728" y="4664021"/>
              <a:ext cx="5530564" cy="1753873"/>
            </a:xfrm>
            <a:prstGeom prst="rect">
              <a:avLst/>
            </a:prstGeom>
            <a:solidFill>
              <a:srgbClr val="FFC000">
                <a:alpha val="56000"/>
              </a:srgbClr>
            </a:solidFill>
            <a:ln w="9525">
              <a:noFill/>
              <a:miter lim="800000"/>
              <a:headEnd/>
              <a:tailEnd/>
            </a:ln>
            <a:effectLst/>
          </p:spPr>
          <p:txBody>
            <a:bodyPr anchor="ctr">
              <a:spAutoFit/>
            </a:bodyPr>
            <a:lstStyle/>
            <a:p>
              <a:pPr marL="342900" indent="-342900">
                <a:spcBef>
                  <a:spcPts val="0"/>
                </a:spcBef>
                <a:defRPr/>
              </a:pPr>
              <a:r>
                <a:rPr lang="en-US" dirty="0">
                  <a:latin typeface="+mj-lt"/>
                </a:rPr>
                <a:t>Important factors for disagreement:</a:t>
              </a:r>
            </a:p>
            <a:p>
              <a:pPr marL="342900" indent="-342900">
                <a:spcBef>
                  <a:spcPts val="0"/>
                </a:spcBef>
                <a:buFont typeface="+mj-lt"/>
                <a:buAutoNum type="arabicPeriod"/>
                <a:defRPr/>
              </a:pPr>
              <a:r>
                <a:rPr lang="en-US" dirty="0">
                  <a:latin typeface="+mj-lt"/>
                </a:rPr>
                <a:t>Land cover/forest definitions:</a:t>
              </a:r>
            </a:p>
            <a:p>
              <a:pPr lvl="1">
                <a:spcBef>
                  <a:spcPts val="0"/>
                </a:spcBef>
                <a:defRPr/>
              </a:pPr>
              <a:r>
                <a:rPr lang="en-US" dirty="0">
                  <a:latin typeface="+mj-lt"/>
                </a:rPr>
                <a:t>IGBP legend : percent tree cover &gt;60% </a:t>
              </a:r>
            </a:p>
            <a:p>
              <a:pPr lvl="1">
                <a:spcBef>
                  <a:spcPts val="0"/>
                </a:spcBef>
                <a:defRPr/>
              </a:pPr>
              <a:r>
                <a:rPr lang="en-US" dirty="0">
                  <a:latin typeface="+mj-lt"/>
                </a:rPr>
                <a:t>GLC2000 legend : percent tree cover &gt;15%</a:t>
              </a:r>
            </a:p>
            <a:p>
              <a:pPr marL="342900" indent="-342900">
                <a:spcBef>
                  <a:spcPts val="0"/>
                </a:spcBef>
                <a:buFont typeface="+mj-lt"/>
                <a:buAutoNum type="arabicPeriod"/>
                <a:defRPr/>
              </a:pPr>
              <a:r>
                <a:rPr lang="en-US" dirty="0">
                  <a:latin typeface="+mj-lt"/>
                </a:rPr>
                <a:t>Thematic accuracies</a:t>
              </a:r>
            </a:p>
            <a:p>
              <a:pPr marL="342900" indent="-342900">
                <a:spcBef>
                  <a:spcPts val="0"/>
                </a:spcBef>
                <a:buFont typeface="+mj-lt"/>
                <a:buAutoNum type="arabicPeriod"/>
                <a:defRPr/>
              </a:pPr>
              <a:r>
                <a:rPr lang="en-US" dirty="0">
                  <a:latin typeface="+mj-lt"/>
                </a:rPr>
                <a:t>Spatial heterogeneities</a:t>
              </a:r>
              <a:endParaRPr lang="de-DE" dirty="0">
                <a:latin typeface="+mj-lt"/>
              </a:endParaRPr>
            </a:p>
          </p:txBody>
        </p:sp>
        <p:cxnSp>
          <p:nvCxnSpPr>
            <p:cNvPr id="17" name="Form 12"/>
            <p:cNvCxnSpPr/>
            <p:nvPr/>
          </p:nvCxnSpPr>
          <p:spPr>
            <a:xfrm rot="16200000" flipH="1">
              <a:off x="2432901" y="2152221"/>
              <a:ext cx="1414209" cy="520673"/>
            </a:xfrm>
            <a:prstGeom prst="bentConnector2">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8" name="Form 14"/>
            <p:cNvCxnSpPr/>
            <p:nvPr/>
          </p:nvCxnSpPr>
          <p:spPr>
            <a:xfrm rot="5400000" flipH="1" flipV="1">
              <a:off x="1790080" y="4209251"/>
              <a:ext cx="2699852" cy="520673"/>
            </a:xfrm>
            <a:prstGeom prst="bentConnector2">
              <a:avLst/>
            </a:prstGeom>
            <a:ln>
              <a:tailEnd type="arrow"/>
            </a:ln>
          </p:spPr>
          <p:style>
            <a:lnRef idx="3">
              <a:schemeClr val="accent2"/>
            </a:lnRef>
            <a:fillRef idx="0">
              <a:schemeClr val="accent2"/>
            </a:fillRef>
            <a:effectRef idx="2">
              <a:schemeClr val="accent2"/>
            </a:effectRef>
            <a:fontRef idx="minor">
              <a:schemeClr val="tx1"/>
            </a:fontRef>
          </p:style>
        </p:cxnSp>
        <p:sp>
          <p:nvSpPr>
            <p:cNvPr id="19" name="Rectangle 3"/>
            <p:cNvSpPr>
              <a:spLocks noChangeArrowheads="1"/>
            </p:cNvSpPr>
            <p:nvPr/>
          </p:nvSpPr>
          <p:spPr bwMode="auto">
            <a:xfrm>
              <a:off x="4208339" y="1372137"/>
              <a:ext cx="4100300" cy="399978"/>
            </a:xfrm>
            <a:prstGeom prst="rect">
              <a:avLst/>
            </a:prstGeom>
            <a:noFill/>
            <a:ln w="9525">
              <a:noFill/>
              <a:miter lim="800000"/>
              <a:headEnd/>
              <a:tailEnd/>
            </a:ln>
            <a:effectLst/>
          </p:spPr>
          <p:txBody>
            <a:bodyPr>
              <a:spAutoFit/>
            </a:bodyPr>
            <a:lstStyle/>
            <a:p>
              <a:pPr algn="ctr">
                <a:defRPr/>
              </a:pPr>
              <a:r>
                <a:rPr lang="en-US" sz="2000" dirty="0">
                  <a:latin typeface="+mj-lt"/>
                </a:rPr>
                <a:t>Comparison of forest classes</a:t>
              </a:r>
            </a:p>
          </p:txBody>
        </p:sp>
      </p:grpSp>
      <p:sp>
        <p:nvSpPr>
          <p:cNvPr id="20" name="Rectangle 3"/>
          <p:cNvSpPr>
            <a:spLocks noChangeArrowheads="1"/>
          </p:cNvSpPr>
          <p:nvPr/>
        </p:nvSpPr>
        <p:spPr bwMode="auto">
          <a:xfrm>
            <a:off x="201613" y="1385888"/>
            <a:ext cx="2924175" cy="338137"/>
          </a:xfrm>
          <a:prstGeom prst="rect">
            <a:avLst/>
          </a:prstGeom>
          <a:noFill/>
          <a:ln w="9525">
            <a:noFill/>
            <a:miter lim="800000"/>
            <a:headEnd/>
            <a:tailEnd/>
          </a:ln>
          <a:effectLst/>
        </p:spPr>
        <p:txBody>
          <a:bodyPr>
            <a:spAutoFit/>
          </a:bodyPr>
          <a:lstStyle/>
          <a:p>
            <a:pPr algn="ctr">
              <a:defRPr/>
            </a:pPr>
            <a:r>
              <a:rPr lang="en-US" sz="1600" dirty="0">
                <a:latin typeface="+mj-lt"/>
              </a:rPr>
              <a:t>Global land cover datasets</a:t>
            </a:r>
          </a:p>
        </p:txBody>
      </p:sp>
    </p:spTree>
    <p:extLst>
      <p:ext uri="{BB962C8B-B14F-4D97-AF65-F5344CB8AC3E}">
        <p14:creationId xmlns:p14="http://schemas.microsoft.com/office/powerpoint/2010/main" val="20131208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434" name="Rectangle 1"/>
          <p:cNvSpPr>
            <a:spLocks noChangeArrowheads="1"/>
          </p:cNvSpPr>
          <p:nvPr/>
        </p:nvSpPr>
        <p:spPr bwMode="auto">
          <a:xfrm>
            <a:off x="323528" y="1484784"/>
            <a:ext cx="8353425" cy="4247317"/>
          </a:xfrm>
          <a:prstGeom prst="rect">
            <a:avLst/>
          </a:prstGeom>
          <a:noFill/>
          <a:ln w="9525">
            <a:noFill/>
            <a:miter lim="800000"/>
            <a:headEnd/>
            <a:tailEnd/>
          </a:ln>
        </p:spPr>
        <p:txBody>
          <a:bodyPr>
            <a:spAutoFit/>
          </a:bodyPr>
          <a:lstStyle/>
          <a:p>
            <a:r>
              <a:rPr lang="en-US" b="1" dirty="0" smtClean="0">
                <a:solidFill>
                  <a:schemeClr val="tx1">
                    <a:lumMod val="75000"/>
                  </a:schemeClr>
                </a:solidFill>
              </a:rPr>
              <a:t>Technical </a:t>
            </a:r>
            <a:r>
              <a:rPr lang="en-US" b="1" dirty="0">
                <a:solidFill>
                  <a:schemeClr val="tx1">
                    <a:lumMod val="75000"/>
                  </a:schemeClr>
                </a:solidFill>
              </a:rPr>
              <a:t>Assistance Component</a:t>
            </a:r>
          </a:p>
          <a:p>
            <a:endParaRPr lang="en-US" b="1" dirty="0">
              <a:solidFill>
                <a:schemeClr val="tx1">
                  <a:lumMod val="75000"/>
                </a:schemeClr>
              </a:solidFill>
            </a:endParaRPr>
          </a:p>
          <a:p>
            <a:pPr>
              <a:buFont typeface="Arial" charset="0"/>
              <a:buChar char="•"/>
            </a:pPr>
            <a:r>
              <a:rPr lang="en-US" dirty="0">
                <a:solidFill>
                  <a:schemeClr val="tx1">
                    <a:lumMod val="75000"/>
                  </a:schemeClr>
                </a:solidFill>
              </a:rPr>
              <a:t> Improve institutional and organizational aspects of the agricultural statistical systems (coordination for agricultural data producers &amp; users)</a:t>
            </a:r>
          </a:p>
          <a:p>
            <a:endParaRPr lang="en-US" dirty="0">
              <a:solidFill>
                <a:schemeClr val="tx1">
                  <a:lumMod val="75000"/>
                </a:schemeClr>
              </a:solidFill>
            </a:endParaRPr>
          </a:p>
          <a:p>
            <a:pPr>
              <a:buFont typeface="Arial" charset="0"/>
              <a:buChar char="•"/>
            </a:pPr>
            <a:r>
              <a:rPr lang="en-US" dirty="0">
                <a:solidFill>
                  <a:schemeClr val="tx1">
                    <a:lumMod val="75000"/>
                  </a:schemeClr>
                </a:solidFill>
              </a:rPr>
              <a:t>Mainstream agricultural statistics in NSDS</a:t>
            </a:r>
          </a:p>
          <a:p>
            <a:endParaRPr lang="en-US" dirty="0">
              <a:solidFill>
                <a:schemeClr val="tx1">
                  <a:lumMod val="75000"/>
                </a:schemeClr>
              </a:solidFill>
            </a:endParaRPr>
          </a:p>
          <a:p>
            <a:pPr>
              <a:buFont typeface="Arial" charset="0"/>
              <a:buChar char="•"/>
            </a:pPr>
            <a:r>
              <a:rPr lang="en-US" dirty="0">
                <a:solidFill>
                  <a:schemeClr val="tx1">
                    <a:lumMod val="75000"/>
                  </a:schemeClr>
                </a:solidFill>
              </a:rPr>
              <a:t>Areas of assistance to countries</a:t>
            </a:r>
          </a:p>
          <a:p>
            <a:pPr lvl="2">
              <a:buFont typeface="Courier New" pitchFamily="49" charset="0"/>
              <a:buChar char="o"/>
            </a:pPr>
            <a:r>
              <a:rPr lang="en-US" dirty="0">
                <a:solidFill>
                  <a:schemeClr val="tx1">
                    <a:lumMod val="75000"/>
                  </a:schemeClr>
                </a:solidFill>
              </a:rPr>
              <a:t> Plan and management of agricultural census/ link with the Population Census</a:t>
            </a:r>
          </a:p>
          <a:p>
            <a:pPr lvl="2">
              <a:buFont typeface="Courier New" pitchFamily="49" charset="0"/>
              <a:buChar char="o"/>
            </a:pPr>
            <a:r>
              <a:rPr lang="en-US" dirty="0">
                <a:solidFill>
                  <a:schemeClr val="tx1">
                    <a:lumMod val="75000"/>
                  </a:schemeClr>
                </a:solidFill>
              </a:rPr>
              <a:t> Develop master sample frame / design integrated survey frameworks</a:t>
            </a:r>
          </a:p>
          <a:p>
            <a:pPr lvl="2">
              <a:buFont typeface="Courier New" pitchFamily="49" charset="0"/>
              <a:buChar char="o"/>
            </a:pPr>
            <a:r>
              <a:rPr lang="en-US" dirty="0">
                <a:solidFill>
                  <a:schemeClr val="tx1">
                    <a:lumMod val="75000"/>
                  </a:schemeClr>
                </a:solidFill>
              </a:rPr>
              <a:t> Improve the quality and use of agricultural administrative data</a:t>
            </a:r>
          </a:p>
          <a:p>
            <a:pPr lvl="2">
              <a:buFont typeface="Courier New" pitchFamily="49" charset="0"/>
              <a:buChar char="o"/>
            </a:pPr>
            <a:r>
              <a:rPr lang="en-US" dirty="0">
                <a:solidFill>
                  <a:schemeClr val="tx1">
                    <a:lumMod val="75000"/>
                  </a:schemeClr>
                </a:solidFill>
              </a:rPr>
              <a:t> Support data analysis/forecasting</a:t>
            </a:r>
          </a:p>
          <a:p>
            <a:pPr lvl="2">
              <a:buFont typeface="Courier New" pitchFamily="49" charset="0"/>
              <a:buChar char="o"/>
            </a:pPr>
            <a:r>
              <a:rPr lang="en-US" dirty="0">
                <a:solidFill>
                  <a:schemeClr val="tx1">
                    <a:lumMod val="75000"/>
                  </a:schemeClr>
                </a:solidFill>
              </a:rPr>
              <a:t> Data Dissemination (integrated databases)</a:t>
            </a:r>
          </a:p>
          <a:p>
            <a:pPr lvl="2">
              <a:buFont typeface="Courier New" pitchFamily="49" charset="0"/>
              <a:buChar char="o"/>
            </a:pPr>
            <a:r>
              <a:rPr lang="en-US" dirty="0">
                <a:solidFill>
                  <a:schemeClr val="tx1">
                    <a:lumMod val="75000"/>
                  </a:schemeClr>
                </a:solidFill>
              </a:rPr>
              <a:t> Document good practices</a:t>
            </a:r>
          </a:p>
        </p:txBody>
      </p:sp>
      <p:sp>
        <p:nvSpPr>
          <p:cNvPr id="3" name="Rectangle 2"/>
          <p:cNvSpPr>
            <a:spLocks noChangeArrowheads="1"/>
          </p:cNvSpPr>
          <p:nvPr/>
        </p:nvSpPr>
        <p:spPr bwMode="auto">
          <a:xfrm>
            <a:off x="265113" y="908720"/>
            <a:ext cx="8555359" cy="461665"/>
          </a:xfrm>
          <a:prstGeom prst="rect">
            <a:avLst/>
          </a:prstGeom>
          <a:noFill/>
          <a:ln w="9525">
            <a:noFill/>
            <a:miter lim="800000"/>
            <a:headEnd/>
            <a:tailEnd/>
          </a:ln>
        </p:spPr>
        <p:txBody>
          <a:bodyPr wrap="square">
            <a:spAutoFit/>
          </a:bodyPr>
          <a:lstStyle/>
          <a:p>
            <a:pPr>
              <a:spcBef>
                <a:spcPts val="600"/>
              </a:spcBef>
              <a:spcAft>
                <a:spcPts val="600"/>
              </a:spcAft>
            </a:pPr>
            <a:r>
              <a:rPr lang="en-GB" sz="2400" b="1" dirty="0" smtClean="0">
                <a:solidFill>
                  <a:srgbClr val="C00000"/>
                </a:solidFill>
                <a:cs typeface="Arial" charset="0"/>
              </a:rPr>
              <a:t>Global Strategy and National Capacity Development</a:t>
            </a:r>
            <a:endParaRPr lang="en-US" sz="2400" b="1" dirty="0" smtClean="0">
              <a:solidFill>
                <a:srgbClr val="C00000"/>
              </a:solidFill>
            </a:endParaRPr>
          </a:p>
        </p:txBody>
      </p:sp>
    </p:spTree>
    <p:extLst>
      <p:ext uri="{BB962C8B-B14F-4D97-AF65-F5344CB8AC3E}">
        <p14:creationId xmlns:p14="http://schemas.microsoft.com/office/powerpoint/2010/main" val="1903389113"/>
      </p:ext>
    </p:extLst>
  </p:cSld>
  <p:clrMapOvr>
    <a:masterClrMapping/>
  </p:clrMapOvr>
  <p:transition>
    <p:fade/>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410" name="Rectangle 1"/>
          <p:cNvSpPr>
            <a:spLocks noChangeArrowheads="1"/>
          </p:cNvSpPr>
          <p:nvPr/>
        </p:nvSpPr>
        <p:spPr bwMode="auto">
          <a:xfrm>
            <a:off x="323528" y="1484784"/>
            <a:ext cx="8353425" cy="4248150"/>
          </a:xfrm>
          <a:prstGeom prst="rect">
            <a:avLst/>
          </a:prstGeom>
          <a:noFill/>
          <a:ln w="9525">
            <a:noFill/>
            <a:miter lim="800000"/>
            <a:headEnd/>
            <a:tailEnd/>
          </a:ln>
        </p:spPr>
        <p:txBody>
          <a:bodyPr>
            <a:spAutoFit/>
          </a:bodyPr>
          <a:lstStyle/>
          <a:p>
            <a:r>
              <a:rPr lang="en-US" b="1" dirty="0" smtClean="0">
                <a:solidFill>
                  <a:schemeClr val="tx1">
                    <a:lumMod val="75000"/>
                  </a:schemeClr>
                </a:solidFill>
              </a:rPr>
              <a:t>Training </a:t>
            </a:r>
            <a:r>
              <a:rPr lang="en-US" b="1" dirty="0">
                <a:solidFill>
                  <a:schemeClr val="tx1">
                    <a:lumMod val="75000"/>
                  </a:schemeClr>
                </a:solidFill>
              </a:rPr>
              <a:t>Component</a:t>
            </a:r>
          </a:p>
          <a:p>
            <a:endParaRPr lang="en-US" b="1" dirty="0">
              <a:solidFill>
                <a:schemeClr val="tx1">
                  <a:lumMod val="75000"/>
                </a:schemeClr>
              </a:solidFill>
            </a:endParaRPr>
          </a:p>
          <a:p>
            <a:pPr>
              <a:buFont typeface="Arial" charset="0"/>
              <a:buChar char="•"/>
            </a:pPr>
            <a:r>
              <a:rPr lang="en-US" dirty="0">
                <a:solidFill>
                  <a:schemeClr val="tx1">
                    <a:lumMod val="75000"/>
                  </a:schemeClr>
                </a:solidFill>
              </a:rPr>
              <a:t> Strengthen existing training institutions</a:t>
            </a:r>
          </a:p>
          <a:p>
            <a:pPr lvl="2">
              <a:buFont typeface="Courier New" pitchFamily="49" charset="0"/>
              <a:buChar char="o"/>
            </a:pPr>
            <a:r>
              <a:rPr lang="en-US" dirty="0">
                <a:solidFill>
                  <a:schemeClr val="tx1">
                    <a:lumMod val="75000"/>
                  </a:schemeClr>
                </a:solidFill>
              </a:rPr>
              <a:t> Establish regional centers of excellence for advanced training</a:t>
            </a:r>
          </a:p>
          <a:p>
            <a:pPr lvl="2">
              <a:buFont typeface="Courier New" pitchFamily="49" charset="0"/>
              <a:buChar char="o"/>
            </a:pPr>
            <a:r>
              <a:rPr lang="en-US" dirty="0">
                <a:solidFill>
                  <a:schemeClr val="tx1">
                    <a:lumMod val="75000"/>
                  </a:schemeClr>
                </a:solidFill>
              </a:rPr>
              <a:t> Decentralize initial training to National Institutions</a:t>
            </a:r>
          </a:p>
          <a:p>
            <a:pPr lvl="2"/>
            <a:endParaRPr lang="en-US" dirty="0">
              <a:solidFill>
                <a:schemeClr val="tx1">
                  <a:lumMod val="75000"/>
                </a:schemeClr>
              </a:solidFill>
            </a:endParaRPr>
          </a:p>
          <a:p>
            <a:pPr>
              <a:buFont typeface="Arial" charset="0"/>
              <a:buChar char="•"/>
            </a:pPr>
            <a:r>
              <a:rPr lang="en-US" dirty="0">
                <a:solidFill>
                  <a:schemeClr val="tx1">
                    <a:lumMod val="75000"/>
                  </a:schemeClr>
                </a:solidFill>
              </a:rPr>
              <a:t> Improve the curricula existing courses and develop new ones</a:t>
            </a:r>
          </a:p>
          <a:p>
            <a:pPr lvl="2">
              <a:buFont typeface="Courier New" pitchFamily="49" charset="0"/>
              <a:buChar char="o"/>
            </a:pPr>
            <a:r>
              <a:rPr lang="en-US" dirty="0">
                <a:solidFill>
                  <a:schemeClr val="tx1">
                    <a:lumMod val="75000"/>
                  </a:schemeClr>
                </a:solidFill>
              </a:rPr>
              <a:t> Specialized courses (use of remote sensing)</a:t>
            </a:r>
          </a:p>
          <a:p>
            <a:pPr lvl="2">
              <a:buFont typeface="Courier New" pitchFamily="49" charset="0"/>
              <a:buChar char="o"/>
            </a:pPr>
            <a:r>
              <a:rPr lang="en-US" dirty="0">
                <a:solidFill>
                  <a:schemeClr val="tx1">
                    <a:lumMod val="75000"/>
                  </a:schemeClr>
                </a:solidFill>
              </a:rPr>
              <a:t> Develop a broad package of training courses</a:t>
            </a:r>
          </a:p>
          <a:p>
            <a:pPr lvl="3"/>
            <a:r>
              <a:rPr lang="en-US" dirty="0">
                <a:solidFill>
                  <a:schemeClr val="tx1">
                    <a:lumMod val="75000"/>
                  </a:schemeClr>
                </a:solidFill>
              </a:rPr>
              <a:t>(initial/advanced, general/specialized, long/medium/short duration; formal/on the job, etc.)</a:t>
            </a:r>
          </a:p>
          <a:p>
            <a:pPr lvl="3"/>
            <a:endParaRPr lang="en-US" dirty="0">
              <a:solidFill>
                <a:schemeClr val="tx1">
                  <a:lumMod val="75000"/>
                </a:schemeClr>
              </a:solidFill>
            </a:endParaRPr>
          </a:p>
          <a:p>
            <a:pPr>
              <a:buFont typeface="Arial" charset="0"/>
              <a:buChar char="•"/>
            </a:pPr>
            <a:r>
              <a:rPr lang="en-US" dirty="0">
                <a:solidFill>
                  <a:schemeClr val="tx1">
                    <a:lumMod val="75000"/>
                  </a:schemeClr>
                </a:solidFill>
              </a:rPr>
              <a:t> Promote e‐learning &amp; distance learning</a:t>
            </a:r>
          </a:p>
          <a:p>
            <a:endParaRPr lang="en-US" dirty="0">
              <a:solidFill>
                <a:schemeClr val="tx1">
                  <a:lumMod val="75000"/>
                </a:schemeClr>
              </a:solidFill>
            </a:endParaRPr>
          </a:p>
          <a:p>
            <a:pPr>
              <a:buFont typeface="Arial" charset="0"/>
              <a:buChar char="•"/>
            </a:pPr>
            <a:r>
              <a:rPr lang="en-US" dirty="0">
                <a:solidFill>
                  <a:schemeClr val="tx1">
                    <a:lumMod val="75000"/>
                  </a:schemeClr>
                </a:solidFill>
              </a:rPr>
              <a:t> Strengthen real demand for training / Develop a training market</a:t>
            </a:r>
          </a:p>
        </p:txBody>
      </p:sp>
      <p:sp>
        <p:nvSpPr>
          <p:cNvPr id="3" name="Rectangle 2"/>
          <p:cNvSpPr>
            <a:spLocks noChangeArrowheads="1"/>
          </p:cNvSpPr>
          <p:nvPr/>
        </p:nvSpPr>
        <p:spPr bwMode="auto">
          <a:xfrm>
            <a:off x="265113" y="908720"/>
            <a:ext cx="8555359" cy="400110"/>
          </a:xfrm>
          <a:prstGeom prst="rect">
            <a:avLst/>
          </a:prstGeom>
          <a:noFill/>
          <a:ln w="9525">
            <a:noFill/>
            <a:miter lim="800000"/>
            <a:headEnd/>
            <a:tailEnd/>
          </a:ln>
        </p:spPr>
        <p:txBody>
          <a:bodyPr wrap="square">
            <a:spAutoFit/>
          </a:bodyPr>
          <a:lstStyle/>
          <a:p>
            <a:pPr>
              <a:spcBef>
                <a:spcPts val="600"/>
              </a:spcBef>
              <a:spcAft>
                <a:spcPts val="600"/>
              </a:spcAft>
            </a:pPr>
            <a:r>
              <a:rPr lang="en-GB" sz="2000" b="1" dirty="0" smtClean="0">
                <a:solidFill>
                  <a:srgbClr val="C00000"/>
                </a:solidFill>
                <a:cs typeface="Arial" charset="0"/>
              </a:rPr>
              <a:t>Linking to the Global Strategy and National Capacity Development</a:t>
            </a:r>
            <a:endParaRPr lang="en-US" sz="2000" b="1" dirty="0" smtClean="0">
              <a:solidFill>
                <a:srgbClr val="C00000"/>
              </a:solidFill>
            </a:endParaRPr>
          </a:p>
        </p:txBody>
      </p:sp>
    </p:spTree>
    <p:extLst>
      <p:ext uri="{BB962C8B-B14F-4D97-AF65-F5344CB8AC3E}">
        <p14:creationId xmlns:p14="http://schemas.microsoft.com/office/powerpoint/2010/main" val="44685447"/>
      </p:ext>
    </p:extLst>
  </p:cSld>
  <p:clrMapOvr>
    <a:masterClrMapping/>
  </p:clrMapOvr>
  <p:transition>
    <p:fade/>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434" name="Rectangle 1"/>
          <p:cNvSpPr>
            <a:spLocks noChangeArrowheads="1"/>
          </p:cNvSpPr>
          <p:nvPr/>
        </p:nvSpPr>
        <p:spPr bwMode="auto">
          <a:xfrm>
            <a:off x="323528" y="1484784"/>
            <a:ext cx="8353425" cy="4247317"/>
          </a:xfrm>
          <a:prstGeom prst="rect">
            <a:avLst/>
          </a:prstGeom>
          <a:noFill/>
          <a:ln w="9525">
            <a:noFill/>
            <a:miter lim="800000"/>
            <a:headEnd/>
            <a:tailEnd/>
          </a:ln>
        </p:spPr>
        <p:txBody>
          <a:bodyPr>
            <a:spAutoFit/>
          </a:bodyPr>
          <a:lstStyle/>
          <a:p>
            <a:r>
              <a:rPr lang="en-US" b="1" dirty="0" smtClean="0">
                <a:solidFill>
                  <a:schemeClr val="tx1">
                    <a:lumMod val="75000"/>
                  </a:schemeClr>
                </a:solidFill>
              </a:rPr>
              <a:t>Technical </a:t>
            </a:r>
            <a:r>
              <a:rPr lang="en-US" b="1" dirty="0">
                <a:solidFill>
                  <a:schemeClr val="tx1">
                    <a:lumMod val="75000"/>
                  </a:schemeClr>
                </a:solidFill>
              </a:rPr>
              <a:t>Assistance Component</a:t>
            </a:r>
          </a:p>
          <a:p>
            <a:endParaRPr lang="en-US" b="1" dirty="0">
              <a:solidFill>
                <a:schemeClr val="tx1">
                  <a:lumMod val="75000"/>
                </a:schemeClr>
              </a:solidFill>
            </a:endParaRPr>
          </a:p>
          <a:p>
            <a:pPr>
              <a:buFont typeface="Arial" charset="0"/>
              <a:buChar char="•"/>
            </a:pPr>
            <a:r>
              <a:rPr lang="en-US" dirty="0">
                <a:solidFill>
                  <a:schemeClr val="tx1">
                    <a:lumMod val="75000"/>
                  </a:schemeClr>
                </a:solidFill>
              </a:rPr>
              <a:t> Improve institutional and organizational aspects of the agricultural statistical systems (coordination for agricultural data producers &amp; users)</a:t>
            </a:r>
          </a:p>
          <a:p>
            <a:endParaRPr lang="en-US" dirty="0">
              <a:solidFill>
                <a:schemeClr val="tx1">
                  <a:lumMod val="75000"/>
                </a:schemeClr>
              </a:solidFill>
            </a:endParaRPr>
          </a:p>
          <a:p>
            <a:pPr>
              <a:buFont typeface="Arial" charset="0"/>
              <a:buChar char="•"/>
            </a:pPr>
            <a:r>
              <a:rPr lang="en-US" dirty="0">
                <a:solidFill>
                  <a:schemeClr val="tx1">
                    <a:lumMod val="75000"/>
                  </a:schemeClr>
                </a:solidFill>
              </a:rPr>
              <a:t>Mainstream agricultural statistics in NSDS</a:t>
            </a:r>
          </a:p>
          <a:p>
            <a:endParaRPr lang="en-US" dirty="0">
              <a:solidFill>
                <a:schemeClr val="tx1">
                  <a:lumMod val="75000"/>
                </a:schemeClr>
              </a:solidFill>
            </a:endParaRPr>
          </a:p>
          <a:p>
            <a:pPr>
              <a:buFont typeface="Arial" charset="0"/>
              <a:buChar char="•"/>
            </a:pPr>
            <a:r>
              <a:rPr lang="en-US" dirty="0">
                <a:solidFill>
                  <a:schemeClr val="tx1">
                    <a:lumMod val="75000"/>
                  </a:schemeClr>
                </a:solidFill>
              </a:rPr>
              <a:t>Areas of assistance to countries</a:t>
            </a:r>
          </a:p>
          <a:p>
            <a:pPr lvl="2">
              <a:buFont typeface="Courier New" pitchFamily="49" charset="0"/>
              <a:buChar char="o"/>
            </a:pPr>
            <a:r>
              <a:rPr lang="en-US" dirty="0">
                <a:solidFill>
                  <a:schemeClr val="tx1">
                    <a:lumMod val="75000"/>
                  </a:schemeClr>
                </a:solidFill>
              </a:rPr>
              <a:t> Plan and management of agricultural census/ link with the Population Census</a:t>
            </a:r>
          </a:p>
          <a:p>
            <a:pPr lvl="2">
              <a:buFont typeface="Courier New" pitchFamily="49" charset="0"/>
              <a:buChar char="o"/>
            </a:pPr>
            <a:r>
              <a:rPr lang="en-US" dirty="0">
                <a:solidFill>
                  <a:schemeClr val="tx1">
                    <a:lumMod val="75000"/>
                  </a:schemeClr>
                </a:solidFill>
              </a:rPr>
              <a:t> Develop master sample frame / design integrated survey frameworks</a:t>
            </a:r>
          </a:p>
          <a:p>
            <a:pPr lvl="2">
              <a:buFont typeface="Courier New" pitchFamily="49" charset="0"/>
              <a:buChar char="o"/>
            </a:pPr>
            <a:r>
              <a:rPr lang="en-US" dirty="0">
                <a:solidFill>
                  <a:schemeClr val="tx1">
                    <a:lumMod val="75000"/>
                  </a:schemeClr>
                </a:solidFill>
              </a:rPr>
              <a:t> Improve the quality and use of agricultural administrative data</a:t>
            </a:r>
          </a:p>
          <a:p>
            <a:pPr lvl="2">
              <a:buFont typeface="Courier New" pitchFamily="49" charset="0"/>
              <a:buChar char="o"/>
            </a:pPr>
            <a:r>
              <a:rPr lang="en-US" dirty="0">
                <a:solidFill>
                  <a:schemeClr val="tx1">
                    <a:lumMod val="75000"/>
                  </a:schemeClr>
                </a:solidFill>
              </a:rPr>
              <a:t> Support data analysis/forecasting</a:t>
            </a:r>
          </a:p>
          <a:p>
            <a:pPr lvl="2">
              <a:buFont typeface="Courier New" pitchFamily="49" charset="0"/>
              <a:buChar char="o"/>
            </a:pPr>
            <a:r>
              <a:rPr lang="en-US" dirty="0">
                <a:solidFill>
                  <a:schemeClr val="tx1">
                    <a:lumMod val="75000"/>
                  </a:schemeClr>
                </a:solidFill>
              </a:rPr>
              <a:t> Data Dissemination (integrated databases)</a:t>
            </a:r>
          </a:p>
          <a:p>
            <a:pPr lvl="2">
              <a:buFont typeface="Courier New" pitchFamily="49" charset="0"/>
              <a:buChar char="o"/>
            </a:pPr>
            <a:r>
              <a:rPr lang="en-US" dirty="0">
                <a:solidFill>
                  <a:schemeClr val="tx1">
                    <a:lumMod val="75000"/>
                  </a:schemeClr>
                </a:solidFill>
              </a:rPr>
              <a:t> Document good practices</a:t>
            </a:r>
          </a:p>
        </p:txBody>
      </p:sp>
    </p:spTree>
    <p:extLst>
      <p:ext uri="{BB962C8B-B14F-4D97-AF65-F5344CB8AC3E}">
        <p14:creationId xmlns:p14="http://schemas.microsoft.com/office/powerpoint/2010/main" val="2128027844"/>
      </p:ext>
    </p:extLst>
  </p:cSld>
  <p:clrMapOvr>
    <a:masterClrMapping/>
  </p:clrMapOvr>
  <p:transition>
    <p:fade/>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3794" name="Rectangle 3"/>
          <p:cNvSpPr>
            <a:spLocks noGrp="1" noChangeArrowheads="1"/>
          </p:cNvSpPr>
          <p:nvPr>
            <p:ph type="body" idx="4294967295"/>
          </p:nvPr>
        </p:nvSpPr>
        <p:spPr>
          <a:xfrm>
            <a:off x="392113" y="1436688"/>
            <a:ext cx="4071937" cy="5087937"/>
          </a:xfrm>
        </p:spPr>
        <p:txBody>
          <a:bodyPr/>
          <a:lstStyle/>
          <a:p>
            <a:pPr>
              <a:spcBef>
                <a:spcPct val="0"/>
              </a:spcBef>
              <a:buFont typeface="Wingdings" pitchFamily="2" charset="2"/>
              <a:buChar char="§"/>
              <a:defRPr/>
            </a:pPr>
            <a:r>
              <a:rPr lang="en-US" altLang="en-US" sz="2000" dirty="0" smtClean="0">
                <a:solidFill>
                  <a:schemeClr val="tx1"/>
                </a:solidFill>
                <a:latin typeface="Arial" charset="0"/>
                <a:cs typeface="+mn-cs"/>
              </a:rPr>
              <a:t>Awareness workshops, seminars, training resources and sessions </a:t>
            </a:r>
          </a:p>
          <a:p>
            <a:pPr>
              <a:spcBef>
                <a:spcPct val="0"/>
              </a:spcBef>
              <a:buFont typeface="Wingdings" pitchFamily="2" charset="2"/>
              <a:buChar char="§"/>
              <a:defRPr/>
            </a:pPr>
            <a:endParaRPr lang="en-US" altLang="en-US" sz="2000" dirty="0" smtClean="0">
              <a:solidFill>
                <a:schemeClr val="tx1"/>
              </a:solidFill>
              <a:latin typeface="Arial" charset="0"/>
              <a:cs typeface="+mn-cs"/>
            </a:endParaRPr>
          </a:p>
          <a:p>
            <a:pPr marL="342900" lvl="1" indent="-342900">
              <a:spcBef>
                <a:spcPct val="0"/>
              </a:spcBef>
              <a:buFont typeface="Wingdings" pitchFamily="2" charset="2"/>
              <a:buChar char="§"/>
              <a:defRPr/>
            </a:pPr>
            <a:r>
              <a:rPr lang="en-US" altLang="en-US" sz="2000" dirty="0" smtClean="0">
                <a:solidFill>
                  <a:schemeClr val="tx1"/>
                </a:solidFill>
                <a:latin typeface="Arial" charset="0"/>
                <a:cs typeface="+mn-cs"/>
              </a:rPr>
              <a:t>Regional awareness workshops/seminars by FAO staff on land cover mapping methodology, standards and tools</a:t>
            </a:r>
          </a:p>
          <a:p>
            <a:pPr marL="342900" lvl="1" indent="-342900">
              <a:spcBef>
                <a:spcPct val="0"/>
              </a:spcBef>
              <a:buFont typeface="Wingdings" pitchFamily="2" charset="2"/>
              <a:buChar char="§"/>
              <a:defRPr/>
            </a:pPr>
            <a:endParaRPr lang="en-US" altLang="en-US" sz="2000" dirty="0" smtClean="0">
              <a:solidFill>
                <a:schemeClr val="tx1"/>
              </a:solidFill>
              <a:latin typeface="Arial" charset="0"/>
              <a:cs typeface="+mn-cs"/>
            </a:endParaRPr>
          </a:p>
          <a:p>
            <a:pPr marL="342900" lvl="1" indent="-342900">
              <a:spcBef>
                <a:spcPct val="0"/>
              </a:spcBef>
              <a:buFont typeface="Wingdings" pitchFamily="2" charset="2"/>
              <a:buChar char="§"/>
              <a:defRPr/>
            </a:pPr>
            <a:r>
              <a:rPr lang="en-US" altLang="en-US" sz="2000" dirty="0" smtClean="0">
                <a:solidFill>
                  <a:schemeClr val="tx1"/>
                </a:solidFill>
                <a:latin typeface="Arial" charset="0"/>
                <a:cs typeface="+mn-cs"/>
              </a:rPr>
              <a:t>National on-the-job trainings to support national mapping and monitoring </a:t>
            </a:r>
            <a:r>
              <a:rPr lang="en-US" altLang="en-US" sz="2000" dirty="0" err="1" smtClean="0">
                <a:solidFill>
                  <a:schemeClr val="tx1"/>
                </a:solidFill>
                <a:latin typeface="Arial" charset="0"/>
                <a:cs typeface="+mn-cs"/>
              </a:rPr>
              <a:t>programmes</a:t>
            </a:r>
            <a:endParaRPr lang="en-US" altLang="en-US" sz="2000" dirty="0" smtClean="0">
              <a:solidFill>
                <a:schemeClr val="tx1"/>
              </a:solidFill>
              <a:latin typeface="Arial" charset="0"/>
              <a:cs typeface="+mn-cs"/>
            </a:endParaRPr>
          </a:p>
          <a:p>
            <a:pPr marL="342900" lvl="1" indent="-342900">
              <a:spcBef>
                <a:spcPct val="0"/>
              </a:spcBef>
              <a:buFont typeface="Wingdings" pitchFamily="2" charset="2"/>
              <a:buChar char="§"/>
              <a:defRPr/>
            </a:pPr>
            <a:endParaRPr lang="en-US" altLang="en-US" sz="2000" dirty="0" smtClean="0">
              <a:solidFill>
                <a:schemeClr val="tx1"/>
              </a:solidFill>
              <a:latin typeface="Arial" charset="0"/>
              <a:cs typeface="+mn-cs"/>
            </a:endParaRPr>
          </a:p>
          <a:p>
            <a:pPr marL="342900" lvl="1" indent="-342900">
              <a:spcBef>
                <a:spcPct val="0"/>
              </a:spcBef>
              <a:buFont typeface="Wingdings" pitchFamily="2" charset="2"/>
              <a:buChar char="§"/>
              <a:defRPr/>
            </a:pPr>
            <a:r>
              <a:rPr lang="en-US" altLang="en-US" sz="2000" dirty="0" smtClean="0">
                <a:solidFill>
                  <a:schemeClr val="tx1"/>
                </a:solidFill>
                <a:latin typeface="Arial" charset="0"/>
                <a:cs typeface="+mn-cs"/>
              </a:rPr>
              <a:t>Project coordination and backstopping</a:t>
            </a:r>
          </a:p>
          <a:p>
            <a:pPr marL="692150" lvl="1" indent="-347663">
              <a:spcBef>
                <a:spcPct val="50000"/>
              </a:spcBef>
              <a:buFont typeface="Times" pitchFamily="18" charset="0"/>
              <a:buNone/>
              <a:defRPr/>
            </a:pPr>
            <a:endParaRPr lang="en-US" altLang="en-US" sz="2000" dirty="0" smtClean="0">
              <a:latin typeface="Arial" charset="0"/>
              <a:cs typeface="Arial" charset="0"/>
            </a:endParaRPr>
          </a:p>
          <a:p>
            <a:pPr>
              <a:spcBef>
                <a:spcPct val="50000"/>
              </a:spcBef>
              <a:defRPr/>
            </a:pPr>
            <a:endParaRPr lang="en-US" altLang="en-US" dirty="0" smtClean="0">
              <a:latin typeface="Arial" charset="0"/>
              <a:cs typeface="Arial" charset="0"/>
            </a:endParaRPr>
          </a:p>
        </p:txBody>
      </p:sp>
      <p:grpSp>
        <p:nvGrpSpPr>
          <p:cNvPr id="34819" name="Group 9"/>
          <p:cNvGrpSpPr>
            <a:grpSpLocks/>
          </p:cNvGrpSpPr>
          <p:nvPr/>
        </p:nvGrpSpPr>
        <p:grpSpPr bwMode="auto">
          <a:xfrm>
            <a:off x="4464050" y="1436688"/>
            <a:ext cx="3168650" cy="2311400"/>
            <a:chOff x="2930" y="1684"/>
            <a:chExt cx="1583" cy="1308"/>
          </a:xfrm>
        </p:grpSpPr>
        <p:pic>
          <p:nvPicPr>
            <p:cNvPr id="34827" name="Picture 10" descr="GLCN - Senegal workshop_1"/>
            <p:cNvPicPr>
              <a:picLocks noChangeAspect="1" noChangeArrowheads="1"/>
            </p:cNvPicPr>
            <p:nvPr/>
          </p:nvPicPr>
          <p:blipFill>
            <a:blip r:embed="rId3" cstate="email"/>
            <a:srcRect/>
            <a:stretch>
              <a:fillRect/>
            </a:stretch>
          </p:blipFill>
          <p:spPr bwMode="auto">
            <a:xfrm>
              <a:off x="2964" y="1830"/>
              <a:ext cx="1549" cy="1162"/>
            </a:xfrm>
            <a:prstGeom prst="rect">
              <a:avLst/>
            </a:prstGeom>
            <a:noFill/>
            <a:ln w="9525">
              <a:noFill/>
              <a:miter lim="800000"/>
              <a:headEnd/>
              <a:tailEnd/>
            </a:ln>
          </p:spPr>
        </p:pic>
        <p:sp>
          <p:nvSpPr>
            <p:cNvPr id="11276" name="Text Box 11"/>
            <p:cNvSpPr txBox="1">
              <a:spLocks noChangeArrowheads="1"/>
            </p:cNvSpPr>
            <p:nvPr/>
          </p:nvSpPr>
          <p:spPr bwMode="auto">
            <a:xfrm>
              <a:off x="2930" y="1684"/>
              <a:ext cx="338" cy="174"/>
            </a:xfrm>
            <a:prstGeom prst="rect">
              <a:avLst/>
            </a:prstGeom>
            <a:noFill/>
            <a:ln>
              <a:noFill/>
            </a:ln>
            <a:extLst/>
          </p:spPr>
          <p:txBody>
            <a:bodyPr wrap="none">
              <a:spAutoFit/>
            </a:bodyPr>
            <a:lstStyle>
              <a:lvl1pPr eaLnBrk="0" hangingPunct="0">
                <a:defRPr sz="3200" b="1">
                  <a:solidFill>
                    <a:srgbClr val="FF9300"/>
                  </a:solidFill>
                  <a:latin typeface="Trebuchet MS" pitchFamily="34" charset="0"/>
                  <a:ea typeface="MS PGothic" pitchFamily="34" charset="-128"/>
                </a:defRPr>
              </a:lvl1pPr>
              <a:lvl2pPr marL="742950" indent="-285750" eaLnBrk="0" hangingPunct="0">
                <a:defRPr sz="3200" b="1">
                  <a:solidFill>
                    <a:srgbClr val="FF9300"/>
                  </a:solidFill>
                  <a:latin typeface="Trebuchet MS" pitchFamily="34" charset="0"/>
                  <a:ea typeface="MS PGothic" pitchFamily="34" charset="-128"/>
                </a:defRPr>
              </a:lvl2pPr>
              <a:lvl3pPr marL="1143000" indent="-228600" eaLnBrk="0" hangingPunct="0">
                <a:defRPr sz="3200" b="1">
                  <a:solidFill>
                    <a:srgbClr val="FF9300"/>
                  </a:solidFill>
                  <a:latin typeface="Trebuchet MS" pitchFamily="34" charset="0"/>
                  <a:ea typeface="MS PGothic" pitchFamily="34" charset="-128"/>
                </a:defRPr>
              </a:lvl3pPr>
              <a:lvl4pPr marL="1600200" indent="-228600" eaLnBrk="0" hangingPunct="0">
                <a:defRPr sz="3200" b="1">
                  <a:solidFill>
                    <a:srgbClr val="FF9300"/>
                  </a:solidFill>
                  <a:latin typeface="Trebuchet MS" pitchFamily="34" charset="0"/>
                  <a:ea typeface="MS PGothic" pitchFamily="34" charset="-128"/>
                </a:defRPr>
              </a:lvl4pPr>
              <a:lvl5pPr marL="2057400" indent="-228600" eaLnBrk="0" hangingPunct="0">
                <a:defRPr sz="3200" b="1">
                  <a:solidFill>
                    <a:srgbClr val="FF9300"/>
                  </a:solidFill>
                  <a:latin typeface="Trebuchet MS" pitchFamily="34" charset="0"/>
                  <a:ea typeface="MS PGothic" pitchFamily="34" charset="-128"/>
                </a:defRPr>
              </a:lvl5pPr>
              <a:lvl6pPr marL="2514600" indent="-228600" algn="ctr" eaLnBrk="0" fontAlgn="base" hangingPunct="0">
                <a:spcBef>
                  <a:spcPct val="0"/>
                </a:spcBef>
                <a:spcAft>
                  <a:spcPct val="0"/>
                </a:spcAft>
                <a:defRPr sz="3200" b="1">
                  <a:solidFill>
                    <a:srgbClr val="FF9300"/>
                  </a:solidFill>
                  <a:latin typeface="Trebuchet MS" pitchFamily="34" charset="0"/>
                  <a:ea typeface="MS PGothic" pitchFamily="34" charset="-128"/>
                </a:defRPr>
              </a:lvl6pPr>
              <a:lvl7pPr marL="2971800" indent="-228600" algn="ctr" eaLnBrk="0" fontAlgn="base" hangingPunct="0">
                <a:spcBef>
                  <a:spcPct val="0"/>
                </a:spcBef>
                <a:spcAft>
                  <a:spcPct val="0"/>
                </a:spcAft>
                <a:defRPr sz="3200" b="1">
                  <a:solidFill>
                    <a:srgbClr val="FF9300"/>
                  </a:solidFill>
                  <a:latin typeface="Trebuchet MS" pitchFamily="34" charset="0"/>
                  <a:ea typeface="MS PGothic" pitchFamily="34" charset="-128"/>
                </a:defRPr>
              </a:lvl7pPr>
              <a:lvl8pPr marL="3429000" indent="-228600" algn="ctr" eaLnBrk="0" fontAlgn="base" hangingPunct="0">
                <a:spcBef>
                  <a:spcPct val="0"/>
                </a:spcBef>
                <a:spcAft>
                  <a:spcPct val="0"/>
                </a:spcAft>
                <a:defRPr sz="3200" b="1">
                  <a:solidFill>
                    <a:srgbClr val="FF9300"/>
                  </a:solidFill>
                  <a:latin typeface="Trebuchet MS" pitchFamily="34" charset="0"/>
                  <a:ea typeface="MS PGothic" pitchFamily="34" charset="-128"/>
                </a:defRPr>
              </a:lvl8pPr>
              <a:lvl9pPr marL="3886200" indent="-228600" algn="ctr" eaLnBrk="0" fontAlgn="base" hangingPunct="0">
                <a:spcBef>
                  <a:spcPct val="0"/>
                </a:spcBef>
                <a:spcAft>
                  <a:spcPct val="0"/>
                </a:spcAft>
                <a:defRPr sz="3200" b="1">
                  <a:solidFill>
                    <a:srgbClr val="FF9300"/>
                  </a:solidFill>
                  <a:latin typeface="Trebuchet MS" pitchFamily="34" charset="0"/>
                  <a:ea typeface="MS PGothic" pitchFamily="34" charset="-128"/>
                </a:defRPr>
              </a:lvl9pPr>
            </a:lstStyle>
            <a:p>
              <a:pPr eaLnBrk="1" hangingPunct="1">
                <a:defRPr/>
              </a:pPr>
              <a:r>
                <a:rPr lang="en-GB" altLang="en-US" sz="1400" b="0" dirty="0">
                  <a:solidFill>
                    <a:schemeClr val="tx1"/>
                  </a:solidFill>
                  <a:effectLst>
                    <a:outerShdw blurRad="38100" dist="38100" dir="2700000" algn="tl">
                      <a:srgbClr val="000000">
                        <a:alpha val="43137"/>
                      </a:srgbClr>
                    </a:outerShdw>
                  </a:effectLst>
                  <a:latin typeface="Tahoma" pitchFamily="34" charset="0"/>
                </a:rPr>
                <a:t>Sudan</a:t>
              </a:r>
            </a:p>
          </p:txBody>
        </p:sp>
      </p:grpSp>
      <p:grpSp>
        <p:nvGrpSpPr>
          <p:cNvPr id="34820" name="Group 12"/>
          <p:cNvGrpSpPr>
            <a:grpSpLocks/>
          </p:cNvGrpSpPr>
          <p:nvPr/>
        </p:nvGrpSpPr>
        <p:grpSpPr bwMode="auto">
          <a:xfrm>
            <a:off x="6153721" y="2525713"/>
            <a:ext cx="2882775" cy="2478087"/>
            <a:chOff x="4056" y="2360"/>
            <a:chExt cx="1474" cy="1214"/>
          </a:xfrm>
        </p:grpSpPr>
        <p:pic>
          <p:nvPicPr>
            <p:cNvPr id="34825" name="Picture 13" descr="1"/>
            <p:cNvPicPr>
              <a:picLocks noChangeAspect="1" noChangeArrowheads="1"/>
            </p:cNvPicPr>
            <p:nvPr/>
          </p:nvPicPr>
          <p:blipFill>
            <a:blip r:embed="rId4" cstate="email"/>
            <a:srcRect/>
            <a:stretch>
              <a:fillRect/>
            </a:stretch>
          </p:blipFill>
          <p:spPr bwMode="auto">
            <a:xfrm>
              <a:off x="4056" y="2496"/>
              <a:ext cx="1440" cy="1078"/>
            </a:xfrm>
            <a:prstGeom prst="rect">
              <a:avLst/>
            </a:prstGeom>
            <a:noFill/>
            <a:ln w="9525">
              <a:noFill/>
              <a:miter lim="800000"/>
              <a:headEnd/>
              <a:tailEnd/>
            </a:ln>
          </p:spPr>
        </p:pic>
        <p:sp>
          <p:nvSpPr>
            <p:cNvPr id="11274" name="Text Box 14"/>
            <p:cNvSpPr txBox="1">
              <a:spLocks noChangeArrowheads="1"/>
            </p:cNvSpPr>
            <p:nvPr/>
          </p:nvSpPr>
          <p:spPr bwMode="auto">
            <a:xfrm>
              <a:off x="4909" y="2360"/>
              <a:ext cx="621" cy="151"/>
            </a:xfrm>
            <a:prstGeom prst="rect">
              <a:avLst/>
            </a:prstGeom>
            <a:noFill/>
            <a:ln>
              <a:noFill/>
            </a:ln>
            <a:extLst/>
          </p:spPr>
          <p:txBody>
            <a:bodyPr>
              <a:spAutoFit/>
            </a:bodyPr>
            <a:lstStyle>
              <a:lvl1pPr eaLnBrk="0" hangingPunct="0">
                <a:defRPr sz="3200" b="1">
                  <a:solidFill>
                    <a:srgbClr val="FF9300"/>
                  </a:solidFill>
                  <a:latin typeface="Trebuchet MS" pitchFamily="34" charset="0"/>
                  <a:ea typeface="MS PGothic" pitchFamily="34" charset="-128"/>
                </a:defRPr>
              </a:lvl1pPr>
              <a:lvl2pPr marL="742950" indent="-285750" eaLnBrk="0" hangingPunct="0">
                <a:defRPr sz="3200" b="1">
                  <a:solidFill>
                    <a:srgbClr val="FF9300"/>
                  </a:solidFill>
                  <a:latin typeface="Trebuchet MS" pitchFamily="34" charset="0"/>
                  <a:ea typeface="MS PGothic" pitchFamily="34" charset="-128"/>
                </a:defRPr>
              </a:lvl2pPr>
              <a:lvl3pPr marL="1143000" indent="-228600" eaLnBrk="0" hangingPunct="0">
                <a:defRPr sz="3200" b="1">
                  <a:solidFill>
                    <a:srgbClr val="FF9300"/>
                  </a:solidFill>
                  <a:latin typeface="Trebuchet MS" pitchFamily="34" charset="0"/>
                  <a:ea typeface="MS PGothic" pitchFamily="34" charset="-128"/>
                </a:defRPr>
              </a:lvl3pPr>
              <a:lvl4pPr marL="1600200" indent="-228600" eaLnBrk="0" hangingPunct="0">
                <a:defRPr sz="3200" b="1">
                  <a:solidFill>
                    <a:srgbClr val="FF9300"/>
                  </a:solidFill>
                  <a:latin typeface="Trebuchet MS" pitchFamily="34" charset="0"/>
                  <a:ea typeface="MS PGothic" pitchFamily="34" charset="-128"/>
                </a:defRPr>
              </a:lvl4pPr>
              <a:lvl5pPr marL="2057400" indent="-228600" eaLnBrk="0" hangingPunct="0">
                <a:defRPr sz="3200" b="1">
                  <a:solidFill>
                    <a:srgbClr val="FF9300"/>
                  </a:solidFill>
                  <a:latin typeface="Trebuchet MS" pitchFamily="34" charset="0"/>
                  <a:ea typeface="MS PGothic" pitchFamily="34" charset="-128"/>
                </a:defRPr>
              </a:lvl5pPr>
              <a:lvl6pPr marL="2514600" indent="-228600" algn="ctr" eaLnBrk="0" fontAlgn="base" hangingPunct="0">
                <a:spcBef>
                  <a:spcPct val="0"/>
                </a:spcBef>
                <a:spcAft>
                  <a:spcPct val="0"/>
                </a:spcAft>
                <a:defRPr sz="3200" b="1">
                  <a:solidFill>
                    <a:srgbClr val="FF9300"/>
                  </a:solidFill>
                  <a:latin typeface="Trebuchet MS" pitchFamily="34" charset="0"/>
                  <a:ea typeface="MS PGothic" pitchFamily="34" charset="-128"/>
                </a:defRPr>
              </a:lvl6pPr>
              <a:lvl7pPr marL="2971800" indent="-228600" algn="ctr" eaLnBrk="0" fontAlgn="base" hangingPunct="0">
                <a:spcBef>
                  <a:spcPct val="0"/>
                </a:spcBef>
                <a:spcAft>
                  <a:spcPct val="0"/>
                </a:spcAft>
                <a:defRPr sz="3200" b="1">
                  <a:solidFill>
                    <a:srgbClr val="FF9300"/>
                  </a:solidFill>
                  <a:latin typeface="Trebuchet MS" pitchFamily="34" charset="0"/>
                  <a:ea typeface="MS PGothic" pitchFamily="34" charset="-128"/>
                </a:defRPr>
              </a:lvl7pPr>
              <a:lvl8pPr marL="3429000" indent="-228600" algn="ctr" eaLnBrk="0" fontAlgn="base" hangingPunct="0">
                <a:spcBef>
                  <a:spcPct val="0"/>
                </a:spcBef>
                <a:spcAft>
                  <a:spcPct val="0"/>
                </a:spcAft>
                <a:defRPr sz="3200" b="1">
                  <a:solidFill>
                    <a:srgbClr val="FF9300"/>
                  </a:solidFill>
                  <a:latin typeface="Trebuchet MS" pitchFamily="34" charset="0"/>
                  <a:ea typeface="MS PGothic" pitchFamily="34" charset="-128"/>
                </a:defRPr>
              </a:lvl8pPr>
              <a:lvl9pPr marL="3886200" indent="-228600" algn="ctr" eaLnBrk="0" fontAlgn="base" hangingPunct="0">
                <a:spcBef>
                  <a:spcPct val="0"/>
                </a:spcBef>
                <a:spcAft>
                  <a:spcPct val="0"/>
                </a:spcAft>
                <a:defRPr sz="3200" b="1">
                  <a:solidFill>
                    <a:srgbClr val="FF9300"/>
                  </a:solidFill>
                  <a:latin typeface="Trebuchet MS" pitchFamily="34" charset="0"/>
                  <a:ea typeface="MS PGothic" pitchFamily="34" charset="-128"/>
                </a:defRPr>
              </a:lvl9pPr>
            </a:lstStyle>
            <a:p>
              <a:pPr algn="r" eaLnBrk="1" hangingPunct="1">
                <a:defRPr/>
              </a:pPr>
              <a:r>
                <a:rPr lang="en-GB" altLang="en-US" sz="1400" b="0" dirty="0">
                  <a:solidFill>
                    <a:schemeClr val="tx1"/>
                  </a:solidFill>
                  <a:effectLst>
                    <a:outerShdw blurRad="38100" dist="38100" dir="2700000" algn="tl">
                      <a:srgbClr val="000000">
                        <a:alpha val="43137"/>
                      </a:srgbClr>
                    </a:outerShdw>
                  </a:effectLst>
                  <a:latin typeface="Tahoma" pitchFamily="34" charset="0"/>
                </a:rPr>
                <a:t>Uruguay</a:t>
              </a:r>
            </a:p>
          </p:txBody>
        </p:sp>
      </p:grpSp>
      <p:grpSp>
        <p:nvGrpSpPr>
          <p:cNvPr id="34821" name="Group 15"/>
          <p:cNvGrpSpPr>
            <a:grpSpLocks/>
          </p:cNvGrpSpPr>
          <p:nvPr/>
        </p:nvGrpSpPr>
        <p:grpSpPr bwMode="auto">
          <a:xfrm>
            <a:off x="4530725" y="4135438"/>
            <a:ext cx="2995613" cy="2282825"/>
            <a:chOff x="2808" y="2754"/>
            <a:chExt cx="1426" cy="1236"/>
          </a:xfrm>
        </p:grpSpPr>
        <p:pic>
          <p:nvPicPr>
            <p:cNvPr id="34823" name="Picture 16" descr="class1"/>
            <p:cNvPicPr>
              <a:picLocks noChangeAspect="1" noChangeArrowheads="1"/>
            </p:cNvPicPr>
            <p:nvPr/>
          </p:nvPicPr>
          <p:blipFill>
            <a:blip r:embed="rId5" cstate="email"/>
            <a:srcRect/>
            <a:stretch>
              <a:fillRect/>
            </a:stretch>
          </p:blipFill>
          <p:spPr bwMode="auto">
            <a:xfrm>
              <a:off x="2808" y="2754"/>
              <a:ext cx="1426" cy="1069"/>
            </a:xfrm>
            <a:prstGeom prst="rect">
              <a:avLst/>
            </a:prstGeom>
            <a:noFill/>
            <a:ln w="9525">
              <a:noFill/>
              <a:miter lim="800000"/>
              <a:headEnd/>
              <a:tailEnd/>
            </a:ln>
          </p:spPr>
        </p:pic>
        <p:sp>
          <p:nvSpPr>
            <p:cNvPr id="11272" name="Text Box 17"/>
            <p:cNvSpPr txBox="1">
              <a:spLocks noChangeArrowheads="1"/>
            </p:cNvSpPr>
            <p:nvPr/>
          </p:nvSpPr>
          <p:spPr bwMode="auto">
            <a:xfrm>
              <a:off x="2808" y="3823"/>
              <a:ext cx="693" cy="167"/>
            </a:xfrm>
            <a:prstGeom prst="rect">
              <a:avLst/>
            </a:prstGeom>
            <a:noFill/>
            <a:ln>
              <a:noFill/>
            </a:ln>
            <a:extLst/>
          </p:spPr>
          <p:txBody>
            <a:bodyPr>
              <a:spAutoFit/>
            </a:bodyPr>
            <a:lstStyle>
              <a:lvl1pPr eaLnBrk="0" hangingPunct="0">
                <a:defRPr sz="3200" b="1">
                  <a:solidFill>
                    <a:srgbClr val="FF9300"/>
                  </a:solidFill>
                  <a:latin typeface="Trebuchet MS" pitchFamily="34" charset="0"/>
                  <a:ea typeface="MS PGothic" pitchFamily="34" charset="-128"/>
                </a:defRPr>
              </a:lvl1pPr>
              <a:lvl2pPr marL="742950" indent="-285750" eaLnBrk="0" hangingPunct="0">
                <a:defRPr sz="3200" b="1">
                  <a:solidFill>
                    <a:srgbClr val="FF9300"/>
                  </a:solidFill>
                  <a:latin typeface="Trebuchet MS" pitchFamily="34" charset="0"/>
                  <a:ea typeface="MS PGothic" pitchFamily="34" charset="-128"/>
                </a:defRPr>
              </a:lvl2pPr>
              <a:lvl3pPr marL="1143000" indent="-228600" eaLnBrk="0" hangingPunct="0">
                <a:defRPr sz="3200" b="1">
                  <a:solidFill>
                    <a:srgbClr val="FF9300"/>
                  </a:solidFill>
                  <a:latin typeface="Trebuchet MS" pitchFamily="34" charset="0"/>
                  <a:ea typeface="MS PGothic" pitchFamily="34" charset="-128"/>
                </a:defRPr>
              </a:lvl3pPr>
              <a:lvl4pPr marL="1600200" indent="-228600" eaLnBrk="0" hangingPunct="0">
                <a:defRPr sz="3200" b="1">
                  <a:solidFill>
                    <a:srgbClr val="FF9300"/>
                  </a:solidFill>
                  <a:latin typeface="Trebuchet MS" pitchFamily="34" charset="0"/>
                  <a:ea typeface="MS PGothic" pitchFamily="34" charset="-128"/>
                </a:defRPr>
              </a:lvl4pPr>
              <a:lvl5pPr marL="2057400" indent="-228600" eaLnBrk="0" hangingPunct="0">
                <a:defRPr sz="3200" b="1">
                  <a:solidFill>
                    <a:srgbClr val="FF9300"/>
                  </a:solidFill>
                  <a:latin typeface="Trebuchet MS" pitchFamily="34" charset="0"/>
                  <a:ea typeface="MS PGothic" pitchFamily="34" charset="-128"/>
                </a:defRPr>
              </a:lvl5pPr>
              <a:lvl6pPr marL="2514600" indent="-228600" algn="ctr" eaLnBrk="0" fontAlgn="base" hangingPunct="0">
                <a:spcBef>
                  <a:spcPct val="0"/>
                </a:spcBef>
                <a:spcAft>
                  <a:spcPct val="0"/>
                </a:spcAft>
                <a:defRPr sz="3200" b="1">
                  <a:solidFill>
                    <a:srgbClr val="FF9300"/>
                  </a:solidFill>
                  <a:latin typeface="Trebuchet MS" pitchFamily="34" charset="0"/>
                  <a:ea typeface="MS PGothic" pitchFamily="34" charset="-128"/>
                </a:defRPr>
              </a:lvl6pPr>
              <a:lvl7pPr marL="2971800" indent="-228600" algn="ctr" eaLnBrk="0" fontAlgn="base" hangingPunct="0">
                <a:spcBef>
                  <a:spcPct val="0"/>
                </a:spcBef>
                <a:spcAft>
                  <a:spcPct val="0"/>
                </a:spcAft>
                <a:defRPr sz="3200" b="1">
                  <a:solidFill>
                    <a:srgbClr val="FF9300"/>
                  </a:solidFill>
                  <a:latin typeface="Trebuchet MS" pitchFamily="34" charset="0"/>
                  <a:ea typeface="MS PGothic" pitchFamily="34" charset="-128"/>
                </a:defRPr>
              </a:lvl7pPr>
              <a:lvl8pPr marL="3429000" indent="-228600" algn="ctr" eaLnBrk="0" fontAlgn="base" hangingPunct="0">
                <a:spcBef>
                  <a:spcPct val="0"/>
                </a:spcBef>
                <a:spcAft>
                  <a:spcPct val="0"/>
                </a:spcAft>
                <a:defRPr sz="3200" b="1">
                  <a:solidFill>
                    <a:srgbClr val="FF9300"/>
                  </a:solidFill>
                  <a:latin typeface="Trebuchet MS" pitchFamily="34" charset="0"/>
                  <a:ea typeface="MS PGothic" pitchFamily="34" charset="-128"/>
                </a:defRPr>
              </a:lvl8pPr>
              <a:lvl9pPr marL="3886200" indent="-228600" algn="ctr" eaLnBrk="0" fontAlgn="base" hangingPunct="0">
                <a:spcBef>
                  <a:spcPct val="0"/>
                </a:spcBef>
                <a:spcAft>
                  <a:spcPct val="0"/>
                </a:spcAft>
                <a:defRPr sz="3200" b="1">
                  <a:solidFill>
                    <a:srgbClr val="FF9300"/>
                  </a:solidFill>
                  <a:latin typeface="Trebuchet MS" pitchFamily="34" charset="0"/>
                  <a:ea typeface="MS PGothic" pitchFamily="34" charset="-128"/>
                </a:defRPr>
              </a:lvl9pPr>
            </a:lstStyle>
            <a:p>
              <a:pPr eaLnBrk="1" hangingPunct="1">
                <a:defRPr/>
              </a:pPr>
              <a:r>
                <a:rPr lang="en-GB" altLang="en-US" sz="1400" b="0" dirty="0">
                  <a:solidFill>
                    <a:schemeClr val="tx1"/>
                  </a:solidFill>
                  <a:effectLst>
                    <a:outerShdw blurRad="38100" dist="38100" dir="2700000" algn="tl">
                      <a:srgbClr val="000000">
                        <a:alpha val="43137"/>
                      </a:srgbClr>
                    </a:outerShdw>
                  </a:effectLst>
                  <a:latin typeface="Tahoma" pitchFamily="34" charset="0"/>
                </a:rPr>
                <a:t>Nepal</a:t>
              </a:r>
            </a:p>
          </p:txBody>
        </p:sp>
      </p:grpSp>
      <p:sp>
        <p:nvSpPr>
          <p:cNvPr id="34822" name="Rectangle 18"/>
          <p:cNvSpPr>
            <a:spLocks noChangeArrowheads="1"/>
          </p:cNvSpPr>
          <p:nvPr/>
        </p:nvSpPr>
        <p:spPr bwMode="auto">
          <a:xfrm>
            <a:off x="251520" y="836712"/>
            <a:ext cx="7878762" cy="587375"/>
          </a:xfrm>
          <a:prstGeom prst="rect">
            <a:avLst/>
          </a:prstGeom>
          <a:noFill/>
          <a:ln w="9525">
            <a:noFill/>
            <a:miter lim="800000"/>
            <a:headEnd/>
            <a:tailEnd/>
          </a:ln>
        </p:spPr>
        <p:txBody>
          <a:bodyPr anchor="ctr"/>
          <a:lstStyle/>
          <a:p>
            <a:pPr eaLnBrk="0" hangingPunct="0"/>
            <a:r>
              <a:rPr lang="en-GB" altLang="en-US" sz="2800" b="1" dirty="0">
                <a:solidFill>
                  <a:srgbClr val="C00000"/>
                </a:solidFill>
                <a:ea typeface="ＭＳ Ｐゴシック" pitchFamily="34" charset="-128"/>
                <a:cs typeface="Arial" charset="0"/>
              </a:rPr>
              <a:t>Capacity Development </a:t>
            </a:r>
            <a:r>
              <a:rPr lang="en-GB" altLang="en-US" sz="2800" b="1" dirty="0" smtClean="0">
                <a:solidFill>
                  <a:srgbClr val="C00000"/>
                </a:solidFill>
                <a:ea typeface="ＭＳ Ｐゴシック" pitchFamily="34" charset="-128"/>
                <a:cs typeface="Arial" charset="0"/>
              </a:rPr>
              <a:t>-  FAO et al</a:t>
            </a:r>
            <a:endParaRPr lang="en-GB" altLang="en-US" sz="2800" b="1" dirty="0">
              <a:solidFill>
                <a:srgbClr val="C00000"/>
              </a:solidFill>
              <a:ea typeface="ＭＳ Ｐゴシック" pitchFamily="34" charset="-128"/>
              <a:cs typeface="Arial" charset="0"/>
            </a:endParaRPr>
          </a:p>
        </p:txBody>
      </p:sp>
    </p:spTree>
    <p:extLst>
      <p:ext uri="{BB962C8B-B14F-4D97-AF65-F5344CB8AC3E}">
        <p14:creationId xmlns:p14="http://schemas.microsoft.com/office/powerpoint/2010/main" val="1479129851"/>
      </p:ext>
    </p:extLst>
  </p:cSld>
  <p:clrMapOvr>
    <a:masterClrMapping/>
  </p:clrMapOvr>
  <p:transition>
    <p:fade/>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251520" y="873125"/>
            <a:ext cx="8497193" cy="1050925"/>
          </a:xfrm>
        </p:spPr>
        <p:txBody>
          <a:bodyPr/>
          <a:lstStyle/>
          <a:p>
            <a:pPr>
              <a:defRPr/>
            </a:pPr>
            <a:r>
              <a:rPr lang="en-US" sz="2200" dirty="0" smtClean="0"/>
              <a:t>GIEWS Countries Requiring External Assistance</a:t>
            </a:r>
            <a:r>
              <a:rPr lang="en-US" sz="2800" dirty="0" smtClean="0"/>
              <a:t/>
            </a:r>
            <a:br>
              <a:rPr lang="en-US" sz="2800" dirty="0" smtClean="0"/>
            </a:br>
            <a:r>
              <a:rPr lang="en-US" sz="2800" dirty="0" smtClean="0"/>
              <a:t> </a:t>
            </a:r>
            <a:r>
              <a:rPr lang="en-US" sz="1800" dirty="0" smtClean="0"/>
              <a:t>as reported by FAO/GIEWS (Dec 2013)  </a:t>
            </a:r>
          </a:p>
        </p:txBody>
      </p:sp>
      <p:sp>
        <p:nvSpPr>
          <p:cNvPr id="5" name="TextBox 4"/>
          <p:cNvSpPr txBox="1"/>
          <p:nvPr/>
        </p:nvSpPr>
        <p:spPr>
          <a:xfrm>
            <a:off x="251520" y="2006600"/>
            <a:ext cx="8394451" cy="4462760"/>
          </a:xfrm>
          <a:prstGeom prst="rect">
            <a:avLst/>
          </a:prstGeom>
          <a:noFill/>
        </p:spPr>
        <p:txBody>
          <a:bodyPr wrap="square">
            <a:spAutoFit/>
          </a:bodyPr>
          <a:lstStyle/>
          <a:p>
            <a:pPr>
              <a:defRPr/>
            </a:pPr>
            <a:r>
              <a:rPr lang="en-US" sz="2000" b="1" dirty="0">
                <a:solidFill>
                  <a:schemeClr val="tx1">
                    <a:lumMod val="75000"/>
                  </a:schemeClr>
                </a:solidFill>
              </a:rPr>
              <a:t>Indicators</a:t>
            </a:r>
            <a:r>
              <a:rPr lang="en-US" sz="2000" b="1" dirty="0" smtClean="0">
                <a:solidFill>
                  <a:schemeClr val="tx1">
                    <a:lumMod val="75000"/>
                  </a:schemeClr>
                </a:solidFill>
              </a:rPr>
              <a:t>:</a:t>
            </a:r>
          </a:p>
          <a:p>
            <a:pPr>
              <a:defRPr/>
            </a:pPr>
            <a:endParaRPr lang="en-US" sz="2000" dirty="0">
              <a:solidFill>
                <a:schemeClr val="tx1">
                  <a:lumMod val="75000"/>
                </a:schemeClr>
              </a:solidFill>
            </a:endParaRPr>
          </a:p>
          <a:p>
            <a:pPr marL="627063" lvl="1" indent="-169863">
              <a:buFont typeface="Wingdings" pitchFamily="2" charset="2"/>
              <a:buChar char="§"/>
              <a:defRPr/>
            </a:pPr>
            <a:r>
              <a:rPr lang="en-US" dirty="0">
                <a:solidFill>
                  <a:schemeClr val="tx1">
                    <a:lumMod val="75000"/>
                  </a:schemeClr>
                </a:solidFill>
              </a:rPr>
              <a:t>Natural Disasters </a:t>
            </a:r>
          </a:p>
          <a:p>
            <a:pPr lvl="1">
              <a:defRPr/>
            </a:pPr>
            <a:r>
              <a:rPr lang="en-US" sz="1600" u="sng" dirty="0">
                <a:solidFill>
                  <a:schemeClr val="tx1">
                    <a:lumMod val="75000"/>
                  </a:schemeClr>
                </a:solidFill>
              </a:rPr>
              <a:t>Slow</a:t>
            </a:r>
            <a:r>
              <a:rPr lang="en-US" sz="1600" dirty="0">
                <a:solidFill>
                  <a:schemeClr val="tx1">
                    <a:lumMod val="75000"/>
                  </a:schemeClr>
                </a:solidFill>
              </a:rPr>
              <a:t>: Slowly developing disasters e.g. drought, adverse weather, trans-boundary diseases, avian influenza, pests, etc.</a:t>
            </a:r>
          </a:p>
          <a:p>
            <a:pPr lvl="1">
              <a:defRPr/>
            </a:pPr>
            <a:r>
              <a:rPr lang="en-US" sz="1600" u="sng" dirty="0">
                <a:solidFill>
                  <a:schemeClr val="tx1">
                    <a:lumMod val="75000"/>
                  </a:schemeClr>
                </a:solidFill>
              </a:rPr>
              <a:t>Sudden</a:t>
            </a:r>
            <a:r>
              <a:rPr lang="en-US" sz="1600" dirty="0">
                <a:solidFill>
                  <a:schemeClr val="tx1">
                    <a:lumMod val="75000"/>
                  </a:schemeClr>
                </a:solidFill>
              </a:rPr>
              <a:t>: Sudden on-set disasters such as floods, cyclones, hurricanes, earthquakes, volcanoes, locusts, etc.</a:t>
            </a:r>
          </a:p>
          <a:p>
            <a:pPr marL="627063" lvl="1" indent="-169863">
              <a:defRPr/>
            </a:pPr>
            <a:endParaRPr lang="en-US" sz="1600" dirty="0">
              <a:solidFill>
                <a:schemeClr val="tx1">
                  <a:lumMod val="75000"/>
                </a:schemeClr>
              </a:solidFill>
            </a:endParaRPr>
          </a:p>
          <a:p>
            <a:pPr marL="627063" lvl="1" indent="-169863">
              <a:buFont typeface="Wingdings" pitchFamily="2" charset="2"/>
              <a:buChar char="§"/>
              <a:defRPr/>
            </a:pPr>
            <a:r>
              <a:rPr lang="en-US" dirty="0">
                <a:solidFill>
                  <a:schemeClr val="tx1">
                    <a:lumMod val="75000"/>
                  </a:schemeClr>
                </a:solidFill>
              </a:rPr>
              <a:t>Man-Made Disasters</a:t>
            </a:r>
          </a:p>
          <a:p>
            <a:pPr lvl="1">
              <a:defRPr/>
            </a:pPr>
            <a:r>
              <a:rPr lang="en-US" sz="1600" u="sng" dirty="0">
                <a:solidFill>
                  <a:schemeClr val="tx1">
                    <a:lumMod val="75000"/>
                  </a:schemeClr>
                </a:solidFill>
              </a:rPr>
              <a:t>War</a:t>
            </a:r>
            <a:r>
              <a:rPr lang="en-US" sz="1600" dirty="0">
                <a:solidFill>
                  <a:schemeClr val="tx1">
                    <a:lumMod val="75000"/>
                  </a:schemeClr>
                </a:solidFill>
              </a:rPr>
              <a:t>: War-conflict type disasters, such as war, civil strife, refugees, internally displaced persons, etc.</a:t>
            </a:r>
          </a:p>
          <a:p>
            <a:pPr lvl="1">
              <a:defRPr/>
            </a:pPr>
            <a:r>
              <a:rPr lang="en-US" sz="1600" u="sng" dirty="0">
                <a:solidFill>
                  <a:schemeClr val="tx1">
                    <a:lumMod val="75000"/>
                  </a:schemeClr>
                </a:solidFill>
              </a:rPr>
              <a:t>Socio-economic disasters</a:t>
            </a:r>
            <a:r>
              <a:rPr lang="en-US" sz="1600" dirty="0">
                <a:solidFill>
                  <a:schemeClr val="tx1">
                    <a:lumMod val="75000"/>
                  </a:schemeClr>
                </a:solidFill>
              </a:rPr>
              <a:t>: economic crises due to commodity price collapse, loss of export markets, c</a:t>
            </a:r>
            <a:r>
              <a:rPr lang="en-US" sz="1600" dirty="0" smtClean="0">
                <a:solidFill>
                  <a:schemeClr val="tx1">
                    <a:lumMod val="75000"/>
                  </a:schemeClr>
                </a:solidFill>
              </a:rPr>
              <a:t>urrency </a:t>
            </a:r>
            <a:r>
              <a:rPr lang="en-US" sz="1600" dirty="0">
                <a:solidFill>
                  <a:schemeClr val="tx1">
                    <a:lumMod val="75000"/>
                  </a:schemeClr>
                </a:solidFill>
              </a:rPr>
              <a:t>problems, land tenure problems, HIV/AIDS health related crises</a:t>
            </a:r>
          </a:p>
          <a:p>
            <a:pPr>
              <a:defRPr/>
            </a:pPr>
            <a:endParaRPr lang="en-US" sz="1400" dirty="0">
              <a:solidFill>
                <a:schemeClr val="tx1">
                  <a:lumMod val="75000"/>
                </a:schemeClr>
              </a:solidFill>
            </a:endParaRPr>
          </a:p>
          <a:p>
            <a:pPr>
              <a:defRPr/>
            </a:pPr>
            <a:endParaRPr lang="en-US" sz="1400" dirty="0">
              <a:solidFill>
                <a:schemeClr val="tx1">
                  <a:lumMod val="75000"/>
                </a:schemeClr>
              </a:solidFill>
            </a:endParaRPr>
          </a:p>
          <a:p>
            <a:pPr>
              <a:defRPr/>
            </a:pPr>
            <a:r>
              <a:rPr lang="en-US" sz="2000" dirty="0">
                <a:solidFill>
                  <a:schemeClr val="tx1">
                    <a:lumMod val="75000"/>
                  </a:schemeClr>
                </a:solidFill>
              </a:rPr>
              <a:t>Combination of Natural and Man-Made Disasters</a:t>
            </a:r>
          </a:p>
        </p:txBody>
      </p:sp>
    </p:spTree>
    <p:extLst>
      <p:ext uri="{BB962C8B-B14F-4D97-AF65-F5344CB8AC3E}">
        <p14:creationId xmlns:p14="http://schemas.microsoft.com/office/powerpoint/2010/main" val="1653760537"/>
      </p:ext>
    </p:extLst>
  </p:cSld>
  <p:clrMapOvr>
    <a:masterClrMapping/>
  </p:clrMapOvr>
  <p:transition>
    <p:fade/>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251520" y="873125"/>
            <a:ext cx="8476555" cy="1050925"/>
          </a:xfrm>
        </p:spPr>
        <p:txBody>
          <a:bodyPr>
            <a:noAutofit/>
          </a:bodyPr>
          <a:lstStyle/>
          <a:p>
            <a:pPr>
              <a:defRPr/>
            </a:pPr>
            <a:r>
              <a:rPr lang="en-US" sz="2000" dirty="0" smtClean="0"/>
              <a:t>GIEWS Countries Requiring External Assistance - as reported by FAO/GIEWS (Dec 2013)  </a:t>
            </a:r>
          </a:p>
        </p:txBody>
      </p:sp>
      <p:sp>
        <p:nvSpPr>
          <p:cNvPr id="30723" name="TextBox 4"/>
          <p:cNvSpPr txBox="1">
            <a:spLocks noChangeArrowheads="1"/>
          </p:cNvSpPr>
          <p:nvPr/>
        </p:nvSpPr>
        <p:spPr bwMode="auto">
          <a:xfrm>
            <a:off x="354013" y="1897063"/>
            <a:ext cx="8789987" cy="1016000"/>
          </a:xfrm>
          <a:prstGeom prst="rect">
            <a:avLst/>
          </a:prstGeom>
          <a:noFill/>
          <a:ln w="9525">
            <a:noFill/>
            <a:miter lim="800000"/>
            <a:headEnd/>
            <a:tailEnd/>
          </a:ln>
        </p:spPr>
        <p:txBody>
          <a:bodyPr>
            <a:spAutoFit/>
          </a:bodyPr>
          <a:lstStyle/>
          <a:p>
            <a:r>
              <a:rPr lang="en-US" sz="2000">
                <a:solidFill>
                  <a:srgbClr val="1E5590"/>
                </a:solidFill>
              </a:rPr>
              <a:t> List of Priority countries</a:t>
            </a:r>
          </a:p>
          <a:p>
            <a:endParaRPr lang="en-US" sz="2000">
              <a:solidFill>
                <a:srgbClr val="1E5590"/>
              </a:solidFill>
            </a:endParaRPr>
          </a:p>
          <a:p>
            <a:endParaRPr lang="en-US" sz="2000">
              <a:solidFill>
                <a:srgbClr val="1E5590"/>
              </a:solidFill>
            </a:endParaRPr>
          </a:p>
        </p:txBody>
      </p:sp>
      <p:pic>
        <p:nvPicPr>
          <p:cNvPr id="6" name="Picture 5" descr="GIEWScountrylist.PNG"/>
          <p:cNvPicPr>
            <a:picLocks noChangeAspect="1"/>
          </p:cNvPicPr>
          <p:nvPr/>
        </p:nvPicPr>
        <p:blipFill>
          <a:blip r:embed="rId3" cstate="email"/>
          <a:srcRect/>
          <a:stretch>
            <a:fillRect/>
          </a:stretch>
        </p:blipFill>
        <p:spPr bwMode="auto">
          <a:xfrm>
            <a:off x="379413" y="1827994"/>
            <a:ext cx="3921264" cy="4913374"/>
          </a:xfrm>
          <a:prstGeom prst="rect">
            <a:avLst/>
          </a:prstGeom>
          <a:noFill/>
          <a:ln w="9525">
            <a:noFill/>
            <a:miter lim="800000"/>
            <a:headEnd/>
            <a:tailEnd/>
          </a:ln>
        </p:spPr>
      </p:pic>
      <p:pic>
        <p:nvPicPr>
          <p:cNvPr id="30724" name="Picture 7" descr="GIEWScountry.PNG"/>
          <p:cNvPicPr>
            <a:picLocks noChangeAspect="1"/>
          </p:cNvPicPr>
          <p:nvPr/>
        </p:nvPicPr>
        <p:blipFill>
          <a:blip r:embed="rId4" cstate="email"/>
          <a:srcRect/>
          <a:stretch>
            <a:fillRect/>
          </a:stretch>
        </p:blipFill>
        <p:spPr bwMode="auto">
          <a:xfrm>
            <a:off x="2978596" y="3573288"/>
            <a:ext cx="6057900" cy="3240088"/>
          </a:xfrm>
          <a:prstGeom prst="rect">
            <a:avLst/>
          </a:prstGeom>
          <a:noFill/>
          <a:ln w="9525">
            <a:noFill/>
            <a:miter lim="800000"/>
            <a:headEnd/>
            <a:tailEnd/>
          </a:ln>
        </p:spPr>
      </p:pic>
    </p:spTree>
    <p:extLst>
      <p:ext uri="{BB962C8B-B14F-4D97-AF65-F5344CB8AC3E}">
        <p14:creationId xmlns:p14="http://schemas.microsoft.com/office/powerpoint/2010/main" val="2765815661"/>
      </p:ext>
    </p:extLst>
  </p:cSld>
  <p:clrMapOvr>
    <a:masterClrMapping/>
  </p:clrMapOvr>
  <p:transition>
    <p:fade/>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411" name="Title 1"/>
          <p:cNvSpPr>
            <a:spLocks noGrp="1"/>
          </p:cNvSpPr>
          <p:nvPr>
            <p:ph type="title"/>
          </p:nvPr>
        </p:nvSpPr>
        <p:spPr>
          <a:xfrm>
            <a:off x="395536" y="1556792"/>
            <a:ext cx="3240360" cy="431800"/>
          </a:xfrm>
        </p:spPr>
        <p:txBody>
          <a:bodyPr/>
          <a:lstStyle/>
          <a:p>
            <a:r>
              <a:rPr lang="en-US" dirty="0" smtClean="0">
                <a:solidFill>
                  <a:schemeClr val="tx1">
                    <a:lumMod val="75000"/>
                  </a:schemeClr>
                </a:solidFill>
              </a:rPr>
              <a:t>Areas of Activity</a:t>
            </a:r>
          </a:p>
        </p:txBody>
      </p:sp>
      <p:sp>
        <p:nvSpPr>
          <p:cNvPr id="17410" name="Content Placeholder 2"/>
          <p:cNvSpPr>
            <a:spLocks noGrp="1"/>
          </p:cNvSpPr>
          <p:nvPr>
            <p:ph idx="4294967295"/>
          </p:nvPr>
        </p:nvSpPr>
        <p:spPr>
          <a:xfrm>
            <a:off x="467544" y="2132856"/>
            <a:ext cx="2808312" cy="4571157"/>
          </a:xfrm>
        </p:spPr>
        <p:txBody>
          <a:bodyPr>
            <a:normAutofit/>
          </a:bodyPr>
          <a:lstStyle/>
          <a:p>
            <a:pPr marL="457200" indent="-457200">
              <a:buFont typeface="+mj-lt"/>
              <a:buAutoNum type="alphaUcPeriod"/>
            </a:pPr>
            <a:r>
              <a:rPr lang="en-US" sz="1600" b="1" dirty="0" smtClean="0">
                <a:solidFill>
                  <a:schemeClr val="tx1">
                    <a:lumMod val="75000"/>
                  </a:schemeClr>
                </a:solidFill>
              </a:rPr>
              <a:t>TRAINING</a:t>
            </a:r>
          </a:p>
          <a:p>
            <a:pPr marL="457200" indent="-457200">
              <a:buFont typeface="+mj-lt"/>
              <a:buAutoNum type="alphaUcPeriod"/>
            </a:pPr>
            <a:endParaRPr lang="en-US" sz="1600" b="1" dirty="0" smtClean="0">
              <a:solidFill>
                <a:schemeClr val="tx1">
                  <a:lumMod val="75000"/>
                </a:schemeClr>
              </a:solidFill>
            </a:endParaRPr>
          </a:p>
          <a:p>
            <a:pPr marL="457200" indent="-457200">
              <a:buFont typeface="+mj-lt"/>
              <a:buAutoNum type="alphaUcPeriod"/>
            </a:pPr>
            <a:endParaRPr lang="en-US" sz="1600" b="1" dirty="0" smtClean="0">
              <a:solidFill>
                <a:schemeClr val="tx1">
                  <a:lumMod val="75000"/>
                </a:schemeClr>
              </a:solidFill>
            </a:endParaRPr>
          </a:p>
          <a:p>
            <a:pPr marL="457200" indent="-457200">
              <a:buFont typeface="+mj-lt"/>
              <a:buAutoNum type="alphaUcPeriod"/>
            </a:pPr>
            <a:r>
              <a:rPr lang="en-US" sz="1600" b="1" dirty="0" smtClean="0">
                <a:solidFill>
                  <a:schemeClr val="tx1">
                    <a:lumMod val="75000"/>
                  </a:schemeClr>
                </a:solidFill>
              </a:rPr>
              <a:t>TECHNICAL CONSULTATIONS</a:t>
            </a:r>
          </a:p>
          <a:p>
            <a:pPr marL="457200" indent="-457200">
              <a:buFont typeface="+mj-lt"/>
              <a:buAutoNum type="alphaUcPeriod"/>
            </a:pPr>
            <a:endParaRPr lang="en-US" sz="1600" b="1" dirty="0" smtClean="0">
              <a:solidFill>
                <a:schemeClr val="tx1">
                  <a:lumMod val="75000"/>
                </a:schemeClr>
              </a:solidFill>
            </a:endParaRPr>
          </a:p>
          <a:p>
            <a:pPr marL="457200" indent="-457200">
              <a:buFont typeface="+mj-lt"/>
              <a:buAutoNum type="alphaUcPeriod"/>
            </a:pPr>
            <a:endParaRPr lang="en-US" sz="1600" b="1" dirty="0" smtClean="0">
              <a:solidFill>
                <a:schemeClr val="tx1">
                  <a:lumMod val="75000"/>
                </a:schemeClr>
              </a:solidFill>
            </a:endParaRPr>
          </a:p>
          <a:p>
            <a:pPr marL="457200" indent="-457200">
              <a:buFont typeface="+mj-lt"/>
              <a:buAutoNum type="alphaUcPeriod"/>
            </a:pPr>
            <a:r>
              <a:rPr lang="en-US" sz="1600" b="1" dirty="0" smtClean="0">
                <a:solidFill>
                  <a:schemeClr val="tx1">
                    <a:lumMod val="75000"/>
                  </a:schemeClr>
                </a:solidFill>
              </a:rPr>
              <a:t>OPERATIONAL UNIT SET-UP</a:t>
            </a:r>
          </a:p>
        </p:txBody>
      </p:sp>
      <p:sp>
        <p:nvSpPr>
          <p:cNvPr id="5" name="TextBox 4"/>
          <p:cNvSpPr txBox="1"/>
          <p:nvPr/>
        </p:nvSpPr>
        <p:spPr>
          <a:xfrm>
            <a:off x="3563888" y="1556792"/>
            <a:ext cx="5400725" cy="5262979"/>
          </a:xfrm>
          <a:prstGeom prst="rect">
            <a:avLst/>
          </a:prstGeom>
          <a:noFill/>
        </p:spPr>
        <p:txBody>
          <a:bodyPr wrap="square">
            <a:spAutoFit/>
          </a:bodyPr>
          <a:lstStyle/>
          <a:p>
            <a:pPr marL="342900" indent="-342900">
              <a:buFont typeface="+mj-lt"/>
              <a:buAutoNum type="arabicPeriod"/>
              <a:defRPr/>
            </a:pPr>
            <a:r>
              <a:rPr lang="en-US" sz="1400" b="1" dirty="0" smtClean="0">
                <a:solidFill>
                  <a:schemeClr val="tx1">
                    <a:lumMod val="75000"/>
                  </a:schemeClr>
                </a:solidFill>
                <a:latin typeface="+mn-lt"/>
              </a:rPr>
              <a:t>(B) </a:t>
            </a:r>
            <a:r>
              <a:rPr lang="en-US" sz="1400" dirty="0" smtClean="0">
                <a:solidFill>
                  <a:schemeClr val="tx1">
                    <a:lumMod val="75000"/>
                  </a:schemeClr>
                </a:solidFill>
                <a:latin typeface="+mn-lt"/>
              </a:rPr>
              <a:t>Improved </a:t>
            </a:r>
            <a:r>
              <a:rPr lang="en-US" sz="1400" dirty="0">
                <a:solidFill>
                  <a:schemeClr val="tx1">
                    <a:lumMod val="75000"/>
                  </a:schemeClr>
                </a:solidFill>
                <a:latin typeface="+mn-lt"/>
              </a:rPr>
              <a:t>approaches and survey methodology, peer reviewed and  validated for the generation of timely crop area estimates for major crops at provincial level in Pakistan</a:t>
            </a:r>
          </a:p>
          <a:p>
            <a:pPr marL="342900" indent="-342900">
              <a:buFont typeface="+mj-lt"/>
              <a:buAutoNum type="arabicPeriod"/>
              <a:defRPr/>
            </a:pPr>
            <a:r>
              <a:rPr lang="en-US" sz="1400" b="1" dirty="0" smtClean="0">
                <a:solidFill>
                  <a:schemeClr val="tx1">
                    <a:lumMod val="75000"/>
                  </a:schemeClr>
                </a:solidFill>
                <a:latin typeface="+mn-lt"/>
                <a:ea typeface="Verdana"/>
                <a:cs typeface="Verdana"/>
              </a:rPr>
              <a:t>(C) </a:t>
            </a:r>
            <a:r>
              <a:rPr lang="en-US" sz="1400" dirty="0" smtClean="0">
                <a:solidFill>
                  <a:schemeClr val="tx1">
                    <a:lumMod val="75000"/>
                  </a:schemeClr>
                </a:solidFill>
                <a:latin typeface="+mn-lt"/>
                <a:ea typeface="Verdana"/>
                <a:cs typeface="Verdana"/>
              </a:rPr>
              <a:t>Revised </a:t>
            </a:r>
            <a:r>
              <a:rPr lang="en-US" sz="1400" dirty="0">
                <a:solidFill>
                  <a:schemeClr val="tx1">
                    <a:lumMod val="75000"/>
                  </a:schemeClr>
                </a:solidFill>
                <a:latin typeface="+mn-lt"/>
                <a:ea typeface="Verdana"/>
                <a:cs typeface="Verdana"/>
              </a:rPr>
              <a:t>field data collection methodology tested in the field in 2 provinces of Punjab and Sindh during the Rabi and Kharif seasons 2012-13 and 2013-2014</a:t>
            </a:r>
          </a:p>
          <a:p>
            <a:pPr marL="342900" indent="-342900">
              <a:buFont typeface="+mj-lt"/>
              <a:buAutoNum type="arabicPeriod"/>
              <a:defRPr/>
            </a:pPr>
            <a:r>
              <a:rPr lang="en-US" sz="1400" b="1" dirty="0" smtClean="0">
                <a:solidFill>
                  <a:schemeClr val="tx1">
                    <a:lumMod val="75000"/>
                  </a:schemeClr>
                </a:solidFill>
                <a:latin typeface="+mn-lt"/>
                <a:ea typeface="Verdana"/>
                <a:cs typeface="Verdana"/>
              </a:rPr>
              <a:t>(C) </a:t>
            </a:r>
            <a:r>
              <a:rPr lang="en-US" sz="1400" dirty="0" smtClean="0">
                <a:solidFill>
                  <a:schemeClr val="tx1">
                    <a:lumMod val="75000"/>
                  </a:schemeClr>
                </a:solidFill>
                <a:latin typeface="+mn-lt"/>
                <a:ea typeface="Verdana"/>
                <a:cs typeface="Verdana"/>
              </a:rPr>
              <a:t>Set-up </a:t>
            </a:r>
            <a:r>
              <a:rPr lang="en-US" sz="1400" dirty="0">
                <a:solidFill>
                  <a:schemeClr val="tx1">
                    <a:lumMod val="75000"/>
                  </a:schemeClr>
                </a:solidFill>
                <a:latin typeface="+mn-lt"/>
                <a:ea typeface="Verdana"/>
                <a:cs typeface="Verdana"/>
              </a:rPr>
              <a:t>of fully functional operational units in offices of the two selected provincial Crop Reporting Service (Punjab and Sindh</a:t>
            </a:r>
            <a:r>
              <a:rPr lang="en-US" sz="1400" dirty="0" smtClean="0">
                <a:solidFill>
                  <a:schemeClr val="tx1">
                    <a:lumMod val="75000"/>
                  </a:schemeClr>
                </a:solidFill>
                <a:latin typeface="+mn-lt"/>
                <a:ea typeface="Verdana"/>
                <a:cs typeface="Verdana"/>
              </a:rPr>
              <a:t>)</a:t>
            </a:r>
            <a:endParaRPr lang="en-US" sz="1400" dirty="0">
              <a:solidFill>
                <a:schemeClr val="tx1">
                  <a:lumMod val="75000"/>
                </a:schemeClr>
              </a:solidFill>
              <a:latin typeface="+mn-lt"/>
              <a:ea typeface="Verdana"/>
              <a:cs typeface="Verdana"/>
            </a:endParaRPr>
          </a:p>
          <a:p>
            <a:pPr marL="342900" indent="-342900">
              <a:buFont typeface="+mj-lt"/>
              <a:buAutoNum type="arabicPeriod"/>
              <a:defRPr/>
            </a:pPr>
            <a:r>
              <a:rPr lang="en-US" sz="1400" b="1" dirty="0" smtClean="0">
                <a:solidFill>
                  <a:schemeClr val="tx1">
                    <a:lumMod val="75000"/>
                  </a:schemeClr>
                </a:solidFill>
                <a:latin typeface="+mn-lt"/>
                <a:ea typeface="Verdana"/>
                <a:cs typeface="Verdana"/>
              </a:rPr>
              <a:t>(A) </a:t>
            </a:r>
            <a:r>
              <a:rPr lang="en-US" sz="1400" dirty="0" smtClean="0">
                <a:solidFill>
                  <a:schemeClr val="tx1">
                    <a:lumMod val="75000"/>
                  </a:schemeClr>
                </a:solidFill>
                <a:latin typeface="+mn-lt"/>
                <a:ea typeface="Verdana"/>
                <a:cs typeface="Verdana"/>
              </a:rPr>
              <a:t>Trainings </a:t>
            </a:r>
            <a:r>
              <a:rPr lang="en-US" sz="1400" dirty="0">
                <a:solidFill>
                  <a:schemeClr val="tx1">
                    <a:lumMod val="75000"/>
                  </a:schemeClr>
                </a:solidFill>
                <a:latin typeface="+mn-lt"/>
                <a:ea typeface="Verdana"/>
                <a:cs typeface="Verdana"/>
              </a:rPr>
              <a:t>for staff of SUPARCO, CRS, and  FBS in statistics, remote sensing, GIS and mobile computing to improve crop acreage and yield estimation, and improve the capability of the provincial CRSs to utilize satellite imagery and other data for producing crop estimation and forecasts</a:t>
            </a:r>
            <a:r>
              <a:rPr lang="en-US" sz="1400" dirty="0" smtClean="0">
                <a:solidFill>
                  <a:schemeClr val="tx1">
                    <a:lumMod val="75000"/>
                  </a:schemeClr>
                </a:solidFill>
                <a:latin typeface="+mn-lt"/>
                <a:ea typeface="Verdana"/>
                <a:cs typeface="Verdana"/>
              </a:rPr>
              <a:t>.</a:t>
            </a:r>
          </a:p>
          <a:p>
            <a:pPr marL="342900" indent="-342900">
              <a:buFont typeface="+mj-lt"/>
              <a:buAutoNum type="arabicPeriod"/>
              <a:defRPr/>
            </a:pPr>
            <a:r>
              <a:rPr lang="en-US" sz="1400" b="1" dirty="0" smtClean="0">
                <a:solidFill>
                  <a:schemeClr val="tx1">
                    <a:lumMod val="75000"/>
                  </a:schemeClr>
                </a:solidFill>
                <a:latin typeface="+mn-lt"/>
              </a:rPr>
              <a:t>(B) </a:t>
            </a:r>
            <a:r>
              <a:rPr lang="en-US" sz="1400" dirty="0" smtClean="0">
                <a:solidFill>
                  <a:schemeClr val="tx1">
                    <a:lumMod val="75000"/>
                  </a:schemeClr>
                </a:solidFill>
                <a:latin typeface="+mn-lt"/>
              </a:rPr>
              <a:t>Development </a:t>
            </a:r>
            <a:r>
              <a:rPr lang="en-US" sz="1400" dirty="0">
                <a:solidFill>
                  <a:schemeClr val="tx1">
                    <a:lumMod val="75000"/>
                  </a:schemeClr>
                </a:solidFill>
                <a:latin typeface="+mn-lt"/>
              </a:rPr>
              <a:t>of an "after action plan" that addresses how Pakistan can move forward in provincial level crop reporting after this project has ended particular emphasis will be developed on what happens after the project's conclusion, and explicitly build on what was covered in the project. </a:t>
            </a:r>
          </a:p>
          <a:p>
            <a:pPr marL="342900" indent="-342900">
              <a:buFont typeface="+mj-lt"/>
              <a:buAutoNum type="arabicPeriod"/>
              <a:defRPr/>
            </a:pPr>
            <a:r>
              <a:rPr lang="en-US" sz="1400" b="1" dirty="0" smtClean="0">
                <a:solidFill>
                  <a:schemeClr val="tx1">
                    <a:lumMod val="75000"/>
                  </a:schemeClr>
                </a:solidFill>
                <a:latin typeface="+mn-lt"/>
              </a:rPr>
              <a:t>(A) </a:t>
            </a:r>
            <a:r>
              <a:rPr lang="en-US" sz="1400" dirty="0" smtClean="0">
                <a:solidFill>
                  <a:schemeClr val="tx1">
                    <a:lumMod val="75000"/>
                  </a:schemeClr>
                </a:solidFill>
                <a:latin typeface="+mn-lt"/>
              </a:rPr>
              <a:t>Assessments </a:t>
            </a:r>
            <a:r>
              <a:rPr lang="en-US" sz="1400" dirty="0">
                <a:solidFill>
                  <a:schemeClr val="tx1">
                    <a:lumMod val="75000"/>
                  </a:schemeClr>
                </a:solidFill>
                <a:latin typeface="+mn-lt"/>
              </a:rPr>
              <a:t>of provincial (Punjab and Sindh) crop reporting services for their capability of utilize remotely-sensed satellite imagery,  field and other data for producing and making available to the public timely market-oriented reports on crop estimation and forecasts. </a:t>
            </a:r>
            <a:endParaRPr lang="en-US" sz="1400" dirty="0">
              <a:solidFill>
                <a:schemeClr val="tx1">
                  <a:lumMod val="75000"/>
                </a:schemeClr>
              </a:solidFill>
              <a:latin typeface="Arial" pitchFamily="34" charset="0"/>
            </a:endParaRPr>
          </a:p>
        </p:txBody>
      </p:sp>
      <p:sp>
        <p:nvSpPr>
          <p:cNvPr id="17413" name="Rectangle 5"/>
          <p:cNvSpPr>
            <a:spLocks noChangeArrowheads="1"/>
          </p:cNvSpPr>
          <p:nvPr/>
        </p:nvSpPr>
        <p:spPr bwMode="auto">
          <a:xfrm>
            <a:off x="5393059" y="1196752"/>
            <a:ext cx="3427413" cy="461665"/>
          </a:xfrm>
          <a:prstGeom prst="rect">
            <a:avLst/>
          </a:prstGeom>
          <a:noFill/>
          <a:ln w="9525">
            <a:noFill/>
            <a:miter lim="800000"/>
            <a:headEnd/>
            <a:tailEnd/>
          </a:ln>
        </p:spPr>
        <p:txBody>
          <a:bodyPr wrap="square">
            <a:spAutoFit/>
          </a:bodyPr>
          <a:lstStyle/>
          <a:p>
            <a:pPr algn="r"/>
            <a:r>
              <a:rPr lang="en-US" sz="2400" b="1" dirty="0">
                <a:solidFill>
                  <a:schemeClr val="tx1">
                    <a:lumMod val="75000"/>
                  </a:schemeClr>
                </a:solidFill>
                <a:latin typeface="Calibri" pitchFamily="34" charset="0"/>
                <a:ea typeface="Verdana" pitchFamily="34" charset="0"/>
                <a:cs typeface="Verdana" pitchFamily="34" charset="0"/>
              </a:rPr>
              <a:t>Outputs</a:t>
            </a:r>
          </a:p>
        </p:txBody>
      </p:sp>
      <p:sp>
        <p:nvSpPr>
          <p:cNvPr id="6" name="Title 1"/>
          <p:cNvSpPr txBox="1">
            <a:spLocks/>
          </p:cNvSpPr>
          <p:nvPr/>
        </p:nvSpPr>
        <p:spPr>
          <a:xfrm>
            <a:off x="395536" y="908720"/>
            <a:ext cx="8229600" cy="431800"/>
          </a:xfrm>
          <a:prstGeom prst="rect">
            <a:avLst/>
          </a:prstGeom>
          <a:noFill/>
          <a:ln>
            <a:noFill/>
          </a:ln>
        </p:spPr>
        <p:txBody>
          <a:bodyPr vert="horz" lIns="91440" tIns="45720" rIns="91440" bIns="45720" rtlCol="0" anchor="ctr">
            <a:norm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100" b="1" i="0" u="none" strike="noStrike" kern="1200" cap="all" spc="100" normalizeH="0" baseline="0" noProof="0" smtClean="0">
                <a:ln>
                  <a:noFill/>
                </a:ln>
                <a:solidFill>
                  <a:srgbClr val="C00000"/>
                </a:solidFill>
                <a:effectLst/>
                <a:uLnTx/>
                <a:uFillTx/>
                <a:latin typeface="Arial" pitchFamily="34" charset="0"/>
                <a:ea typeface="+mj-ea"/>
                <a:cs typeface="Arial" pitchFamily="34" charset="0"/>
              </a:rPr>
              <a:t>National capacity development IN Pakistan </a:t>
            </a:r>
            <a:endParaRPr kumimoji="0" lang="en-US" sz="2100" b="1" i="0" u="none" strike="noStrike" kern="1200" cap="all" spc="100" normalizeH="0" baseline="0" noProof="0" dirty="0">
              <a:ln>
                <a:noFill/>
              </a:ln>
              <a:solidFill>
                <a:srgbClr val="C00000"/>
              </a:solidFill>
              <a:effectLst/>
              <a:uLnTx/>
              <a:uFillTx/>
              <a:latin typeface="Arial" pitchFamily="34" charset="0"/>
              <a:ea typeface="+mj-ea"/>
              <a:cs typeface="Arial" pitchFamily="34" charset="0"/>
            </a:endParaRPr>
          </a:p>
        </p:txBody>
      </p:sp>
    </p:spTree>
    <p:extLst>
      <p:ext uri="{BB962C8B-B14F-4D97-AF65-F5344CB8AC3E}">
        <p14:creationId xmlns:p14="http://schemas.microsoft.com/office/powerpoint/2010/main" val="2564731277"/>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ChangeArrowheads="1"/>
          </p:cNvSpPr>
          <p:nvPr/>
        </p:nvSpPr>
        <p:spPr bwMode="auto">
          <a:xfrm>
            <a:off x="395536" y="980728"/>
            <a:ext cx="8483351" cy="461665"/>
          </a:xfrm>
          <a:prstGeom prst="rect">
            <a:avLst/>
          </a:prstGeom>
          <a:noFill/>
          <a:ln w="9525">
            <a:noFill/>
            <a:miter lim="800000"/>
            <a:headEnd/>
            <a:tailEnd/>
          </a:ln>
        </p:spPr>
        <p:txBody>
          <a:bodyPr wrap="square">
            <a:spAutoFit/>
          </a:bodyPr>
          <a:lstStyle/>
          <a:p>
            <a:pPr>
              <a:spcBef>
                <a:spcPts val="600"/>
              </a:spcBef>
              <a:spcAft>
                <a:spcPts val="600"/>
              </a:spcAft>
            </a:pPr>
            <a:r>
              <a:rPr lang="en-US" sz="2400" b="1" dirty="0" smtClean="0">
                <a:solidFill>
                  <a:srgbClr val="C00000"/>
                </a:solidFill>
                <a:cs typeface="Arial" charset="0"/>
              </a:rPr>
              <a:t>Phase 1: Tasks and activities</a:t>
            </a:r>
            <a:endParaRPr lang="en-US" sz="2400" b="1" dirty="0">
              <a:solidFill>
                <a:srgbClr val="C00000"/>
              </a:solidFill>
              <a:cs typeface="Arial" charset="0"/>
            </a:endParaRPr>
          </a:p>
        </p:txBody>
      </p:sp>
      <p:sp>
        <p:nvSpPr>
          <p:cNvPr id="5" name="Rectangle 4"/>
          <p:cNvSpPr/>
          <p:nvPr/>
        </p:nvSpPr>
        <p:spPr>
          <a:xfrm>
            <a:off x="467544" y="1556792"/>
            <a:ext cx="8352928" cy="4570482"/>
          </a:xfrm>
          <a:prstGeom prst="rect">
            <a:avLst/>
          </a:prstGeom>
        </p:spPr>
        <p:txBody>
          <a:bodyPr wrap="square">
            <a:spAutoFit/>
          </a:bodyPr>
          <a:lstStyle/>
          <a:p>
            <a:pPr marL="266700" indent="-266700">
              <a:spcAft>
                <a:spcPts val="1200"/>
              </a:spcAft>
              <a:buFont typeface="Wingdings" pitchFamily="2" charset="2"/>
              <a:buChar char="§"/>
            </a:pPr>
            <a:r>
              <a:rPr lang="en-US" sz="1600" dirty="0"/>
              <a:t>The Phase 1 (P1) spans between 2012 and 2014 focusing on foundation activities, mainly </a:t>
            </a:r>
            <a:r>
              <a:rPr lang="en-US" sz="1600" dirty="0" smtClean="0"/>
              <a:t>existing initiatives for few countries, and scoping out the programme for the following phases.</a:t>
            </a:r>
          </a:p>
          <a:p>
            <a:pPr marL="266700" indent="-266700">
              <a:spcAft>
                <a:spcPts val="1200"/>
              </a:spcAft>
              <a:buFont typeface="Wingdings" pitchFamily="2" charset="2"/>
              <a:buChar char="§"/>
            </a:pPr>
            <a:r>
              <a:rPr lang="en-US" sz="1600" dirty="0" smtClean="0"/>
              <a:t>This demonstration &amp; early feasibility phase regards 5 countries and 1 Region (4 large producers according to AMIS and 2 ‘at risk’ and focuses on the main commodities of concern to the G20: wheat, maize, rice and soybeans. </a:t>
            </a:r>
            <a:endParaRPr lang="en-US" sz="1600" dirty="0"/>
          </a:p>
          <a:p>
            <a:pPr marL="266700" indent="-266700">
              <a:spcAft>
                <a:spcPts val="1200"/>
              </a:spcAft>
              <a:buFont typeface="Wingdings" pitchFamily="2" charset="2"/>
              <a:buChar char="§"/>
            </a:pPr>
            <a:r>
              <a:rPr lang="en-US" sz="1600" dirty="0" smtClean="0"/>
              <a:t>Six main tasks have been identified for </a:t>
            </a:r>
            <a:r>
              <a:rPr lang="en-US" sz="1600" b="1" dirty="0" smtClean="0"/>
              <a:t>phase 1/2 </a:t>
            </a:r>
            <a:r>
              <a:rPr lang="en-US" sz="1600" dirty="0" smtClean="0"/>
              <a:t>to implement the national capacity development component of GEOGLAM:</a:t>
            </a:r>
          </a:p>
          <a:p>
            <a:pPr marL="800100" lvl="1" indent="-342900">
              <a:spcAft>
                <a:spcPts val="600"/>
              </a:spcAft>
              <a:buFont typeface="+mj-lt"/>
              <a:buAutoNum type="arabicPeriod"/>
            </a:pPr>
            <a:r>
              <a:rPr lang="en-US" dirty="0" smtClean="0">
                <a:solidFill>
                  <a:srgbClr val="C00000"/>
                </a:solidFill>
              </a:rPr>
              <a:t>Set-up / preparatory phase; </a:t>
            </a:r>
          </a:p>
          <a:p>
            <a:pPr marL="800100" lvl="1" indent="-342900">
              <a:spcAft>
                <a:spcPts val="600"/>
              </a:spcAft>
              <a:buFont typeface="+mj-lt"/>
              <a:buAutoNum type="arabicPeriod"/>
            </a:pPr>
            <a:r>
              <a:rPr lang="en-US" dirty="0" smtClean="0">
                <a:solidFill>
                  <a:srgbClr val="C00000"/>
                </a:solidFill>
              </a:rPr>
              <a:t>National needs assessment; </a:t>
            </a:r>
          </a:p>
          <a:p>
            <a:pPr marL="800100" lvl="1" indent="-342900">
              <a:spcAft>
                <a:spcPts val="600"/>
              </a:spcAft>
              <a:buFont typeface="+mj-lt"/>
              <a:buAutoNum type="arabicPeriod"/>
            </a:pPr>
            <a:r>
              <a:rPr lang="en-US" dirty="0" smtClean="0">
                <a:solidFill>
                  <a:srgbClr val="C00000"/>
                </a:solidFill>
              </a:rPr>
              <a:t>National baseline datasets; </a:t>
            </a:r>
          </a:p>
          <a:p>
            <a:pPr marL="800100" lvl="1" indent="-342900">
              <a:spcAft>
                <a:spcPts val="600"/>
              </a:spcAft>
              <a:buFont typeface="+mj-lt"/>
              <a:buAutoNum type="arabicPeriod"/>
            </a:pPr>
            <a:r>
              <a:rPr lang="en-US" dirty="0" smtClean="0">
                <a:solidFill>
                  <a:srgbClr val="C00000"/>
                </a:solidFill>
              </a:rPr>
              <a:t>Research &amp; Development; best practices; </a:t>
            </a:r>
          </a:p>
          <a:p>
            <a:pPr marL="800100" lvl="1" indent="-342900">
              <a:spcAft>
                <a:spcPts val="600"/>
              </a:spcAft>
              <a:buFont typeface="+mj-lt"/>
              <a:buAutoNum type="arabicPeriod"/>
            </a:pPr>
            <a:r>
              <a:rPr lang="en-US" dirty="0" smtClean="0">
                <a:solidFill>
                  <a:srgbClr val="C00000"/>
                </a:solidFill>
              </a:rPr>
              <a:t>Data, Products and Information Dissemination; </a:t>
            </a:r>
          </a:p>
          <a:p>
            <a:pPr marL="800100" lvl="1" indent="-342900">
              <a:spcAft>
                <a:spcPts val="600"/>
              </a:spcAft>
              <a:buFont typeface="+mj-lt"/>
              <a:buAutoNum type="arabicPeriod"/>
            </a:pPr>
            <a:r>
              <a:rPr lang="en-US" dirty="0" smtClean="0">
                <a:solidFill>
                  <a:srgbClr val="C00000"/>
                </a:solidFill>
              </a:rPr>
              <a:t>Technical assistance and capacity building</a:t>
            </a:r>
            <a:endParaRPr lang="en-US" dirty="0">
              <a:solidFill>
                <a:srgbClr val="C00000"/>
              </a:solidFill>
            </a:endParaRPr>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GEOGLAM_TEMPLATE1">
  <a:themeElements>
    <a:clrScheme name="Custom 2">
      <a:dk1>
        <a:srgbClr val="0058A2"/>
      </a:dk1>
      <a:lt1>
        <a:srgbClr val="FCEA10"/>
      </a:lt1>
      <a:dk2>
        <a:srgbClr val="1D71B8"/>
      </a:dk2>
      <a:lt2>
        <a:srgbClr val="FFFFFF"/>
      </a:lt2>
      <a:accent1>
        <a:srgbClr val="95C11F"/>
      </a:accent1>
      <a:accent2>
        <a:srgbClr val="FCEA10"/>
      </a:accent2>
      <a:accent3>
        <a:srgbClr val="1D71B8"/>
      </a:accent3>
      <a:accent4>
        <a:srgbClr val="F8F8F8"/>
      </a:accent4>
      <a:accent5>
        <a:srgbClr val="FFC000"/>
      </a:accent5>
      <a:accent6>
        <a:srgbClr val="92D050"/>
      </a:accent6>
      <a:hlink>
        <a:srgbClr val="00B0F0"/>
      </a:hlink>
      <a:folHlink>
        <a:srgbClr val="DDDDDD"/>
      </a:folHlink>
    </a:clrScheme>
    <a:fontScheme name="GEOGLAM'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AOwater1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FAOwater1">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0</TotalTime>
  <Words>10181</Words>
  <Application>Microsoft Office PowerPoint</Application>
  <PresentationFormat>On-screen Show (4:3)</PresentationFormat>
  <Paragraphs>1218</Paragraphs>
  <Slides>88</Slides>
  <Notes>48</Notes>
  <HiddenSlides>5</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88</vt:i4>
      </vt:variant>
    </vt:vector>
  </HeadingPairs>
  <TitlesOfParts>
    <vt:vector size="90" baseType="lpstr">
      <vt:lpstr>GEOGLAM_TEMPLATE1</vt:lpstr>
      <vt:lpstr>Image</vt:lpstr>
      <vt:lpstr>Partners in developing countries   Capacity building and monitoring  John Latham FAO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Country selection by different projects,  program meS, initiatives……. Yesterdays presentation</vt:lpstr>
      <vt:lpstr>Countries at Risk – Nat Capacity Dev Focus: Early warning &amp; food security</vt:lpstr>
      <vt:lpstr>Countries at Risk Focus: Early warning &amp; food security</vt:lpstr>
      <vt:lpstr>Countries @ risk:(country requiring external assistance for food)  http://www.fao.org/docrep/019/aq119e/aq119e00.htm   GIEWS crop prospect and country at risk</vt:lpstr>
      <vt:lpstr>GIEWS Countries Requiring External Assistance  as reported by FAO/GIEWS (Dec 2013)  </vt:lpstr>
      <vt:lpstr>PowerPoint Presentation</vt:lpstr>
      <vt:lpstr>PowerPoint Presentation</vt:lpstr>
      <vt:lpstr>PowerPoint Presentation</vt:lpstr>
      <vt:lpstr>Level of statistical development</vt:lpstr>
      <vt:lpstr>FAO-Global Strategy Priority countries selected for 2013-14</vt:lpstr>
      <vt:lpstr>PowerPoint Presentation</vt:lpstr>
      <vt:lpstr>National capacity development IN Pakistan -  OPERATIONALIZING THE CONCEPT – AN example</vt:lpstr>
      <vt:lpstr>Exemplar: National capacity development IN Pakistan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GLC-SHARE: fact-sheet</vt:lpstr>
      <vt:lpstr>PowerPoint Presentation</vt:lpstr>
      <vt:lpstr>PowerPoint Presentation</vt:lpstr>
      <vt:lpstr>PowerPoint Presentation</vt:lpstr>
      <vt:lpstr>ECO-NET Outcomes</vt:lpstr>
      <vt:lpstr>THANK - YOU</vt:lpstr>
      <vt:lpstr>Building on Standards and Classification  System LCCS / LCML / ISO 19144-2:2012</vt:lpstr>
      <vt:lpstr>Commonality of SOFTWARE - freeware</vt:lpstr>
      <vt:lpstr>FAO GLCN Core activities</vt:lpstr>
      <vt:lpstr>LCCS databases</vt:lpstr>
      <vt:lpstr>LCCS databases</vt:lpstr>
      <vt:lpstr>PowerPoint Presentation</vt:lpstr>
      <vt:lpstr>GLCN/AFRICOVER: East Africa Module</vt:lpstr>
      <vt:lpstr>PowerPoint Presentation</vt:lpstr>
      <vt:lpstr>Fouta Djallon Highlands land cover change</vt:lpstr>
      <vt:lpstr>Malawi Land Cover/change database (1990-2010) </vt:lpstr>
      <vt:lpstr>PowerPoint Presentation</vt:lpstr>
      <vt:lpstr>PowerPoint Presentation</vt:lpstr>
      <vt:lpstr>ECO-NET Outcomes</vt:lpstr>
      <vt:lpstr>FAO GAEZ data portal   www.fao.org/nr/gaez </vt:lpstr>
      <vt:lpstr>GAEZ data portal capabilities</vt:lpstr>
      <vt:lpstr>PowerPoint Presentation</vt:lpstr>
      <vt:lpstr>Land Resources Information Management System (LRIMS)</vt:lpstr>
      <vt:lpstr>PowerPoint Presentation</vt:lpstr>
      <vt:lpstr>PowerPoint Presentation</vt:lpstr>
      <vt:lpstr>World Bank method</vt:lpstr>
      <vt:lpstr>World Bank countries selected</vt:lpstr>
      <vt:lpstr>FAO-NRL Method and indicators</vt:lpstr>
      <vt:lpstr>FAO-NRL SIGMA Countries original selected</vt:lpstr>
      <vt:lpstr>AMIS Countries selected among the main producing, exporting and importing countries </vt:lpstr>
      <vt:lpstr>AMIS Participating Countries</vt:lpstr>
      <vt:lpstr>GEOGLAM aim and actions</vt:lpstr>
      <vt:lpstr>GEOGLAM- Proposed countries (to be confirmed in Feb Meeting)</vt:lpstr>
      <vt:lpstr>PowerPoint Presentation</vt:lpstr>
      <vt:lpstr>JECAM Countries Selected</vt:lpstr>
      <vt:lpstr>JECAM Countries Selected</vt:lpstr>
      <vt:lpstr>Gates Foundation Priority Countries</vt:lpstr>
      <vt:lpstr>FAO country Frequency table  </vt:lpstr>
      <vt:lpstr>Priority countries</vt:lpstr>
      <vt:lpstr>Extra criteria for selection</vt:lpstr>
      <vt:lpstr>Definitions and Standards</vt:lpstr>
      <vt:lpstr>PowerPoint Presentation</vt:lpstr>
      <vt:lpstr>PowerPoint Presentation</vt:lpstr>
      <vt:lpstr>PowerPoint Presentation</vt:lpstr>
      <vt:lpstr>PowerPoint Presentation</vt:lpstr>
      <vt:lpstr>GIEWS Countries Requiring External Assistance  as reported by FAO/GIEWS (Dec 2013)  </vt:lpstr>
      <vt:lpstr>GIEWS Countries Requiring External Assistance - as reported by FAO/GIEWS (Dec 2013)  </vt:lpstr>
      <vt:lpstr>Areas of Activity</vt:lpstr>
    </vt:vector>
  </TitlesOfParts>
  <Company>FAO of the UN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Type here your title</dc:title>
  <dc:creator>gaudert</dc:creator>
  <cp:lastModifiedBy>Alessandro Burini</cp:lastModifiedBy>
  <cp:revision>147</cp:revision>
  <dcterms:created xsi:type="dcterms:W3CDTF">2012-01-31T13:02:03Z</dcterms:created>
  <dcterms:modified xsi:type="dcterms:W3CDTF">2014-02-28T10:32:00Z</dcterms:modified>
</cp:coreProperties>
</file>