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6"/>
  </p:notesMasterIdLst>
  <p:handoutMasterIdLst>
    <p:handoutMasterId r:id="rId17"/>
  </p:handoutMasterIdLst>
  <p:sldIdLst>
    <p:sldId id="289" r:id="rId2"/>
    <p:sldId id="290" r:id="rId3"/>
    <p:sldId id="291" r:id="rId4"/>
    <p:sldId id="292" r:id="rId5"/>
    <p:sldId id="256" r:id="rId6"/>
    <p:sldId id="257" r:id="rId7"/>
    <p:sldId id="282" r:id="rId8"/>
    <p:sldId id="283" r:id="rId9"/>
    <p:sldId id="285" r:id="rId10"/>
    <p:sldId id="286" r:id="rId11"/>
    <p:sldId id="287" r:id="rId12"/>
    <p:sldId id="277" r:id="rId13"/>
    <p:sldId id="278" r:id="rId14"/>
    <p:sldId id="28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66" autoAdjust="0"/>
    <p:restoredTop sz="89583" autoAdjust="0"/>
  </p:normalViewPr>
  <p:slideViewPr>
    <p:cSldViewPr snapToGrid="0" snapToObjects="1">
      <p:cViewPr varScale="1">
        <p:scale>
          <a:sx n="91" d="100"/>
          <a:sy n="91" d="100"/>
        </p:scale>
        <p:origin x="-8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AAB33-83CA-8B4D-A992-48190AE0DBA0}" type="datetimeFigureOut">
              <a:rPr lang="en-US" smtClean="0"/>
              <a:t>28/02/2014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3F223-018C-254D-9361-AB81B2432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89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A51612-386E-6C4A-BE77-A52FD1A636C1}" type="datetimeFigureOut">
              <a:rPr lang="en-US" smtClean="0"/>
              <a:t>28/02/2014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40ADC6-7630-184F-86B3-2B54840A0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426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92380-3D4E-A34E-9953-7BBE97453F59}" type="datetime1">
              <a:rPr lang="en-AU" smtClean="0"/>
              <a:t>28/02/2014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9312" y="214805"/>
            <a:ext cx="572430" cy="572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21287-BC45-B94E-913B-8A688ABAE475}" type="datetime1">
              <a:rPr lang="en-AU" smtClean="0"/>
              <a:t>28/02/2014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CEOS-GEOGLAM Co-Community Meeting 27</a:t>
            </a:r>
            <a:r>
              <a:rPr lang="en-US" baseline="30000" dirty="0" smtClean="0"/>
              <a:t>th</a:t>
            </a:r>
            <a:r>
              <a:rPr lang="en-US" dirty="0" smtClean="0"/>
              <a:t>-28</a:t>
            </a:r>
            <a:r>
              <a:rPr lang="en-US" baseline="30000" dirty="0" smtClean="0"/>
              <a:t>th</a:t>
            </a:r>
            <a:r>
              <a:rPr lang="en-US" dirty="0" smtClean="0"/>
              <a:t> February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E093672-980C-3D41-9077-19663D208DCE}" type="datetime1">
              <a:rPr lang="en-AU" smtClean="0"/>
              <a:t>28/02/2014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CEOS-GEOGLAM Co-Community Meeting 27</a:t>
            </a:r>
            <a:r>
              <a:rPr lang="en-US" baseline="30000" dirty="0" smtClean="0"/>
              <a:t>th</a:t>
            </a:r>
            <a:r>
              <a:rPr lang="en-US" dirty="0" smtClean="0"/>
              <a:t>-28</a:t>
            </a:r>
            <a:r>
              <a:rPr lang="en-US" baseline="30000" dirty="0" smtClean="0"/>
              <a:t>th</a:t>
            </a:r>
            <a:r>
              <a:rPr lang="en-US" dirty="0" smtClean="0"/>
              <a:t> February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9F32ADF7-7EFA-8D4E-A8EB-5FFF08D4B7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pic>
        <p:nvPicPr>
          <p:cNvPr id="15" name="Picture 14" descr="Description: ceos_trans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435" y="216148"/>
            <a:ext cx="865505" cy="311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3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9312" y="214805"/>
            <a:ext cx="572430" cy="572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GEOGLAM Strategy</a:t>
            </a:r>
            <a:r>
              <a:rPr lang="en-US" dirty="0"/>
              <a:t/>
            </a:r>
            <a:br>
              <a:rPr lang="en-US" dirty="0"/>
            </a:br>
            <a:r>
              <a:rPr lang="en-US" sz="3600" dirty="0" smtClean="0"/>
              <a:t>Stephen Ward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27</a:t>
            </a:r>
            <a:r>
              <a:rPr lang="en-US" baseline="30000" dirty="0" smtClean="0"/>
              <a:t>th</a:t>
            </a:r>
            <a:r>
              <a:rPr lang="en-US" dirty="0" smtClean="0"/>
              <a:t>-28</a:t>
            </a:r>
            <a:r>
              <a:rPr lang="en-US" baseline="30000" dirty="0" smtClean="0"/>
              <a:t>th</a:t>
            </a:r>
            <a:r>
              <a:rPr lang="en-US" dirty="0" smtClean="0"/>
              <a:t> February 2014</a:t>
            </a:r>
          </a:p>
          <a:p>
            <a:r>
              <a:rPr lang="en-US" sz="1600" i="1" dirty="0" smtClean="0"/>
              <a:t>ESA/ESRIN, </a:t>
            </a:r>
            <a:r>
              <a:rPr lang="en-US" sz="1600" i="1" dirty="0" err="1" smtClean="0"/>
              <a:t>Frascatti</a:t>
            </a:r>
            <a:r>
              <a:rPr lang="en-US" sz="1600" i="1" dirty="0" smtClean="0"/>
              <a:t>, Italy</a:t>
            </a:r>
            <a:endParaRPr lang="en-US" sz="1600" i="1" dirty="0"/>
          </a:p>
        </p:txBody>
      </p:sp>
      <p:pic>
        <p:nvPicPr>
          <p:cNvPr id="5" name="Picture 4" descr="Description: ceos_tran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6412" y="214805"/>
            <a:ext cx="865505" cy="311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5521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79558"/>
            <a:ext cx="7408333" cy="413034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What has the CEOS Phase 1 endorsement translated into?</a:t>
            </a:r>
          </a:p>
          <a:p>
            <a:pPr lvl="1"/>
            <a:r>
              <a:rPr lang="en-US" dirty="0" smtClean="0"/>
              <a:t>High-level of engagement with Primary data stream providers (e.g. Landsat, Sentinel-2)</a:t>
            </a:r>
          </a:p>
          <a:p>
            <a:pPr lvl="1"/>
            <a:r>
              <a:rPr lang="en-US" dirty="0" smtClean="0"/>
              <a:t>Support to engagement with </a:t>
            </a:r>
            <a:r>
              <a:rPr lang="en-US" dirty="0" err="1" smtClean="0"/>
              <a:t>RapidEye</a:t>
            </a:r>
            <a:r>
              <a:rPr lang="en-US" dirty="0" smtClean="0"/>
              <a:t> and offer of </a:t>
            </a:r>
            <a:r>
              <a:rPr lang="en-US" dirty="0" smtClean="0"/>
              <a:t>coordination, ESA TPM support</a:t>
            </a:r>
            <a:endParaRPr lang="en-US" dirty="0" smtClean="0"/>
          </a:p>
          <a:p>
            <a:pPr lvl="1"/>
            <a:r>
              <a:rPr lang="en-US" dirty="0" smtClean="0"/>
              <a:t>Coordinated access to CEOS agency PPP mission data for R&amp;D (CSA, DLR, CNES, JAXA, …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SAR data stream </a:t>
            </a:r>
            <a:r>
              <a:rPr lang="en-US" dirty="0"/>
              <a:t>coordination for </a:t>
            </a:r>
            <a:r>
              <a:rPr lang="en-US" dirty="0" smtClean="0"/>
              <a:t>Phase </a:t>
            </a:r>
            <a:r>
              <a:rPr lang="en-US" dirty="0"/>
              <a:t>1 </a:t>
            </a:r>
            <a:r>
              <a:rPr lang="en-US" dirty="0" smtClean="0"/>
              <a:t>ALOS, RADARSAT-2, </a:t>
            </a:r>
            <a:r>
              <a:rPr lang="en-US" dirty="0"/>
              <a:t>S</a:t>
            </a:r>
            <a:r>
              <a:rPr lang="en-US" dirty="0" smtClean="0"/>
              <a:t>entinel</a:t>
            </a:r>
            <a:r>
              <a:rPr lang="en-US" dirty="0"/>
              <a:t>-</a:t>
            </a:r>
            <a:r>
              <a:rPr lang="en-US" dirty="0" smtClean="0"/>
              <a:t>1</a:t>
            </a:r>
            <a:endParaRPr lang="en-US" dirty="0" smtClean="0"/>
          </a:p>
          <a:p>
            <a:pPr lvl="1"/>
            <a:r>
              <a:rPr lang="en-US" dirty="0" smtClean="0"/>
              <a:t>CEOS expertise in support of structuring the data strategy</a:t>
            </a:r>
          </a:p>
          <a:p>
            <a:pPr lvl="1"/>
            <a:r>
              <a:rPr lang="en-US" dirty="0" smtClean="0"/>
              <a:t>Dedicated space agency POC in the form of the CEOS ad hoc WG on GEOGLAM</a:t>
            </a:r>
          </a:p>
          <a:p>
            <a:pPr lvl="1"/>
            <a:r>
              <a:rPr lang="en-US" dirty="0" smtClean="0"/>
              <a:t>Inclusion of GEOGLAM as a CEOS priority activity (and commensurate discussion focus amongst principals)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CEOS Phase 1 Support?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651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79558"/>
            <a:ext cx="7408333" cy="4130347"/>
          </a:xfrm>
        </p:spPr>
        <p:txBody>
          <a:bodyPr>
            <a:normAutofit/>
          </a:bodyPr>
          <a:lstStyle/>
          <a:p>
            <a:r>
              <a:rPr lang="en-US" dirty="0"/>
              <a:t>Are data being acquired- if so- how are they being tracked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Landsat: acquisitions on going per BAU see reporting from Gene</a:t>
            </a:r>
          </a:p>
          <a:p>
            <a:pPr lvl="1"/>
            <a:r>
              <a:rPr lang="en-US" dirty="0" err="1" smtClean="0"/>
              <a:t>RapidEye</a:t>
            </a:r>
            <a:r>
              <a:rPr lang="en-US" dirty="0" smtClean="0"/>
              <a:t>: coordination support from NASA, DLR (in addition to existing JECAM, GEOGLAM, and UMD interfaces)</a:t>
            </a:r>
          </a:p>
          <a:p>
            <a:pPr lvl="1"/>
            <a:r>
              <a:rPr lang="en-US" dirty="0" smtClean="0"/>
              <a:t>PPP missions: by request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Acquisitions?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900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Overview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72067" y="2364069"/>
            <a:ext cx="7408333" cy="4074246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Friday AM – 2014 Activities</a:t>
            </a:r>
          </a:p>
          <a:p>
            <a:pPr lvl="1"/>
            <a:r>
              <a:rPr lang="en-CA" dirty="0" smtClean="0"/>
              <a:t>DLR Contributions (</a:t>
            </a:r>
            <a:r>
              <a:rPr lang="en-CA" dirty="0"/>
              <a:t>Helmut </a:t>
            </a:r>
            <a:r>
              <a:rPr lang="en-CA" dirty="0" err="1" smtClean="0"/>
              <a:t>Staudenrausch</a:t>
            </a:r>
            <a:r>
              <a:rPr lang="en-CA" dirty="0" smtClean="0"/>
              <a:t>)</a:t>
            </a:r>
          </a:p>
          <a:p>
            <a:pPr lvl="1"/>
            <a:r>
              <a:rPr lang="en-CA" dirty="0" smtClean="0"/>
              <a:t>GEOGLAM </a:t>
            </a:r>
            <a:r>
              <a:rPr lang="en-CA" dirty="0" err="1" smtClean="0"/>
              <a:t>programmatics</a:t>
            </a:r>
            <a:r>
              <a:rPr lang="en-CA" dirty="0" smtClean="0"/>
              <a:t> (</a:t>
            </a:r>
            <a:r>
              <a:rPr lang="en-CA" dirty="0"/>
              <a:t>Michel </a:t>
            </a:r>
            <a:r>
              <a:rPr lang="en-CA" dirty="0" err="1" smtClean="0"/>
              <a:t>Deshayes</a:t>
            </a:r>
            <a:r>
              <a:rPr lang="en-AU" dirty="0" smtClean="0"/>
              <a:t>)</a:t>
            </a:r>
            <a:endParaRPr lang="en-CA" dirty="0" smtClean="0"/>
          </a:p>
          <a:p>
            <a:pPr lvl="1"/>
            <a:r>
              <a:rPr lang="en-CA" dirty="0" smtClean="0"/>
              <a:t>Developing Country Partners (John Latham</a:t>
            </a:r>
            <a:r>
              <a:rPr lang="en-AU" dirty="0" smtClean="0"/>
              <a:t>)</a:t>
            </a:r>
            <a:endParaRPr lang="en-CA" dirty="0" smtClean="0"/>
          </a:p>
          <a:p>
            <a:pPr lvl="1"/>
            <a:r>
              <a:rPr lang="en-CA" dirty="0" smtClean="0"/>
              <a:t>Requirements (</a:t>
            </a:r>
            <a:r>
              <a:rPr lang="en-CA" dirty="0"/>
              <a:t>Brian </a:t>
            </a:r>
            <a:r>
              <a:rPr lang="en-CA" dirty="0" err="1" smtClean="0"/>
              <a:t>Killough</a:t>
            </a:r>
            <a:r>
              <a:rPr lang="en-CA" dirty="0" smtClean="0"/>
              <a:t>, Alyssa </a:t>
            </a:r>
            <a:r>
              <a:rPr lang="en-CA" dirty="0" err="1" smtClean="0"/>
              <a:t>Whitcraft</a:t>
            </a:r>
            <a:r>
              <a:rPr lang="en-CA" dirty="0" smtClean="0"/>
              <a:t>)</a:t>
            </a:r>
          </a:p>
          <a:p>
            <a:pPr lvl="1"/>
            <a:r>
              <a:rPr lang="en-CA" dirty="0" smtClean="0"/>
              <a:t>Assignments</a:t>
            </a:r>
          </a:p>
          <a:p>
            <a:r>
              <a:rPr lang="en-CA" dirty="0" smtClean="0"/>
              <a:t>Friday PM – Beyond 2014, Wrap-up</a:t>
            </a:r>
            <a:endParaRPr lang="en-US" dirty="0"/>
          </a:p>
          <a:p>
            <a:pPr lvl="1"/>
            <a:r>
              <a:rPr lang="en-US" dirty="0" smtClean="0"/>
              <a:t>Future GEOGLAM Phases </a:t>
            </a:r>
            <a:r>
              <a:rPr lang="en-CA" dirty="0"/>
              <a:t>(Michel </a:t>
            </a:r>
            <a:r>
              <a:rPr lang="en-CA" dirty="0" err="1"/>
              <a:t>Deshayes</a:t>
            </a:r>
            <a:r>
              <a:rPr lang="en-AU" dirty="0"/>
              <a:t>)</a:t>
            </a:r>
            <a:endParaRPr lang="en-CA" dirty="0"/>
          </a:p>
          <a:p>
            <a:pPr lvl="1"/>
            <a:r>
              <a:rPr lang="en-CA" dirty="0" smtClean="0"/>
              <a:t>GFOI-GEOGLAM</a:t>
            </a:r>
          </a:p>
          <a:p>
            <a:pPr lvl="1"/>
            <a:r>
              <a:rPr lang="en-CA" dirty="0" smtClean="0"/>
              <a:t>Data dissemination</a:t>
            </a:r>
          </a:p>
          <a:p>
            <a:pPr lvl="1"/>
            <a:r>
              <a:rPr lang="en-CA" dirty="0" smtClean="0"/>
              <a:t>JECAM</a:t>
            </a:r>
          </a:p>
          <a:p>
            <a:pPr lvl="1"/>
            <a:r>
              <a:rPr lang="en-CA" dirty="0" smtClean="0"/>
              <a:t>Working Session</a:t>
            </a:r>
          </a:p>
        </p:txBody>
      </p:sp>
    </p:spTree>
    <p:extLst>
      <p:ext uri="{BB962C8B-B14F-4D97-AF65-F5344CB8AC3E}">
        <p14:creationId xmlns:p14="http://schemas.microsoft.com/office/powerpoint/2010/main" val="665009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This week: </a:t>
            </a:r>
            <a:r>
              <a:rPr lang="en-US" dirty="0" smtClean="0"/>
              <a:t>GEOGLAM-CEOS Co-Community</a:t>
            </a:r>
          </a:p>
          <a:p>
            <a:r>
              <a:rPr lang="en-US" b="1" dirty="0" smtClean="0"/>
              <a:t>April: </a:t>
            </a:r>
            <a:r>
              <a:rPr lang="en-US" dirty="0" smtClean="0"/>
              <a:t>SIT-29</a:t>
            </a:r>
          </a:p>
          <a:p>
            <a:pPr lvl="1"/>
            <a:r>
              <a:rPr lang="en-US" dirty="0" smtClean="0"/>
              <a:t>GEOGLAM P1 support status update; preview Plenary</a:t>
            </a:r>
          </a:p>
          <a:p>
            <a:pPr lvl="1"/>
            <a:r>
              <a:rPr lang="en-US" dirty="0" smtClean="0"/>
              <a:t>CEOS ad hoc WG on GEOGLAM Side Meeting (1h)</a:t>
            </a:r>
          </a:p>
          <a:p>
            <a:r>
              <a:rPr lang="en-US" b="1" dirty="0" smtClean="0"/>
              <a:t>Sept: </a:t>
            </a:r>
            <a:r>
              <a:rPr lang="en-US" dirty="0" smtClean="0"/>
              <a:t>SIT Technical Workshop</a:t>
            </a:r>
          </a:p>
          <a:p>
            <a:pPr lvl="1"/>
            <a:r>
              <a:rPr lang="en-US" dirty="0" smtClean="0"/>
              <a:t>Prepare decisions and proposals for Plenary endorsement</a:t>
            </a:r>
          </a:p>
          <a:p>
            <a:r>
              <a:rPr lang="en-US" b="1" dirty="0" smtClean="0"/>
              <a:t>Oct: </a:t>
            </a:r>
            <a:r>
              <a:rPr lang="en-US" dirty="0" smtClean="0"/>
              <a:t>CEOS Plenary</a:t>
            </a:r>
          </a:p>
          <a:p>
            <a:pPr lvl="1"/>
            <a:r>
              <a:rPr lang="en-US" dirty="0" smtClean="0"/>
              <a:t>Renew mandate for CEOS support to GEOGLAM; update of P1 support strategy for endorsement; propose P2 strategy (TBC)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CEOS Milestones for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664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085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What is the strategy for achieving sustained institutional arrangements and funding for GEOGLAM?</a:t>
            </a:r>
          </a:p>
          <a:p>
            <a:endParaRPr lang="en-AU" dirty="0"/>
          </a:p>
          <a:p>
            <a:r>
              <a:rPr lang="en-AU" dirty="0" smtClean="0"/>
              <a:t>Who in the GEO hierarchy has responsibility for looking after the strategy and ensuring the necessary high level support and synergies with the main programmatic funding of the stakeholders?</a:t>
            </a:r>
          </a:p>
          <a:p>
            <a:endParaRPr lang="en-AU" dirty="0"/>
          </a:p>
          <a:p>
            <a:r>
              <a:rPr lang="en-AU" dirty="0"/>
              <a:t>Do we still have the attention and support of G-20 for GEOGLAM and AMIS</a:t>
            </a:r>
            <a:r>
              <a:rPr lang="en-AU" dirty="0" smtClean="0"/>
              <a:t>? </a:t>
            </a:r>
            <a:endParaRPr lang="en-AU" dirty="0"/>
          </a:p>
          <a:p>
            <a:endParaRPr lang="en-AU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GEOGLAM Strategy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100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500" dirty="0"/>
              <a:t>The development of a new GEO 10-Year Work Plan is an opportune time for CEOS to review its engagement with the ‘GEO Flagships (GFOI/GEOGLAM)’ and to be persuaded that viable strategies for sustaining the Flagships are in train.</a:t>
            </a:r>
          </a:p>
          <a:p>
            <a:endParaRPr lang="en-AU" dirty="0" smtClean="0"/>
          </a:p>
          <a:p>
            <a:r>
              <a:rPr lang="en-AU" dirty="0" smtClean="0"/>
              <a:t>Criteria for CEOS progressing to the next phase in each case might motivate GEO?</a:t>
            </a:r>
          </a:p>
          <a:p>
            <a:endParaRPr lang="en-AU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CEOS </a:t>
            </a:r>
            <a:r>
              <a:rPr lang="en-US" dirty="0" smtClean="0">
                <a:solidFill>
                  <a:schemeClr val="bg1"/>
                </a:solidFill>
              </a:rPr>
              <a:t>E</a:t>
            </a:r>
            <a:r>
              <a:rPr lang="en-US" dirty="0" smtClean="0"/>
              <a:t>ngagement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611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408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 of Outcomes from CEOS Plenary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George </a:t>
            </a:r>
            <a:r>
              <a:rPr lang="en-US" dirty="0" smtClean="0"/>
              <a:t>Dyke / Brian </a:t>
            </a:r>
            <a:r>
              <a:rPr lang="en-US" dirty="0" err="1" smtClean="0"/>
              <a:t>Killough</a:t>
            </a:r>
            <a:endParaRPr lang="en-US" dirty="0"/>
          </a:p>
          <a:p>
            <a:r>
              <a:rPr lang="en-US" dirty="0" smtClean="0"/>
              <a:t>27</a:t>
            </a:r>
            <a:r>
              <a:rPr lang="en-US" baseline="30000" dirty="0" smtClean="0"/>
              <a:t>th</a:t>
            </a:r>
            <a:r>
              <a:rPr lang="en-US" dirty="0" smtClean="0"/>
              <a:t>-28</a:t>
            </a:r>
            <a:r>
              <a:rPr lang="en-US" baseline="30000" dirty="0" smtClean="0"/>
              <a:t>th</a:t>
            </a:r>
            <a:r>
              <a:rPr lang="en-US" dirty="0" smtClean="0"/>
              <a:t> February 2014</a:t>
            </a:r>
          </a:p>
          <a:p>
            <a:r>
              <a:rPr lang="en-US" sz="1600" i="1" dirty="0" smtClean="0"/>
              <a:t>ESA/ESRIN, </a:t>
            </a:r>
            <a:r>
              <a:rPr lang="en-US" sz="1600" i="1" dirty="0" err="1" smtClean="0"/>
              <a:t>Frascatti</a:t>
            </a:r>
            <a:r>
              <a:rPr lang="en-US" sz="1600" i="1" dirty="0" smtClean="0"/>
              <a:t>, Italy</a:t>
            </a:r>
            <a:endParaRPr lang="en-US" sz="1600" i="1" dirty="0"/>
          </a:p>
        </p:txBody>
      </p:sp>
      <p:pic>
        <p:nvPicPr>
          <p:cNvPr id="5" name="Picture 4" descr="Description: ceos_tran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6412" y="214805"/>
            <a:ext cx="865505" cy="311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0807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mainCou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0520" y="2613801"/>
            <a:ext cx="5663479" cy="4244198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from Day 1</a:t>
            </a:r>
          </a:p>
          <a:p>
            <a:r>
              <a:rPr lang="en-US" dirty="0" smtClean="0"/>
              <a:t>Reminder - 2014 CEOS Process</a:t>
            </a:r>
          </a:p>
          <a:p>
            <a:r>
              <a:rPr lang="en-US" dirty="0" smtClean="0"/>
              <a:t>Agenda Overview</a:t>
            </a:r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77992" y="6488668"/>
            <a:ext cx="3566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i="1" dirty="0"/>
              <a:t>w</a:t>
            </a:r>
            <a:r>
              <a:rPr lang="en-US" sz="1600" i="1" dirty="0" smtClean="0"/>
              <a:t>ord cloud of our email domains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1363410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What </a:t>
            </a:r>
            <a:r>
              <a:rPr lang="en-US" dirty="0"/>
              <a:t>has the CEOS Phase 1 endorsement translated into?</a:t>
            </a:r>
          </a:p>
          <a:p>
            <a:r>
              <a:rPr lang="en-US" dirty="0" smtClean="0"/>
              <a:t>Are </a:t>
            </a:r>
            <a:r>
              <a:rPr lang="en-US" dirty="0"/>
              <a:t>data being acquired- if so- how are they being tracked</a:t>
            </a:r>
            <a:r>
              <a:rPr lang="en-US" dirty="0" smtClean="0"/>
              <a:t>?</a:t>
            </a:r>
          </a:p>
          <a:p>
            <a:r>
              <a:rPr lang="en-US" dirty="0" smtClean="0"/>
              <a:t>Do </a:t>
            </a:r>
            <a:r>
              <a:rPr lang="en-US" dirty="0"/>
              <a:t>we have the timeline &amp; objectives right</a:t>
            </a:r>
            <a:r>
              <a:rPr lang="en-US" dirty="0" smtClean="0"/>
              <a:t>?</a:t>
            </a:r>
          </a:p>
          <a:p>
            <a:r>
              <a:rPr lang="en-US" dirty="0" smtClean="0"/>
              <a:t>Sampling strategy design</a:t>
            </a:r>
            <a:endParaRPr lang="en-US" dirty="0"/>
          </a:p>
          <a:p>
            <a:r>
              <a:rPr lang="en-US" dirty="0" smtClean="0"/>
              <a:t>Lessons </a:t>
            </a:r>
            <a:r>
              <a:rPr lang="en-US" dirty="0"/>
              <a:t>learned from Phase 1 to inform phase 2</a:t>
            </a:r>
          </a:p>
          <a:p>
            <a:r>
              <a:rPr lang="en-US" dirty="0"/>
              <a:t>F</a:t>
            </a:r>
            <a:r>
              <a:rPr lang="en-US" dirty="0" smtClean="0"/>
              <a:t>unding </a:t>
            </a:r>
            <a:r>
              <a:rPr lang="en-US" dirty="0"/>
              <a:t>strategy</a:t>
            </a:r>
          </a:p>
          <a:p>
            <a:r>
              <a:rPr lang="en-US" dirty="0" smtClean="0"/>
              <a:t>Reporting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Acquisitions and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801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Data </a:t>
            </a:r>
            <a:r>
              <a:rPr lang="en-US" dirty="0"/>
              <a:t>access and processing product generation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are current options</a:t>
            </a:r>
          </a:p>
          <a:p>
            <a:pPr lvl="1"/>
            <a:r>
              <a:rPr lang="en-US" dirty="0" smtClean="0"/>
              <a:t>Overlap </a:t>
            </a:r>
            <a:r>
              <a:rPr lang="en-US" dirty="0"/>
              <a:t>with GFOI</a:t>
            </a:r>
          </a:p>
          <a:p>
            <a:pPr lvl="1"/>
            <a:r>
              <a:rPr lang="en-US" dirty="0" smtClean="0"/>
              <a:t>ESRI </a:t>
            </a:r>
            <a:r>
              <a:rPr lang="en-US" dirty="0"/>
              <a:t>solution? NASA solution? Vega? Others?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are our min requirements</a:t>
            </a:r>
          </a:p>
          <a:p>
            <a:pPr lvl="2"/>
            <a:r>
              <a:rPr lang="en-US" dirty="0" smtClean="0"/>
              <a:t>Accessibility</a:t>
            </a:r>
            <a:endParaRPr lang="en-US" dirty="0"/>
          </a:p>
          <a:p>
            <a:pPr lvl="2"/>
            <a:r>
              <a:rPr lang="en-US" dirty="0" smtClean="0"/>
              <a:t>Cloud </a:t>
            </a:r>
            <a:r>
              <a:rPr lang="en-US" dirty="0"/>
              <a:t>data sharing</a:t>
            </a:r>
          </a:p>
          <a:p>
            <a:pPr lvl="2"/>
            <a:r>
              <a:rPr lang="en-US" dirty="0" smtClean="0"/>
              <a:t>Processing </a:t>
            </a:r>
            <a:r>
              <a:rPr lang="en-US" dirty="0"/>
              <a:t>levels</a:t>
            </a:r>
          </a:p>
          <a:p>
            <a:r>
              <a:rPr lang="en-US" dirty="0" smtClean="0"/>
              <a:t>Data </a:t>
            </a:r>
            <a:r>
              <a:rPr lang="en-US" dirty="0"/>
              <a:t>policy, sharing and tracking</a:t>
            </a:r>
          </a:p>
          <a:p>
            <a:r>
              <a:rPr lang="en-US" dirty="0" smtClean="0"/>
              <a:t>Processing </a:t>
            </a:r>
            <a:r>
              <a:rPr lang="en-US" dirty="0"/>
              <a:t>levels</a:t>
            </a:r>
          </a:p>
          <a:p>
            <a:endParaRPr lang="en-US" dirty="0"/>
          </a:p>
          <a:p>
            <a:pPr lvl="1"/>
            <a:endParaRPr lang="en-CA" dirty="0" smtClean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Access and Data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845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63297"/>
            <a:ext cx="7408333" cy="4228896"/>
          </a:xfrm>
        </p:spPr>
        <p:txBody>
          <a:bodyPr>
            <a:normAutofit/>
          </a:bodyPr>
          <a:lstStyle/>
          <a:p>
            <a:r>
              <a:rPr lang="en-AU" dirty="0" smtClean="0"/>
              <a:t>How does GEOGLAM decide to commence Phase 2? Who within GEOGLAM makes that decision?</a:t>
            </a:r>
          </a:p>
          <a:p>
            <a:r>
              <a:rPr lang="en-AU" dirty="0" smtClean="0"/>
              <a:t>What </a:t>
            </a:r>
            <a:r>
              <a:rPr lang="en-AU" dirty="0"/>
              <a:t>is the strategy for achieving sustained institutional arrangements </a:t>
            </a:r>
            <a:r>
              <a:rPr lang="en-AU" b="1" i="1" u="sng" dirty="0"/>
              <a:t>and </a:t>
            </a:r>
            <a:r>
              <a:rPr lang="en-AU" b="1" i="1" u="sng" dirty="0" smtClean="0"/>
              <a:t>funding</a:t>
            </a:r>
            <a:r>
              <a:rPr lang="en-AU" dirty="0" smtClean="0"/>
              <a:t> for CEOS GEOGLAM-related activities, and </a:t>
            </a:r>
            <a:r>
              <a:rPr lang="en-AU" dirty="0"/>
              <a:t>GEOGLAM </a:t>
            </a:r>
            <a:r>
              <a:rPr lang="en-AU" dirty="0" smtClean="0"/>
              <a:t>implementation overall beyond Phase 1?</a:t>
            </a:r>
          </a:p>
          <a:p>
            <a:r>
              <a:rPr lang="en-AU" dirty="0" smtClean="0"/>
              <a:t>Do we still have the attention of the G-20? And the commensurate resources to support their ambitions?</a:t>
            </a:r>
          </a:p>
          <a:p>
            <a:r>
              <a:rPr lang="en-AU" dirty="0" smtClean="0"/>
              <a:t>What triggers the initiation of GEOGLAM Phase 2, and CEOS support to GEOGLAM Phase 2?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GEOGLAM Governance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5322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239</TotalTime>
  <Words>693</Words>
  <Application>Microsoft Macintosh PowerPoint</Application>
  <PresentationFormat>On-screen Show (4:3)</PresentationFormat>
  <Paragraphs>97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Waveform</vt:lpstr>
      <vt:lpstr>GEOGLAM Strategy Stephen Ward</vt:lpstr>
      <vt:lpstr>GEOGLAM Strategy</vt:lpstr>
      <vt:lpstr>CEOS Engagement</vt:lpstr>
      <vt:lpstr>Questions?</vt:lpstr>
      <vt:lpstr>Review of Outcomes from CEOS Plenary</vt:lpstr>
      <vt:lpstr>Welcome!</vt:lpstr>
      <vt:lpstr>Data Acquisitions and Resources</vt:lpstr>
      <vt:lpstr>Data Access and Data Policy</vt:lpstr>
      <vt:lpstr>GEOGLAM Governance</vt:lpstr>
      <vt:lpstr>CEOS Phase 1 Support?</vt:lpstr>
      <vt:lpstr>Acquisitions?</vt:lpstr>
      <vt:lpstr>Agenda Overview</vt:lpstr>
      <vt:lpstr>CEOS Milestones for 2014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CEOS-GEOGLAM Co-Community Meeting Introduction</dc:title>
  <dc:creator>George Dyke</dc:creator>
  <cp:lastModifiedBy>George Dyke</cp:lastModifiedBy>
  <cp:revision>193</cp:revision>
  <dcterms:created xsi:type="dcterms:W3CDTF">2013-06-25T19:00:58Z</dcterms:created>
  <dcterms:modified xsi:type="dcterms:W3CDTF">2014-02-28T07:41:10Z</dcterms:modified>
</cp:coreProperties>
</file>