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AAB33-83CA-8B4D-A992-48190AE0DBA0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3F223-018C-254D-9361-AB81B2432AC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489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51612-386E-6C4A-BE77-A52FD1A636C1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ADC6-7630-184F-86B3-2B54840A06F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8742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hape 246"/>
          <p:cNvSpPr>
            <a:spLocks noGrp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lIns="91425" tIns="91425" rIns="91425" bIns="91425" anchor="ctr"/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65539" name="Shape 247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1413" y="685800"/>
            <a:ext cx="4573587" cy="3429000"/>
          </a:xfrm>
          <a:custGeom>
            <a:avLst/>
            <a:gdLst>
              <a:gd name="T0" fmla="*/ 0 w 120000"/>
              <a:gd name="T1" fmla="*/ 0 h 120000"/>
              <a:gd name="T2" fmla="*/ 205353429 w 120000"/>
              <a:gd name="T3" fmla="*/ 0 h 120000"/>
              <a:gd name="T4" fmla="*/ 205353429 w 120000"/>
              <a:gd name="T5" fmla="*/ 115486624 h 120000"/>
              <a:gd name="T6" fmla="*/ 0 w 120000"/>
              <a:gd name="T7" fmla="*/ 115486624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2380-3D4E-A34E-9953-7BBE97453F59}" type="datetime1">
              <a:rPr lang="en-AU" smtClean="0"/>
              <a:pPr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48" y="6435226"/>
            <a:ext cx="3786691" cy="365125"/>
          </a:xfrm>
        </p:spPr>
        <p:txBody>
          <a:bodyPr/>
          <a:lstStyle/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4478" y="6522313"/>
            <a:ext cx="1161826" cy="365125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r>
              <a:rPr lang="en-US" dirty="0" smtClean="0"/>
              <a:t> / X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C3DB-8C6B-4885-B871-1F75612E100A}" type="slidenum">
              <a:rPr lang="en-US"/>
              <a:pPr>
                <a:defRPr/>
              </a:pPr>
              <a:t>‹N°›</a:t>
            </a:fld>
            <a:r>
              <a:rPr lang="en-US"/>
              <a:t> / 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59586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00445"/>
            <a:ext cx="8723376" cy="634907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7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E093672-980C-3D41-9077-19663D208DCE}" type="datetime1">
              <a:rPr lang="en-AU" smtClean="0"/>
              <a:pPr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CEOS-GEOGLAM Co-Community Meeting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F32ADF7-7EFA-8D4E-A8EB-5FFF08D4B7C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1824466"/>
            <a:ext cx="8271933" cy="4301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15" name="Picture 14" descr="Description: ceos_trans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35" y="216148"/>
            <a:ext cx="865505" cy="31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12" y="214805"/>
            <a:ext cx="57243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Arial Narrow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b="1" kern="1200">
          <a:solidFill>
            <a:srgbClr val="0070C0"/>
          </a:solidFill>
          <a:latin typeface="Arial Narrow" pitchFamily="34" charset="0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b="1" kern="1200">
          <a:solidFill>
            <a:srgbClr val="00B0F0"/>
          </a:solidFill>
          <a:latin typeface="Arial Narrow" pitchFamily="34" charset="0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b="1" kern="1200">
          <a:solidFill>
            <a:schemeClr val="tx2"/>
          </a:solidFill>
          <a:latin typeface="Arial Narrow" pitchFamily="34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137" y="1180618"/>
            <a:ext cx="8171726" cy="2199690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GEOGLAM Phase 2 Overview and Objectives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en-CA" sz="2200" dirty="0" smtClean="0"/>
              <a:t>Overview of GEOGLAM phasing and connections between phases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en-CA" sz="2200" dirty="0" smtClean="0"/>
              <a:t>Overall Phase 2 objectives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en-CA" sz="2200" dirty="0" smtClean="0"/>
              <a:t>Phase 2 dependencies on Phase 1</a:t>
            </a: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en-CA" sz="2200" dirty="0" smtClean="0"/>
              <a:t>Implementation schedule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69476"/>
            <a:ext cx="6400800" cy="1189619"/>
          </a:xfrm>
        </p:spPr>
        <p:txBody>
          <a:bodyPr/>
          <a:lstStyle/>
          <a:p>
            <a:r>
              <a:rPr lang="en-US" b="1" dirty="0" smtClean="0"/>
              <a:t>M. </a:t>
            </a:r>
            <a:r>
              <a:rPr lang="en-US" b="1" dirty="0" err="1" smtClean="0"/>
              <a:t>Deshayes</a:t>
            </a:r>
            <a:r>
              <a:rPr lang="en-US" b="1" dirty="0" smtClean="0"/>
              <a:t> – I. Becker-</a:t>
            </a:r>
            <a:r>
              <a:rPr lang="en-US" b="1" dirty="0" err="1" smtClean="0"/>
              <a:t>Reshef</a:t>
            </a:r>
            <a:r>
              <a:rPr lang="en-US" b="1" dirty="0" smtClean="0"/>
              <a:t> – A.K. </a:t>
            </a:r>
            <a:r>
              <a:rPr lang="en-US" b="1" dirty="0" err="1" smtClean="0"/>
              <a:t>Whitcraft</a:t>
            </a:r>
            <a:endParaRPr lang="en-US" b="1" dirty="0" smtClean="0"/>
          </a:p>
          <a:p>
            <a:r>
              <a:rPr lang="en-US" dirty="0" smtClean="0"/>
              <a:t>CEOS-GEOGLAM  meeting, 27</a:t>
            </a:r>
            <a:r>
              <a:rPr lang="en-US" baseline="30000" dirty="0" smtClean="0"/>
              <a:t>th</a:t>
            </a:r>
            <a:r>
              <a:rPr lang="en-US" dirty="0" smtClean="0"/>
              <a:t>-28</a:t>
            </a:r>
            <a:r>
              <a:rPr lang="en-US" baseline="30000" dirty="0" smtClean="0"/>
              <a:t>th</a:t>
            </a:r>
            <a:r>
              <a:rPr lang="en-US" dirty="0" smtClean="0"/>
              <a:t> February 2014</a:t>
            </a:r>
          </a:p>
          <a:p>
            <a:r>
              <a:rPr lang="en-US" sz="1600" i="1" dirty="0" smtClean="0"/>
              <a:t>ESA/ESRIN, </a:t>
            </a:r>
            <a:r>
              <a:rPr lang="en-US" sz="1600" i="1" dirty="0" err="1" smtClean="0"/>
              <a:t>Frascatti</a:t>
            </a:r>
            <a:r>
              <a:rPr lang="en-US" sz="1600" i="1" dirty="0" smtClean="0"/>
              <a:t>, Italy</a:t>
            </a:r>
            <a:endParaRPr lang="en-US" sz="1600" i="1" dirty="0"/>
          </a:p>
        </p:txBody>
      </p:sp>
      <p:pic>
        <p:nvPicPr>
          <p:cNvPr id="5" name="Picture 4" descr="Description: ceos_trans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412" y="214805"/>
            <a:ext cx="865505" cy="31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108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243"/>
          <p:cNvSpPr>
            <a:spLocks noGrp="1"/>
          </p:cNvSpPr>
          <p:nvPr>
            <p:ph type="title" idx="4294967295"/>
          </p:nvPr>
        </p:nvSpPr>
        <p:spPr>
          <a:xfrm>
            <a:off x="404813" y="404813"/>
            <a:ext cx="8739187" cy="790575"/>
          </a:xfrm>
        </p:spPr>
        <p:txBody>
          <a:bodyPr lIns="91425" tIns="45700" rIns="91425" bIns="45700">
            <a:normAutofit fontScale="90000"/>
          </a:bodyPr>
          <a:lstStyle/>
          <a:p>
            <a:pPr eaLnBrk="1" hangingPunct="1">
              <a:buClr>
                <a:srgbClr val="005FAA"/>
              </a:buClr>
              <a:buSzPct val="25000"/>
            </a:pPr>
            <a:r>
              <a:rPr lang="en-US" sz="2800" dirty="0" smtClean="0">
                <a:solidFill>
                  <a:schemeClr val="bg1"/>
                </a:solidFill>
              </a:rPr>
              <a:t>GEOGLAM implementation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Phased approach across all 6 components  </a:t>
            </a:r>
          </a:p>
        </p:txBody>
      </p:sp>
      <p:sp>
        <p:nvSpPr>
          <p:cNvPr id="21507" name="Shape 244"/>
          <p:cNvSpPr>
            <a:spLocks noGrp="1"/>
          </p:cNvSpPr>
          <p:nvPr>
            <p:ph type="body" idx="4294967295"/>
          </p:nvPr>
        </p:nvSpPr>
        <p:spPr>
          <a:xfrm>
            <a:off x="323850" y="1688688"/>
            <a:ext cx="5903913" cy="4408487"/>
          </a:xfrm>
        </p:spPr>
        <p:txBody>
          <a:bodyPr lIns="91425" tIns="45700" rIns="91425" bIns="45700"/>
          <a:lstStyle/>
          <a:p>
            <a:pPr marL="177800" indent="-177800" eaLnBrk="1" hangingPunct="1">
              <a:spcBef>
                <a:spcPts val="300"/>
              </a:spcBef>
              <a:buClr>
                <a:srgbClr val="000000"/>
              </a:buClr>
              <a:buSzPct val="101000"/>
            </a:pPr>
            <a:r>
              <a:rPr lang="en-US" sz="2400" dirty="0" smtClean="0">
                <a:solidFill>
                  <a:srgbClr val="002060"/>
                </a:solidFill>
              </a:rPr>
              <a:t>Phase 1: Foundation Activities (2012-2014)</a:t>
            </a:r>
            <a:r>
              <a:rPr lang="en-US" sz="2400" b="0" dirty="0" smtClean="0">
                <a:solidFill>
                  <a:srgbClr val="002060"/>
                </a:solidFill>
              </a:rPr>
              <a:t> </a:t>
            </a:r>
          </a:p>
          <a:p>
            <a:pPr lvl="2" eaLnBrk="1" hangingPunct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Build on existing activities </a:t>
            </a:r>
          </a:p>
          <a:p>
            <a:pPr lvl="2" eaLnBrk="1" hangingPunct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Initiate Pilot Projects </a:t>
            </a:r>
          </a:p>
          <a:p>
            <a:pPr marL="177800" indent="-177800" eaLnBrk="1" hangingPunct="1">
              <a:spcBef>
                <a:spcPts val="300"/>
              </a:spcBef>
              <a:buClr>
                <a:srgbClr val="000000"/>
              </a:buClr>
              <a:buSzPct val="101000"/>
            </a:pPr>
            <a:r>
              <a:rPr lang="en-US" sz="2400" dirty="0" smtClean="0">
                <a:solidFill>
                  <a:srgbClr val="002060"/>
                </a:solidFill>
              </a:rPr>
              <a:t>Phase 2: Review and Expansion (2014-2016)</a:t>
            </a:r>
            <a:r>
              <a:rPr lang="en-US" sz="2400" b="0" dirty="0" smtClean="0">
                <a:solidFill>
                  <a:srgbClr val="002060"/>
                </a:solidFill>
              </a:rPr>
              <a:t>  </a:t>
            </a:r>
          </a:p>
          <a:p>
            <a:pPr lvl="2" eaLnBrk="1" hangingPunct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Continue/Complete Phase-1 Activities</a:t>
            </a:r>
          </a:p>
          <a:p>
            <a:pPr lvl="2" eaLnBrk="1" hangingPunct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New Starts </a:t>
            </a:r>
          </a:p>
          <a:p>
            <a:pPr marL="177800" indent="-177800" eaLnBrk="1" hangingPunct="1">
              <a:spcBef>
                <a:spcPts val="300"/>
              </a:spcBef>
              <a:buClr>
                <a:srgbClr val="000000"/>
              </a:buClr>
              <a:buSzPct val="101000"/>
            </a:pPr>
            <a:r>
              <a:rPr lang="en-US" sz="2400" dirty="0" smtClean="0">
                <a:solidFill>
                  <a:srgbClr val="002060"/>
                </a:solidFill>
              </a:rPr>
              <a:t>Phase 3: Pre-Operational (2015-2017)</a:t>
            </a:r>
            <a:r>
              <a:rPr lang="en-US" sz="2400" b="0" dirty="0" smtClean="0">
                <a:solidFill>
                  <a:srgbClr val="002060"/>
                </a:solidFill>
              </a:rPr>
              <a:t> </a:t>
            </a:r>
          </a:p>
          <a:p>
            <a:pPr lvl="2" eaLnBrk="1" hangingPunct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Completion of Phase 1 / 2 Projects </a:t>
            </a:r>
          </a:p>
          <a:p>
            <a:pPr lvl="2" eaLnBrk="1" hangingPunct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Geographic Expansion</a:t>
            </a:r>
            <a:endParaRPr lang="en-US" sz="1800" b="0" dirty="0" smtClean="0">
              <a:solidFill>
                <a:srgbClr val="0070C0"/>
              </a:solidFill>
            </a:endParaRPr>
          </a:p>
          <a:p>
            <a:pPr marL="177800" indent="-177800" eaLnBrk="1" hangingPunct="1">
              <a:lnSpc>
                <a:spcPct val="80000"/>
              </a:lnSpc>
              <a:buClr>
                <a:srgbClr val="000000"/>
              </a:buClr>
              <a:buSzPct val="101000"/>
            </a:pPr>
            <a:r>
              <a:rPr lang="en-US" sz="2400" dirty="0" smtClean="0">
                <a:solidFill>
                  <a:srgbClr val="002060"/>
                </a:solidFill>
              </a:rPr>
              <a:t>Phase 4: Operational Phase</a:t>
            </a:r>
            <a:endParaRPr lang="en-US" sz="2400" b="0" dirty="0" smtClean="0">
              <a:solidFill>
                <a:srgbClr val="002060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rgbClr val="000000"/>
              </a:buClr>
              <a:buSzPct val="101000"/>
            </a:pPr>
            <a:r>
              <a:rPr lang="en-US" sz="1800" dirty="0" smtClean="0"/>
              <a:t>from 2017</a:t>
            </a:r>
          </a:p>
        </p:txBody>
      </p:sp>
      <p:grpSp>
        <p:nvGrpSpPr>
          <p:cNvPr id="2" name="Groupe 14"/>
          <p:cNvGrpSpPr>
            <a:grpSpLocks/>
          </p:cNvGrpSpPr>
          <p:nvPr/>
        </p:nvGrpSpPr>
        <p:grpSpPr bwMode="auto">
          <a:xfrm>
            <a:off x="4284663" y="4437063"/>
            <a:ext cx="4751387" cy="2376487"/>
            <a:chOff x="4149725" y="4437063"/>
            <a:chExt cx="4886325" cy="2376487"/>
          </a:xfrm>
        </p:grpSpPr>
        <p:sp>
          <p:nvSpPr>
            <p:cNvPr id="7" name="Shape 411"/>
            <p:cNvSpPr txBox="1"/>
            <p:nvPr/>
          </p:nvSpPr>
          <p:spPr>
            <a:xfrm>
              <a:off x="4149725" y="4868863"/>
              <a:ext cx="1430338" cy="1646237"/>
            </a:xfrm>
            <a:prstGeom prst="rect">
              <a:avLst/>
            </a:prstGeom>
            <a:gradFill>
              <a:gsLst>
                <a:gs pos="0">
                  <a:srgbClr val="A0CA4A"/>
                </a:gs>
                <a:gs pos="100000">
                  <a:srgbClr val="DCFFA0"/>
                </a:gs>
              </a:gsLst>
              <a:lin ang="16200000" scaled="0"/>
            </a:gradFill>
            <a:ln w="9525" cap="rnd">
              <a:solidFill>
                <a:srgbClr val="98B95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97222"/>
                <a:defRPr/>
              </a:pPr>
              <a:r>
                <a:rPr lang="en-US" sz="1200" b="1" kern="0" dirty="0">
                  <a:solidFill>
                    <a:srgbClr val="000000"/>
                  </a:solidFill>
                  <a:latin typeface="Arial Narrow" pitchFamily="34" charset="0"/>
                  <a:ea typeface="Calibri"/>
                  <a:cs typeface="Calibri"/>
                  <a:sym typeface="Calibri"/>
                </a:rPr>
                <a:t>1. Global / Regional System of Systems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 Narrow" pitchFamily="34" charset="0"/>
                  <a:ea typeface="Calibri"/>
                  <a:cs typeface="Calibri"/>
                  <a:sym typeface="Calibri"/>
                </a:rPr>
                <a:t> </a:t>
              </a:r>
              <a:r>
                <a:rPr lang="en-US" sz="1050" kern="0" dirty="0">
                  <a:solidFill>
                    <a:srgbClr val="000000"/>
                  </a:solidFill>
                  <a:latin typeface="Arial Narrow" pitchFamily="34" charset="0"/>
                  <a:ea typeface="Calibri"/>
                  <a:cs typeface="Calibri"/>
                  <a:sym typeface="Calibri"/>
                </a:rPr>
                <a:t>main producer countries, main commodities</a:t>
              </a:r>
              <a:endParaRPr lang="en-US" sz="1100" kern="0" dirty="0">
                <a:solidFill>
                  <a:srgbClr val="000000"/>
                </a:solidFill>
                <a:latin typeface="Arial Narrow" pitchFamily="34" charset="0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11" name="Shape 412"/>
            <p:cNvSpPr txBox="1">
              <a:spLocks noChangeArrowheads="1"/>
            </p:cNvSpPr>
            <p:nvPr/>
          </p:nvSpPr>
          <p:spPr bwMode="auto">
            <a:xfrm>
              <a:off x="5854700" y="4878388"/>
              <a:ext cx="1525588" cy="1646237"/>
            </a:xfrm>
            <a:prstGeom prst="rect">
              <a:avLst/>
            </a:prstGeom>
            <a:gradFill rotWithShape="0">
              <a:gsLst>
                <a:gs pos="0">
                  <a:srgbClr val="A0CA4A"/>
                </a:gs>
                <a:gs pos="100000">
                  <a:srgbClr val="DCFFA0"/>
                </a:gs>
              </a:gsLst>
              <a:lin ang="16200000"/>
            </a:gradFill>
            <a:ln w="9525" cap="rnd">
              <a:solidFill>
                <a:srgbClr val="98B954"/>
              </a:solidFill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 algn="ctr">
                <a:buClr>
                  <a:srgbClr val="000000"/>
                </a:buClr>
                <a:buSzPct val="100000"/>
                <a:buFont typeface="Calibri" pitchFamily="34" charset="0"/>
                <a:buAutoNum type="arabicPeriod" startAt="2"/>
              </a:pPr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 National Capacity Development</a:t>
              </a:r>
              <a:endParaRPr lang="en-US" sz="1400">
                <a:solidFill>
                  <a:srgbClr val="000000"/>
                </a:solidFill>
                <a:latin typeface="Arial Narrow" pitchFamily="34" charset="0"/>
                <a:sym typeface="Calibri" pitchFamily="34" charset="0"/>
              </a:endParaRPr>
            </a:p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100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for agricultural monitoring using earth observation</a:t>
              </a:r>
            </a:p>
          </p:txBody>
        </p:sp>
        <p:sp>
          <p:nvSpPr>
            <p:cNvPr id="21512" name="Shape 413"/>
            <p:cNvSpPr txBox="1">
              <a:spLocks noChangeArrowheads="1"/>
            </p:cNvSpPr>
            <p:nvPr/>
          </p:nvSpPr>
          <p:spPr bwMode="auto">
            <a:xfrm>
              <a:off x="7605713" y="4887913"/>
              <a:ext cx="1430337" cy="1646237"/>
            </a:xfrm>
            <a:prstGeom prst="rect">
              <a:avLst/>
            </a:prstGeom>
            <a:gradFill rotWithShape="0">
              <a:gsLst>
                <a:gs pos="0">
                  <a:srgbClr val="A0CA4A"/>
                </a:gs>
                <a:gs pos="100000">
                  <a:srgbClr val="DCFFA0"/>
                </a:gs>
              </a:gsLst>
              <a:lin ang="16200000"/>
            </a:gradFill>
            <a:ln w="9525" cap="rnd">
              <a:solidFill>
                <a:srgbClr val="98B954"/>
              </a:solidFill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pPr algn="ctr">
                <a:buClr>
                  <a:srgbClr val="000000"/>
                </a:buClr>
                <a:buSzPct val="25000"/>
              </a:pPr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3. Monitoring countries at risk</a:t>
              </a:r>
            </a:p>
            <a:p>
              <a:pPr algn="ctr">
                <a:buClr>
                  <a:srgbClr val="000000"/>
                </a:buClr>
                <a:buSzPct val="25000"/>
              </a:pPr>
              <a:r>
                <a:rPr lang="en-US" sz="1100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food security assessment</a:t>
              </a:r>
            </a:p>
          </p:txBody>
        </p:sp>
        <p:sp>
          <p:nvSpPr>
            <p:cNvPr id="21513" name="Shape 414"/>
            <p:cNvSpPr txBox="1">
              <a:spLocks noChangeArrowheads="1"/>
            </p:cNvSpPr>
            <p:nvPr/>
          </p:nvSpPr>
          <p:spPr bwMode="auto">
            <a:xfrm>
              <a:off x="4284663" y="5648325"/>
              <a:ext cx="4608512" cy="212725"/>
            </a:xfrm>
            <a:prstGeom prst="rect">
              <a:avLst/>
            </a:prstGeom>
            <a:solidFill>
              <a:srgbClr val="FFFF00">
                <a:alpha val="57646"/>
              </a:srgbClr>
            </a:solidFill>
            <a:ln w="9525" cap="rnd">
              <a:solidFill>
                <a:srgbClr val="4F81BD"/>
              </a:solidFill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4. EO data coordination</a:t>
              </a:r>
            </a:p>
          </p:txBody>
        </p:sp>
        <p:sp>
          <p:nvSpPr>
            <p:cNvPr id="21514" name="Shape 415"/>
            <p:cNvSpPr txBox="1">
              <a:spLocks noChangeArrowheads="1"/>
            </p:cNvSpPr>
            <p:nvPr/>
          </p:nvSpPr>
          <p:spPr bwMode="auto">
            <a:xfrm>
              <a:off x="4284663" y="5918200"/>
              <a:ext cx="4608512" cy="211138"/>
            </a:xfrm>
            <a:prstGeom prst="rect">
              <a:avLst/>
            </a:prstGeom>
            <a:solidFill>
              <a:srgbClr val="FFFF00">
                <a:alpha val="57646"/>
              </a:srgbClr>
            </a:solidFill>
            <a:ln w="9525" cap="rnd">
              <a:solidFill>
                <a:srgbClr val="4F81BD"/>
              </a:solidFill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5. Method improvement through R&amp;D coordination (eg. JECAM)</a:t>
              </a:r>
            </a:p>
          </p:txBody>
        </p:sp>
        <p:sp>
          <p:nvSpPr>
            <p:cNvPr id="21515" name="Shape 416"/>
            <p:cNvSpPr txBox="1">
              <a:spLocks noChangeArrowheads="1"/>
            </p:cNvSpPr>
            <p:nvPr/>
          </p:nvSpPr>
          <p:spPr bwMode="auto">
            <a:xfrm>
              <a:off x="4284663" y="6188075"/>
              <a:ext cx="4608512" cy="211138"/>
            </a:xfrm>
            <a:prstGeom prst="rect">
              <a:avLst/>
            </a:prstGeom>
            <a:solidFill>
              <a:srgbClr val="FFFF00">
                <a:alpha val="57646"/>
              </a:srgbClr>
            </a:solidFill>
            <a:ln w="9525" cap="rnd">
              <a:solidFill>
                <a:srgbClr val="4F81BD"/>
              </a:solidFill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6.  Data products and information dissemination</a:t>
              </a:r>
            </a:p>
          </p:txBody>
        </p:sp>
        <p:sp>
          <p:nvSpPr>
            <p:cNvPr id="21516" name="Shape 417"/>
            <p:cNvSpPr>
              <a:spLocks noChangeArrowheads="1"/>
            </p:cNvSpPr>
            <p:nvPr/>
          </p:nvSpPr>
          <p:spPr bwMode="auto">
            <a:xfrm>
              <a:off x="4629150" y="6505575"/>
              <a:ext cx="492125" cy="288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 cap="rnd">
              <a:solidFill>
                <a:srgbClr val="4A7EBB"/>
              </a:solidFill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000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Tasks</a:t>
              </a:r>
            </a:p>
          </p:txBody>
        </p:sp>
        <p:sp>
          <p:nvSpPr>
            <p:cNvPr id="21517" name="Shape 418"/>
            <p:cNvSpPr>
              <a:spLocks noChangeArrowheads="1"/>
            </p:cNvSpPr>
            <p:nvPr/>
          </p:nvSpPr>
          <p:spPr bwMode="auto">
            <a:xfrm>
              <a:off x="6345238" y="6515100"/>
              <a:ext cx="490537" cy="288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 cap="rnd">
              <a:solidFill>
                <a:srgbClr val="4A7EBB"/>
              </a:solidFill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000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Tasks</a:t>
              </a:r>
            </a:p>
          </p:txBody>
        </p:sp>
        <p:sp>
          <p:nvSpPr>
            <p:cNvPr id="21518" name="Shape 419"/>
            <p:cNvSpPr>
              <a:spLocks noChangeArrowheads="1"/>
            </p:cNvSpPr>
            <p:nvPr/>
          </p:nvSpPr>
          <p:spPr bwMode="auto">
            <a:xfrm>
              <a:off x="8107363" y="6524625"/>
              <a:ext cx="490537" cy="28892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3F80CD"/>
                </a:gs>
                <a:gs pos="100000">
                  <a:srgbClr val="9BC1FF"/>
                </a:gs>
              </a:gsLst>
              <a:lin ang="16200000"/>
            </a:gradFill>
            <a:ln w="9525" cap="rnd">
              <a:solidFill>
                <a:srgbClr val="4A7EBB"/>
              </a:solidFill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pPr algn="ctr">
                <a:buClr>
                  <a:srgbClr val="000000"/>
                </a:buClr>
                <a:buSzPct val="25000"/>
                <a:buFont typeface="Calibri" pitchFamily="34" charset="0"/>
                <a:buNone/>
              </a:pPr>
              <a:r>
                <a:rPr lang="en-US" sz="1000">
                  <a:solidFill>
                    <a:srgbClr val="000000"/>
                  </a:solidFill>
                  <a:latin typeface="Arial Narrow" pitchFamily="34" charset="0"/>
                  <a:sym typeface="Calibri" pitchFamily="34" charset="0"/>
                </a:rPr>
                <a:t>Tasks</a:t>
              </a:r>
            </a:p>
          </p:txBody>
        </p:sp>
        <p:sp>
          <p:nvSpPr>
            <p:cNvPr id="21519" name="ZoneTexte 15"/>
            <p:cNvSpPr txBox="1">
              <a:spLocks noChangeArrowheads="1"/>
            </p:cNvSpPr>
            <p:nvPr/>
          </p:nvSpPr>
          <p:spPr bwMode="auto">
            <a:xfrm>
              <a:off x="6516688" y="4437063"/>
              <a:ext cx="22210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 dirty="0" smtClean="0">
                  <a:solidFill>
                    <a:srgbClr val="0070C0"/>
                  </a:solidFill>
                  <a:sym typeface="Arial" charset="0"/>
                </a:rPr>
                <a:t>6  </a:t>
              </a:r>
              <a:r>
                <a:rPr lang="fr-FR" sz="1400" b="1" dirty="0">
                  <a:solidFill>
                    <a:srgbClr val="0070C0"/>
                  </a:solidFill>
                  <a:sym typeface="Arial" charset="0"/>
                </a:rPr>
                <a:t>GEOGLAM components</a:t>
              </a:r>
            </a:p>
          </p:txBody>
        </p:sp>
      </p:grpSp>
      <p:sp>
        <p:nvSpPr>
          <p:cNvPr id="21509" name="Espace réservé du numéro de diapositive 5"/>
          <p:cNvSpPr txBox="1">
            <a:spLocks noGrp="1"/>
          </p:cNvSpPr>
          <p:nvPr/>
        </p:nvSpPr>
        <p:spPr bwMode="auto">
          <a:xfrm>
            <a:off x="8388350" y="6597650"/>
            <a:ext cx="647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BBAC9C4-B9B1-4080-A004-B59AC1F1CDD4}" type="slidenum">
              <a:rPr lang="fr-FR" sz="1200">
                <a:solidFill>
                  <a:srgbClr val="00B0F0"/>
                </a:solidFill>
                <a:sym typeface="Arial" charset="0"/>
              </a:rPr>
              <a:pPr algn="r"/>
              <a:t>2</a:t>
            </a:fld>
            <a:r>
              <a:rPr lang="fr-FR" sz="1200">
                <a:solidFill>
                  <a:srgbClr val="00B0F0"/>
                </a:solidFill>
                <a:sym typeface="Arial" charset="0"/>
              </a:rPr>
              <a:t>/35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8183" y="1824466"/>
            <a:ext cx="8495818" cy="4790822"/>
          </a:xfrm>
        </p:spPr>
        <p:txBody>
          <a:bodyPr>
            <a:normAutofit lnSpcReduction="10000"/>
          </a:bodyPr>
          <a:lstStyle/>
          <a:p>
            <a:pPr marL="177800" indent="-177800">
              <a:spcBef>
                <a:spcPts val="300"/>
              </a:spcBef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2060"/>
                </a:solidFill>
              </a:rPr>
              <a:t> Phase 2: Review and Expansion (2014-2016)</a:t>
            </a:r>
            <a:r>
              <a:rPr lang="en-US" b="0" dirty="0" smtClean="0">
                <a:solidFill>
                  <a:srgbClr val="002060"/>
                </a:solidFill>
              </a:rPr>
              <a:t>  </a:t>
            </a:r>
          </a:p>
          <a:p>
            <a:pPr lvl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Continue/Complete C#1 (CM) and </a:t>
            </a:r>
            <a:r>
              <a:rPr lang="en-US" dirty="0" smtClean="0"/>
              <a:t>C#5 (R&amp;D)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</a:p>
          <a:p>
            <a:pPr lvl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Monitor / Coordinate C#2 (CB) and C#3 (C@R) activities</a:t>
            </a:r>
          </a:p>
          <a:p>
            <a:pPr lvl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Contact interested international &amp; national </a:t>
            </a:r>
            <a:r>
              <a:rPr lang="en-US" dirty="0" err="1" smtClean="0">
                <a:solidFill>
                  <a:srgbClr val="0070C0"/>
                </a:solidFill>
              </a:rPr>
              <a:t>organisations</a:t>
            </a:r>
            <a:endParaRPr lang="en-US" dirty="0" smtClean="0">
              <a:solidFill>
                <a:srgbClr val="0070C0"/>
              </a:solidFill>
            </a:endParaRPr>
          </a:p>
          <a:p>
            <a:pPr lvl="2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Identify or promote synergies to facilitate sustainable efforts</a:t>
            </a:r>
          </a:p>
          <a:p>
            <a:pPr>
              <a:buClr>
                <a:srgbClr val="000000"/>
              </a:buClr>
              <a:buSzPct val="101000"/>
              <a:tabLst>
                <a:tab pos="5022850" algn="l"/>
              </a:tabLst>
            </a:pPr>
            <a:r>
              <a:rPr lang="en-CA" dirty="0" smtClean="0"/>
              <a:t>Phase 2 dependencies on Phase 1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Phase 1 = On-going activities + New activities</a:t>
            </a:r>
          </a:p>
          <a:p>
            <a:pPr lvl="1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New activity : </a:t>
            </a:r>
            <a:r>
              <a:rPr lang="en-US" dirty="0" smtClean="0"/>
              <a:t>GEOGLAM Crop Monitor (C#1)</a:t>
            </a:r>
            <a:endParaRPr lang="en-US" dirty="0" smtClean="0">
              <a:solidFill>
                <a:srgbClr val="0070C0"/>
              </a:solidFill>
            </a:endParaRPr>
          </a:p>
          <a:p>
            <a:pPr lvl="2">
              <a:buClr>
                <a:srgbClr val="000000"/>
              </a:buClr>
              <a:buSzPct val="101000"/>
            </a:pPr>
            <a:r>
              <a:rPr lang="en-US" dirty="0" smtClean="0">
                <a:solidFill>
                  <a:srgbClr val="0070C0"/>
                </a:solidFill>
              </a:rPr>
              <a:t>Continued interest of AMIS group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Continuation of GG Crop Monitor</a:t>
            </a:r>
          </a:p>
          <a:p>
            <a:pPr lvl="1">
              <a:buClr>
                <a:srgbClr val="000000"/>
              </a:buClr>
              <a:buSzPct val="101000"/>
            </a:pPr>
            <a:r>
              <a:rPr lang="en-US" dirty="0" smtClean="0">
                <a:sym typeface="Wingdings" pitchFamily="2" charset="2"/>
              </a:rPr>
              <a:t>Existing activities </a:t>
            </a:r>
          </a:p>
          <a:p>
            <a:pPr lvl="2">
              <a:buClr>
                <a:srgbClr val="000000"/>
              </a:buClr>
              <a:buSzPct val="101000"/>
            </a:pPr>
            <a:r>
              <a:rPr lang="en-US" dirty="0" smtClean="0">
                <a:sym typeface="Wingdings" pitchFamily="2" charset="2"/>
              </a:rPr>
              <a:t>C#5 R&amp;D : need to continue (adjust methods to changing </a:t>
            </a:r>
            <a:r>
              <a:rPr lang="en-US" dirty="0" err="1" smtClean="0">
                <a:sym typeface="Wingdings" pitchFamily="2" charset="2"/>
              </a:rPr>
              <a:t>agrosystems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>
              <a:buClr>
                <a:srgbClr val="000000"/>
              </a:buClr>
              <a:buSzPct val="101000"/>
            </a:pPr>
            <a:r>
              <a:rPr lang="en-US" dirty="0" smtClean="0">
                <a:sym typeface="Wingdings" pitchFamily="2" charset="2"/>
              </a:rPr>
              <a:t>C#2 and C#3 : Phase 2 to coordinate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1553"/>
            <a:ext cx="8229600" cy="1154806"/>
          </a:xfrm>
        </p:spPr>
        <p:txBody>
          <a:bodyPr>
            <a:noAutofit/>
          </a:bodyPr>
          <a:lstStyle/>
          <a:p>
            <a:r>
              <a:rPr lang="en-CA" sz="3200" dirty="0" smtClean="0"/>
              <a:t>Overall Phase 2 objectives</a:t>
            </a:r>
            <a:br>
              <a:rPr lang="en-CA" sz="3200" dirty="0" smtClean="0"/>
            </a:br>
            <a:r>
              <a:rPr lang="en-CA" sz="3200" dirty="0" smtClean="0"/>
              <a:t>Phase 2 dependencies on Phase 1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680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94481" y="1824466"/>
            <a:ext cx="9144000" cy="430169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Implementation Plan: an evolving document </a:t>
            </a:r>
          </a:p>
          <a:p>
            <a:r>
              <a:rPr lang="en-US" sz="2600" dirty="0" smtClean="0"/>
              <a:t>Implementation to depend on available funding opportunities</a:t>
            </a:r>
          </a:p>
          <a:p>
            <a:r>
              <a:rPr lang="en-US" sz="2600" dirty="0" smtClean="0"/>
              <a:t>6-year Annual </a:t>
            </a:r>
            <a:r>
              <a:rPr lang="en-US" sz="2600" dirty="0" err="1" smtClean="0"/>
              <a:t>Strawman</a:t>
            </a:r>
            <a:r>
              <a:rPr lang="en-US" sz="2600" dirty="0" smtClean="0"/>
              <a:t> Budget </a:t>
            </a:r>
          </a:p>
          <a:p>
            <a:pPr lvl="1"/>
            <a:r>
              <a:rPr lang="en-US" dirty="0" smtClean="0"/>
              <a:t>for 3 pillars (C#1 to C#3) with cross cutting budget imbedded</a:t>
            </a:r>
          </a:p>
          <a:p>
            <a:pPr lvl="1"/>
            <a:r>
              <a:rPr lang="en-US" dirty="0" smtClean="0"/>
              <a:t>		Component 1. 		$ 13.8 </a:t>
            </a:r>
          </a:p>
          <a:p>
            <a:pPr lvl="1"/>
            <a:r>
              <a:rPr lang="en-US" dirty="0" smtClean="0"/>
              <a:t>		Component 2. 		$ 15.4</a:t>
            </a:r>
          </a:p>
          <a:p>
            <a:pPr lvl="1"/>
            <a:r>
              <a:rPr lang="en-US" dirty="0" smtClean="0"/>
              <a:t>		Component 3. 		$   9.6</a:t>
            </a:r>
          </a:p>
          <a:p>
            <a:pPr lvl="1"/>
            <a:r>
              <a:rPr lang="en-US" dirty="0" smtClean="0"/>
              <a:t>		Program Office 	</a:t>
            </a:r>
            <a:r>
              <a:rPr lang="en-US" u="sng" dirty="0" smtClean="0"/>
              <a:t>$   3.7</a:t>
            </a:r>
          </a:p>
          <a:p>
            <a:pPr lvl="1"/>
            <a:r>
              <a:rPr lang="en-US" dirty="0" smtClean="0"/>
              <a:t>		Total  ($M) 		$ 42.5 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Implementation Plan Funding Profile </a:t>
            </a:r>
            <a:br>
              <a:rPr lang="en-US" sz="3200" dirty="0" smtClean="0"/>
            </a:br>
            <a:r>
              <a:rPr lang="en-US" sz="3200" dirty="0" smtClean="0"/>
              <a:t>2012-2017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1885" y="1620456"/>
            <a:ext cx="8542116" cy="49948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Setup of GEOGLAM Program Coordination Office</a:t>
            </a:r>
          </a:p>
          <a:p>
            <a:pPr lvl="1"/>
            <a:r>
              <a:rPr lang="en-US" dirty="0" smtClean="0"/>
              <a:t>Secure staffing</a:t>
            </a:r>
          </a:p>
          <a:p>
            <a:pPr lvl="1"/>
            <a:r>
              <a:rPr lang="en-US" dirty="0" smtClean="0"/>
              <a:t>Program Outreach </a:t>
            </a:r>
          </a:p>
          <a:p>
            <a:pPr lvl="1"/>
            <a:r>
              <a:rPr lang="en-US" dirty="0" smtClean="0"/>
              <a:t>Phase 2 Implementation Planning 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Initiate full budget/proposal development (2015-2017) 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Monitor and initiate fund raising activities</a:t>
            </a:r>
          </a:p>
          <a:p>
            <a:pPr lvl="1"/>
            <a:r>
              <a:rPr lang="en-US" dirty="0" smtClean="0"/>
              <a:t>Ex. Asia-</a:t>
            </a:r>
            <a:r>
              <a:rPr lang="en-US" dirty="0" err="1" smtClean="0"/>
              <a:t>RiCE</a:t>
            </a:r>
            <a:r>
              <a:rPr lang="en-US" dirty="0" smtClean="0"/>
              <a:t>, SIGMA (EC), </a:t>
            </a:r>
            <a:r>
              <a:rPr lang="en-US" dirty="0" smtClean="0"/>
              <a:t>Sen2Agri </a:t>
            </a:r>
            <a:r>
              <a:rPr lang="en-US" dirty="0" smtClean="0"/>
              <a:t>(ESA)… </a:t>
            </a:r>
          </a:p>
          <a:p>
            <a:pPr lvl="1"/>
            <a:r>
              <a:rPr lang="en-US" dirty="0" smtClean="0"/>
              <a:t>Contacts with donors </a:t>
            </a:r>
            <a:r>
              <a:rPr lang="en-US" dirty="0" smtClean="0"/>
              <a:t>(Gates, WB</a:t>
            </a:r>
            <a:r>
              <a:rPr lang="en-US" dirty="0" smtClean="0"/>
              <a:t>, </a:t>
            </a:r>
            <a:r>
              <a:rPr lang="en-US" dirty="0" smtClean="0"/>
              <a:t>ADB</a:t>
            </a:r>
            <a:r>
              <a:rPr lang="en-US" smtClean="0"/>
              <a:t>, countries…)</a:t>
            </a:r>
            <a:endParaRPr lang="en-US" dirty="0" smtClean="0"/>
          </a:p>
          <a:p>
            <a:r>
              <a:rPr lang="en-US" dirty="0" smtClean="0"/>
              <a:t>Plan &amp; establish distributed Component Offices</a:t>
            </a:r>
          </a:p>
          <a:p>
            <a:r>
              <a:rPr lang="en-US" dirty="0" smtClean="0"/>
              <a:t>Setting up regular meetings of the Implementation Group</a:t>
            </a:r>
          </a:p>
          <a:p>
            <a:pPr lvl="1"/>
            <a:r>
              <a:rPr lang="en-US" dirty="0" smtClean="0"/>
              <a:t>Next meeting planned in Beijing, autumn 2014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Continue building on contributions from current/new projects 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Logic model for full GEOGLAM implementation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539433"/>
            <a:ext cx="8271933" cy="4982879"/>
          </a:xfrm>
        </p:spPr>
        <p:txBody>
          <a:bodyPr/>
          <a:lstStyle/>
          <a:p>
            <a:r>
              <a:rPr lang="en-US" dirty="0" smtClean="0"/>
              <a:t>Continued or new projects</a:t>
            </a:r>
          </a:p>
          <a:p>
            <a:pPr lvl="1"/>
            <a:r>
              <a:rPr lang="en-US" dirty="0" smtClean="0"/>
              <a:t>Asia-</a:t>
            </a:r>
            <a:r>
              <a:rPr lang="en-US" dirty="0" err="1" smtClean="0"/>
              <a:t>RiCE</a:t>
            </a:r>
            <a:endParaRPr lang="en-US" dirty="0" smtClean="0"/>
          </a:p>
          <a:p>
            <a:pPr lvl="1"/>
            <a:r>
              <a:rPr lang="en-US" dirty="0" smtClean="0"/>
              <a:t>EU FP7 SIGMA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Stimulating Innovation for Global Monitoring of Agriculture and its Impact on the Environment in support of GEOGLAM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3,5 years with 23 partners, incl. from Russia, Ukraine, China, USA, Argentina, Ethiopia, Kenya &amp; Niger. </a:t>
            </a:r>
            <a:r>
              <a:rPr lang="en-US" dirty="0" err="1" smtClean="0"/>
              <a:t>Coord</a:t>
            </a:r>
            <a:r>
              <a:rPr lang="en-US" dirty="0" smtClean="0"/>
              <a:t>. VITO</a:t>
            </a:r>
          </a:p>
          <a:p>
            <a:pPr lvl="1"/>
            <a:r>
              <a:rPr lang="en-US" dirty="0" smtClean="0"/>
              <a:t>Sentinel-2 for Agriculture (</a:t>
            </a:r>
            <a:r>
              <a:rPr lang="en-US" dirty="0" smtClean="0"/>
              <a:t>Sen2Agri)</a:t>
            </a:r>
            <a:endParaRPr lang="en-US" dirty="0" smtClean="0"/>
          </a:p>
          <a:p>
            <a:pPr lvl="2"/>
            <a:r>
              <a:rPr lang="en-US" dirty="0" smtClean="0"/>
              <a:t>3 years, with 4 partners. </a:t>
            </a:r>
            <a:r>
              <a:rPr lang="en-US" dirty="0" err="1" smtClean="0"/>
              <a:t>Coord</a:t>
            </a:r>
            <a:r>
              <a:rPr lang="en-US" dirty="0" smtClean="0"/>
              <a:t>. UCL.</a:t>
            </a:r>
          </a:p>
          <a:p>
            <a:pPr lvl="1"/>
            <a:r>
              <a:rPr lang="en-US" dirty="0" smtClean="0"/>
              <a:t>USDA – NASA – UMD…</a:t>
            </a:r>
          </a:p>
          <a:p>
            <a:pPr lvl="1"/>
            <a:r>
              <a:rPr lang="en-US" dirty="0" smtClean="0"/>
              <a:t>China (RADI-CAS)…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smtClean="0"/>
              <a:t>On-going projects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739</TotalTime>
  <Words>390</Words>
  <Application>Microsoft Office PowerPoint</Application>
  <PresentationFormat>Affichage à l'écran (4:3)</PresentationFormat>
  <Paragraphs>79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Waveform</vt:lpstr>
      <vt:lpstr>GEOGLAM Phase 2 Overview and Objectives  Overview of GEOGLAM phasing and connections between phases Overall Phase 2 objectives Phase 2 dependencies on Phase 1 Implementation schedule</vt:lpstr>
      <vt:lpstr>GEOGLAM implementation  Phased approach across all 6 components  </vt:lpstr>
      <vt:lpstr>Overall Phase 2 objectives Phase 2 dependencies on Phase 1</vt:lpstr>
      <vt:lpstr>Implementation Plan Funding Profile  2012-2017 </vt:lpstr>
      <vt:lpstr>Logic model for full GEOGLAM implementation</vt:lpstr>
      <vt:lpstr>On-going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CEOS-GEOGLAM Co-Community Meeting Introduction</dc:title>
  <dc:creator>George Dyke</dc:creator>
  <cp:lastModifiedBy>localu</cp:lastModifiedBy>
  <cp:revision>66</cp:revision>
  <dcterms:created xsi:type="dcterms:W3CDTF">2013-06-25T19:00:58Z</dcterms:created>
  <dcterms:modified xsi:type="dcterms:W3CDTF">2014-02-27T13:19:01Z</dcterms:modified>
</cp:coreProperties>
</file>