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7" r:id="rId2"/>
    <p:sldId id="409" r:id="rId3"/>
    <p:sldId id="410" r:id="rId4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3654" autoAdjust="0"/>
  </p:normalViewPr>
  <p:slideViewPr>
    <p:cSldViewPr snapToGrid="0" snapToObjects="1">
      <p:cViewPr>
        <p:scale>
          <a:sx n="100" d="100"/>
          <a:sy n="100" d="100"/>
        </p:scale>
        <p:origin x="-728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738FA8B-81BE-F44F-A4A4-CFA09C38C2C9}" type="datetime1">
              <a:rPr lang="en-US"/>
              <a:pPr>
                <a:defRPr/>
              </a:pPr>
              <a:t>24/02/2014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15A4AA1-F8E8-694F-9E82-2ED77E603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712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A8CB6CAE-BF08-FF4C-8798-91AD00DCEF12}" type="datetime1">
              <a:rPr lang="en-US"/>
              <a:pPr>
                <a:defRPr/>
              </a:pPr>
              <a:t>24/02/2014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C648309B-C3B5-DD45-86D4-5D4D10BB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865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763" y="6196013"/>
            <a:ext cx="9148763" cy="661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8" descr="GEO_Header_Presentation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7" r="69392" b="16719"/>
          <a:stretch>
            <a:fillRect/>
          </a:stretch>
        </p:blipFill>
        <p:spPr bwMode="auto">
          <a:xfrm>
            <a:off x="-4763" y="6303963"/>
            <a:ext cx="22907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6291263"/>
            <a:ext cx="118745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194425"/>
            <a:ext cx="9144000" cy="1588"/>
          </a:xfrm>
          <a:prstGeom prst="line">
            <a:avLst/>
          </a:prstGeom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561" y="32639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3175000" y="6246813"/>
            <a:ext cx="279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SDCG-5</a:t>
            </a: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ESA/ESRIN, Frascati,</a:t>
            </a:r>
            <a:r>
              <a:rPr lang="en-US" sz="1150" b="1" baseline="0" dirty="0" smtClean="0">
                <a:solidFill>
                  <a:schemeClr val="tx2"/>
                </a:solidFill>
              </a:rPr>
              <a:t> </a:t>
            </a:r>
            <a:r>
              <a:rPr lang="en-US" sz="1150" b="1" dirty="0" smtClean="0">
                <a:solidFill>
                  <a:schemeClr val="tx2"/>
                </a:solidFill>
              </a:rPr>
              <a:t>Italy</a:t>
            </a: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February 24-26, 2014</a:t>
            </a:r>
            <a:endParaRPr lang="en-US" sz="1150" dirty="0" smtClean="0"/>
          </a:p>
        </p:txBody>
      </p:sp>
    </p:spTree>
    <p:extLst>
      <p:ext uri="{BB962C8B-B14F-4D97-AF65-F5344CB8AC3E}">
        <p14:creationId xmlns:p14="http://schemas.microsoft.com/office/powerpoint/2010/main" val="127523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763" y="6196013"/>
            <a:ext cx="9148763" cy="661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6194425"/>
            <a:ext cx="9144000" cy="1588"/>
          </a:xfrm>
          <a:prstGeom prst="line">
            <a:avLst/>
          </a:prstGeom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8" descr="GEO_Header_Presentation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7" r="69392" b="16719"/>
          <a:stretch>
            <a:fillRect/>
          </a:stretch>
        </p:blipFill>
        <p:spPr bwMode="auto">
          <a:xfrm>
            <a:off x="-4763" y="6303963"/>
            <a:ext cx="22907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0" y="6291263"/>
            <a:ext cx="118745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  <a:lvl2pPr>
              <a:defRPr>
                <a:solidFill>
                  <a:srgbClr val="1F497D"/>
                </a:solidFill>
              </a:defRPr>
            </a:lvl2pPr>
            <a:lvl3pPr>
              <a:defRPr>
                <a:solidFill>
                  <a:srgbClr val="1F497D"/>
                </a:solidFill>
              </a:defRPr>
            </a:lvl3pPr>
            <a:lvl4pPr>
              <a:defRPr>
                <a:solidFill>
                  <a:srgbClr val="1F497D"/>
                </a:solidFill>
              </a:defRPr>
            </a:lvl4pPr>
            <a:lvl5pPr>
              <a:defRPr>
                <a:solidFill>
                  <a:srgbClr val="1F497D"/>
                </a:solidFill>
              </a:defRPr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75000" y="6246813"/>
            <a:ext cx="279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SDCG-5</a:t>
            </a: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ESA/ESRIN, Frascati,</a:t>
            </a:r>
            <a:r>
              <a:rPr lang="en-US" sz="1150" b="1" baseline="0" dirty="0" smtClean="0">
                <a:solidFill>
                  <a:schemeClr val="tx2"/>
                </a:solidFill>
              </a:rPr>
              <a:t> </a:t>
            </a:r>
            <a:r>
              <a:rPr lang="en-US" sz="1150" b="1" dirty="0" smtClean="0">
                <a:solidFill>
                  <a:schemeClr val="tx2"/>
                </a:solidFill>
              </a:rPr>
              <a:t>Italy</a:t>
            </a:r>
          </a:p>
          <a:p>
            <a:pPr algn="ctr" eaLnBrk="1" hangingPunct="1">
              <a:defRPr/>
            </a:pPr>
            <a:r>
              <a:rPr lang="en-US" sz="1150" b="1" dirty="0" smtClean="0">
                <a:solidFill>
                  <a:schemeClr val="tx2"/>
                </a:solidFill>
              </a:rPr>
              <a:t>February 24-26, 2014</a:t>
            </a:r>
            <a:endParaRPr lang="en-US" sz="1150" dirty="0" smtClean="0"/>
          </a:p>
        </p:txBody>
      </p:sp>
    </p:spTree>
    <p:extLst>
      <p:ext uri="{BB962C8B-B14F-4D97-AF65-F5344CB8AC3E}">
        <p14:creationId xmlns:p14="http://schemas.microsoft.com/office/powerpoint/2010/main" val="408526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58D9382-AAA2-3946-9A99-8A4C799EA5C1}" type="datetime1">
              <a:rPr lang="en-US"/>
              <a:pPr>
                <a:defRPr/>
              </a:pPr>
              <a:t>24/02/2014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2BF103C3-03F0-1145-A234-6A49423D9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985125" y="22225"/>
            <a:ext cx="1147763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 err="1" smtClean="0">
                <a:solidFill>
                  <a:srgbClr val="4F81BD"/>
                </a:solidFill>
                <a:latin typeface="Calibri" charset="0"/>
              </a:rPr>
              <a:t>www.gfoi.org</a:t>
            </a:r>
            <a:endParaRPr lang="en-US" sz="1000" dirty="0" smtClean="0">
              <a:solidFill>
                <a:srgbClr val="4F81BD"/>
              </a:solidFill>
              <a:latin typeface="Calibri" charset="0"/>
            </a:endParaRPr>
          </a:p>
        </p:txBody>
      </p:sp>
      <p:pic>
        <p:nvPicPr>
          <p:cNvPr id="9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93663"/>
            <a:ext cx="94297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685800" y="1185863"/>
            <a:ext cx="7772400" cy="2868612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rgbClr val="558ED5"/>
                </a:solidFill>
                <a:latin typeface="Calibri" charset="0"/>
                <a:ea typeface="ＭＳ Ｐゴシック" charset="0"/>
                <a:cs typeface="ＭＳ Ｐゴシック" charset="0"/>
              </a:rPr>
              <a:t>SDCG-5 </a:t>
            </a:r>
            <a:br>
              <a:rPr lang="en-US" sz="3600" dirty="0" smtClean="0">
                <a:solidFill>
                  <a:srgbClr val="558ED5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4000" dirty="0" smtClean="0">
                <a:solidFill>
                  <a:srgbClr val="558ED5"/>
                </a:solidFill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solidFill>
                  <a:srgbClr val="558ED5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AU" sz="3600" dirty="0" smtClean="0"/>
              <a:t>ESRIN, </a:t>
            </a:r>
            <a:r>
              <a:rPr lang="en-AU" sz="3600" dirty="0" err="1" smtClean="0"/>
              <a:t>Frascati</a:t>
            </a:r>
            <a:r>
              <a:rPr lang="en-AU" sz="3600" dirty="0"/>
              <a:t/>
            </a:r>
            <a:br>
              <a:rPr lang="en-AU" sz="3600" dirty="0"/>
            </a:br>
            <a:r>
              <a:rPr lang="en-AU" sz="3600" dirty="0" smtClean="0"/>
              <a:t>24-26 February 2014</a:t>
            </a:r>
            <a:r>
              <a:rPr lang="en-AU" sz="3600" dirty="0"/>
              <a:t/>
            </a:r>
            <a:br>
              <a:rPr lang="en-AU" sz="3600" dirty="0"/>
            </a:br>
            <a:endParaRPr lang="en-US" sz="3600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390650" y="4424363"/>
            <a:ext cx="6400800" cy="1752600"/>
          </a:xfrm>
        </p:spPr>
        <p:txBody>
          <a:bodyPr/>
          <a:lstStyle/>
          <a:p>
            <a:r>
              <a:rPr lang="en-US" sz="2400" i="1">
                <a:solidFill>
                  <a:srgbClr val="8EB4E3"/>
                </a:solidFill>
                <a:latin typeface="Calibri" charset="0"/>
                <a:ea typeface="ＭＳ Ｐゴシック" charset="0"/>
                <a:cs typeface="ＭＳ Ｐゴシック" charset="0"/>
              </a:rPr>
              <a:t>Name</a:t>
            </a:r>
          </a:p>
          <a:p>
            <a:r>
              <a:rPr lang="en-US" sz="2400" i="1">
                <a:solidFill>
                  <a:srgbClr val="8EB4E3"/>
                </a:solidFill>
                <a:latin typeface="Calibri" charset="0"/>
                <a:ea typeface="ＭＳ Ｐゴシック" charset="0"/>
                <a:cs typeface="ＭＳ Ｐゴシック" charset="0"/>
              </a:rPr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109912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330200" y="787400"/>
            <a:ext cx="8610600" cy="5130800"/>
          </a:xfrm>
        </p:spPr>
        <p:txBody>
          <a:bodyPr/>
          <a:lstStyle/>
          <a:p>
            <a:pPr>
              <a:defRPr/>
            </a:pPr>
            <a:r>
              <a:rPr lang="en-AU" sz="3600" dirty="0"/>
              <a:t/>
            </a:r>
            <a:br>
              <a:rPr lang="en-AU" sz="3600" dirty="0"/>
            </a:br>
            <a:endParaRPr lang="en-US" sz="3600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1300" y="778330"/>
            <a:ext cx="86995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Monday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24th @ ESRIN,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Frascati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Space Agency Day– Status report on Elements 1, 2 &amp; 3</a:t>
            </a:r>
          </a:p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Tuesday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25th @ FAO, Rome:  GFOI Country Day – MRV status and space data needs (at FAO in Rome)</a:t>
            </a:r>
          </a:p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Wednesday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26th AM @ ESRIN,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Frascati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Space Agencies - Element 2 actions from country day and input to SIT-29 </a:t>
            </a:r>
          </a:p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Wednesday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26th PM @ ESRIN,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Frascati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GFOI - GEOGLAM co-session </a:t>
            </a:r>
          </a:p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Thursday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27th @ ESRIN: GFOI Advisory committee meeting</a:t>
            </a:r>
          </a:p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Friday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28th @ ESRIN: GFOI Leads meeting</a:t>
            </a:r>
          </a:p>
          <a:p>
            <a:pPr marL="342900" lvl="0" indent="-342900">
              <a:buFont typeface="Arial"/>
              <a:buChar char="•"/>
            </a:pP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Wednesday 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26th until Friday 28th @ FAO: individual training for UN-REDD countries</a:t>
            </a:r>
          </a:p>
          <a:p>
            <a:pPr marL="342900" lvl="0" indent="-342900">
              <a:buFont typeface="+mj-lt"/>
              <a:buAutoNum type="arabicPeriod"/>
            </a:pP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131763"/>
            <a:ext cx="7772400" cy="49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en-AU" sz="3600" dirty="0" smtClean="0">
                <a:solidFill>
                  <a:srgbClr val="008000"/>
                </a:solidFill>
              </a:rPr>
              <a:t>Week’s Overview</a:t>
            </a:r>
            <a:endParaRPr lang="en-US" sz="3600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70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330200" y="787400"/>
            <a:ext cx="8610600" cy="5130800"/>
          </a:xfrm>
        </p:spPr>
        <p:txBody>
          <a:bodyPr/>
          <a:lstStyle/>
          <a:p>
            <a:pPr>
              <a:defRPr/>
            </a:pPr>
            <a:r>
              <a:rPr lang="en-AU" sz="3600" dirty="0"/>
              <a:t/>
            </a:r>
            <a:br>
              <a:rPr lang="en-AU" sz="3600" dirty="0"/>
            </a:br>
            <a:endParaRPr lang="en-US" sz="3600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1300" y="778330"/>
            <a:ext cx="8699500" cy="4985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Confirm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progress in implementing the global baseline and ensure upcoming core missions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optimized in support of GFOI (Element 1)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marL="228600" lvl="0" indent="-228600">
              <a:buFont typeface="+mj-lt"/>
              <a:buAutoNum type="arabicPeriod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Progress the GFOI Space Data Services (Element 2) definition – ready for submission ahead of SIT-29 for endorsement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lvl="0" indent="-228600">
              <a:buFont typeface="+mj-lt"/>
              <a:buAutoNum type="arabicPeriod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procedures for managing non-core data stream requests and activity (Element 2)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marL="228600" lvl="0" indent="-228600">
              <a:buFont typeface="+mj-lt"/>
              <a:buAutoNum type="arabicPeriod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Seek, secure, and discuss input from Country Day participants on the GFOI Space Data Services that are being considered in the Element 2 strategy, including feedback on the proposed SDMS objectives and functionality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the plan of R&amp;D activities, identify potential funding sources and define a way forward (Element-3)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marL="228600" lvl="0" indent="-228600">
              <a:buFont typeface="+mj-lt"/>
              <a:buAutoNum type="arabicPeriod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Consider synergies with the Methods and Guidance documentation and its promotion in the countries receiving space data from GFOI</a:t>
            </a:r>
            <a:r>
              <a:rPr lang="en-US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marL="228600" lvl="0" indent="-228600">
              <a:buFont typeface="+mj-lt"/>
              <a:buAutoNum type="arabicPeriod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the impact of GEOGLAM acquisition requests on the GFOI strategy and develop appropriate adjustments as relevant, and plan for liaison.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131763"/>
            <a:ext cx="7772400" cy="49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>
                <a:solidFill>
                  <a:srgbClr val="008000"/>
                </a:solidFill>
              </a:rPr>
              <a:t>SDCG-5 Objectives</a:t>
            </a:r>
            <a:r>
              <a:rPr lang="en-AU" sz="3600" dirty="0" smtClean="0"/>
              <a:t/>
            </a:r>
            <a:br>
              <a:rPr lang="en-AU" sz="3600" dirty="0" smtClean="0"/>
            </a:br>
            <a:endParaRPr lang="en-US" sz="3600" dirty="0">
              <a:solidFill>
                <a:srgbClr val="558ED5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8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30523</TotalTime>
  <Words>286</Words>
  <Application>Microsoft Macintosh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SDCG-5   ESRIN, Frascati 24-26 February 2014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 Dyke</dc:creator>
  <cp:lastModifiedBy>Frank Martin Seifert</cp:lastModifiedBy>
  <cp:revision>528</cp:revision>
  <dcterms:created xsi:type="dcterms:W3CDTF">2013-01-29T13:10:08Z</dcterms:created>
  <dcterms:modified xsi:type="dcterms:W3CDTF">2014-02-24T07:57:22Z</dcterms:modified>
</cp:coreProperties>
</file>