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7" r:id="rId2"/>
    <p:sldId id="423" r:id="rId3"/>
    <p:sldId id="441" r:id="rId4"/>
    <p:sldId id="442" r:id="rId5"/>
    <p:sldId id="443" r:id="rId6"/>
    <p:sldId id="427" r:id="rId7"/>
    <p:sldId id="428" r:id="rId8"/>
    <p:sldId id="430" r:id="rId9"/>
    <p:sldId id="431" r:id="rId10"/>
    <p:sldId id="434" r:id="rId11"/>
    <p:sldId id="439" r:id="rId12"/>
    <p:sldId id="444" r:id="rId13"/>
    <p:sldId id="448" r:id="rId14"/>
    <p:sldId id="447" r:id="rId15"/>
    <p:sldId id="449" r:id="rId16"/>
    <p:sldId id="445" r:id="rId17"/>
    <p:sldId id="446" r:id="rId18"/>
    <p:sldId id="450" r:id="rId19"/>
    <p:sldId id="440" r:id="rId2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87612" autoAdjust="0"/>
  </p:normalViewPr>
  <p:slideViewPr>
    <p:cSldViewPr snapToGrid="0" snapToObjects="1">
      <p:cViewPr>
        <p:scale>
          <a:sx n="100" d="100"/>
          <a:sy n="100" d="100"/>
        </p:scale>
        <p:origin x="-656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738FA8B-81BE-F44F-A4A4-CFA09C38C2C9}" type="datetime1">
              <a:rPr lang="en-US"/>
              <a:pPr>
                <a:defRPr/>
              </a:pPr>
              <a:t>2/23/14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15A4AA1-F8E8-694F-9E82-2ED77E60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8CB6CAE-BF08-FF4C-8798-91AD00DCEF12}" type="datetime1">
              <a:rPr lang="en-US"/>
              <a:pPr>
                <a:defRPr/>
              </a:pPr>
              <a:t>2/23/14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648309B-C3B5-DD45-86D4-5D4D10BB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43" y="4717123"/>
            <a:ext cx="4983191" cy="446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4F347A-4A1E-CC4B-BB39-C4BDA0A08459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63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3263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9938" y="6246813"/>
            <a:ext cx="2582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SDCG-5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ESA/ESRIN, Frascati,</a:t>
            </a:r>
            <a:r>
              <a:rPr lang="en-US" sz="1150" b="1" baseline="0" dirty="0" smtClean="0">
                <a:solidFill>
                  <a:schemeClr val="tx2"/>
                </a:solidFill>
              </a:rPr>
              <a:t> </a:t>
            </a:r>
            <a:r>
              <a:rPr lang="en-US" sz="1150" b="1" dirty="0" smtClean="0">
                <a:solidFill>
                  <a:schemeClr val="tx2"/>
                </a:solidFill>
              </a:rPr>
              <a:t>Italy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February 24-26,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12752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GEO_Header_Presentati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63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9938" y="6246813"/>
            <a:ext cx="2582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SDCG-5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ESA/ESRIN, Frascati,</a:t>
            </a:r>
            <a:r>
              <a:rPr lang="en-US" sz="1150" b="1" baseline="0" dirty="0" smtClean="0">
                <a:solidFill>
                  <a:schemeClr val="tx2"/>
                </a:solidFill>
              </a:rPr>
              <a:t> </a:t>
            </a:r>
            <a:r>
              <a:rPr lang="en-US" sz="1150" b="1" dirty="0" smtClean="0">
                <a:solidFill>
                  <a:schemeClr val="tx2"/>
                </a:solidFill>
              </a:rPr>
              <a:t>Italy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February 24-26,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40852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8D9382-AAA2-3946-9A99-8A4C799EA5C1}" type="datetime1">
              <a:rPr lang="en-US"/>
              <a:pPr>
                <a:defRPr/>
              </a:pPr>
              <a:t>2/23/14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F103C3-03F0-1145-A234-6A49423D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audio" Target="../media/audio1.wav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7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8.png"/><Relationship Id="rId14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1185863"/>
            <a:ext cx="7772400" cy="32385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SDCG-5 Session 2</a:t>
            </a:r>
            <a:r>
              <a:rPr lang="en-US" sz="3600" dirty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3600" dirty="0" smtClean="0">
                <a:solidFill>
                  <a:srgbClr val="1F497D"/>
                </a:solidFill>
              </a:rPr>
              <a:t>Landsat 7/8 status</a:t>
            </a:r>
            <a:br>
              <a:rPr lang="en-AU" sz="3600" dirty="0" smtClean="0">
                <a:solidFill>
                  <a:srgbClr val="1F497D"/>
                </a:solidFill>
              </a:rPr>
            </a:br>
            <a:r>
              <a:rPr lang="en-AU" sz="3600" dirty="0" smtClean="0">
                <a:solidFill>
                  <a:srgbClr val="1F497D"/>
                </a:solidFill>
              </a:rPr>
              <a:t>and</a:t>
            </a:r>
            <a:br>
              <a:rPr lang="en-AU" sz="3600" dirty="0" smtClean="0">
                <a:solidFill>
                  <a:srgbClr val="1F497D"/>
                </a:solidFill>
              </a:rPr>
            </a:br>
            <a:r>
              <a:rPr lang="en-AU" sz="3600" dirty="0" smtClean="0">
                <a:solidFill>
                  <a:srgbClr val="1F497D"/>
                </a:solidFill>
              </a:rPr>
              <a:t>2013 Implementation Plan</a:t>
            </a:r>
            <a:r>
              <a:rPr lang="en-AU" sz="3600" dirty="0">
                <a:solidFill>
                  <a:srgbClr val="1F497D"/>
                </a:solidFill>
              </a:rPr>
              <a:t/>
            </a:r>
            <a:br>
              <a:rPr lang="en-AU" sz="3600" dirty="0">
                <a:solidFill>
                  <a:srgbClr val="1F497D"/>
                </a:solidFill>
              </a:rPr>
            </a:br>
            <a:r>
              <a:rPr lang="en-AU" sz="3600" dirty="0">
                <a:solidFill>
                  <a:srgbClr val="1F497D"/>
                </a:solidFill>
              </a:rPr>
              <a:t>(Element 1</a:t>
            </a:r>
            <a:r>
              <a:rPr lang="en-AU" sz="3600" dirty="0" smtClean="0">
                <a:solidFill>
                  <a:srgbClr val="1F497D"/>
                </a:solidFill>
              </a:rPr>
              <a:t>)</a:t>
            </a:r>
            <a:endParaRPr lang="en-US" sz="36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390650" y="4424363"/>
            <a:ext cx="6400800" cy="1752600"/>
          </a:xfrm>
        </p:spPr>
        <p:txBody>
          <a:bodyPr/>
          <a:lstStyle/>
          <a:p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i="1" dirty="0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Gene Fosnight</a:t>
            </a:r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</a:t>
            </a:r>
            <a:br>
              <a:rPr lang="en-US" dirty="0" smtClean="0"/>
            </a:br>
            <a:r>
              <a:rPr lang="en-US" dirty="0" smtClean="0"/>
              <a:t>2013 - Americas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1598745"/>
            <a:ext cx="8902700" cy="38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</a:t>
            </a:r>
            <a:br>
              <a:rPr lang="en-US" dirty="0" smtClean="0"/>
            </a:br>
            <a:r>
              <a:rPr lang="en-US" dirty="0" smtClean="0"/>
              <a:t>2013- Asia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4" y="1600200"/>
            <a:ext cx="8956266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2013 </a:t>
            </a:r>
            <a:br>
              <a:rPr lang="en-US" dirty="0" smtClean="0"/>
            </a:br>
            <a:r>
              <a:rPr lang="en-US" dirty="0" smtClean="0"/>
              <a:t>Best Cloud Cover by Season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2013 implementation report includes annual and seasonal maps for each country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Macintosh HD:Users:fosnight:Documents:CEOS &amp; GEO:qgis:Figures 3.2-13:Figure 3.8 Mexic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091003"/>
            <a:ext cx="4572000" cy="304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fosnight:Documents:CEOS &amp; GEO:qgis:Figures 3.2-13:Figure 3.12 Cambod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111500"/>
            <a:ext cx="4572000" cy="3044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Total </a:t>
            </a:r>
            <a:r>
              <a:rPr lang="en-US" dirty="0"/>
              <a:t>GFOI </a:t>
            </a:r>
            <a:r>
              <a:rPr lang="en-US" dirty="0" smtClean="0"/>
              <a:t>Landsat ETM+ and OLI 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mages in 2013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30% of the scenes had cloud free images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70% of the scenes had images with better than 3% cloud cover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90% of the scenes had images with better than 10% cloud cover</a:t>
            </a: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figure 2.8 minimum cloud co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9811"/>
            <a:ext cx="9144000" cy="36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2013 </a:t>
            </a:r>
            <a:br>
              <a:rPr lang="en-US" dirty="0" smtClean="0"/>
            </a:br>
            <a:r>
              <a:rPr lang="en-US" dirty="0" smtClean="0"/>
              <a:t>Best Cloud Cover by Season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With Landsat 7 only the best cloud cover for 90% of the scenes is 15.62%.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With Landsat 8 only the best cloud cover for 90% of the scenes is 16.83%.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However using both Landsat 7 &amp; 8 the best cloud cover for 90% of the scenes drops to 9.79%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Landsat 8 statistics are worse than Landsat 7, presumably due to the lack of 1st quarter data.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Landsat 7 end of life will be no later than early 2018!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2014 and beyond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Acquisitions will continue at the current 550 images per day or greater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We currently acquire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cloud avoidance, so there are diminishing returns on additional acquisitions.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do better requires more frequent coverage: Sentinel-2, CBERS-4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Radar and Airborne platforms provide the best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opportunities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for cloud avoidance…</a:t>
            </a:r>
          </a:p>
        </p:txBody>
      </p:sp>
    </p:spTree>
    <p:extLst>
      <p:ext uri="{BB962C8B-B14F-4D97-AF65-F5344CB8AC3E}">
        <p14:creationId xmlns:p14="http://schemas.microsoft.com/office/powerpoint/2010/main" val="14020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to 2014</a:t>
            </a:r>
            <a:endParaRPr lang="en-US" dirty="0"/>
          </a:p>
        </p:txBody>
      </p:sp>
      <p:pic>
        <p:nvPicPr>
          <p:cNvPr id="4" name="Picture 3" descr="Acquisition Successes - Large 5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8100"/>
            <a:ext cx="2743200" cy="3214136"/>
          </a:xfrm>
          <a:prstGeom prst="rect">
            <a:avLst/>
          </a:prstGeom>
        </p:spPr>
      </p:pic>
      <p:pic>
        <p:nvPicPr>
          <p:cNvPr id="5" name="Picture 4" descr="Acquisition Successes - Large 6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1308100"/>
            <a:ext cx="2743200" cy="3214136"/>
          </a:xfrm>
          <a:prstGeom prst="rect">
            <a:avLst/>
          </a:prstGeom>
        </p:spPr>
      </p:pic>
      <p:pic>
        <p:nvPicPr>
          <p:cNvPr id="6" name="Picture 5" descr="Acquisition Successes - Large 7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308100"/>
            <a:ext cx="2743200" cy="3214136"/>
          </a:xfrm>
          <a:prstGeom prst="rect">
            <a:avLst/>
          </a:prstGeom>
        </p:spPr>
      </p:pic>
      <p:pic>
        <p:nvPicPr>
          <p:cNvPr id="7" name="Picture 6" descr="Comparison  550 vs. 600 - 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912027"/>
            <a:ext cx="2743200" cy="3214136"/>
          </a:xfrm>
          <a:prstGeom prst="rect">
            <a:avLst/>
          </a:prstGeom>
        </p:spPr>
      </p:pic>
      <p:pic>
        <p:nvPicPr>
          <p:cNvPr id="9" name="Picture 8" descr="Comparison 550 vs.  750 - 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915168"/>
            <a:ext cx="2743200" cy="321413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71900" y="2912027"/>
            <a:ext cx="16383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600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possible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18309"/>
            <a:ext cx="1536700" cy="16039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550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current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58100" y="2912027"/>
            <a:ext cx="14859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750 unlikely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51000" y="4522236"/>
            <a:ext cx="22098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600 - 550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95900" y="4551813"/>
            <a:ext cx="22098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750 - 550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0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914900"/>
          </a:xfrm>
        </p:spPr>
        <p:txBody>
          <a:bodyPr/>
          <a:lstStyle/>
          <a:p>
            <a:r>
              <a:rPr lang="en-US" dirty="0" smtClean="0"/>
              <a:t>Good chance we’ll increase to 600 images/day at least for the northern hemisphere summer</a:t>
            </a:r>
          </a:p>
          <a:p>
            <a:r>
              <a:rPr lang="en-US" dirty="0" smtClean="0"/>
              <a:t>Download costs and shutter use are limiting constraints</a:t>
            </a:r>
          </a:p>
          <a:p>
            <a:r>
              <a:rPr lang="en-US" dirty="0" smtClean="0"/>
              <a:t>Will add selected “interior” water bodies</a:t>
            </a:r>
          </a:p>
          <a:p>
            <a:r>
              <a:rPr lang="en-US" dirty="0" smtClean="0"/>
              <a:t>Will create a smooth priority ramp at poles to shift additional resources to vegetated regions</a:t>
            </a:r>
          </a:p>
          <a:p>
            <a:r>
              <a:rPr lang="en-US" dirty="0" smtClean="0"/>
              <a:t>Will not be able to add more night imaging</a:t>
            </a:r>
          </a:p>
          <a:p>
            <a:r>
              <a:rPr lang="en-US" b="1" dirty="0" smtClean="0"/>
              <a:t>Data distribution continues to be a challenge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084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706891"/>
              </p:ext>
            </p:extLst>
          </p:nvPr>
        </p:nvGraphicFramePr>
        <p:xfrm>
          <a:off x="914400" y="274638"/>
          <a:ext cx="7378700" cy="587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2026900" imgH="9575800" progId="Excel.Sheet.12">
                  <p:embed/>
                </p:oleObj>
              </mc:Choice>
              <mc:Fallback>
                <p:oleObj name="Worksheet" r:id="rId3" imgW="12026900" imgH="9575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74638"/>
                        <a:ext cx="7378700" cy="587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52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type="subTitle" idx="1"/>
          </p:nvPr>
        </p:nvSpPr>
        <p:spPr>
          <a:xfrm>
            <a:off x="157163" y="877888"/>
            <a:ext cx="8534400" cy="617537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9600" dirty="0">
                <a:latin typeface="Arial" charset="0"/>
                <a:ea typeface="ＭＳ Ｐゴシック" charset="0"/>
                <a:cs typeface="ＭＳ Ｐゴシック" charset="0"/>
              </a:rPr>
              <a:t>Thank You!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66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80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 Landsat  </a:t>
            </a:r>
            <a:br>
              <a:rPr lang="en-US" sz="360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Launch and commissioning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41863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Landsat 7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Operational: since 15 April 1999</a:t>
            </a:r>
            <a:endParaRPr lang="en-US" sz="24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Expected </a:t>
            </a:r>
            <a:r>
              <a:rPr lang="en-US" sz="2400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life </a:t>
            </a: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time:; anticipate decommissioning in </a:t>
            </a:r>
            <a:r>
              <a:rPr lang="en-US" sz="2400" b="1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2017</a:t>
            </a:r>
            <a:endParaRPr lang="en-US" sz="2400" b="1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Landsat 8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 OLI image 18 March on WRS since 11 April 2013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Design Life: 5 years OLI and 3 years TIRS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Fuel: 12+ years</a:t>
            </a:r>
          </a:p>
          <a:p>
            <a:pPr>
              <a:defRPr/>
            </a:pPr>
            <a:r>
              <a:rPr lang="en-US" sz="28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policy: Free and open access</a:t>
            </a:r>
          </a:p>
          <a:p>
            <a:pPr>
              <a:defRPr/>
            </a:pP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8 day repeat cycle using both satellites; 30 meter pixel; 185 km swath</a:t>
            </a:r>
          </a:p>
          <a:p>
            <a:pPr>
              <a:defRPr/>
            </a:pPr>
            <a:endParaRPr lang="en-US" sz="2800" i="1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02975" y="177800"/>
            <a:ext cx="8924463" cy="663575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 Landsat-7 and -8  </a:t>
            </a:r>
            <a:r>
              <a:rPr lang="en-US" sz="32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Acquisition Strategy</a:t>
            </a:r>
            <a:endParaRPr lang="en-US" sz="3200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1000" y="884972"/>
            <a:ext cx="8064500" cy="5249127"/>
          </a:xfrm>
        </p:spPr>
        <p:txBody>
          <a:bodyPr/>
          <a:lstStyle/>
          <a:p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Construct an objective Global Environmental Record using a long-term acquisition plan </a:t>
            </a:r>
          </a:p>
          <a:p>
            <a:r>
              <a:rPr lang="en-US" dirty="0" smtClean="0"/>
              <a:t>We propose to focus the use of Landsat 7 on continental land masses</a:t>
            </a:r>
          </a:p>
          <a:p>
            <a:pPr lvl="1"/>
            <a:r>
              <a:rPr lang="en-US" dirty="0" smtClean="0"/>
              <a:t>Reduce the use of Landsat 7 for acquisitions of island, night, ocean, and Antarctica scenes</a:t>
            </a:r>
          </a:p>
          <a:p>
            <a:pPr lvl="1"/>
            <a:r>
              <a:rPr lang="en-US" dirty="0" smtClean="0"/>
              <a:t>Landsat 8’s larger daily acquisition limit and sensor characteristics provide opportunities for increased extreme latitude, island, ocean and night acquisitions to complement a Landsat 7 LTAP focused on continental land masses</a:t>
            </a:r>
          </a:p>
        </p:txBody>
      </p:sp>
    </p:spTree>
    <p:extLst>
      <p:ext uri="{BB962C8B-B14F-4D97-AF65-F5344CB8AC3E}">
        <p14:creationId xmlns:p14="http://schemas.microsoft.com/office/powerpoint/2010/main" val="27130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8619" y="177800"/>
            <a:ext cx="8620703" cy="66357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Long-Term Acquisition Plan Summary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7490" y="1337011"/>
            <a:ext cx="3928760" cy="44166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SzPct val="150000"/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Landsat</a:t>
            </a:r>
            <a:r>
              <a:rPr lang="en-US" sz="1600" b="0" dirty="0" smtClean="0"/>
              <a:t> 7</a:t>
            </a:r>
          </a:p>
          <a:p>
            <a:pPr lvl="1"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Images 350 – 450 images per day out of  540 - 630 sun-lit land opportunities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400" dirty="0" smtClean="0"/>
              <a:t>ETM+ has strict duty cycle constraints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400" dirty="0" smtClean="0"/>
              <a:t>Power cycling incurs warm up and data overhead penalties for short intervals equivalent to 4 scenes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n-US" sz="1400" dirty="0" smtClean="0"/>
              <a:t>Storage </a:t>
            </a:r>
            <a:r>
              <a:rPr lang="en-US" sz="1400" dirty="0"/>
              <a:t>capacity constraints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Since the Scan Line Corrector failure, the LTAP pursues image pairs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Acquires oceanic islands at reduced priority and frequency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Acquires Arctic once per season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  <a:buFont typeface="Arial"/>
              <a:buChar char="•"/>
              <a:defRPr/>
            </a:pPr>
            <a:r>
              <a:rPr lang="en-US" sz="1600" b="0" dirty="0" smtClean="0"/>
              <a:t>Landsat 8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Currently acquiring 550 images per day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Acquires using a formal LTAP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Specified to acquire and distribute 400 images per day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Deep Blue Band for ocean monitoring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Better cloud detection with Cirrus Band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Improved dynamic range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44293" y="1337010"/>
            <a:ext cx="4685029" cy="48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l"/>
              <a:defRPr/>
            </a:pPr>
            <a:r>
              <a:rPr lang="en-US" sz="1600" b="0" dirty="0"/>
              <a:t>Landsat 7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Increased imaging of continental land masses improved coverage of persistently cloudy areas and better gap filling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Eliminate routine imaging of islands, water and Antarctica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 imaging from 369 images/day (69%)  to approximately 438 images/day (91%)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Reduce ETM+ duty cycle from 15.1% to 14.4% and power cycles from 28.6 to 17.5 per day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dirty="0" smtClean="0"/>
              <a:t>Landsat </a:t>
            </a:r>
            <a:r>
              <a:rPr lang="en-US" sz="1600" b="0" dirty="0"/>
              <a:t>8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Constrained by download costs/opportunities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Higher island priority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More frequent imaging for islands and Arctic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Lower </a:t>
            </a:r>
            <a:r>
              <a:rPr lang="en-US" sz="1400" dirty="0"/>
              <a:t>sun elevation constraint from 15% to 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 Antarctica acquisitions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/>
              <a:t>Support </a:t>
            </a:r>
            <a:r>
              <a:rPr lang="en-US" sz="1400" dirty="0" smtClean="0"/>
              <a:t>selected night </a:t>
            </a:r>
            <a:r>
              <a:rPr lang="en-US" sz="1400" dirty="0"/>
              <a:t>campaigns (such </a:t>
            </a:r>
            <a:r>
              <a:rPr lang="en-US" sz="1400" dirty="0" smtClean="0"/>
              <a:t>as </a:t>
            </a:r>
            <a:r>
              <a:rPr lang="en-US" sz="1400" dirty="0"/>
              <a:t>urban heat </a:t>
            </a:r>
            <a:r>
              <a:rPr lang="en-US" sz="1400" dirty="0" smtClean="0"/>
              <a:t>islands, fires, sea ice, </a:t>
            </a:r>
            <a:r>
              <a:rPr lang="en-US" sz="1400" dirty="0"/>
              <a:t>and volcanoes)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Include selected near shore and interior water scenes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Support </a:t>
            </a:r>
            <a:r>
              <a:rPr lang="en-US" sz="1400" dirty="0"/>
              <a:t>large water campaigns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 </a:t>
            </a:r>
            <a:r>
              <a:rPr lang="en-US" sz="1400" dirty="0"/>
              <a:t>ascending node day acquisitions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7725" y="89429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Prior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8874" y="894291"/>
            <a:ext cx="103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945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663575"/>
          </a:xfrm>
        </p:spPr>
        <p:txBody>
          <a:bodyPr/>
          <a:lstStyle/>
          <a:p>
            <a:pPr algn="ctr"/>
            <a:r>
              <a:rPr lang="en-US" sz="4000" dirty="0"/>
              <a:t>Landsat 7 </a:t>
            </a:r>
            <a:r>
              <a:rPr lang="en-US" sz="4000" dirty="0" smtClean="0"/>
              <a:t>Continental </a:t>
            </a:r>
            <a:r>
              <a:rPr lang="en-US" sz="4000" dirty="0"/>
              <a:t>versus </a:t>
            </a:r>
            <a:r>
              <a:rPr lang="en-US" sz="4000" dirty="0" smtClean="0"/>
              <a:t>Ops </a:t>
            </a:r>
            <a:r>
              <a:rPr lang="en-US" sz="4000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4" y="3156681"/>
            <a:ext cx="4519083" cy="4628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Modeled one-year </a:t>
            </a:r>
            <a:r>
              <a:rPr lang="en-US" sz="2000" dirty="0" smtClean="0"/>
              <a:t>global coverage 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19002"/>
              </p:ext>
            </p:extLst>
          </p:nvPr>
        </p:nvGraphicFramePr>
        <p:xfrm>
          <a:off x="4581580" y="1026427"/>
          <a:ext cx="4503998" cy="211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Document" r:id="rId5" imgW="6400800" imgH="3009900" progId="Word.Document.12">
                  <p:embed/>
                </p:oleObj>
              </mc:Choice>
              <mc:Fallback>
                <p:oleObj name="Document" r:id="rId5" imgW="64008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1580" y="1026427"/>
                        <a:ext cx="4503998" cy="2117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7582" y="3160300"/>
            <a:ext cx="4308060" cy="42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dirty="0" smtClean="0"/>
              <a:t>Ops one-year global coverage </a:t>
            </a:r>
            <a:endParaRPr lang="en-US" sz="2000" b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64630"/>
              </p:ext>
            </p:extLst>
          </p:nvPr>
        </p:nvGraphicFramePr>
        <p:xfrm>
          <a:off x="959330" y="3559098"/>
          <a:ext cx="684212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Document" r:id="rId7" imgW="6667500" imgH="2641600" progId="Word.Document.12">
                  <p:embed/>
                </p:oleObj>
              </mc:Choice>
              <mc:Fallback>
                <p:oleObj name="Document" r:id="rId7" imgW="6667500" imgH="264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9330" y="3559098"/>
                        <a:ext cx="6842125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24901"/>
              </p:ext>
            </p:extLst>
          </p:nvPr>
        </p:nvGraphicFramePr>
        <p:xfrm>
          <a:off x="59195" y="1026855"/>
          <a:ext cx="4500702" cy="212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Document" r:id="rId9" imgW="6477000" imgH="3060700" progId="Word.Document.12">
                  <p:embed/>
                </p:oleObj>
              </mc:Choice>
              <mc:Fallback>
                <p:oleObj name="Document" r:id="rId9" imgW="6477000" imgH="306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95" y="1026855"/>
                        <a:ext cx="4500702" cy="212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9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whoosh.wav"/>
          </p:stSnd>
        </p:sndAc>
      </p:transition>
    </mc:Choice>
    <mc:Fallback xmlns="">
      <p:transition xmlns:p14="http://schemas.microsoft.com/office/powerpoint/2010/main">
        <p:sndAc>
          <p:stSnd>
            <p:snd r:embed="rId14" name="whoosh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 Landsat</a:t>
            </a:r>
            <a:br>
              <a:rPr lang="en-US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processing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4579937"/>
          </a:xfrm>
        </p:spPr>
        <p:txBody>
          <a:bodyPr/>
          <a:lstStyle/>
          <a:p>
            <a:r>
              <a:rPr lang="en-US" sz="2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Processing levels: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Systematic-Corrected (L1G): Landsat 1-7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Systematic- and Terrain- Corrected (L1Gt): Landsat 7-8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Precision- and Terrain-Corrected (L1T): Landsat 1-8 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If precision control is available, we attempt to create an L1T. If, for example due to cloud cover, enough control cannot be found, we fall back to a systematic product. </a:t>
            </a:r>
          </a:p>
          <a:p>
            <a:r>
              <a:rPr lang="en-US" sz="2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formats: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GeoTIFF</a:t>
            </a:r>
          </a:p>
          <a:p>
            <a:r>
              <a:rPr lang="en-US" sz="2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Means for data distribution</a:t>
            </a:r>
          </a:p>
          <a:p>
            <a:pPr lvl="1"/>
            <a:r>
              <a:rPr lang="en-US" sz="20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Download only</a:t>
            </a:r>
          </a:p>
        </p:txBody>
      </p:sp>
    </p:spTree>
    <p:extLst>
      <p:ext uri="{BB962C8B-B14F-4D97-AF65-F5344CB8AC3E}">
        <p14:creationId xmlns:p14="http://schemas.microsoft.com/office/powerpoint/2010/main" val="359976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33375"/>
            <a:ext cx="7918450" cy="76993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Spatial Accuracy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13"/>
            <a:ext cx="8229600" cy="5048250"/>
          </a:xfrm>
        </p:spPr>
        <p:txBody>
          <a:bodyPr/>
          <a:lstStyle/>
          <a:p>
            <a:pPr>
              <a:defRPr/>
            </a:pPr>
            <a:r>
              <a:rPr lang="en-US" sz="2400" i="1" dirty="0" smtClean="0">
                <a:solidFill>
                  <a:srgbClr val="1F497D"/>
                </a:solidFill>
              </a:rPr>
              <a:t>Percentage of L1T products with better than 1 pixel accuracy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MSS: 89.91% Precision RMSE; </a:t>
            </a:r>
          </a:p>
          <a:p>
            <a:pPr lvl="2">
              <a:defRPr/>
            </a:pPr>
            <a:r>
              <a:rPr lang="en-US" sz="1400" i="1" dirty="0" smtClean="0">
                <a:solidFill>
                  <a:srgbClr val="1F497D"/>
                </a:solidFill>
              </a:rPr>
              <a:t>93.72% Independent RMSE (if RMSE&gt;10 pixels, auto fallback to L1G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TM:99.48% Precision RMSE; </a:t>
            </a:r>
          </a:p>
          <a:p>
            <a:pPr lvl="2">
              <a:defRPr/>
            </a:pPr>
            <a:r>
              <a:rPr lang="en-US" sz="1400" i="1" dirty="0" smtClean="0">
                <a:solidFill>
                  <a:srgbClr val="1F497D"/>
                </a:solidFill>
              </a:rPr>
              <a:t>88.04% Independent RMSE (No fallback threshold)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ETM+: 99.05% Precision RMSE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OLI: 100% Precision RMSE (over 30 meters will fall back to L1Gt)</a:t>
            </a:r>
          </a:p>
          <a:p>
            <a:pPr lvl="2">
              <a:defRPr/>
            </a:pPr>
            <a:r>
              <a:rPr lang="en-US" sz="1400" i="1" dirty="0" smtClean="0">
                <a:solidFill>
                  <a:srgbClr val="1F497D"/>
                </a:solidFill>
              </a:rPr>
              <a:t>OLI: L1Gt RMSE better than 30 meters</a:t>
            </a:r>
            <a:endParaRPr lang="en-US" sz="1400" i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sz="2400" i="1" dirty="0" smtClean="0">
                <a:solidFill>
                  <a:srgbClr val="1F497D"/>
                </a:solidFill>
              </a:rPr>
              <a:t>Rules of thumb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To automatically stack images, the RMSE should be less than 1 pixel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MSS data cannot be auto-stacked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TM &amp; ETM+ L1T can be auto-stacked</a:t>
            </a:r>
            <a:r>
              <a:rPr lang="en-US" sz="1800" i="1" dirty="0">
                <a:solidFill>
                  <a:srgbClr val="1F497D"/>
                </a:solidFill>
              </a:rPr>
              <a:t> </a:t>
            </a:r>
            <a:r>
              <a:rPr lang="en-US" sz="1800" i="1" dirty="0" smtClean="0">
                <a:solidFill>
                  <a:srgbClr val="1F497D"/>
                </a:solidFill>
              </a:rPr>
              <a:t>with caution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TM &amp; ETM+ L1G and L1Gt cannot be auto-stacked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OLI/TIRS can be auto-stacked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1F497D"/>
                </a:solidFill>
              </a:rPr>
              <a:t>When in doubt inspect image and use information in metadata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i="1" dirty="0" smtClean="0">
                <a:solidFill>
                  <a:srgbClr val="1F497D"/>
                </a:solidFill>
              </a:rPr>
              <a:t>	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43400" y="6467475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6BE57816-C1F0-AD46-9408-52FF5BDEFBB2}" type="slidenum">
              <a:rPr lang="en-US" sz="1200">
                <a:solidFill>
                  <a:srgbClr val="898989"/>
                </a:solidFill>
                <a:latin typeface="Calibri" charset="0"/>
                <a:cs typeface="Arial" charset="0"/>
              </a:rPr>
              <a:pPr algn="ctr"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101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Total </a:t>
            </a:r>
            <a:r>
              <a:rPr lang="en-US" dirty="0"/>
              <a:t>GFOI </a:t>
            </a:r>
            <a:r>
              <a:rPr lang="en-US" dirty="0" smtClean="0"/>
              <a:t>Landsat ETM+ and OLI 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mages in 2013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Landsat 7 &amp; 8 acquired up to 41 images for each scene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Landsat 8 only imaged during the last three quarters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Scenes (34)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highlighted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in cyan have no image with better than 20%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cloud cover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figure 2.7 total imag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8657"/>
            <a:ext cx="9144000" cy="35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Landsat </a:t>
            </a:r>
            <a:r>
              <a:rPr lang="en-US" dirty="0" smtClean="0"/>
              <a:t>7 &amp; 8 </a:t>
            </a:r>
            <a:br>
              <a:rPr lang="en-US" dirty="0" smtClean="0"/>
            </a:br>
            <a:r>
              <a:rPr lang="en-US" dirty="0" smtClean="0"/>
              <a:t>2013 </a:t>
            </a:r>
            <a:r>
              <a:rPr lang="en-US" dirty="0"/>
              <a:t>- Africa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79" y="1600200"/>
            <a:ext cx="879223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35159</TotalTime>
  <Words>1034</Words>
  <Application>Microsoft Macintosh PowerPoint</Application>
  <PresentationFormat>On-screen Show (4:3)</PresentationFormat>
  <Paragraphs>129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Document</vt:lpstr>
      <vt:lpstr>Worksheet</vt:lpstr>
      <vt:lpstr>SDCG-5 Session 2  Landsat 7/8 status and 2013 Implementation Plan (Element 1)</vt:lpstr>
      <vt:lpstr>Mission Landsat   Launch and commissioning</vt:lpstr>
      <vt:lpstr>Mission Landsat-7 and -8  Acquisition Strategy</vt:lpstr>
      <vt:lpstr>Long-Term Acquisition Plan Summary</vt:lpstr>
      <vt:lpstr>Landsat 7 Continental versus Ops Model</vt:lpstr>
      <vt:lpstr>Mission Landsat Data processing</vt:lpstr>
      <vt:lpstr>Spatial Accuracy Assessment </vt:lpstr>
      <vt:lpstr>Total GFOI Landsat ETM+ and OLI  Images in 2013</vt:lpstr>
      <vt:lpstr>Landsat 7 &amp; 8  2013 - Africa</vt:lpstr>
      <vt:lpstr>Landsat 7 &amp; 8  2013 - Americas</vt:lpstr>
      <vt:lpstr>Landsat 7 &amp; 8  2013- Asia</vt:lpstr>
      <vt:lpstr>Landsat 7 &amp; 8 2013  Best Cloud Cover by Season</vt:lpstr>
      <vt:lpstr>Total GFOI Landsat ETM+ and OLI  Images in 2013</vt:lpstr>
      <vt:lpstr>Landsat 7 &amp; 8 2013  Best Cloud Cover by Season</vt:lpstr>
      <vt:lpstr>Landsat 7 &amp; 8 2014 and beyond</vt:lpstr>
      <vt:lpstr>Looking forward to 2014</vt:lpstr>
      <vt:lpstr>Hopes and expectations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Eugene Fosnight</cp:lastModifiedBy>
  <cp:revision>564</cp:revision>
  <dcterms:created xsi:type="dcterms:W3CDTF">2013-01-29T13:10:08Z</dcterms:created>
  <dcterms:modified xsi:type="dcterms:W3CDTF">2014-02-23T13:53:42Z</dcterms:modified>
</cp:coreProperties>
</file>