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6" autoAdjust="0"/>
    <p:restoredTop sz="89583" autoAdjust="0"/>
  </p:normalViewPr>
  <p:slideViewPr>
    <p:cSldViewPr snapToGrid="0" snapToObjects="1">
      <p:cViewPr varScale="1">
        <p:scale>
          <a:sx n="104" d="100"/>
          <a:sy n="104" d="100"/>
        </p:scale>
        <p:origin x="-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AAB33-83CA-8B4D-A992-48190AE0DBA0}" type="datetimeFigureOut">
              <a:rPr lang="en-US" smtClean="0"/>
              <a:t>20/02/2014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3F223-018C-254D-9361-AB81B2432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89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51612-386E-6C4A-BE77-A52FD1A636C1}" type="datetimeFigureOut">
              <a:rPr lang="en-US" smtClean="0"/>
              <a:t>20/02/2014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0ADC6-7630-184F-86B3-2B54840A0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426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2380-3D4E-A34E-9953-7BBE97453F59}" type="datetime1">
              <a:rPr lang="en-AU" smtClean="0"/>
              <a:t>20/02/2014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312" y="214805"/>
            <a:ext cx="572430" cy="57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1287-BC45-B94E-913B-8A688ABAE475}" type="datetime1">
              <a:rPr lang="en-AU" smtClean="0"/>
              <a:t>20/02/2014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CEOS-GEOGLAM Co-Community Meeting 27</a:t>
            </a:r>
            <a:r>
              <a:rPr lang="en-US" baseline="30000" dirty="0" smtClean="0"/>
              <a:t>th</a:t>
            </a:r>
            <a:r>
              <a:rPr lang="en-US" dirty="0" smtClean="0"/>
              <a:t>-28</a:t>
            </a:r>
            <a:r>
              <a:rPr lang="en-US" baseline="30000" dirty="0" smtClean="0"/>
              <a:t>th</a:t>
            </a:r>
            <a:r>
              <a:rPr lang="en-US" dirty="0" smtClean="0"/>
              <a:t> February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E093672-980C-3D41-9077-19663D208DCE}" type="datetime1">
              <a:rPr lang="en-AU" smtClean="0"/>
              <a:t>20/02/2014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CEOS-GEOGLAM Co-Community Meeting 27</a:t>
            </a:r>
            <a:r>
              <a:rPr lang="en-US" baseline="30000" dirty="0" smtClean="0"/>
              <a:t>th</a:t>
            </a:r>
            <a:r>
              <a:rPr lang="en-US" dirty="0" smtClean="0"/>
              <a:t>-28</a:t>
            </a:r>
            <a:r>
              <a:rPr lang="en-US" baseline="30000" dirty="0" smtClean="0"/>
              <a:t>th</a:t>
            </a:r>
            <a:r>
              <a:rPr lang="en-US" dirty="0" smtClean="0"/>
              <a:t> February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9F32ADF7-7EFA-8D4E-A8EB-5FFF08D4B7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pic>
        <p:nvPicPr>
          <p:cNvPr id="15" name="Picture 14" descr="Description: ceos_trans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435" y="216148"/>
            <a:ext cx="865505" cy="31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312" y="214805"/>
            <a:ext cx="572430" cy="57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GEOGLAM-CEOS Global Agricultural Monitoring Co</a:t>
            </a:r>
            <a:r>
              <a:rPr lang="en-US" dirty="0" smtClean="0"/>
              <a:t>-Community Meeting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George Dyke</a:t>
            </a:r>
          </a:p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-28</a:t>
            </a:r>
            <a:r>
              <a:rPr lang="en-US" baseline="30000" dirty="0" smtClean="0"/>
              <a:t>th</a:t>
            </a:r>
            <a:r>
              <a:rPr lang="en-US" dirty="0" smtClean="0"/>
              <a:t> February 2014</a:t>
            </a:r>
          </a:p>
          <a:p>
            <a:r>
              <a:rPr lang="en-US" sz="1600" i="1" dirty="0" smtClean="0"/>
              <a:t>ESA/ESRIN, </a:t>
            </a:r>
            <a:r>
              <a:rPr lang="en-US" sz="1600" i="1" dirty="0" err="1" smtClean="0"/>
              <a:t>Frascatti</a:t>
            </a:r>
            <a:r>
              <a:rPr lang="en-US" sz="1600" i="1" dirty="0" smtClean="0"/>
              <a:t>, Italy</a:t>
            </a:r>
            <a:endParaRPr lang="en-US" sz="1600" i="1" dirty="0"/>
          </a:p>
        </p:txBody>
      </p:sp>
      <p:pic>
        <p:nvPicPr>
          <p:cNvPr id="5" name="Picture 4" descr="Description: ceos_tran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412" y="214805"/>
            <a:ext cx="865505" cy="311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080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mainCou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520" y="2613801"/>
            <a:ext cx="5663479" cy="4244198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Objectives</a:t>
            </a:r>
          </a:p>
          <a:p>
            <a:r>
              <a:rPr lang="en-US" dirty="0" smtClean="0"/>
              <a:t>Agenda Overview </a:t>
            </a:r>
          </a:p>
          <a:p>
            <a:r>
              <a:rPr lang="en-US" dirty="0"/>
              <a:t>CEOS </a:t>
            </a:r>
            <a:r>
              <a:rPr lang="en-US" dirty="0" smtClean="0"/>
              <a:t>Milestones for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77992" y="6488668"/>
            <a:ext cx="3566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/>
              <a:t>w</a:t>
            </a:r>
            <a:r>
              <a:rPr lang="en-US" sz="1600" i="1" dirty="0" smtClean="0"/>
              <a:t>ord cloud of our email domains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36341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of CEOS Support to GEOGLAM Phase 1</a:t>
            </a:r>
          </a:p>
          <a:p>
            <a:pPr lvl="1"/>
            <a:r>
              <a:rPr lang="en-US" dirty="0" smtClean="0"/>
              <a:t>Data acquisition, data distribution, data processing and products, </a:t>
            </a:r>
            <a:r>
              <a:rPr lang="en-US" dirty="0"/>
              <a:t>Lessons </a:t>
            </a:r>
            <a:r>
              <a:rPr lang="en-US" dirty="0" smtClean="0"/>
              <a:t>learned</a:t>
            </a:r>
          </a:p>
          <a:p>
            <a:r>
              <a:rPr lang="en-US" dirty="0" smtClean="0"/>
              <a:t>Phase 2 Scoping</a:t>
            </a:r>
          </a:p>
          <a:p>
            <a:pPr lvl="1"/>
            <a:r>
              <a:rPr lang="en-CA" dirty="0"/>
              <a:t>Overview, Objectives, Schedule, </a:t>
            </a:r>
            <a:r>
              <a:rPr lang="en-CA" dirty="0" smtClean="0"/>
              <a:t>Activities, </a:t>
            </a:r>
            <a:r>
              <a:rPr lang="en-CA" dirty="0"/>
              <a:t>Capacity and Data </a:t>
            </a:r>
            <a:r>
              <a:rPr lang="en-CA" dirty="0" smtClean="0"/>
              <a:t>Streams</a:t>
            </a:r>
          </a:p>
          <a:p>
            <a:r>
              <a:rPr lang="en-CA" dirty="0"/>
              <a:t>2014 </a:t>
            </a:r>
            <a:r>
              <a:rPr lang="en-CA" dirty="0" smtClean="0"/>
              <a:t>Activities</a:t>
            </a:r>
          </a:p>
          <a:p>
            <a:pPr lvl="1"/>
            <a:r>
              <a:rPr lang="en-CA" dirty="0" smtClean="0"/>
              <a:t>Who, what, where, when</a:t>
            </a:r>
          </a:p>
          <a:p>
            <a:pPr lvl="1"/>
            <a:r>
              <a:rPr lang="en-CA" dirty="0"/>
              <a:t>Roles and Responsibilities</a:t>
            </a:r>
            <a:r>
              <a:rPr lang="en-CA" dirty="0" smtClean="0"/>
              <a:t>, Resources, </a:t>
            </a:r>
            <a:r>
              <a:rPr lang="en-CA" dirty="0"/>
              <a:t>Assignments</a:t>
            </a:r>
            <a:r>
              <a:rPr lang="en-AU" dirty="0"/>
              <a:t> </a:t>
            </a:r>
            <a:endParaRPr lang="en-CA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27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Thursday AM - </a:t>
            </a:r>
            <a:r>
              <a:rPr lang="en-CA" dirty="0"/>
              <a:t>Phase 1 </a:t>
            </a:r>
            <a:r>
              <a:rPr lang="en-CA" dirty="0" smtClean="0"/>
              <a:t>Implementation</a:t>
            </a:r>
          </a:p>
          <a:p>
            <a:endParaRPr lang="en-CA" dirty="0" smtClean="0"/>
          </a:p>
          <a:p>
            <a:r>
              <a:rPr lang="en-CA" dirty="0" smtClean="0"/>
              <a:t>Thursday PM – Phase 2 Scoping</a:t>
            </a:r>
          </a:p>
          <a:p>
            <a:endParaRPr lang="en-CA" dirty="0" smtClean="0"/>
          </a:p>
          <a:p>
            <a:r>
              <a:rPr lang="en-CA" dirty="0" smtClean="0"/>
              <a:t>Thursday Evening – Group Dinner</a:t>
            </a:r>
          </a:p>
          <a:p>
            <a:endParaRPr lang="en-CA" dirty="0" smtClean="0"/>
          </a:p>
          <a:p>
            <a:r>
              <a:rPr lang="en-CA" dirty="0" smtClean="0"/>
              <a:t>Friday AM – 2014 Activities</a:t>
            </a:r>
          </a:p>
          <a:p>
            <a:endParaRPr lang="en-CA" dirty="0" smtClean="0"/>
          </a:p>
          <a:p>
            <a:r>
              <a:rPr lang="en-CA" dirty="0" smtClean="0"/>
              <a:t>Friday PM – Beyond 2014, Wrap-up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32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topics have been programmed into the agenda</a:t>
            </a:r>
          </a:p>
          <a:p>
            <a:r>
              <a:rPr lang="en-US" dirty="0" smtClean="0"/>
              <a:t>The objective of this was to promote discussion</a:t>
            </a:r>
          </a:p>
          <a:p>
            <a:r>
              <a:rPr lang="en-US" dirty="0" err="1" smtClean="0"/>
              <a:t>Minimise</a:t>
            </a:r>
            <a:r>
              <a:rPr lang="en-US" dirty="0" smtClean="0"/>
              <a:t> one-way reviews of published materials to the extent possible</a:t>
            </a:r>
            <a:endParaRPr lang="en-US" dirty="0"/>
          </a:p>
          <a:p>
            <a:r>
              <a:rPr lang="en-US" dirty="0" err="1" smtClean="0"/>
              <a:t>Recognising</a:t>
            </a:r>
            <a:r>
              <a:rPr lang="en-US" dirty="0" smtClean="0"/>
              <a:t> the need for a common basis for discussion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2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Is CEOS support to Phase 1 going well? Is it meeting the expectations of the GEOGLAM community? Is data being acquired and delivered?</a:t>
            </a:r>
          </a:p>
          <a:p>
            <a:r>
              <a:rPr lang="en-AU" dirty="0" smtClean="0"/>
              <a:t>What has been the differential value of CEOS support to GEOGLAM Phase 1?</a:t>
            </a:r>
          </a:p>
          <a:p>
            <a:r>
              <a:rPr lang="en-AU" dirty="0" smtClean="0"/>
              <a:t>What is the scope of potential CEOS support to Phase 2?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(George’s) Questions to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51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What </a:t>
            </a:r>
            <a:r>
              <a:rPr lang="en-AU" dirty="0"/>
              <a:t>is the strategy for achieving sustained institutional arrangements </a:t>
            </a:r>
            <a:r>
              <a:rPr lang="en-AU" b="1" i="1" u="sng" dirty="0"/>
              <a:t>and </a:t>
            </a:r>
            <a:r>
              <a:rPr lang="en-AU" b="1" i="1" u="sng" dirty="0" smtClean="0"/>
              <a:t>funding</a:t>
            </a:r>
            <a:r>
              <a:rPr lang="en-AU" dirty="0" smtClean="0"/>
              <a:t> for CEOS GEOGLAM-related activities, and </a:t>
            </a:r>
            <a:r>
              <a:rPr lang="en-AU" dirty="0"/>
              <a:t>GEOGLAM </a:t>
            </a:r>
            <a:r>
              <a:rPr lang="en-AU" dirty="0" smtClean="0"/>
              <a:t>implementation overall beyond Phase 1?</a:t>
            </a:r>
          </a:p>
          <a:p>
            <a:r>
              <a:rPr lang="en-AU" dirty="0" smtClean="0"/>
              <a:t>Do we still have the attention of the G-20? And the commensurate resources to support the ambitions?</a:t>
            </a:r>
          </a:p>
          <a:p>
            <a:r>
              <a:rPr lang="en-AU" dirty="0" smtClean="0"/>
              <a:t>What triggers the initiation of GEOGLAM Phase 2, and CEOS support to GEOGLAM Phase 2?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(George’s) Questions to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3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This week: </a:t>
            </a:r>
            <a:r>
              <a:rPr lang="en-US" dirty="0" smtClean="0"/>
              <a:t>GEOGLAM-CEOS Co-Community</a:t>
            </a:r>
          </a:p>
          <a:p>
            <a:r>
              <a:rPr lang="en-US" b="1" dirty="0" smtClean="0"/>
              <a:t>April: </a:t>
            </a:r>
            <a:r>
              <a:rPr lang="en-US" dirty="0" smtClean="0"/>
              <a:t>SIT-29</a:t>
            </a:r>
          </a:p>
          <a:p>
            <a:pPr lvl="1"/>
            <a:r>
              <a:rPr lang="en-US" dirty="0" smtClean="0"/>
              <a:t>GEOGLAM P1 support status update; preview Plenary</a:t>
            </a:r>
          </a:p>
          <a:p>
            <a:pPr lvl="1"/>
            <a:r>
              <a:rPr lang="en-US" dirty="0" smtClean="0"/>
              <a:t>CEOS ad hoc WG on GEOGLAM Side Meeting (1h)</a:t>
            </a:r>
          </a:p>
          <a:p>
            <a:r>
              <a:rPr lang="en-US" b="1" dirty="0" smtClean="0"/>
              <a:t>Sept: </a:t>
            </a:r>
            <a:r>
              <a:rPr lang="en-US" dirty="0" smtClean="0"/>
              <a:t>SIT Technical Workshop</a:t>
            </a:r>
          </a:p>
          <a:p>
            <a:pPr lvl="1"/>
            <a:r>
              <a:rPr lang="en-US" dirty="0" smtClean="0"/>
              <a:t>Prepare decisions and proposals for Plenary endorsement</a:t>
            </a:r>
          </a:p>
          <a:p>
            <a:r>
              <a:rPr lang="en-US" b="1" dirty="0" smtClean="0"/>
              <a:t>Oct: </a:t>
            </a:r>
            <a:r>
              <a:rPr lang="en-US" dirty="0" smtClean="0"/>
              <a:t>CEOS Plenary</a:t>
            </a:r>
          </a:p>
          <a:p>
            <a:pPr lvl="1"/>
            <a:r>
              <a:rPr lang="en-US" dirty="0" smtClean="0"/>
              <a:t>Renew mandate for CEOS support to GEOGLAM; update of P1 support strategy for endorsement; propose P2 strategy (TBC)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CEOS Milestones for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013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552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183</TotalTime>
  <Words>380</Words>
  <Application>Microsoft Macintosh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GEOGLAM-CEOS Global Agricultural Monitoring Co-Community Meeting Introduction</vt:lpstr>
      <vt:lpstr>Welcome!</vt:lpstr>
      <vt:lpstr>Meeting Objectives</vt:lpstr>
      <vt:lpstr>Agenda Overview</vt:lpstr>
      <vt:lpstr>Meeting Format</vt:lpstr>
      <vt:lpstr>(George’s) Questions to Address</vt:lpstr>
      <vt:lpstr>(George’s) Questions to Address</vt:lpstr>
      <vt:lpstr>CEOS Milestones for 2014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CEOS-GEOGLAM Co-Community Meeting Introduction</dc:title>
  <dc:creator>George Dyke</dc:creator>
  <cp:lastModifiedBy>George Dyke</cp:lastModifiedBy>
  <cp:revision>113</cp:revision>
  <dcterms:created xsi:type="dcterms:W3CDTF">2013-06-25T19:00:58Z</dcterms:created>
  <dcterms:modified xsi:type="dcterms:W3CDTF">2014-02-20T11:29:14Z</dcterms:modified>
</cp:coreProperties>
</file>