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AF5"/>
    <a:srgbClr val="0C69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91" autoAdjust="0"/>
    <p:restoredTop sz="86377" autoAdjust="0"/>
  </p:normalViewPr>
  <p:slideViewPr>
    <p:cSldViewPr snapToGrid="0" snapToObjects="1">
      <p:cViewPr varScale="1">
        <p:scale>
          <a:sx n="75" d="100"/>
          <a:sy n="75" d="100"/>
        </p:scale>
        <p:origin x="-16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AB33-83CA-8B4D-A992-48190AE0DBA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F223-018C-254D-9361-AB81B2432A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48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1612-386E-6C4A-BE77-A52FD1A636C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0ADC6-7630-184F-86B3-2B54840A06F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742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xfrm>
            <a:off x="687082" y="4346069"/>
            <a:ext cx="5483837" cy="4112094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 would add to the top of the list the Crop Monitor- saying it is operational and provided to AMIS</a:t>
            </a:r>
          </a:p>
          <a:p>
            <a:pPr eaLnBrk="1" hangingPunct="1"/>
            <a:r>
              <a:rPr lang="en-US" smtClean="0"/>
              <a:t>You could also change the order, so first show the list of accomplishments with the crop monitor as one, and then give the example after</a:t>
            </a:r>
          </a:p>
        </p:txBody>
      </p:sp>
      <p:sp>
        <p:nvSpPr>
          <p:cNvPr id="225284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A9871851-B9D6-48B5-AA8F-CB9E1D794311}" type="slidenum">
              <a:rPr lang="en-US" sz="1200"/>
              <a:pPr algn="r" defTabSz="931863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892380-3D4E-A34E-9953-7BBE97453F59}" type="datetime1">
              <a:rPr lang="en-AU" smtClean="0"/>
              <a:pPr/>
              <a:t>27/02/2014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12" y="214805"/>
            <a:ext cx="57243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0C69E6"/>
                </a:solidFill>
              </a:defRPr>
            </a:lvl2pPr>
            <a:lvl3pPr>
              <a:defRPr sz="2000">
                <a:solidFill>
                  <a:srgbClr val="398AF5"/>
                </a:solidFill>
              </a:defRPr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CEOS-GEOGLAM Co-Community Meeting 27</a:t>
            </a:r>
            <a:r>
              <a:rPr lang="en-US" baseline="30000" dirty="0" smtClean="0"/>
              <a:t>th</a:t>
            </a:r>
            <a:r>
              <a:rPr lang="en-US" dirty="0" smtClean="0"/>
              <a:t>-28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EA04-B79F-4289-A48C-C2D873D0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159586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341963"/>
            <a:ext cx="8723376" cy="565067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9576"/>
            <a:ext cx="8229600" cy="90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CEOS-GEOGLAM Co-Community Meeting 27</a:t>
            </a:r>
            <a:r>
              <a:rPr lang="en-US" baseline="30000" dirty="0" smtClean="0"/>
              <a:t>th</a:t>
            </a:r>
            <a:r>
              <a:rPr lang="en-US" dirty="0" smtClean="0"/>
              <a:t>-28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8276" y="6446111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32ADF7-7EFA-8D4E-A8EB-5FFF08D4B7C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71" y="1632857"/>
            <a:ext cx="8512629" cy="44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5" name="Picture 14" descr="Description: ceos_trans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35" y="216148"/>
            <a:ext cx="865505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12" y="214805"/>
            <a:ext cx="57243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Arial Narrow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b="1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b="1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b="1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b="1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b="1" kern="1200">
          <a:solidFill>
            <a:schemeClr val="tx2"/>
          </a:solidFill>
          <a:latin typeface="Arial Narrow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95354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GEOGLAM Programmatic and Institutional Status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en-CA" sz="2000" dirty="0" smtClean="0"/>
              <a:t>Outcomes from GEO Ministerial / Plenary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en-CA" sz="2000" dirty="0" smtClean="0"/>
              <a:t>Implementation plan progress and resources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en-CA" sz="2000" dirty="0" smtClean="0"/>
              <a:t>GEOGLAM objectives for 2014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en-CA" sz="2000" dirty="0" smtClean="0"/>
              <a:t>Current issues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1041"/>
            <a:ext cx="6400800" cy="1088020"/>
          </a:xfrm>
        </p:spPr>
        <p:txBody>
          <a:bodyPr/>
          <a:lstStyle/>
          <a:p>
            <a:r>
              <a:rPr lang="en-US" b="1" dirty="0" smtClean="0"/>
              <a:t>Michel </a:t>
            </a:r>
            <a:r>
              <a:rPr lang="en-US" b="1" dirty="0" err="1" smtClean="0"/>
              <a:t>Deshayes</a:t>
            </a:r>
            <a:r>
              <a:rPr lang="en-US" b="1" dirty="0" smtClean="0"/>
              <a:t> - GEO</a:t>
            </a:r>
          </a:p>
          <a:p>
            <a:r>
              <a:rPr lang="en-US" dirty="0" smtClean="0"/>
              <a:t>CEOS-GEOGLAM  meeting, 27</a:t>
            </a:r>
            <a:r>
              <a:rPr lang="en-US" baseline="30000" dirty="0" smtClean="0"/>
              <a:t>th</a:t>
            </a:r>
            <a:r>
              <a:rPr lang="en-US" dirty="0" smtClean="0"/>
              <a:t>-28</a:t>
            </a:r>
            <a:r>
              <a:rPr lang="en-US" baseline="30000" dirty="0" smtClean="0"/>
              <a:t>th</a:t>
            </a:r>
            <a:r>
              <a:rPr lang="en-US" dirty="0" smtClean="0"/>
              <a:t> February 2014</a:t>
            </a:r>
          </a:p>
          <a:p>
            <a:r>
              <a:rPr lang="en-US" sz="1600" i="1" dirty="0" smtClean="0"/>
              <a:t>ESA/ESRIN, </a:t>
            </a:r>
            <a:r>
              <a:rPr lang="en-US" sz="1600" i="1" dirty="0" err="1" smtClean="0"/>
              <a:t>Frascatti</a:t>
            </a:r>
            <a:r>
              <a:rPr lang="en-US" sz="1600" i="1" dirty="0" smtClean="0"/>
              <a:t>, Italy</a:t>
            </a:r>
            <a:endParaRPr lang="en-US" sz="1600" i="1" dirty="0"/>
          </a:p>
        </p:txBody>
      </p:sp>
      <p:pic>
        <p:nvPicPr>
          <p:cNvPr id="5" name="Picture 4" descr="Description: ceos_tran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12" y="214805"/>
            <a:ext cx="865505" cy="31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108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333" y="1904678"/>
            <a:ext cx="8015468" cy="4424685"/>
          </a:xfrm>
        </p:spPr>
        <p:txBody>
          <a:bodyPr>
            <a:normAutofit/>
          </a:bodyPr>
          <a:lstStyle/>
          <a:p>
            <a:r>
              <a:rPr lang="en-AU" sz="2800" dirty="0" smtClean="0"/>
              <a:t>GEO extended for another 10 years (2015-2025)</a:t>
            </a:r>
            <a:endParaRPr lang="en-AU" dirty="0" smtClean="0"/>
          </a:p>
          <a:p>
            <a:pPr lvl="1"/>
            <a:r>
              <a:rPr lang="en-AU" dirty="0" smtClean="0"/>
              <a:t>GEO created in 2005 for 10 years</a:t>
            </a:r>
          </a:p>
          <a:p>
            <a:pPr lvl="1"/>
            <a:r>
              <a:rPr lang="en-AU" dirty="0" smtClean="0"/>
              <a:t>Ministerial January 2014: GEO extended until 2025</a:t>
            </a:r>
          </a:p>
          <a:p>
            <a:r>
              <a:rPr lang="en-AU" dirty="0" smtClean="0"/>
              <a:t>Other outcomes</a:t>
            </a:r>
          </a:p>
          <a:p>
            <a:pPr lvl="1"/>
            <a:r>
              <a:rPr lang="en-US" dirty="0" smtClean="0"/>
              <a:t>Role/importance of special initiatives (GFOI, GEOGLAM..)</a:t>
            </a:r>
          </a:p>
          <a:p>
            <a:pPr lvl="1"/>
            <a:r>
              <a:rPr lang="en-US" dirty="0" smtClean="0"/>
              <a:t>Continue to advance broad open data policies</a:t>
            </a:r>
          </a:p>
          <a:p>
            <a:pPr lvl="1"/>
            <a:r>
              <a:rPr lang="en-US" dirty="0" smtClean="0"/>
              <a:t>Linkage to Sustainable Development Goals (SDG's)</a:t>
            </a:r>
          </a:p>
          <a:p>
            <a:pPr lvl="1"/>
            <a:r>
              <a:rPr lang="en-US" dirty="0" smtClean="0"/>
              <a:t>Increased partnership with private sector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Outcomes from GEO Ministerial / Plenary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2"/>
          <p:cNvSpPr>
            <a:spLocks noGrp="1"/>
          </p:cNvSpPr>
          <p:nvPr>
            <p:ph type="title" idx="4294967295"/>
          </p:nvPr>
        </p:nvSpPr>
        <p:spPr>
          <a:xfrm>
            <a:off x="762000" y="294784"/>
            <a:ext cx="7924800" cy="94577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Tahoma" pitchFamily="34" charset="0"/>
                <a:cs typeface="Tahoma" pitchFamily="34" charset="0"/>
              </a:rPr>
              <a:t>GEOGLAM Structure &amp; Work plan</a:t>
            </a:r>
            <a:endParaRPr lang="fr-FR" sz="3200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2824" y="1539875"/>
            <a:ext cx="7125164" cy="4829175"/>
            <a:chOff x="902824" y="1540113"/>
            <a:chExt cx="7125164" cy="4829150"/>
          </a:xfrm>
        </p:grpSpPr>
        <p:sp>
          <p:nvSpPr>
            <p:cNvPr id="6" name="Rectangle 5"/>
            <p:cNvSpPr/>
            <p:nvPr/>
          </p:nvSpPr>
          <p:spPr>
            <a:xfrm>
              <a:off x="3562350" y="3930876"/>
              <a:ext cx="1879600" cy="206373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2. National capacity development</a:t>
              </a:r>
              <a:endParaRPr lang="en-US" sz="105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endParaRPr>
            </a:p>
            <a:p>
              <a:pPr marL="228600" indent="-228600" defTabSz="457200">
                <a:defRPr/>
              </a:pPr>
              <a:r>
                <a:rPr lang="en-US" sz="7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 </a:t>
              </a:r>
            </a:p>
            <a:p>
              <a:pPr marL="228600" indent="-228600" algn="ctr" defTabSz="457200"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for agricultural monitoring using EO</a:t>
              </a:r>
            </a:p>
          </p:txBody>
        </p:sp>
        <p:cxnSp>
          <p:nvCxnSpPr>
            <p:cNvPr id="7" name="Straight Connector 25"/>
            <p:cNvCxnSpPr/>
            <p:nvPr/>
          </p:nvCxnSpPr>
          <p:spPr>
            <a:xfrm flipV="1">
              <a:off x="5781675" y="2203685"/>
              <a:ext cx="0" cy="14747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305050" y="1540113"/>
              <a:ext cx="4933950" cy="66357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srgbClr val="FFFFFF"/>
                  </a:solidFill>
                </a:rPr>
                <a:t>GEOGLAM Steering Committee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 defTabSz="457200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Including G20 Donor representation, program stakeholders</a:t>
              </a:r>
              <a:r>
                <a:rPr lang="en-US" sz="140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4887" y="2529121"/>
              <a:ext cx="4083101" cy="66357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srgbClr val="FFFFFF"/>
                  </a:solidFill>
                  <a:latin typeface="Calibri" pitchFamily="34" charset="0"/>
                </a:rPr>
                <a:t>Implementation  Group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 defTabSz="45720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Calibri" pitchFamily="34" charset="0"/>
                </a:rPr>
                <a:t>consisting of Implementation Team leads</a:t>
              </a:r>
              <a:endParaRPr lang="en-US" sz="16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2824" y="2436521"/>
              <a:ext cx="2094375" cy="92868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b="1" dirty="0">
                  <a:solidFill>
                    <a:srgbClr val="FFFFFF"/>
                  </a:solidFill>
                  <a:latin typeface="Calibri" pitchFamily="34" charset="0"/>
                </a:rPr>
                <a:t>Program Coordination office</a:t>
              </a:r>
            </a:p>
            <a:p>
              <a:pPr algn="ctr" defTabSz="457200">
                <a:defRPr/>
              </a:pPr>
              <a:r>
                <a:rPr lang="en-US" sz="1400" dirty="0">
                  <a:solidFill>
                    <a:srgbClr val="FFFFFF"/>
                  </a:solidFill>
                  <a:latin typeface="Calibri" pitchFamily="34" charset="0"/>
                </a:rPr>
                <a:t>+ Secretariat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17600" y="3908651"/>
              <a:ext cx="1879600" cy="2062152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457200">
                <a:buFontTx/>
                <a:buAutoNum type="arabicPeriod"/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 Global / Regional System of Systems</a:t>
              </a:r>
              <a:endParaRPr lang="en-US" sz="105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endParaRPr>
            </a:p>
            <a:p>
              <a:pPr marL="228600" indent="-228600" defTabSz="457200">
                <a:defRPr/>
              </a:pPr>
              <a:r>
                <a:rPr lang="en-US" sz="8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 </a:t>
              </a:r>
            </a:p>
            <a:p>
              <a:pPr algn="ctr" defTabSz="457200"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main producer countries, main commodities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81675" y="3932464"/>
              <a:ext cx="2246313" cy="2062151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3.  Monitoring </a:t>
              </a:r>
              <a:b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</a:br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countries at risk</a:t>
              </a:r>
            </a:p>
            <a:p>
              <a:pPr defTabSz="457200">
                <a:buFont typeface="Calibri" pitchFamily="34" charset="0"/>
                <a:buAutoNum type="arabicPeriod"/>
                <a:defRPr/>
              </a:pP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endParaRPr>
            </a:p>
            <a:p>
              <a:pPr algn="ctr" defTabSz="457200">
                <a:defRPr/>
              </a:pP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</a:rPr>
                <a:t>food security assessment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8763" y="5047008"/>
              <a:ext cx="6019800" cy="2666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4. EO data coordination (w. CEOS)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8763" y="5385143"/>
              <a:ext cx="6019800" cy="26511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5. Method improvement through R&amp;D coordination (e.g. JECAM)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8763" y="5723279"/>
              <a:ext cx="6019800" cy="26511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F81BD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6.  Data products and information dissemination</a:t>
              </a:r>
            </a:p>
          </p:txBody>
        </p:sp>
        <p:sp>
          <p:nvSpPr>
            <p:cNvPr id="16" name="Rounded Rectangle 51"/>
            <p:cNvSpPr/>
            <p:nvPr/>
          </p:nvSpPr>
          <p:spPr>
            <a:xfrm>
              <a:off x="1455738" y="5970803"/>
              <a:ext cx="849312" cy="385760"/>
            </a:xfrm>
            <a:prstGeom prst="round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Tasks</a:t>
              </a:r>
            </a:p>
          </p:txBody>
        </p:sp>
        <p:sp>
          <p:nvSpPr>
            <p:cNvPr id="17" name="Rounded Rectangle 52"/>
            <p:cNvSpPr/>
            <p:nvPr/>
          </p:nvSpPr>
          <p:spPr>
            <a:xfrm>
              <a:off x="4121150" y="5994615"/>
              <a:ext cx="762000" cy="374648"/>
            </a:xfrm>
            <a:prstGeom prst="round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Tasks</a:t>
              </a:r>
            </a:p>
          </p:txBody>
        </p:sp>
        <p:sp>
          <p:nvSpPr>
            <p:cNvPr id="18" name="Rounded Rectangle 53"/>
            <p:cNvSpPr/>
            <p:nvPr/>
          </p:nvSpPr>
          <p:spPr>
            <a:xfrm>
              <a:off x="6381750" y="6007315"/>
              <a:ext cx="779463" cy="361948"/>
            </a:xfrm>
            <a:prstGeom prst="round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Tasks</a:t>
              </a:r>
            </a:p>
          </p:txBody>
        </p:sp>
        <p:cxnSp>
          <p:nvCxnSpPr>
            <p:cNvPr id="19" name="Straight Connector 54"/>
            <p:cNvCxnSpPr>
              <a:endCxn id="11" idx="0"/>
            </p:cNvCxnSpPr>
            <p:nvPr/>
          </p:nvCxnSpPr>
          <p:spPr>
            <a:xfrm flipH="1">
              <a:off x="2057400" y="3678465"/>
              <a:ext cx="84138" cy="23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5"/>
            <p:cNvCxnSpPr/>
            <p:nvPr/>
          </p:nvCxnSpPr>
          <p:spPr>
            <a:xfrm>
              <a:off x="4303713" y="3684815"/>
              <a:ext cx="0" cy="231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6"/>
            <p:cNvCxnSpPr/>
            <p:nvPr/>
          </p:nvCxnSpPr>
          <p:spPr>
            <a:xfrm>
              <a:off x="6664325" y="3691165"/>
              <a:ext cx="0" cy="231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2141538" y="3678465"/>
              <a:ext cx="45227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8"/>
            <p:cNvCxnSpPr/>
            <p:nvPr/>
          </p:nvCxnSpPr>
          <p:spPr>
            <a:xfrm>
              <a:off x="2984500" y="2938694"/>
              <a:ext cx="9715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Rectangle 5"/>
          <p:cNvSpPr txBox="1">
            <a:spLocks noGrp="1" noChangeArrowheads="1"/>
          </p:cNvSpPr>
          <p:nvPr/>
        </p:nvSpPr>
        <p:spPr bwMode="auto">
          <a:xfrm>
            <a:off x="7239000" y="6600825"/>
            <a:ext cx="1905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50000"/>
              </a:spcBef>
            </a:pPr>
            <a:fld id="{C8E6E883-A7B8-49AA-81A2-5B8531CA6DB5}" type="slidenum">
              <a:rPr lang="en-US" sz="1200">
                <a:solidFill>
                  <a:srgbClr val="002569"/>
                </a:solidFill>
                <a:latin typeface="Century Gothic" pitchFamily="34" charset="0"/>
                <a:ea typeface="MS PGothic" pitchFamily="34" charset="-128"/>
              </a:rPr>
              <a:pPr algn="r" defTabSz="457200" eaLnBrk="0" hangingPunct="0">
                <a:spcBef>
                  <a:spcPct val="50000"/>
                </a:spcBef>
              </a:pPr>
              <a:t>3</a:t>
            </a:fld>
            <a:r>
              <a:rPr lang="en-US" sz="1200">
                <a:solidFill>
                  <a:srgbClr val="002569"/>
                </a:solidFill>
                <a:latin typeface="Century Gothic" pitchFamily="34" charset="0"/>
                <a:ea typeface="MS PGothic" pitchFamily="34" charset="-128"/>
              </a:rPr>
              <a:t> / 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1478"/>
            <a:ext cx="8686799" cy="44246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Implementation Plan</a:t>
            </a:r>
          </a:p>
          <a:p>
            <a:pPr lvl="1"/>
            <a:r>
              <a:rPr lang="en-US" dirty="0" smtClean="0"/>
              <a:t>Evolving </a:t>
            </a:r>
            <a:r>
              <a:rPr lang="en-US" dirty="0" smtClean="0"/>
              <a:t>document, with first version dated July 2013</a:t>
            </a:r>
          </a:p>
          <a:p>
            <a:pPr lvl="1"/>
            <a:r>
              <a:rPr lang="en-US" dirty="0" smtClean="0"/>
              <a:t>6 components (</a:t>
            </a:r>
            <a:r>
              <a:rPr lang="en-US" i="1" dirty="0" smtClean="0"/>
              <a:t>see below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phases to 2017 (Operational Phase)</a:t>
            </a:r>
          </a:p>
          <a:p>
            <a:pPr lvl="1"/>
            <a:r>
              <a:rPr lang="en-US" dirty="0" smtClean="0"/>
              <a:t>2014 transition from Phase-1 (Foundation) to Phase-2 (Expansion)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kern="1200" dirty="0" smtClean="0">
                <a:solidFill>
                  <a:srgbClr val="FFFFFF"/>
                </a:solidFill>
                <a:latin typeface="Arial Narrow" pitchFamily="34" charset="0"/>
                <a:ea typeface="+mj-ea"/>
                <a:cs typeface="+mj-cs"/>
              </a:rPr>
              <a:t>Implementation plan progress and resources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>
            <a:off x="4149725" y="4437063"/>
            <a:ext cx="4886325" cy="2376487"/>
            <a:chOff x="4149725" y="4437063"/>
            <a:chExt cx="4886325" cy="2376487"/>
          </a:xfrm>
        </p:grpSpPr>
        <p:sp>
          <p:nvSpPr>
            <p:cNvPr id="6" name="Shape 411"/>
            <p:cNvSpPr txBox="1"/>
            <p:nvPr/>
          </p:nvSpPr>
          <p:spPr>
            <a:xfrm>
              <a:off x="4149725" y="4868863"/>
              <a:ext cx="1430338" cy="1646237"/>
            </a:xfrm>
            <a:prstGeom prst="rect">
              <a:avLst/>
            </a:prstGeom>
            <a:gradFill>
              <a:gsLst>
                <a:gs pos="0">
                  <a:srgbClr val="A0CA4A"/>
                </a:gs>
                <a:gs pos="100000">
                  <a:srgbClr val="DCFFA0"/>
                </a:gs>
              </a:gsLst>
              <a:lin ang="16200000" scaled="0"/>
            </a:gradFill>
            <a:ln w="9525" cap="rnd">
              <a:solidFill>
                <a:srgbClr val="98B95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97222"/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 Narrow" pitchFamily="34" charset="0"/>
                  <a:ea typeface="Calibri"/>
                  <a:cs typeface="Calibri"/>
                  <a:sym typeface="Calibri"/>
                </a:rPr>
                <a:t>1. Global / Regional System of Systems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Arial Narrow" pitchFamily="34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kern="0" dirty="0">
                  <a:solidFill>
                    <a:srgbClr val="000000"/>
                  </a:solidFill>
                  <a:latin typeface="Arial Narrow" pitchFamily="34" charset="0"/>
                  <a:ea typeface="Calibri"/>
                  <a:cs typeface="Calibri"/>
                  <a:sym typeface="Calibri"/>
                </a:rPr>
                <a:t>main producer countries, main commodities</a:t>
              </a:r>
              <a:endParaRPr lang="en-US" sz="1100" kern="0" dirty="0">
                <a:solidFill>
                  <a:srgbClr val="000000"/>
                </a:solidFill>
                <a:latin typeface="Arial Narrow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412"/>
            <p:cNvSpPr txBox="1">
              <a:spLocks noChangeArrowheads="1"/>
            </p:cNvSpPr>
            <p:nvPr/>
          </p:nvSpPr>
          <p:spPr bwMode="auto">
            <a:xfrm>
              <a:off x="5854700" y="4878388"/>
              <a:ext cx="1525588" cy="1646237"/>
            </a:xfrm>
            <a:prstGeom prst="rect">
              <a:avLst/>
            </a:prstGeom>
            <a:gradFill rotWithShape="0">
              <a:gsLst>
                <a:gs pos="0">
                  <a:srgbClr val="A0CA4A"/>
                </a:gs>
                <a:gs pos="100000">
                  <a:srgbClr val="DCFFA0"/>
                </a:gs>
              </a:gsLst>
              <a:lin ang="16200000"/>
            </a:gradFill>
            <a:ln w="9525" cap="rnd">
              <a:solidFill>
                <a:srgbClr val="98B954"/>
              </a:solidFill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 algn="ctr">
                <a:buClr>
                  <a:srgbClr val="000000"/>
                </a:buClr>
                <a:buSzPct val="100000"/>
                <a:buFont typeface="Calibri" pitchFamily="34" charset="0"/>
                <a:buAutoNum type="arabicPeriod" startAt="2"/>
              </a:pPr>
              <a:r>
                <a:rPr lang="en-US" sz="1200" b="1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 National Capacity Development</a:t>
              </a:r>
              <a:endParaRPr lang="en-US" sz="1400">
                <a:solidFill>
                  <a:srgbClr val="000000"/>
                </a:solidFill>
                <a:latin typeface="Arial Narrow" pitchFamily="34" charset="0"/>
                <a:sym typeface="Calibri" pitchFamily="34" charset="0"/>
              </a:endParaRPr>
            </a:p>
            <a:p>
              <a:pPr algn="ct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r>
                <a:rPr lang="en-US" sz="1100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for agricultural monitoring using earth observation</a:t>
              </a:r>
            </a:p>
          </p:txBody>
        </p:sp>
        <p:sp>
          <p:nvSpPr>
            <p:cNvPr id="8" name="Shape 413"/>
            <p:cNvSpPr txBox="1">
              <a:spLocks noChangeArrowheads="1"/>
            </p:cNvSpPr>
            <p:nvPr/>
          </p:nvSpPr>
          <p:spPr bwMode="auto">
            <a:xfrm>
              <a:off x="7605713" y="4887913"/>
              <a:ext cx="1430337" cy="1646237"/>
            </a:xfrm>
            <a:prstGeom prst="rect">
              <a:avLst/>
            </a:prstGeom>
            <a:gradFill rotWithShape="0">
              <a:gsLst>
                <a:gs pos="0">
                  <a:srgbClr val="A0CA4A"/>
                </a:gs>
                <a:gs pos="100000">
                  <a:srgbClr val="DCFFA0"/>
                </a:gs>
              </a:gsLst>
              <a:lin ang="16200000"/>
            </a:gradFill>
            <a:ln w="9525" cap="rnd">
              <a:solidFill>
                <a:srgbClr val="98B954"/>
              </a:solidFill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3. Monitoring countries at risk</a:t>
              </a:r>
            </a:p>
            <a:p>
              <a:pPr algn="ctr">
                <a:buClr>
                  <a:srgbClr val="000000"/>
                </a:buClr>
                <a:buSzPct val="25000"/>
              </a:pPr>
              <a:r>
                <a:rPr lang="en-US" sz="1100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food security assessment</a:t>
              </a:r>
            </a:p>
          </p:txBody>
        </p:sp>
        <p:sp>
          <p:nvSpPr>
            <p:cNvPr id="9" name="Shape 414"/>
            <p:cNvSpPr txBox="1">
              <a:spLocks noChangeArrowheads="1"/>
            </p:cNvSpPr>
            <p:nvPr/>
          </p:nvSpPr>
          <p:spPr bwMode="auto">
            <a:xfrm>
              <a:off x="4284663" y="5648325"/>
              <a:ext cx="4608512" cy="212725"/>
            </a:xfrm>
            <a:prstGeom prst="rect">
              <a:avLst/>
            </a:prstGeom>
            <a:solidFill>
              <a:srgbClr val="FFFF00">
                <a:alpha val="57646"/>
              </a:srgbClr>
            </a:solidFill>
            <a:ln w="9525" cap="rnd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4. EO data coordination</a:t>
              </a:r>
            </a:p>
          </p:txBody>
        </p:sp>
        <p:sp>
          <p:nvSpPr>
            <p:cNvPr id="10" name="Shape 415"/>
            <p:cNvSpPr txBox="1">
              <a:spLocks noChangeArrowheads="1"/>
            </p:cNvSpPr>
            <p:nvPr/>
          </p:nvSpPr>
          <p:spPr bwMode="auto">
            <a:xfrm>
              <a:off x="4284663" y="5918200"/>
              <a:ext cx="4608512" cy="211138"/>
            </a:xfrm>
            <a:prstGeom prst="rect">
              <a:avLst/>
            </a:prstGeom>
            <a:solidFill>
              <a:srgbClr val="FFFF00">
                <a:alpha val="57646"/>
              </a:srgbClr>
            </a:solidFill>
            <a:ln w="9525" cap="rnd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5. Method improvement through R&amp;D coordination (eg. JECAM)</a:t>
              </a:r>
            </a:p>
          </p:txBody>
        </p:sp>
        <p:sp>
          <p:nvSpPr>
            <p:cNvPr id="11" name="Shape 416"/>
            <p:cNvSpPr txBox="1">
              <a:spLocks noChangeArrowheads="1"/>
            </p:cNvSpPr>
            <p:nvPr/>
          </p:nvSpPr>
          <p:spPr bwMode="auto">
            <a:xfrm>
              <a:off x="4284663" y="6188075"/>
              <a:ext cx="4608512" cy="211138"/>
            </a:xfrm>
            <a:prstGeom prst="rect">
              <a:avLst/>
            </a:prstGeom>
            <a:solidFill>
              <a:srgbClr val="FFFF00">
                <a:alpha val="57646"/>
              </a:srgbClr>
            </a:solidFill>
            <a:ln w="9525" cap="rnd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r>
                <a:rPr lang="en-US" sz="1200" b="1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6.  Data products and information dissemination</a:t>
              </a:r>
            </a:p>
          </p:txBody>
        </p:sp>
        <p:sp>
          <p:nvSpPr>
            <p:cNvPr id="12" name="Shape 417"/>
            <p:cNvSpPr>
              <a:spLocks noChangeArrowheads="1"/>
            </p:cNvSpPr>
            <p:nvPr/>
          </p:nvSpPr>
          <p:spPr bwMode="auto">
            <a:xfrm>
              <a:off x="4629150" y="6505575"/>
              <a:ext cx="492125" cy="2889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rnd">
              <a:solidFill>
                <a:srgbClr val="4A7EBB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r>
                <a:rPr lang="en-US" sz="1000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Tasks</a:t>
              </a:r>
            </a:p>
          </p:txBody>
        </p:sp>
        <p:sp>
          <p:nvSpPr>
            <p:cNvPr id="13" name="Shape 418"/>
            <p:cNvSpPr>
              <a:spLocks noChangeArrowheads="1"/>
            </p:cNvSpPr>
            <p:nvPr/>
          </p:nvSpPr>
          <p:spPr bwMode="auto">
            <a:xfrm>
              <a:off x="6345238" y="6515100"/>
              <a:ext cx="490537" cy="2889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rnd">
              <a:solidFill>
                <a:srgbClr val="4A7EBB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r>
                <a:rPr lang="en-US" sz="1000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Tasks</a:t>
              </a:r>
            </a:p>
          </p:txBody>
        </p:sp>
        <p:sp>
          <p:nvSpPr>
            <p:cNvPr id="14" name="Shape 419"/>
            <p:cNvSpPr>
              <a:spLocks noChangeArrowheads="1"/>
            </p:cNvSpPr>
            <p:nvPr/>
          </p:nvSpPr>
          <p:spPr bwMode="auto">
            <a:xfrm>
              <a:off x="8107363" y="6524625"/>
              <a:ext cx="490537" cy="2889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9525" cap="rnd">
              <a:solidFill>
                <a:srgbClr val="4A7EBB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r>
                <a:rPr lang="en-US" sz="1000">
                  <a:solidFill>
                    <a:srgbClr val="000000"/>
                  </a:solidFill>
                  <a:latin typeface="Arial Narrow" pitchFamily="34" charset="0"/>
                  <a:sym typeface="Calibri" pitchFamily="34" charset="0"/>
                </a:rPr>
                <a:t>Tasks</a:t>
              </a:r>
            </a:p>
          </p:txBody>
        </p:sp>
        <p:sp>
          <p:nvSpPr>
            <p:cNvPr id="15" name="ZoneTexte 15"/>
            <p:cNvSpPr txBox="1">
              <a:spLocks noChangeArrowheads="1"/>
            </p:cNvSpPr>
            <p:nvPr/>
          </p:nvSpPr>
          <p:spPr bwMode="auto">
            <a:xfrm>
              <a:off x="6516688" y="4437063"/>
              <a:ext cx="23717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0070C0"/>
                  </a:solidFill>
                  <a:sym typeface="Arial" charset="0"/>
                </a:rPr>
                <a:t>6 GEOGLAM components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96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332" y="1701478"/>
            <a:ext cx="8378769" cy="474463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Continuation of C#1 – Global / main producers</a:t>
            </a:r>
          </a:p>
          <a:p>
            <a:pPr lvl="1"/>
            <a:r>
              <a:rPr lang="en-AU" dirty="0" smtClean="0"/>
              <a:t>With link to AMIS (Agricultural Market Information System)</a:t>
            </a:r>
          </a:p>
          <a:p>
            <a:pPr lvl="1"/>
            <a:r>
              <a:rPr lang="en-AU" dirty="0" smtClean="0"/>
              <a:t>Work on ways to synthetically present results (</a:t>
            </a:r>
            <a:r>
              <a:rPr lang="en-AU" smtClean="0"/>
              <a:t>for non-EO specialists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Continuous improvement of Crop Monitor website interface</a:t>
            </a:r>
          </a:p>
          <a:p>
            <a:r>
              <a:rPr lang="en-US" dirty="0" smtClean="0"/>
              <a:t>Developing coordination of 2 components</a:t>
            </a:r>
          </a:p>
          <a:p>
            <a:pPr lvl="1"/>
            <a:r>
              <a:rPr lang="en-US" dirty="0" smtClean="0"/>
              <a:t>C#2 – Capacity Building</a:t>
            </a:r>
          </a:p>
          <a:p>
            <a:pPr lvl="2"/>
            <a:r>
              <a:rPr lang="en-US" dirty="0" smtClean="0"/>
              <a:t>Need to define criteria for country selection</a:t>
            </a:r>
          </a:p>
          <a:p>
            <a:pPr lvl="1"/>
            <a:r>
              <a:rPr lang="en-US" dirty="0" smtClean="0"/>
              <a:t>C#3 – Countries at Risk</a:t>
            </a:r>
          </a:p>
          <a:p>
            <a:pPr lvl="2"/>
            <a:r>
              <a:rPr lang="en-US" dirty="0" smtClean="0"/>
              <a:t>Need to define criteria for country selection</a:t>
            </a:r>
          </a:p>
          <a:p>
            <a:r>
              <a:rPr lang="en-US" dirty="0" smtClean="0"/>
              <a:t>Continuous link with CEOS</a:t>
            </a:r>
          </a:p>
          <a:p>
            <a:r>
              <a:rPr lang="en-US" dirty="0" smtClean="0"/>
              <a:t>GEOGLAM website</a:t>
            </a:r>
          </a:p>
          <a:p>
            <a:pPr lvl="1"/>
            <a:r>
              <a:rPr lang="en-US" dirty="0" smtClean="0"/>
              <a:t>Development and launch (&lt;6 months)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kern="1200" dirty="0" smtClean="0">
                <a:solidFill>
                  <a:srgbClr val="FFFFFF"/>
                </a:solidFill>
                <a:latin typeface="Arial Narrow" pitchFamily="34" charset="0"/>
                <a:ea typeface="+mj-ea"/>
                <a:cs typeface="+mj-cs"/>
              </a:rPr>
              <a:t>GEOGLAM objectives for 2014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4275"/>
            <a:ext cx="8229600" cy="720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GEOGLAM Crop Monitor Current Status</a:t>
            </a:r>
          </a:p>
        </p:txBody>
      </p:sp>
      <p:sp>
        <p:nvSpPr>
          <p:cNvPr id="223235" name="Rectangle 3"/>
          <p:cNvSpPr>
            <a:spLocks noGrp="1"/>
          </p:cNvSpPr>
          <p:nvPr>
            <p:ph idx="4294967295"/>
          </p:nvPr>
        </p:nvSpPr>
        <p:spPr>
          <a:xfrm>
            <a:off x="177800" y="1268413"/>
            <a:ext cx="8966200" cy="1800225"/>
          </a:xfrm>
        </p:spPr>
        <p:txBody>
          <a:bodyPr/>
          <a:lstStyle/>
          <a:p>
            <a:pPr marL="174625" indent="-174625"/>
            <a:r>
              <a:rPr lang="en-US" sz="2400" smtClean="0"/>
              <a:t>June-July 2013</a:t>
            </a:r>
            <a:r>
              <a:rPr lang="en-US" sz="2400" b="0" smtClean="0"/>
              <a:t>: </a:t>
            </a:r>
            <a:r>
              <a:rPr lang="en-US" sz="2400" smtClean="0"/>
              <a:t>Prototyped</a:t>
            </a:r>
            <a:r>
              <a:rPr lang="en-US" sz="2400" b="0" smtClean="0"/>
              <a:t> </a:t>
            </a:r>
            <a:r>
              <a:rPr lang="en-US" sz="2400" smtClean="0"/>
              <a:t>crop outlooks</a:t>
            </a:r>
            <a:r>
              <a:rPr lang="en-US" sz="2400" b="0" smtClean="0"/>
              <a:t> for review by AMIS</a:t>
            </a:r>
          </a:p>
          <a:p>
            <a:pPr marL="174625" indent="-174625"/>
            <a:r>
              <a:rPr lang="en-US" sz="2400" smtClean="0"/>
              <a:t>Sept. 2013</a:t>
            </a:r>
            <a:r>
              <a:rPr lang="en-US" sz="2400" b="0" smtClean="0"/>
              <a:t>: Started </a:t>
            </a:r>
            <a:r>
              <a:rPr lang="en-US" sz="2400" smtClean="0"/>
              <a:t>provision of routine Crop Monitor to AMIS</a:t>
            </a:r>
          </a:p>
          <a:p>
            <a:pPr marL="174625" indent="-174625"/>
            <a:r>
              <a:rPr lang="en-US" sz="2400" smtClean="0"/>
              <a:t>Since Sept. 2013:</a:t>
            </a:r>
            <a:r>
              <a:rPr lang="en-US" sz="2400" b="0" smtClean="0"/>
              <a:t>  Regular </a:t>
            </a:r>
            <a:r>
              <a:rPr lang="en-US" sz="2400" smtClean="0"/>
              <a:t>monthly reporting</a:t>
            </a:r>
            <a:r>
              <a:rPr lang="en-US" sz="2400" b="0" smtClean="0"/>
              <a:t> and </a:t>
            </a:r>
            <a:br>
              <a:rPr lang="en-US" sz="2400" b="0" smtClean="0"/>
            </a:br>
            <a:r>
              <a:rPr lang="en-US" sz="2400" smtClean="0"/>
              <a:t>refining</a:t>
            </a:r>
            <a:r>
              <a:rPr lang="en-US" sz="2400" b="0" smtClean="0"/>
              <a:t> </a:t>
            </a:r>
            <a:r>
              <a:rPr lang="en-US" sz="2400" smtClean="0"/>
              <a:t>tools and processes</a:t>
            </a:r>
            <a:r>
              <a:rPr lang="en-US" sz="2400" b="0" smtClean="0"/>
              <a:t> for information collection, maps and synthesis</a:t>
            </a:r>
          </a:p>
        </p:txBody>
      </p:sp>
      <p:pic>
        <p:nvPicPr>
          <p:cNvPr id="7175" name="Picture 7" descr="Screen Shot 2013-09-09 at 6.49.06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00438"/>
            <a:ext cx="23129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176" name="Picture 8" descr="Screen Shot 2013-09-27 at 2.54.14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3357563"/>
            <a:ext cx="22209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Picture 9" descr="Screen Shot 2013-09-27 at 2.54.04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429000"/>
            <a:ext cx="2246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07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084763"/>
            <a:ext cx="2952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3068638"/>
            <a:ext cx="2152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1" name="Espace réservé du numéro de diapositive 5"/>
          <p:cNvSpPr txBox="1">
            <a:spLocks noGrp="1"/>
          </p:cNvSpPr>
          <p:nvPr/>
        </p:nvSpPr>
        <p:spPr bwMode="auto">
          <a:xfrm>
            <a:off x="8388350" y="6597650"/>
            <a:ext cx="647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DE651AB-4325-4D4B-9A80-108A2E727A9A}" type="slidenum">
              <a:rPr lang="fr-FR" sz="1200">
                <a:solidFill>
                  <a:srgbClr val="00B0F0"/>
                </a:solidFill>
                <a:sym typeface="Arial" charset="0"/>
              </a:rPr>
              <a:pPr algn="r"/>
              <a:t>6</a:t>
            </a:fld>
            <a:r>
              <a:rPr lang="fr-FR" sz="1200" dirty="0">
                <a:solidFill>
                  <a:srgbClr val="00B0F0"/>
                </a:solidFill>
                <a:sym typeface="Arial" charset="0"/>
              </a:rPr>
              <a:t>/35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10" descr="Screen Shot 2013-09-24 at 7.01.56 AM.png"/>
          <p:cNvPicPr>
            <a:picLocks noChangeAspect="1"/>
          </p:cNvPicPr>
          <p:nvPr/>
        </p:nvPicPr>
        <p:blipFill>
          <a:blip r:embed="rId3" cstate="print"/>
          <a:srcRect t="3500"/>
          <a:stretch>
            <a:fillRect/>
          </a:stretch>
        </p:blipFill>
        <p:spPr bwMode="auto">
          <a:xfrm>
            <a:off x="0" y="1276350"/>
            <a:ext cx="91440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179638" y="279400"/>
            <a:ext cx="69643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5188"/>
            <a:ext cx="9144000" cy="941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5FAA"/>
                </a:solidFill>
                <a:ea typeface="MS PGothic" pitchFamily="34" charset="-128"/>
              </a:rPr>
              <a:t>Enables comparison among relevant datasets </a:t>
            </a:r>
            <a:r>
              <a:rPr lang="en-US">
                <a:solidFill>
                  <a:srgbClr val="005FAA"/>
                </a:solidFill>
                <a:ea typeface="MS PGothic" pitchFamily="34" charset="-128"/>
              </a:rPr>
              <a:t>(global, regional and national), </a:t>
            </a:r>
            <a:br>
              <a:rPr lang="en-US">
                <a:solidFill>
                  <a:srgbClr val="005FAA"/>
                </a:solidFill>
                <a:ea typeface="MS PGothic" pitchFamily="34" charset="-128"/>
              </a:rPr>
            </a:br>
            <a:r>
              <a:rPr lang="en-US">
                <a:solidFill>
                  <a:srgbClr val="005FAA"/>
                </a:solidFill>
                <a:ea typeface="MS PGothic" pitchFamily="34" charset="-128"/>
              </a:rPr>
              <a:t>by crop type and accounting for crop calendars; enables </a:t>
            </a:r>
            <a:r>
              <a:rPr lang="en-US" b="1">
                <a:solidFill>
                  <a:srgbClr val="005FAA"/>
                </a:solidFill>
                <a:ea typeface="MS PGothic" pitchFamily="34" charset="-128"/>
              </a:rPr>
              <a:t>crop condition labeling </a:t>
            </a:r>
            <a:r>
              <a:rPr lang="en-US">
                <a:solidFill>
                  <a:srgbClr val="005FAA"/>
                </a:solidFill>
                <a:ea typeface="MS PGothic" pitchFamily="34" charset="-128"/>
              </a:rPr>
              <a:t>and commenting to reflect </a:t>
            </a:r>
            <a:r>
              <a:rPr lang="en-US" b="1">
                <a:solidFill>
                  <a:srgbClr val="005FAA"/>
                </a:solidFill>
                <a:ea typeface="MS PGothic" pitchFamily="34" charset="-128"/>
              </a:rPr>
              <a:t>national expert assessments</a:t>
            </a:r>
          </a:p>
        </p:txBody>
      </p:sp>
      <p:sp>
        <p:nvSpPr>
          <p:cNvPr id="224262" name="Titre 5"/>
          <p:cNvSpPr>
            <a:spLocks noGrp="1"/>
          </p:cNvSpPr>
          <p:nvPr>
            <p:ph type="title" idx="4294967295"/>
          </p:nvPr>
        </p:nvSpPr>
        <p:spPr>
          <a:xfrm>
            <a:off x="1042988" y="345813"/>
            <a:ext cx="7129462" cy="5778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Tahoma" pitchFamily="34" charset="0"/>
              </a:rPr>
              <a:t>GEOGLAM Crop Monitor Assessment Interface</a:t>
            </a:r>
            <a:endParaRPr lang="en-US" dirty="0" smtClean="0">
              <a:cs typeface="Tahoma" pitchFamily="34" charset="0"/>
            </a:endParaRPr>
          </a:p>
        </p:txBody>
      </p:sp>
      <p:pic>
        <p:nvPicPr>
          <p:cNvPr id="224263" name="Picture 8" descr="C:\Users\ireshef\Pictures\logo\u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5445125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4" name="Espace réservé du numéro de diapositive 5"/>
          <p:cNvSpPr txBox="1">
            <a:spLocks noGrp="1"/>
          </p:cNvSpPr>
          <p:nvPr/>
        </p:nvSpPr>
        <p:spPr bwMode="auto">
          <a:xfrm>
            <a:off x="8388350" y="6597650"/>
            <a:ext cx="647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CAE668C-8093-4747-92F8-F0CD393F3F0F}" type="slidenum">
              <a:rPr lang="fr-FR" sz="1200">
                <a:solidFill>
                  <a:srgbClr val="00B0F0"/>
                </a:solidFill>
                <a:sym typeface="Arial" charset="0"/>
              </a:rPr>
              <a:pPr algn="r"/>
              <a:t>7</a:t>
            </a:fld>
            <a:r>
              <a:rPr lang="fr-FR" sz="1200">
                <a:solidFill>
                  <a:srgbClr val="00B0F0"/>
                </a:solidFill>
                <a:sym typeface="Arial" charset="0"/>
              </a:rPr>
              <a:t>/35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332" y="1701478"/>
            <a:ext cx="8378769" cy="4424685"/>
          </a:xfrm>
        </p:spPr>
        <p:txBody>
          <a:bodyPr/>
          <a:lstStyle/>
          <a:p>
            <a:r>
              <a:rPr lang="en-AU" dirty="0" smtClean="0"/>
              <a:t>Phase 1</a:t>
            </a:r>
          </a:p>
          <a:p>
            <a:pPr lvl="1"/>
            <a:r>
              <a:rPr lang="en-AU" dirty="0" smtClean="0"/>
              <a:t>R&amp;D achievements : a certain difficulty to assess data delivery by space agencies, hence their use</a:t>
            </a:r>
          </a:p>
          <a:p>
            <a:pPr lvl="2"/>
            <a:r>
              <a:rPr lang="en-AU" dirty="0" smtClean="0"/>
              <a:t>Reason: one-to-one delivery, no global view</a:t>
            </a:r>
          </a:p>
          <a:p>
            <a:r>
              <a:rPr lang="en-AU" dirty="0" smtClean="0"/>
              <a:t>Phase 2</a:t>
            </a:r>
          </a:p>
          <a:p>
            <a:pPr lvl="1"/>
            <a:r>
              <a:rPr lang="en-AU" dirty="0" smtClean="0"/>
              <a:t>Need to design and share criteria for selection of countries for C#2 </a:t>
            </a:r>
            <a:r>
              <a:rPr lang="en-AU" i="1" dirty="0" smtClean="0"/>
              <a:t>Capacity Building</a:t>
            </a:r>
            <a:r>
              <a:rPr lang="en-AU" dirty="0" smtClean="0"/>
              <a:t> and C#3 </a:t>
            </a:r>
            <a:r>
              <a:rPr lang="en-AU" i="1" dirty="0" smtClean="0"/>
              <a:t>Countries at Risk</a:t>
            </a:r>
          </a:p>
          <a:p>
            <a:pPr lvl="2"/>
            <a:r>
              <a:rPr lang="en-AU" dirty="0" smtClean="0"/>
              <a:t>Cf. </a:t>
            </a:r>
            <a:r>
              <a:rPr lang="en-AU" dirty="0" err="1" smtClean="0"/>
              <a:t>FAO’s</a:t>
            </a:r>
            <a:r>
              <a:rPr lang="en-AU" dirty="0" smtClean="0"/>
              <a:t> work (J. Latham et al.)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kern="1200" dirty="0" smtClean="0">
                <a:solidFill>
                  <a:srgbClr val="FFFFFF"/>
                </a:solidFill>
                <a:latin typeface="Arial Narrow" pitchFamily="34" charset="0"/>
                <a:ea typeface="+mj-ea"/>
                <a:cs typeface="+mj-cs"/>
              </a:rPr>
              <a:t>Current issues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273</TotalTime>
  <Words>528</Words>
  <Application>Microsoft Office PowerPoint</Application>
  <PresentationFormat>Affichage à l'écran (4:3)</PresentationFormat>
  <Paragraphs>91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Waveform</vt:lpstr>
      <vt:lpstr>GEOGLAM Programmatic and Institutional Status Outcomes from GEO Ministerial / Plenary Implementation plan progress and resources GEOGLAM objectives for 2014 Current issues</vt:lpstr>
      <vt:lpstr>Outcomes from GEO Ministerial / Plenary</vt:lpstr>
      <vt:lpstr>GEOGLAM Structure &amp; Work plan</vt:lpstr>
      <vt:lpstr>Implementation plan progress and resources</vt:lpstr>
      <vt:lpstr>GEOGLAM objectives for 2014</vt:lpstr>
      <vt:lpstr>GEOGLAM Crop Monitor Current Status</vt:lpstr>
      <vt:lpstr>GEOGLAM Crop Monitor Assessment Interface</vt:lpstr>
      <vt:lpstr>Current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CEOS-GEOGLAM Co-Community Meeting Introduction</dc:title>
  <dc:creator>George Dyke</dc:creator>
  <cp:lastModifiedBy>localu</cp:lastModifiedBy>
  <cp:revision>63</cp:revision>
  <dcterms:created xsi:type="dcterms:W3CDTF">2013-06-25T19:00:58Z</dcterms:created>
  <dcterms:modified xsi:type="dcterms:W3CDTF">2014-02-27T08:17:23Z</dcterms:modified>
</cp:coreProperties>
</file>