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7" r:id="rId5"/>
    <p:sldId id="268" r:id="rId6"/>
    <p:sldId id="269" r:id="rId7"/>
    <p:sldId id="265" r:id="rId8"/>
    <p:sldId id="27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6" autoAdjust="0"/>
    <p:restoredTop sz="89583" autoAdjust="0"/>
  </p:normalViewPr>
  <p:slideViewPr>
    <p:cSldViewPr snapToGrid="0" snapToObjects="1">
      <p:cViewPr varScale="1">
        <p:scale>
          <a:sx n="102" d="100"/>
          <a:sy n="102" d="100"/>
        </p:scale>
        <p:origin x="-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5E9F0-144D-E141-9960-B0CCB96DB117}" type="doc">
      <dgm:prSet loTypeId="urn:microsoft.com/office/officeart/2005/8/layout/hChevron3" loCatId="" qsTypeId="urn:microsoft.com/office/officeart/2005/8/quickstyle/simple4" qsCatId="simple" csTypeId="urn:microsoft.com/office/officeart/2005/8/colors/colorful3" csCatId="colorful" phldr="1"/>
      <dgm:spPr/>
    </dgm:pt>
    <dgm:pt modelId="{99FA182C-9723-5749-98A5-9B7B84E4BE6D}">
      <dgm:prSet phldrT="[Text]"/>
      <dgm:spPr/>
      <dgm:t>
        <a:bodyPr/>
        <a:lstStyle/>
        <a:p>
          <a:r>
            <a:rPr lang="en-US" dirty="0" smtClean="0"/>
            <a:t>Target Products</a:t>
          </a:r>
          <a:endParaRPr lang="en-US" dirty="0"/>
        </a:p>
      </dgm:t>
    </dgm:pt>
    <dgm:pt modelId="{72BFCCF3-5440-5C45-B156-DBBECF72E9A5}" type="parTrans" cxnId="{99AC8E1C-4ACB-C242-B318-300AD5A9AB1A}">
      <dgm:prSet/>
      <dgm:spPr/>
      <dgm:t>
        <a:bodyPr/>
        <a:lstStyle/>
        <a:p>
          <a:endParaRPr lang="en-US"/>
        </a:p>
      </dgm:t>
    </dgm:pt>
    <dgm:pt modelId="{B9753907-DE57-6F41-ACDC-6E11C54CA17C}" type="sibTrans" cxnId="{99AC8E1C-4ACB-C242-B318-300AD5A9AB1A}">
      <dgm:prSet/>
      <dgm:spPr/>
      <dgm:t>
        <a:bodyPr/>
        <a:lstStyle/>
        <a:p>
          <a:endParaRPr lang="en-US"/>
        </a:p>
      </dgm:t>
    </dgm:pt>
    <dgm:pt modelId="{4067A375-76E2-7540-88CF-ED64D56FE4EF}">
      <dgm:prSet phldrT="[Text]"/>
      <dgm:spPr/>
      <dgm:t>
        <a:bodyPr/>
        <a:lstStyle/>
        <a:p>
          <a:r>
            <a:rPr lang="en-US" dirty="0" smtClean="0"/>
            <a:t>Requirements</a:t>
          </a:r>
          <a:endParaRPr lang="en-US" dirty="0"/>
        </a:p>
      </dgm:t>
    </dgm:pt>
    <dgm:pt modelId="{65A36146-B8C0-664E-9864-3DCB364A4577}" type="parTrans" cxnId="{DB7A9171-5CA8-054B-AB11-06866E599F6C}">
      <dgm:prSet/>
      <dgm:spPr/>
      <dgm:t>
        <a:bodyPr/>
        <a:lstStyle/>
        <a:p>
          <a:endParaRPr lang="en-US"/>
        </a:p>
      </dgm:t>
    </dgm:pt>
    <dgm:pt modelId="{B96C14AD-0F93-1747-A191-F8CA55CC5DC1}" type="sibTrans" cxnId="{DB7A9171-5CA8-054B-AB11-06866E599F6C}">
      <dgm:prSet/>
      <dgm:spPr/>
      <dgm:t>
        <a:bodyPr/>
        <a:lstStyle/>
        <a:p>
          <a:endParaRPr lang="en-US"/>
        </a:p>
      </dgm:t>
    </dgm:pt>
    <dgm:pt modelId="{7A954C09-BEF0-8B4D-9A1B-C36D5BD12483}">
      <dgm:prSet phldrT="[Text]"/>
      <dgm:spPr/>
      <dgm:t>
        <a:bodyPr/>
        <a:lstStyle/>
        <a:p>
          <a:r>
            <a:rPr lang="en-US" dirty="0" smtClean="0"/>
            <a:t>Data Streams</a:t>
          </a:r>
          <a:endParaRPr lang="en-US" dirty="0"/>
        </a:p>
      </dgm:t>
    </dgm:pt>
    <dgm:pt modelId="{53F1B988-12BB-994C-BA65-B0ACF3531C6D}" type="parTrans" cxnId="{139AE9FB-38A5-1A4D-B17E-1CD89D969EC6}">
      <dgm:prSet/>
      <dgm:spPr/>
      <dgm:t>
        <a:bodyPr/>
        <a:lstStyle/>
        <a:p>
          <a:endParaRPr lang="en-US"/>
        </a:p>
      </dgm:t>
    </dgm:pt>
    <dgm:pt modelId="{AABDA56F-4DED-B24D-BC60-CDAD79E4C873}" type="sibTrans" cxnId="{139AE9FB-38A5-1A4D-B17E-1CD89D969EC6}">
      <dgm:prSet/>
      <dgm:spPr/>
      <dgm:t>
        <a:bodyPr/>
        <a:lstStyle/>
        <a:p>
          <a:endParaRPr lang="en-US"/>
        </a:p>
      </dgm:t>
    </dgm:pt>
    <dgm:pt modelId="{BAAC2E82-3738-A04C-9EBF-FD3ED90E958D}" type="pres">
      <dgm:prSet presAssocID="{7F45E9F0-144D-E141-9960-B0CCB96DB117}" presName="Name0" presStyleCnt="0">
        <dgm:presLayoutVars>
          <dgm:dir/>
          <dgm:resizeHandles val="exact"/>
        </dgm:presLayoutVars>
      </dgm:prSet>
      <dgm:spPr/>
    </dgm:pt>
    <dgm:pt modelId="{32DB9BA8-1FE4-DB4E-B8B2-E59ABCA146DC}" type="pres">
      <dgm:prSet presAssocID="{99FA182C-9723-5749-98A5-9B7B84E4BE6D}" presName="parTxOnly" presStyleLbl="node1" presStyleIdx="0" presStyleCnt="3">
        <dgm:presLayoutVars>
          <dgm:bulletEnabled val="1"/>
        </dgm:presLayoutVars>
      </dgm:prSet>
      <dgm:spPr/>
    </dgm:pt>
    <dgm:pt modelId="{B3D97B9D-F314-8F43-AC3B-AB5CE9346C4D}" type="pres">
      <dgm:prSet presAssocID="{B9753907-DE57-6F41-ACDC-6E11C54CA17C}" presName="parSpace" presStyleCnt="0"/>
      <dgm:spPr/>
    </dgm:pt>
    <dgm:pt modelId="{FEB61FC9-01B9-954A-9335-87DC01722462}" type="pres">
      <dgm:prSet presAssocID="{4067A375-76E2-7540-88CF-ED64D56FE4EF}" presName="parTxOnly" presStyleLbl="node1" presStyleIdx="1" presStyleCnt="3">
        <dgm:presLayoutVars>
          <dgm:bulletEnabled val="1"/>
        </dgm:presLayoutVars>
      </dgm:prSet>
      <dgm:spPr/>
    </dgm:pt>
    <dgm:pt modelId="{D969A866-9FCA-C043-8109-DA4731D1AFBC}" type="pres">
      <dgm:prSet presAssocID="{B96C14AD-0F93-1747-A191-F8CA55CC5DC1}" presName="parSpace" presStyleCnt="0"/>
      <dgm:spPr/>
    </dgm:pt>
    <dgm:pt modelId="{6A30F4C5-4241-7B4F-9450-52939103E037}" type="pres">
      <dgm:prSet presAssocID="{7A954C09-BEF0-8B4D-9A1B-C36D5BD1248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B7A9171-5CA8-054B-AB11-06866E599F6C}" srcId="{7F45E9F0-144D-E141-9960-B0CCB96DB117}" destId="{4067A375-76E2-7540-88CF-ED64D56FE4EF}" srcOrd="1" destOrd="0" parTransId="{65A36146-B8C0-664E-9864-3DCB364A4577}" sibTransId="{B96C14AD-0F93-1747-A191-F8CA55CC5DC1}"/>
    <dgm:cxn modelId="{99AC8E1C-4ACB-C242-B318-300AD5A9AB1A}" srcId="{7F45E9F0-144D-E141-9960-B0CCB96DB117}" destId="{99FA182C-9723-5749-98A5-9B7B84E4BE6D}" srcOrd="0" destOrd="0" parTransId="{72BFCCF3-5440-5C45-B156-DBBECF72E9A5}" sibTransId="{B9753907-DE57-6F41-ACDC-6E11C54CA17C}"/>
    <dgm:cxn modelId="{4A915985-2085-F642-A54D-32A9670CC0B3}" type="presOf" srcId="{7A954C09-BEF0-8B4D-9A1B-C36D5BD12483}" destId="{6A30F4C5-4241-7B4F-9450-52939103E037}" srcOrd="0" destOrd="0" presId="urn:microsoft.com/office/officeart/2005/8/layout/hChevron3"/>
    <dgm:cxn modelId="{139AE9FB-38A5-1A4D-B17E-1CD89D969EC6}" srcId="{7F45E9F0-144D-E141-9960-B0CCB96DB117}" destId="{7A954C09-BEF0-8B4D-9A1B-C36D5BD12483}" srcOrd="2" destOrd="0" parTransId="{53F1B988-12BB-994C-BA65-B0ACF3531C6D}" sibTransId="{AABDA56F-4DED-B24D-BC60-CDAD79E4C873}"/>
    <dgm:cxn modelId="{1BA908A2-96E8-ED43-85F8-CDE122BEF122}" type="presOf" srcId="{4067A375-76E2-7540-88CF-ED64D56FE4EF}" destId="{FEB61FC9-01B9-954A-9335-87DC01722462}" srcOrd="0" destOrd="0" presId="urn:microsoft.com/office/officeart/2005/8/layout/hChevron3"/>
    <dgm:cxn modelId="{969A22D4-58FC-A346-9519-6AD3FC7595E2}" type="presOf" srcId="{99FA182C-9723-5749-98A5-9B7B84E4BE6D}" destId="{32DB9BA8-1FE4-DB4E-B8B2-E59ABCA146DC}" srcOrd="0" destOrd="0" presId="urn:microsoft.com/office/officeart/2005/8/layout/hChevron3"/>
    <dgm:cxn modelId="{7F2120EF-821B-914B-A8F4-656B552571B8}" type="presOf" srcId="{7F45E9F0-144D-E141-9960-B0CCB96DB117}" destId="{BAAC2E82-3738-A04C-9EBF-FD3ED90E958D}" srcOrd="0" destOrd="0" presId="urn:microsoft.com/office/officeart/2005/8/layout/hChevron3"/>
    <dgm:cxn modelId="{71BCFF7B-6074-774C-91C2-F0D097E76F9D}" type="presParOf" srcId="{BAAC2E82-3738-A04C-9EBF-FD3ED90E958D}" destId="{32DB9BA8-1FE4-DB4E-B8B2-E59ABCA146DC}" srcOrd="0" destOrd="0" presId="urn:microsoft.com/office/officeart/2005/8/layout/hChevron3"/>
    <dgm:cxn modelId="{A9AE7056-3C23-2945-AAB9-214EDC07C650}" type="presParOf" srcId="{BAAC2E82-3738-A04C-9EBF-FD3ED90E958D}" destId="{B3D97B9D-F314-8F43-AC3B-AB5CE9346C4D}" srcOrd="1" destOrd="0" presId="urn:microsoft.com/office/officeart/2005/8/layout/hChevron3"/>
    <dgm:cxn modelId="{596E3DD1-7BF5-F84B-8858-683A7AAA890B}" type="presParOf" srcId="{BAAC2E82-3738-A04C-9EBF-FD3ED90E958D}" destId="{FEB61FC9-01B9-954A-9335-87DC01722462}" srcOrd="2" destOrd="0" presId="urn:microsoft.com/office/officeart/2005/8/layout/hChevron3"/>
    <dgm:cxn modelId="{12640D08-B3BF-5149-9420-AD3AE133CB3C}" type="presParOf" srcId="{BAAC2E82-3738-A04C-9EBF-FD3ED90E958D}" destId="{D969A866-9FCA-C043-8109-DA4731D1AFBC}" srcOrd="3" destOrd="0" presId="urn:microsoft.com/office/officeart/2005/8/layout/hChevron3"/>
    <dgm:cxn modelId="{070326D4-D5DA-F540-A610-EE73492F1D5B}" type="presParOf" srcId="{BAAC2E82-3738-A04C-9EBF-FD3ED90E958D}" destId="{6A30F4C5-4241-7B4F-9450-52939103E03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B9BA8-1FE4-DB4E-B8B2-E59ABCA146DC}">
      <dsp:nvSpPr>
        <dsp:cNvPr id="0" name=""/>
        <dsp:cNvSpPr/>
      </dsp:nvSpPr>
      <dsp:spPr>
        <a:xfrm>
          <a:off x="3255" y="644531"/>
          <a:ext cx="2847057" cy="113882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Target Products</a:t>
          </a:r>
          <a:endParaRPr lang="en-US" sz="2100" kern="1200" dirty="0"/>
        </a:p>
      </dsp:txBody>
      <dsp:txXfrm>
        <a:off x="3255" y="644531"/>
        <a:ext cx="2562351" cy="1138823"/>
      </dsp:txXfrm>
    </dsp:sp>
    <dsp:sp modelId="{FEB61FC9-01B9-954A-9335-87DC01722462}">
      <dsp:nvSpPr>
        <dsp:cNvPr id="0" name=""/>
        <dsp:cNvSpPr/>
      </dsp:nvSpPr>
      <dsp:spPr>
        <a:xfrm>
          <a:off x="2280902" y="644531"/>
          <a:ext cx="2847057" cy="1138823"/>
        </a:xfrm>
        <a:prstGeom prst="chevron">
          <a:avLst/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Requirements</a:t>
          </a:r>
          <a:endParaRPr lang="en-US" sz="2100" kern="1200" dirty="0"/>
        </a:p>
      </dsp:txBody>
      <dsp:txXfrm>
        <a:off x="2850314" y="644531"/>
        <a:ext cx="1708234" cy="1138823"/>
      </dsp:txXfrm>
    </dsp:sp>
    <dsp:sp modelId="{6A30F4C5-4241-7B4F-9450-52939103E037}">
      <dsp:nvSpPr>
        <dsp:cNvPr id="0" name=""/>
        <dsp:cNvSpPr/>
      </dsp:nvSpPr>
      <dsp:spPr>
        <a:xfrm>
          <a:off x="4558548" y="644531"/>
          <a:ext cx="2847057" cy="1138823"/>
        </a:xfrm>
        <a:prstGeom prst="chevron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Streams</a:t>
          </a:r>
          <a:endParaRPr lang="en-US" sz="2100" kern="1200" dirty="0"/>
        </a:p>
      </dsp:txBody>
      <dsp:txXfrm>
        <a:off x="5127960" y="644531"/>
        <a:ext cx="1708234" cy="1138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AAB33-83CA-8B4D-A992-48190AE0DBA0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F223-018C-254D-9361-AB81B243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8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1612-386E-6C4A-BE77-A52FD1A636C1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0ADC6-7630-184F-86B3-2B54840A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2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380-3D4E-A34E-9953-7BBE97453F59}" type="datetime1">
              <a:rPr lang="en-AU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12" y="214805"/>
            <a:ext cx="57243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87-BC45-B94E-913B-8A688ABAE475}" type="datetime1">
              <a:rPr lang="en-AU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CEOS-GEOGLAM Co-Community Meeting 27</a:t>
            </a:r>
            <a:r>
              <a:rPr lang="en-US" baseline="30000" dirty="0" smtClean="0"/>
              <a:t>th</a:t>
            </a:r>
            <a:r>
              <a:rPr lang="en-US" dirty="0" smtClean="0"/>
              <a:t>-28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093672-980C-3D41-9077-19663D208DCE}" type="datetime1">
              <a:rPr lang="en-AU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CEOS-GEOGLAM Co-Community Meeting 27</a:t>
            </a:r>
            <a:r>
              <a:rPr lang="en-US" baseline="30000" dirty="0" smtClean="0"/>
              <a:t>th</a:t>
            </a:r>
            <a:r>
              <a:rPr lang="en-US" dirty="0" smtClean="0"/>
              <a:t>-28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F32ADF7-7EFA-8D4E-A8EB-5FFF08D4B7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pic>
        <p:nvPicPr>
          <p:cNvPr id="15" name="Picture 14" descr="Description: ceos_trans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35" y="216148"/>
            <a:ext cx="865505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12" y="214805"/>
            <a:ext cx="57243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Outcomes from CEOS Plenary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George </a:t>
            </a:r>
            <a:r>
              <a:rPr lang="en-US" dirty="0" smtClean="0"/>
              <a:t>Dyke / Brian </a:t>
            </a:r>
            <a:r>
              <a:rPr lang="en-US" dirty="0" err="1" smtClean="0"/>
              <a:t>Killough</a:t>
            </a:r>
            <a:endParaRPr lang="en-US" dirty="0"/>
          </a:p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-28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</a:p>
          <a:p>
            <a:r>
              <a:rPr lang="en-US" sz="1600" i="1" dirty="0" smtClean="0"/>
              <a:t>ESA/ESRIN, </a:t>
            </a:r>
            <a:r>
              <a:rPr lang="en-US" sz="1600" i="1" dirty="0" err="1" smtClean="0"/>
              <a:t>Frascatti</a:t>
            </a:r>
            <a:r>
              <a:rPr lang="en-US" sz="1600" i="1" dirty="0" smtClean="0"/>
              <a:t>, Italy</a:t>
            </a:r>
            <a:endParaRPr lang="en-US" sz="1600" i="1" dirty="0"/>
          </a:p>
        </p:txBody>
      </p:sp>
      <p:pic>
        <p:nvPicPr>
          <p:cNvPr id="5" name="Picture 4" descr="Description: ceos_tra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12" y="214805"/>
            <a:ext cx="865505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80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mainCou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0" y="2613801"/>
            <a:ext cx="5663479" cy="424419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r>
              <a:rPr lang="en-US" dirty="0"/>
              <a:t>of CEOS Phase 1 Strategy</a:t>
            </a:r>
          </a:p>
          <a:p>
            <a:r>
              <a:rPr lang="en-US" dirty="0" smtClean="0"/>
              <a:t>CEOS </a:t>
            </a:r>
            <a:r>
              <a:rPr lang="en-US" dirty="0"/>
              <a:t>Plenary endorsement of Strategy</a:t>
            </a:r>
          </a:p>
          <a:p>
            <a:r>
              <a:rPr lang="en-US" dirty="0" smtClean="0"/>
              <a:t>Implementation </a:t>
            </a:r>
            <a:r>
              <a:rPr lang="en-US" dirty="0"/>
              <a:t>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7992" y="6488668"/>
            <a:ext cx="3566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w</a:t>
            </a:r>
            <a:r>
              <a:rPr lang="en-US" sz="1600" i="1" dirty="0" smtClean="0"/>
              <a:t>ord cloud of our email domains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6341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Phased approach in response to the GEOGLAM IP</a:t>
            </a:r>
          </a:p>
          <a:p>
            <a:r>
              <a:rPr lang="en-US" dirty="0"/>
              <a:t>Scope of CEOS to addressed </a:t>
            </a:r>
            <a:r>
              <a:rPr lang="en-US" dirty="0" smtClean="0"/>
              <a:t>Phase 1 </a:t>
            </a:r>
            <a:r>
              <a:rPr lang="en-US" dirty="0"/>
              <a:t>“</a:t>
            </a:r>
            <a:r>
              <a:rPr lang="en-US" dirty="0" smtClean="0"/>
              <a:t>foundation activities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59036" y="6295738"/>
            <a:ext cx="1422285" cy="446979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CEOS Phase 1 Strategy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43" y="4096025"/>
            <a:ext cx="7052164" cy="2643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280383" y="4808082"/>
            <a:ext cx="6875341" cy="49595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6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the minimum space data provision necessary for GEOGLAM Phase 1 countries</a:t>
            </a:r>
          </a:p>
          <a:p>
            <a:pPr lvl="0"/>
            <a:r>
              <a:rPr lang="en-AU" dirty="0"/>
              <a:t>As agency data policy allows, provide access to the resulting data archives for national agricultural forecast information systems</a:t>
            </a:r>
          </a:p>
          <a:p>
            <a:pPr lvl="0"/>
            <a:r>
              <a:rPr lang="en-AU" dirty="0"/>
              <a:t>Responds to current GEOGLAM IP, but anticipates future phases and </a:t>
            </a:r>
            <a:r>
              <a:rPr lang="en-AU" dirty="0" smtClean="0"/>
              <a:t>capacity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2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18439"/>
              </p:ext>
            </p:extLst>
          </p:nvPr>
        </p:nvGraphicFramePr>
        <p:xfrm>
          <a:off x="871538" y="2141763"/>
          <a:ext cx="7408862" cy="242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1538" y="4029965"/>
            <a:ext cx="2082785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Crop </a:t>
            </a:r>
            <a:r>
              <a:rPr lang="en-US" sz="1600" dirty="0" smtClean="0"/>
              <a:t>Mask; Crop Type, Area, and Growing Calendar; Crop Condition; Crop Yield; Crop Biophysical Variables; Environmental Variables; Ag Practices / Cropping Systems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38008" y="4234227"/>
            <a:ext cx="2115703" cy="2015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11 Requirements by Resolution</a:t>
            </a:r>
            <a:endParaRPr lang="en-US" sz="2000" b="1" dirty="0" smtClean="0"/>
          </a:p>
          <a:p>
            <a:endParaRPr lang="en-US" sz="700" dirty="0" smtClean="0"/>
          </a:p>
          <a:p>
            <a:endParaRPr lang="en-US" sz="14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&gt; 100m</a:t>
            </a: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10</a:t>
            </a:r>
            <a:r>
              <a:rPr lang="en-US" sz="1600" dirty="0" smtClean="0"/>
              <a:t>-</a:t>
            </a:r>
            <a:r>
              <a:rPr lang="en-US" sz="1600" dirty="0" smtClean="0"/>
              <a:t>100m</a:t>
            </a: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5</a:t>
            </a:r>
            <a:r>
              <a:rPr lang="en-US" sz="1600" dirty="0" smtClean="0"/>
              <a:t>-</a:t>
            </a:r>
            <a:r>
              <a:rPr lang="en-US" sz="1600" dirty="0" smtClean="0"/>
              <a:t>10m</a:t>
            </a:r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&lt;</a:t>
            </a:r>
            <a:r>
              <a:rPr lang="en-US" sz="1600" dirty="0" smtClean="0"/>
              <a:t>5m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831274" y="4209832"/>
            <a:ext cx="2115703" cy="2185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Primary</a:t>
            </a:r>
          </a:p>
          <a:p>
            <a:r>
              <a:rPr lang="en-US" sz="1400" i="1" dirty="0"/>
              <a:t>Primary </a:t>
            </a:r>
            <a:r>
              <a:rPr lang="en-US" sz="1400" i="1" dirty="0" smtClean="0"/>
              <a:t>Source, </a:t>
            </a:r>
            <a:r>
              <a:rPr lang="en-US" sz="1400" i="1" dirty="0"/>
              <a:t>Optimally free and </a:t>
            </a:r>
            <a:r>
              <a:rPr lang="en-US" sz="1400" i="1" dirty="0" smtClean="0"/>
              <a:t>open</a:t>
            </a:r>
            <a:endParaRPr lang="en-US" sz="2000" b="1" dirty="0"/>
          </a:p>
          <a:p>
            <a:r>
              <a:rPr lang="en-US" sz="2000" b="1" dirty="0" smtClean="0"/>
              <a:t>Secondary</a:t>
            </a:r>
          </a:p>
          <a:p>
            <a:r>
              <a:rPr lang="en-US" sz="1400" i="1" dirty="0"/>
              <a:t>Secondary Source </a:t>
            </a:r>
            <a:r>
              <a:rPr lang="en-US" sz="1400" i="1" dirty="0" smtClean="0"/>
              <a:t>to be evaluated as Primary</a:t>
            </a:r>
            <a:endParaRPr lang="en-US" sz="1400" i="1" dirty="0"/>
          </a:p>
          <a:p>
            <a:r>
              <a:rPr lang="en-US" sz="2000" b="1" dirty="0" smtClean="0"/>
              <a:t>Potential</a:t>
            </a:r>
          </a:p>
          <a:p>
            <a:r>
              <a:rPr lang="en-US" sz="1400" i="1" dirty="0"/>
              <a:t>To be assessed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4972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Data Streams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83" y="6272393"/>
            <a:ext cx="1478967" cy="545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189" y="6234309"/>
            <a:ext cx="1620000" cy="586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59" y="6272393"/>
            <a:ext cx="684000" cy="585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088" y="6202429"/>
            <a:ext cx="1800000" cy="618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941" y="5602163"/>
            <a:ext cx="648000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809" y="6172636"/>
            <a:ext cx="648000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218" y="5717586"/>
            <a:ext cx="1080000" cy="6518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400" y="6162993"/>
            <a:ext cx="792000" cy="6576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878" y="2155072"/>
            <a:ext cx="2391931" cy="3939541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rgbClr val="0C6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Primary</a:t>
            </a:r>
          </a:p>
          <a:p>
            <a:endParaRPr lang="en-US" b="1" u="sng" dirty="0" smtClean="0"/>
          </a:p>
          <a:p>
            <a:r>
              <a:rPr lang="en-US" sz="2000" b="1" i="1" dirty="0" smtClean="0"/>
              <a:t>&gt; 100m</a:t>
            </a:r>
          </a:p>
          <a:p>
            <a:r>
              <a:rPr lang="en-US" i="1" dirty="0"/>
              <a:t>GCOM-W</a:t>
            </a:r>
          </a:p>
          <a:p>
            <a:r>
              <a:rPr lang="en-US" i="1" dirty="0" smtClean="0"/>
              <a:t>MODIS</a:t>
            </a:r>
          </a:p>
          <a:p>
            <a:endParaRPr lang="en-US" i="1" dirty="0"/>
          </a:p>
          <a:p>
            <a:r>
              <a:rPr lang="en-US" sz="2000" b="1" i="1" dirty="0"/>
              <a:t>10-100m</a:t>
            </a:r>
          </a:p>
          <a:p>
            <a:r>
              <a:rPr lang="en-US" i="1" dirty="0" smtClean="0"/>
              <a:t>Landsat</a:t>
            </a:r>
          </a:p>
          <a:p>
            <a:r>
              <a:rPr lang="en-US" i="1" dirty="0"/>
              <a:t>RADARSAT-2 (P1-3)</a:t>
            </a:r>
          </a:p>
          <a:p>
            <a:r>
              <a:rPr lang="en-US" i="1" dirty="0" smtClean="0"/>
              <a:t>Sentinel-1</a:t>
            </a:r>
          </a:p>
          <a:p>
            <a:endParaRPr lang="en-US" i="1" dirty="0"/>
          </a:p>
          <a:p>
            <a:r>
              <a:rPr lang="en-US" sz="2000" b="1" i="1" dirty="0"/>
              <a:t>5-10m</a:t>
            </a:r>
          </a:p>
          <a:p>
            <a:r>
              <a:rPr lang="en-US" i="1" dirty="0" err="1" smtClean="0"/>
              <a:t>RapidEye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15148" y="2155072"/>
            <a:ext cx="2475793" cy="4231928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rgbClr val="0C6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Secondary</a:t>
            </a:r>
          </a:p>
          <a:p>
            <a:endParaRPr lang="en-US" sz="1050" b="1" u="sng" dirty="0" smtClean="0"/>
          </a:p>
          <a:p>
            <a:r>
              <a:rPr lang="en-US" sz="2000" b="1" i="1" dirty="0" smtClean="0"/>
              <a:t>&gt; 100m</a:t>
            </a:r>
          </a:p>
          <a:p>
            <a:r>
              <a:rPr lang="en-US" i="1" dirty="0" err="1"/>
              <a:t>Proba</a:t>
            </a:r>
            <a:r>
              <a:rPr lang="en-US" i="1" dirty="0"/>
              <a:t>-V</a:t>
            </a:r>
          </a:p>
          <a:p>
            <a:r>
              <a:rPr lang="en-US" i="1" dirty="0" smtClean="0"/>
              <a:t>S-NPP</a:t>
            </a:r>
          </a:p>
          <a:p>
            <a:r>
              <a:rPr lang="en-US" i="1" dirty="0"/>
              <a:t>SMOS</a:t>
            </a:r>
          </a:p>
          <a:p>
            <a:r>
              <a:rPr lang="en-US" i="1" dirty="0" smtClean="0"/>
              <a:t>SPOT (VEG)</a:t>
            </a:r>
          </a:p>
          <a:p>
            <a:endParaRPr lang="en-US" sz="1050" i="1" dirty="0"/>
          </a:p>
          <a:p>
            <a:r>
              <a:rPr lang="en-US" sz="2000" b="1" i="1" dirty="0"/>
              <a:t>10-100m</a:t>
            </a:r>
          </a:p>
          <a:p>
            <a:r>
              <a:rPr lang="en-US" i="1" dirty="0" smtClean="0"/>
              <a:t>ResourceSat-2</a:t>
            </a:r>
          </a:p>
          <a:p>
            <a:r>
              <a:rPr lang="en-US" i="1" dirty="0" smtClean="0"/>
              <a:t>RISAT-1</a:t>
            </a:r>
          </a:p>
          <a:p>
            <a:r>
              <a:rPr lang="en-US" i="1" dirty="0" err="1" smtClean="0"/>
              <a:t>TerraSAR</a:t>
            </a:r>
            <a:r>
              <a:rPr lang="en-US" i="1" dirty="0" smtClean="0"/>
              <a:t>-X</a:t>
            </a:r>
          </a:p>
          <a:p>
            <a:endParaRPr lang="en-US" i="1" dirty="0"/>
          </a:p>
          <a:p>
            <a:r>
              <a:rPr lang="en-US" b="1" i="1" dirty="0"/>
              <a:t>5-10m</a:t>
            </a:r>
          </a:p>
          <a:p>
            <a:r>
              <a:rPr lang="en-US" i="1" dirty="0" smtClean="0"/>
              <a:t>SPOT (HRG)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7659" y="2155072"/>
            <a:ext cx="2475793" cy="3562514"/>
          </a:xfrm>
          <a:prstGeom prst="rect">
            <a:avLst/>
          </a:prstGeom>
          <a:solidFill>
            <a:schemeClr val="accent1">
              <a:alpha val="57000"/>
            </a:schemeClr>
          </a:solidFill>
          <a:ln w="76200" cmpd="sng">
            <a:solidFill>
              <a:srgbClr val="0C6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Potential</a:t>
            </a:r>
          </a:p>
          <a:p>
            <a:endParaRPr lang="en-US" sz="1050" b="1" u="sng" dirty="0" smtClean="0"/>
          </a:p>
          <a:p>
            <a:r>
              <a:rPr lang="en-US" sz="2000" b="1" i="1" dirty="0" smtClean="0"/>
              <a:t>&gt; 100m</a:t>
            </a:r>
          </a:p>
          <a:p>
            <a:r>
              <a:rPr lang="en-US" i="1" dirty="0"/>
              <a:t>Sentinel-3 (P2-3)</a:t>
            </a:r>
          </a:p>
          <a:p>
            <a:r>
              <a:rPr lang="en-US" i="1" dirty="0" smtClean="0"/>
              <a:t>SMAP</a:t>
            </a:r>
            <a:endParaRPr lang="en-US" i="1" dirty="0"/>
          </a:p>
          <a:p>
            <a:endParaRPr lang="en-US" sz="1050" i="1" dirty="0"/>
          </a:p>
          <a:p>
            <a:r>
              <a:rPr lang="en-US" sz="2000" b="1" i="1" dirty="0"/>
              <a:t>10-100m</a:t>
            </a:r>
          </a:p>
          <a:p>
            <a:r>
              <a:rPr lang="en-US" i="1" dirty="0"/>
              <a:t>ALOS-2</a:t>
            </a:r>
          </a:p>
          <a:p>
            <a:r>
              <a:rPr lang="en-US" i="1" dirty="0" smtClean="0"/>
              <a:t>CBERS-3</a:t>
            </a:r>
          </a:p>
          <a:p>
            <a:r>
              <a:rPr lang="en-US" i="1" dirty="0" smtClean="0"/>
              <a:t>Sentinel</a:t>
            </a:r>
            <a:r>
              <a:rPr lang="en-US" i="1" dirty="0"/>
              <a:t>-2 (P2-3</a:t>
            </a:r>
            <a:r>
              <a:rPr lang="en-US" i="1" dirty="0" smtClean="0"/>
              <a:t>)</a:t>
            </a:r>
          </a:p>
          <a:p>
            <a:endParaRPr lang="en-US" sz="1050" i="1" dirty="0" smtClean="0"/>
          </a:p>
          <a:p>
            <a:r>
              <a:rPr lang="en-US" b="1" i="1" dirty="0" smtClean="0"/>
              <a:t>&lt; 5m</a:t>
            </a:r>
            <a:endParaRPr lang="en-US" b="1" i="1" dirty="0"/>
          </a:p>
          <a:p>
            <a:r>
              <a:rPr lang="en-US" i="1" dirty="0" smtClean="0"/>
              <a:t>Pleiades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599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i="1" dirty="0" smtClean="0"/>
              <a:t>Ad </a:t>
            </a:r>
            <a:r>
              <a:rPr lang="en-AU" i="1" dirty="0"/>
              <a:t>hoc</a:t>
            </a:r>
            <a:r>
              <a:rPr lang="en-AU" dirty="0"/>
              <a:t> Working Group to coordinate implementation of the </a:t>
            </a:r>
            <a:r>
              <a:rPr lang="en-AU" i="1" dirty="0"/>
              <a:t>Strategy</a:t>
            </a:r>
            <a:r>
              <a:rPr lang="en-AU" dirty="0"/>
              <a:t>, and provide an update to SIT-29;</a:t>
            </a:r>
          </a:p>
          <a:p>
            <a:r>
              <a:rPr lang="en-AU" dirty="0"/>
              <a:t>Provisionally target an update to the Strategy for the 28</a:t>
            </a:r>
            <a:r>
              <a:rPr lang="en-AU" baseline="30000" dirty="0"/>
              <a:t>th</a:t>
            </a:r>
            <a:r>
              <a:rPr lang="en-AU" dirty="0"/>
              <a:t> CEOS Plenary updating  progress on Phase 1 implementation, and potentially proposing a Strategy to address GEOGLAM Phase 2; and</a:t>
            </a:r>
          </a:p>
          <a:p>
            <a:r>
              <a:rPr lang="en-AU" dirty="0"/>
              <a:t>Confirming continuation of the </a:t>
            </a:r>
            <a:r>
              <a:rPr lang="en-AU" i="1" dirty="0"/>
              <a:t>CEOS ad hoc Working Group on GEOGLAM</a:t>
            </a:r>
            <a:r>
              <a:rPr lang="en-AU" dirty="0"/>
              <a:t> to continue to manage CEOS support and interactions with GEOGLAM.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 Outcomes and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8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Coordination of data supply to Asia-</a:t>
            </a:r>
            <a:r>
              <a:rPr lang="en-US" dirty="0" err="1" smtClean="0"/>
              <a:t>RiCE</a:t>
            </a:r>
            <a:endParaRPr lang="en-US" dirty="0" smtClean="0"/>
          </a:p>
          <a:p>
            <a:pPr lvl="1"/>
            <a:r>
              <a:rPr lang="en-US" dirty="0" smtClean="0"/>
              <a:t>RADARSAT-2, ALOS archive, RISAT-1</a:t>
            </a:r>
          </a:p>
          <a:p>
            <a:r>
              <a:rPr lang="en-US" dirty="0" smtClean="0"/>
              <a:t>Business as usual Landsat acquisitions</a:t>
            </a:r>
          </a:p>
          <a:p>
            <a:pPr lvl="1"/>
            <a:r>
              <a:rPr lang="en-US" dirty="0" smtClean="0"/>
              <a:t>Combination of LS-7 and LS-8 providing good coverage (Gene to report)</a:t>
            </a:r>
          </a:p>
          <a:p>
            <a:pPr lvl="1"/>
            <a:r>
              <a:rPr lang="en-US" dirty="0" smtClean="0"/>
              <a:t>Coordination of physical data distribution for 2013 coverage</a:t>
            </a:r>
          </a:p>
          <a:p>
            <a:r>
              <a:rPr lang="en-US" dirty="0" smtClean="0"/>
              <a:t>Support to JECAM acquisitions</a:t>
            </a:r>
          </a:p>
          <a:p>
            <a:r>
              <a:rPr lang="en-US" dirty="0" smtClean="0"/>
              <a:t>On going coordination of CEOS support to GEOGLAM</a:t>
            </a:r>
          </a:p>
          <a:p>
            <a:pPr lvl="1"/>
            <a:r>
              <a:rPr lang="en-US" dirty="0" err="1" smtClean="0"/>
              <a:t>Optimisation</a:t>
            </a:r>
            <a:r>
              <a:rPr lang="en-US" dirty="0" smtClean="0"/>
              <a:t> of Phase 1 approach, looking ahead to Phase 2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Since Plenary (Nov.)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6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52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213</TotalTime>
  <Words>442</Words>
  <Application>Microsoft Macintosh PowerPoint</Application>
  <PresentationFormat>On-screen Show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Review of Outcomes from CEOS Plenary</vt:lpstr>
      <vt:lpstr>Welcome!</vt:lpstr>
      <vt:lpstr>CEOS Phase 1 Strategy</vt:lpstr>
      <vt:lpstr>Strategy Highlights</vt:lpstr>
      <vt:lpstr>Approach</vt:lpstr>
      <vt:lpstr>Phase 1 Data Streams</vt:lpstr>
      <vt:lpstr>Plenary Outcomes and Actions</vt:lpstr>
      <vt:lpstr>Results Since Plenary (Nov.)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CEOS-GEOGLAM Co-Community Meeting Introduction</dc:title>
  <dc:creator>George Dyke</dc:creator>
  <cp:lastModifiedBy>George Dyke</cp:lastModifiedBy>
  <cp:revision>158</cp:revision>
  <dcterms:created xsi:type="dcterms:W3CDTF">2013-06-25T19:00:58Z</dcterms:created>
  <dcterms:modified xsi:type="dcterms:W3CDTF">2014-02-20T12:01:25Z</dcterms:modified>
</cp:coreProperties>
</file>