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7" r:id="rId2"/>
    <p:sldId id="423" r:id="rId3"/>
    <p:sldId id="441" r:id="rId4"/>
    <p:sldId id="442" r:id="rId5"/>
    <p:sldId id="443" r:id="rId6"/>
    <p:sldId id="427" r:id="rId7"/>
    <p:sldId id="430" r:id="rId8"/>
    <p:sldId id="431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48" r:id="rId19"/>
    <p:sldId id="447" r:id="rId20"/>
    <p:sldId id="449" r:id="rId21"/>
    <p:sldId id="445" r:id="rId22"/>
    <p:sldId id="446" r:id="rId23"/>
    <p:sldId id="440" r:id="rId24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87612" autoAdjust="0"/>
  </p:normalViewPr>
  <p:slideViewPr>
    <p:cSldViewPr snapToGrid="0" snapToObjects="1">
      <p:cViewPr>
        <p:scale>
          <a:sx n="100" d="100"/>
          <a:sy n="100" d="100"/>
        </p:scale>
        <p:origin x="-864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738FA8B-81BE-F44F-A4A4-CFA09C38C2C9}" type="datetime1">
              <a:rPr lang="en-US"/>
              <a:pPr>
                <a:defRPr/>
              </a:pPr>
              <a:t>2/22/14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15A4AA1-F8E8-694F-9E82-2ED77E603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71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8CB6CAE-BF08-FF4C-8798-91AD00DCEF12}" type="datetime1">
              <a:rPr lang="en-US"/>
              <a:pPr>
                <a:defRPr/>
              </a:pPr>
              <a:t>2/22/14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648309B-C3B5-DD45-86D4-5D4D10BB1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86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0938" cy="37211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43" y="4717123"/>
            <a:ext cx="4983191" cy="44643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4F347A-4A1E-CC4B-BB39-C4BDA0A08459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163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32639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9938" y="6246813"/>
            <a:ext cx="2582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SDCG-5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ESA/ESRIN, Frascati,</a:t>
            </a:r>
            <a:r>
              <a:rPr lang="en-US" sz="1150" b="1" baseline="0" dirty="0" smtClean="0">
                <a:solidFill>
                  <a:schemeClr val="tx2"/>
                </a:solidFill>
              </a:rPr>
              <a:t> </a:t>
            </a:r>
            <a:r>
              <a:rPr lang="en-US" sz="1150" b="1" dirty="0" smtClean="0">
                <a:solidFill>
                  <a:schemeClr val="tx2"/>
                </a:solidFill>
              </a:rPr>
              <a:t>Italy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February 24-26, 2014</a:t>
            </a:r>
            <a:endParaRPr lang="en-US" sz="1150" dirty="0" smtClean="0"/>
          </a:p>
        </p:txBody>
      </p:sp>
    </p:spTree>
    <p:extLst>
      <p:ext uri="{BB962C8B-B14F-4D97-AF65-F5344CB8AC3E}">
        <p14:creationId xmlns:p14="http://schemas.microsoft.com/office/powerpoint/2010/main" val="127523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GEO_Header_Presentatio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163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9938" y="6246813"/>
            <a:ext cx="2582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SDCG-5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ESA/ESRIN, Frascati,</a:t>
            </a:r>
            <a:r>
              <a:rPr lang="en-US" sz="1150" b="1" baseline="0" dirty="0" smtClean="0">
                <a:solidFill>
                  <a:schemeClr val="tx2"/>
                </a:solidFill>
              </a:rPr>
              <a:t> </a:t>
            </a:r>
            <a:r>
              <a:rPr lang="en-US" sz="1150" b="1" dirty="0" smtClean="0">
                <a:solidFill>
                  <a:schemeClr val="tx2"/>
                </a:solidFill>
              </a:rPr>
              <a:t>Italy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February 24-26, 2014</a:t>
            </a:r>
            <a:endParaRPr lang="en-US" sz="1150" dirty="0" smtClean="0"/>
          </a:p>
        </p:txBody>
      </p:sp>
    </p:spTree>
    <p:extLst>
      <p:ext uri="{BB962C8B-B14F-4D97-AF65-F5344CB8AC3E}">
        <p14:creationId xmlns:p14="http://schemas.microsoft.com/office/powerpoint/2010/main" val="408526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58D9382-AAA2-3946-9A99-8A4C799EA5C1}" type="datetime1">
              <a:rPr lang="en-US"/>
              <a:pPr>
                <a:defRPr/>
              </a:pPr>
              <a:t>2/22/14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BF103C3-03F0-1145-A234-6A49423D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.bin"/><Relationship Id="rId12" Type="http://schemas.openxmlformats.org/officeDocument/2006/relationships/package" Target="../embeddings/Microsoft_Word_Document3.docx"/><Relationship Id="rId13" Type="http://schemas.openxmlformats.org/officeDocument/2006/relationships/image" Target="../media/image8.png"/><Relationship Id="rId14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audio" Target="../media/audio1.wav"/><Relationship Id="rId5" Type="http://schemas.openxmlformats.org/officeDocument/2006/relationships/oleObject" Target="../embeddings/oleObject1.bin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6.png"/><Relationship Id="rId8" Type="http://schemas.openxmlformats.org/officeDocument/2006/relationships/oleObject" Target="../embeddings/oleObject2.bin"/><Relationship Id="rId9" Type="http://schemas.openxmlformats.org/officeDocument/2006/relationships/package" Target="../embeddings/Microsoft_Word_Document2.docx"/><Relationship Id="rId10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685800" y="1185863"/>
            <a:ext cx="7772400" cy="32385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GEOS and GEOGLAM Activities</a:t>
            </a:r>
            <a:br>
              <a:rPr lang="en-US" sz="3600" dirty="0" smtClean="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3600" dirty="0" smtClean="0">
                <a:solidFill>
                  <a:srgbClr val="1F497D"/>
                </a:solidFill>
              </a:rPr>
              <a:t>Landsat 7/8 Phase 1 </a:t>
            </a:r>
            <a:br>
              <a:rPr lang="en-AU" sz="3600" dirty="0" smtClean="0">
                <a:solidFill>
                  <a:srgbClr val="1F497D"/>
                </a:solidFill>
              </a:rPr>
            </a:br>
            <a:r>
              <a:rPr lang="en-AU" sz="3600" dirty="0" smtClean="0">
                <a:solidFill>
                  <a:srgbClr val="1F497D"/>
                </a:solidFill>
              </a:rPr>
              <a:t>acquisitions and data distribution</a:t>
            </a:r>
            <a:endParaRPr lang="en-US" sz="36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390650" y="4424363"/>
            <a:ext cx="6400800" cy="1752600"/>
          </a:xfrm>
        </p:spPr>
        <p:txBody>
          <a:bodyPr/>
          <a:lstStyle/>
          <a:p>
            <a:endParaRPr lang="en-US" sz="2400" i="1" dirty="0">
              <a:solidFill>
                <a:srgbClr val="8EB4E3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i="1" dirty="0" smtClean="0">
                <a:solidFill>
                  <a:srgbClr val="8EB4E3"/>
                </a:solidFill>
                <a:latin typeface="Calibri" charset="0"/>
                <a:ea typeface="ＭＳ Ｐゴシック" charset="0"/>
                <a:cs typeface="ＭＳ Ｐゴシック" charset="0"/>
              </a:rPr>
              <a:t>Gene Fosnight</a:t>
            </a:r>
            <a:endParaRPr lang="en-US" sz="2400" i="1" dirty="0">
              <a:solidFill>
                <a:srgbClr val="8EB4E3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2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G2013Austral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G2013Ethiop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9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G2013Pakist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3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G2013Russ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2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G2013Tanzan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9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G2013Thail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0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G2013Uga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9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G2013Ukra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25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Total </a:t>
            </a:r>
            <a:r>
              <a:rPr lang="en-US" dirty="0"/>
              <a:t>GFOI </a:t>
            </a:r>
            <a:r>
              <a:rPr lang="en-US" dirty="0" smtClean="0"/>
              <a:t>Landsat ETM+ and OLI </a:t>
            </a:r>
            <a:br>
              <a:rPr lang="en-US" dirty="0" smtClean="0"/>
            </a:br>
            <a:r>
              <a:rPr lang="en-US" dirty="0"/>
              <a:t>I</a:t>
            </a:r>
            <a:r>
              <a:rPr lang="en-US" dirty="0" smtClean="0"/>
              <a:t>mages in 2013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4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0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% of the scenes had cloud free images</a:t>
            </a:r>
          </a:p>
          <a:p>
            <a:pPr eaLnBrk="1" hangingPunct="1"/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8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0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% of the scenes had images with better than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1%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cloud cover</a:t>
            </a:r>
          </a:p>
          <a:p>
            <a:pPr eaLnBrk="1" hangingPunct="1"/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90% of the scenes had images with better than 2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% </a:t>
            </a:r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cloud cover</a:t>
            </a:r>
          </a:p>
          <a:p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GEOGLAM2013 minc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575"/>
            <a:ext cx="9144000" cy="36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8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Landsat 7 &amp; 8 2013 </a:t>
            </a:r>
            <a:br>
              <a:rPr lang="en-US" dirty="0" smtClean="0"/>
            </a:br>
            <a:r>
              <a:rPr lang="en-US" dirty="0" smtClean="0"/>
              <a:t>Best Cloud Cover by Season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8229600" cy="4525963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With Landsat 7 only the best cloud cover for 90% of the scenes is 15.62%. 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With Landsat 8 only the best cloud cover for 90% of the scenes is 16.83%.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However using both Landsat 7 &amp; 8 the best cloud cover for 90% of the scenes drops to 9.79%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Landsat 8 statistics are worse than Landsat 7, presumably due to the lack of 1st quarter data. 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Landsat 7 end of life will be no later than early 2018!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pPr algn="ctr"/>
            <a:r>
              <a:rPr lang="en-US" sz="360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 Landsat  </a:t>
            </a:r>
            <a:br>
              <a:rPr lang="en-US" sz="360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Launch and commissioning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41863"/>
          </a:xfrm>
        </p:spPr>
        <p:txBody>
          <a:bodyPr/>
          <a:lstStyle/>
          <a:p>
            <a:pPr>
              <a:defRPr/>
            </a:pPr>
            <a:r>
              <a:rPr lang="en-US" sz="28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Landsat 7</a:t>
            </a:r>
          </a:p>
          <a:p>
            <a:pPr lvl="1">
              <a:defRPr/>
            </a:pPr>
            <a:r>
              <a:rPr lang="en-US" sz="24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Operational: since 15 April 1999</a:t>
            </a:r>
            <a:endParaRPr lang="en-US" sz="2400" i="1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24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Expected </a:t>
            </a:r>
            <a:r>
              <a:rPr lang="en-US" sz="2400" i="1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life </a:t>
            </a:r>
            <a:r>
              <a:rPr lang="en-US" sz="24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time:; anticipate decommissioning in </a:t>
            </a:r>
            <a:r>
              <a:rPr lang="en-US" sz="2400" b="1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2017</a:t>
            </a:r>
            <a:endParaRPr lang="en-US" sz="2400" b="1" i="1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Landsat 8</a:t>
            </a:r>
          </a:p>
          <a:p>
            <a:pPr lvl="1">
              <a:defRPr/>
            </a:pPr>
            <a:r>
              <a:rPr lang="en-US" sz="24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First OLI image 18 March on WRS since 11 April 2013</a:t>
            </a:r>
          </a:p>
          <a:p>
            <a:pPr lvl="1">
              <a:defRPr/>
            </a:pPr>
            <a:r>
              <a:rPr lang="en-US" sz="24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Design Life: 5 years OLI and 3 years TIRS</a:t>
            </a:r>
          </a:p>
          <a:p>
            <a:pPr lvl="1">
              <a:defRPr/>
            </a:pPr>
            <a:r>
              <a:rPr lang="en-US" sz="24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Fuel: 12+ years</a:t>
            </a:r>
          </a:p>
          <a:p>
            <a:pPr>
              <a:defRPr/>
            </a:pPr>
            <a:r>
              <a:rPr lang="en-US" sz="2800" i="1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policy: Free and open access</a:t>
            </a:r>
          </a:p>
          <a:p>
            <a:pPr>
              <a:defRPr/>
            </a:pP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8 day repeat cycle using both satellites; 30 meter pixel; 185 km swath</a:t>
            </a:r>
          </a:p>
          <a:p>
            <a:pPr>
              <a:defRPr/>
            </a:pPr>
            <a:endParaRPr lang="en-US" sz="2800" i="1" dirty="0" smtClean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800" i="1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800" i="1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6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Landsat 7 &amp; 8 2014 and beyond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Acquisitions will continue at the current 550 images per day or greater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We currently acquire driving by cloud avoidance, so there are diminishing returns on additional acquisitions.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To do better requires more frequent coverage: Sentinel-2, CBERS-4</a:t>
            </a: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Radar and Airborne platforms provide the best opportunities for cloud avoidance…</a:t>
            </a:r>
          </a:p>
        </p:txBody>
      </p:sp>
    </p:spTree>
    <p:extLst>
      <p:ext uri="{BB962C8B-B14F-4D97-AF65-F5344CB8AC3E}">
        <p14:creationId xmlns:p14="http://schemas.microsoft.com/office/powerpoint/2010/main" val="140200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 to 2014</a:t>
            </a:r>
            <a:endParaRPr lang="en-US" dirty="0"/>
          </a:p>
        </p:txBody>
      </p:sp>
      <p:pic>
        <p:nvPicPr>
          <p:cNvPr id="4" name="Picture 3" descr="Acquisition Successes - Large 5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8100"/>
            <a:ext cx="2743200" cy="3214136"/>
          </a:xfrm>
          <a:prstGeom prst="rect">
            <a:avLst/>
          </a:prstGeom>
        </p:spPr>
      </p:pic>
      <p:pic>
        <p:nvPicPr>
          <p:cNvPr id="5" name="Picture 4" descr="Acquisition Successes - Large 6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0" y="1308100"/>
            <a:ext cx="2743200" cy="3214136"/>
          </a:xfrm>
          <a:prstGeom prst="rect">
            <a:avLst/>
          </a:prstGeom>
        </p:spPr>
      </p:pic>
      <p:pic>
        <p:nvPicPr>
          <p:cNvPr id="6" name="Picture 5" descr="Acquisition Successes - Large 7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308100"/>
            <a:ext cx="2743200" cy="3214136"/>
          </a:xfrm>
          <a:prstGeom prst="rect">
            <a:avLst/>
          </a:prstGeom>
        </p:spPr>
      </p:pic>
      <p:pic>
        <p:nvPicPr>
          <p:cNvPr id="7" name="Picture 6" descr="Comparison  550 vs. 600 - Lar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912027"/>
            <a:ext cx="2743200" cy="3214136"/>
          </a:xfrm>
          <a:prstGeom prst="rect">
            <a:avLst/>
          </a:prstGeom>
        </p:spPr>
      </p:pic>
      <p:pic>
        <p:nvPicPr>
          <p:cNvPr id="9" name="Picture 8" descr="Comparison 550 vs.  750 - L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915168"/>
            <a:ext cx="2743200" cy="321413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71900" y="2912027"/>
            <a:ext cx="1638300" cy="160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rgbClr val="D9D9D9"/>
                </a:solidFill>
              </a:rPr>
              <a:t>600</a:t>
            </a:r>
          </a:p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rgbClr val="D9D9D9"/>
                </a:solidFill>
              </a:rPr>
              <a:t>possible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18309"/>
            <a:ext cx="1536700" cy="160392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550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current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658100" y="2912027"/>
            <a:ext cx="1485900" cy="160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rgbClr val="D9D9D9"/>
                </a:solidFill>
              </a:rPr>
              <a:t>750 unlikely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651000" y="4522236"/>
            <a:ext cx="2209800" cy="160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rgbClr val="D9D9D9"/>
                </a:solidFill>
              </a:rPr>
              <a:t>600 - 550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295900" y="4551813"/>
            <a:ext cx="2209800" cy="160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rgbClr val="D9D9D9"/>
                </a:solidFill>
              </a:rPr>
              <a:t>750 - 550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0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Hopes and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914900"/>
          </a:xfrm>
        </p:spPr>
        <p:txBody>
          <a:bodyPr/>
          <a:lstStyle/>
          <a:p>
            <a:r>
              <a:rPr lang="en-US" dirty="0" smtClean="0"/>
              <a:t>Good chance we’ll increase to 600 images/day at least for the northern hemisphere summer</a:t>
            </a:r>
          </a:p>
          <a:p>
            <a:r>
              <a:rPr lang="en-US" dirty="0" smtClean="0"/>
              <a:t>Download costs and shutter use are limiting constraints</a:t>
            </a:r>
          </a:p>
          <a:p>
            <a:r>
              <a:rPr lang="en-US" dirty="0" smtClean="0"/>
              <a:t>Will add selected “interior” water bodies</a:t>
            </a:r>
          </a:p>
          <a:p>
            <a:r>
              <a:rPr lang="en-US" dirty="0" smtClean="0"/>
              <a:t>Will create a smooth priority ramp at poles to shift additional resources to vegetated regions</a:t>
            </a:r>
          </a:p>
          <a:p>
            <a:r>
              <a:rPr lang="en-US" dirty="0" smtClean="0"/>
              <a:t>Will not be able to add more night imaging</a:t>
            </a:r>
          </a:p>
          <a:p>
            <a:r>
              <a:rPr lang="en-US" b="1" dirty="0" smtClean="0"/>
              <a:t>Data distribution continues to be a challenge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084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type="subTitle" idx="1"/>
          </p:nvPr>
        </p:nvSpPr>
        <p:spPr>
          <a:xfrm>
            <a:off x="157163" y="877888"/>
            <a:ext cx="8534400" cy="617537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9600" dirty="0">
                <a:latin typeface="Arial" charset="0"/>
                <a:ea typeface="ＭＳ Ｐゴシック" charset="0"/>
                <a:cs typeface="ＭＳ Ｐゴシック" charset="0"/>
              </a:rPr>
              <a:t>Thank You!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6600" dirty="0">
                <a:latin typeface="Arial" charset="0"/>
                <a:ea typeface="ＭＳ Ｐゴシック" charset="0"/>
                <a:cs typeface="ＭＳ Ｐゴシック" charset="0"/>
              </a:rPr>
              <a:t>Questions?</a:t>
            </a: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580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02975" y="177800"/>
            <a:ext cx="8924463" cy="663575"/>
          </a:xfrm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 Landsat-7 and -8  </a:t>
            </a:r>
            <a:r>
              <a:rPr lang="en-US" sz="3200" dirty="0" smtClean="0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Acquisition Strategy</a:t>
            </a:r>
            <a:endParaRPr lang="en-US" sz="3200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81000" y="884972"/>
            <a:ext cx="8064500" cy="5249127"/>
          </a:xfrm>
        </p:spPr>
        <p:txBody>
          <a:bodyPr/>
          <a:lstStyle/>
          <a:p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Construct an objective Global Environmental Record using a long-term acquisition plan </a:t>
            </a:r>
          </a:p>
          <a:p>
            <a:r>
              <a:rPr lang="en-US" dirty="0" smtClean="0"/>
              <a:t>We propose to focus the use of Landsat 7 on continental land masses</a:t>
            </a:r>
          </a:p>
          <a:p>
            <a:pPr lvl="1"/>
            <a:r>
              <a:rPr lang="en-US" dirty="0" smtClean="0"/>
              <a:t>Reduce the use of Landsat 7 for acquisitions of island, night, ocean, and Antarctica scenes</a:t>
            </a:r>
          </a:p>
          <a:p>
            <a:pPr lvl="1"/>
            <a:r>
              <a:rPr lang="en-US" dirty="0" smtClean="0"/>
              <a:t>Landsat 8’s larger daily acquisition limit and sensor characteristics provide opportunities for increased extreme latitude, island, ocean and night acquisitions to complement a Landsat 7 LTAP focused on continental land masses</a:t>
            </a:r>
          </a:p>
        </p:txBody>
      </p:sp>
    </p:spTree>
    <p:extLst>
      <p:ext uri="{BB962C8B-B14F-4D97-AF65-F5344CB8AC3E}">
        <p14:creationId xmlns:p14="http://schemas.microsoft.com/office/powerpoint/2010/main" val="27130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08619" y="177800"/>
            <a:ext cx="8620703" cy="66357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Long-Term Acquisition Plan Summary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57490" y="1337011"/>
            <a:ext cx="3928760" cy="44166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SzPct val="150000"/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ea typeface="+mn-ea"/>
                <a:cs typeface="+mn-cs"/>
              </a:rPr>
              <a:t>Landsat</a:t>
            </a:r>
            <a:r>
              <a:rPr lang="en-US" sz="1600" b="0" dirty="0" smtClean="0"/>
              <a:t> 7</a:t>
            </a:r>
          </a:p>
          <a:p>
            <a:pPr lvl="1"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Images 350 – 450 images per day out of  540 - 630 sun-lit land opportunities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400" dirty="0" smtClean="0"/>
              <a:t>ETM+ has strict duty cycle constraints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400" dirty="0" smtClean="0"/>
              <a:t>Power cycling incurs warm up and data overhead penalties for short intervals equivalent to 4 scenes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</a:pPr>
            <a:r>
              <a:rPr lang="en-US" sz="1400" dirty="0" smtClean="0"/>
              <a:t>Storage </a:t>
            </a:r>
            <a:r>
              <a:rPr lang="en-US" sz="1400" dirty="0"/>
              <a:t>capacity constraints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Since the Scan Line Corrector failure, the LTAP pursues image pairs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Acquires oceanic islands at reduced priority and frequency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Acquires Arctic once per season 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50000"/>
              <a:buFont typeface="Arial"/>
              <a:buChar char="•"/>
              <a:defRPr/>
            </a:pPr>
            <a:r>
              <a:rPr lang="en-US" sz="1600" b="0" dirty="0" smtClean="0"/>
              <a:t>Landsat 8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Currently acquiring 550 images per day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Acquires using a formal LTAP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Specified to acquire and distribute 400 images per day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Deep Blue Band for ocean monitoring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Better cloud detection with Cirrus Band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100000"/>
              <a:buBlip>
                <a:blip r:embed="rId2"/>
              </a:buBlip>
              <a:defRPr/>
            </a:pPr>
            <a:r>
              <a:rPr lang="en-US" sz="1300" dirty="0" smtClean="0"/>
              <a:t>Improved dynamic range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244293" y="1337010"/>
            <a:ext cx="4685029" cy="480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l"/>
              <a:defRPr/>
            </a:pPr>
            <a:r>
              <a:rPr lang="en-US" sz="1600" b="0" dirty="0"/>
              <a:t>Landsat 7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Increased imaging of continental land masses improved coverage of persistently cloudy areas and better gap filling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Eliminate routine imaging of islands, water and Antarctica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Increase imaging from 369 images/day (69%)  to approximately 438 images/day (91%)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Reduce ETM+ duty cycle from 15.1% to 14.4% and power cycles from 28.6 to 17.5 per day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0" dirty="0" smtClean="0"/>
              <a:t>Landsat </a:t>
            </a:r>
            <a:r>
              <a:rPr lang="en-US" sz="1600" b="0" dirty="0"/>
              <a:t>8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Constrained by download costs/opportunities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Higher island priority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More frequent imaging for islands and Arctic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Lower </a:t>
            </a:r>
            <a:r>
              <a:rPr lang="en-US" sz="1400" dirty="0"/>
              <a:t>sun elevation constraint from 15% to 5%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Increase Antarctica acquisitions</a:t>
            </a:r>
            <a:endParaRPr lang="en-US" sz="14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/>
              <a:t>Support </a:t>
            </a:r>
            <a:r>
              <a:rPr lang="en-US" sz="1400" dirty="0" smtClean="0"/>
              <a:t>selected night </a:t>
            </a:r>
            <a:r>
              <a:rPr lang="en-US" sz="1400" dirty="0"/>
              <a:t>campaigns (such </a:t>
            </a:r>
            <a:r>
              <a:rPr lang="en-US" sz="1400" dirty="0" smtClean="0"/>
              <a:t>as </a:t>
            </a:r>
            <a:r>
              <a:rPr lang="en-US" sz="1400" dirty="0"/>
              <a:t>urban heat </a:t>
            </a:r>
            <a:r>
              <a:rPr lang="en-US" sz="1400" dirty="0" smtClean="0"/>
              <a:t>islands, fires, sea ice, </a:t>
            </a:r>
            <a:r>
              <a:rPr lang="en-US" sz="1400" dirty="0"/>
              <a:t>and volcanoes)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Include selected near shore and interior water scenes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Support </a:t>
            </a:r>
            <a:r>
              <a:rPr lang="en-US" sz="1400" dirty="0"/>
              <a:t>large water campaigns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u"/>
              <a:defRPr/>
            </a:pPr>
            <a:r>
              <a:rPr lang="en-US" sz="1400" dirty="0" smtClean="0"/>
              <a:t>Increase </a:t>
            </a:r>
            <a:r>
              <a:rPr lang="en-US" sz="1400" dirty="0"/>
              <a:t>ascending node day acquisitions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7725" y="894291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Prior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18874" y="894291"/>
            <a:ext cx="1039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Current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89455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9144000" cy="663575"/>
          </a:xfrm>
        </p:spPr>
        <p:txBody>
          <a:bodyPr/>
          <a:lstStyle/>
          <a:p>
            <a:pPr algn="ctr"/>
            <a:r>
              <a:rPr lang="en-US" sz="4000" dirty="0"/>
              <a:t>Landsat 7 </a:t>
            </a:r>
            <a:r>
              <a:rPr lang="en-US" sz="4000" dirty="0" smtClean="0"/>
              <a:t>Continental </a:t>
            </a:r>
            <a:r>
              <a:rPr lang="en-US" sz="4000" dirty="0"/>
              <a:t>versus </a:t>
            </a:r>
            <a:r>
              <a:rPr lang="en-US" sz="4000" dirty="0" smtClean="0"/>
              <a:t>Ops </a:t>
            </a:r>
            <a:r>
              <a:rPr lang="en-US" sz="4000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4" y="3156681"/>
            <a:ext cx="4519083" cy="46281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Modeled one-year </a:t>
            </a:r>
            <a:r>
              <a:rPr lang="en-US" sz="2000" dirty="0" smtClean="0"/>
              <a:t>global coverage 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019002"/>
              </p:ext>
            </p:extLst>
          </p:nvPr>
        </p:nvGraphicFramePr>
        <p:xfrm>
          <a:off x="4581580" y="1026427"/>
          <a:ext cx="4503998" cy="211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Document" r:id="rId6" imgW="6400800" imgH="3009900" progId="Word.Document.12">
                  <p:embed/>
                </p:oleObj>
              </mc:Choice>
              <mc:Fallback>
                <p:oleObj name="Document" r:id="rId6" imgW="6400800" imgH="300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81580" y="1026427"/>
                        <a:ext cx="4503998" cy="2117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87582" y="3160300"/>
            <a:ext cx="4308060" cy="42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dirty="0" smtClean="0"/>
              <a:t>Ops one-year global coverage </a:t>
            </a:r>
            <a:endParaRPr lang="en-US" sz="2000" b="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464630"/>
              </p:ext>
            </p:extLst>
          </p:nvPr>
        </p:nvGraphicFramePr>
        <p:xfrm>
          <a:off x="959330" y="3559098"/>
          <a:ext cx="684212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Document" r:id="rId9" imgW="6667500" imgH="2641600" progId="Word.Document.12">
                  <p:embed/>
                </p:oleObj>
              </mc:Choice>
              <mc:Fallback>
                <p:oleObj name="Document" r:id="rId9" imgW="6667500" imgH="264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9330" y="3559098"/>
                        <a:ext cx="6842125" cy="26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24901"/>
              </p:ext>
            </p:extLst>
          </p:nvPr>
        </p:nvGraphicFramePr>
        <p:xfrm>
          <a:off x="59195" y="1026855"/>
          <a:ext cx="4500702" cy="2126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Document" r:id="rId12" imgW="6477000" imgH="3060700" progId="Word.Document.12">
                  <p:embed/>
                </p:oleObj>
              </mc:Choice>
              <mc:Fallback>
                <p:oleObj name="Document" r:id="rId12" imgW="6477000" imgH="306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195" y="1026855"/>
                        <a:ext cx="4500702" cy="2126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9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whoosh.wav"/>
          </p:stSnd>
        </p:sndAc>
      </p:transition>
    </mc:Choice>
    <mc:Fallback xmlns="">
      <p:transition xmlns:p14="http://schemas.microsoft.com/office/powerpoint/2010/main">
        <p:sndAc>
          <p:stSnd>
            <p:snd r:embed="rId14" name="whoosh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pPr algn="ctr"/>
            <a:r>
              <a:rPr lang="en-US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 Landsat</a:t>
            </a:r>
            <a:br>
              <a:rPr lang="en-US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processing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1404938"/>
            <a:ext cx="8229600" cy="4579937"/>
          </a:xfrm>
        </p:spPr>
        <p:txBody>
          <a:bodyPr/>
          <a:lstStyle/>
          <a:p>
            <a:r>
              <a:rPr lang="en-US" sz="26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Processing levels:</a:t>
            </a:r>
          </a:p>
          <a:p>
            <a:pPr lvl="1"/>
            <a:r>
              <a:rPr lang="en-US" sz="22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Systematic-Corrected (L1G): Landsat 1-7</a:t>
            </a:r>
          </a:p>
          <a:p>
            <a:pPr lvl="1"/>
            <a:r>
              <a:rPr lang="en-US" sz="22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Systematic- and Terrain- Corrected (L1Gt): Landsat 7-8</a:t>
            </a:r>
          </a:p>
          <a:p>
            <a:pPr lvl="1"/>
            <a:r>
              <a:rPr lang="en-US" sz="22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Precision- and Terrain-Corrected (L1T): Landsat 1-8 </a:t>
            </a:r>
          </a:p>
          <a:p>
            <a:pPr lvl="1"/>
            <a:r>
              <a:rPr lang="en-US" sz="22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If precision control is available, we attempt to create an L1T. If, for example due to cloud cover, enough control cannot be found, we fall back to a systematic product. </a:t>
            </a:r>
          </a:p>
          <a:p>
            <a:r>
              <a:rPr lang="en-US" sz="26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formats:</a:t>
            </a:r>
          </a:p>
          <a:p>
            <a:pPr lvl="1"/>
            <a:r>
              <a:rPr lang="en-US" sz="22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GeoTIFF</a:t>
            </a:r>
          </a:p>
          <a:p>
            <a:r>
              <a:rPr lang="en-US" sz="26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Means for data distribution</a:t>
            </a:r>
          </a:p>
          <a:p>
            <a:pPr lvl="1"/>
            <a:r>
              <a:rPr lang="en-US" sz="2000" i="1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Download only</a:t>
            </a:r>
          </a:p>
        </p:txBody>
      </p:sp>
    </p:spTree>
    <p:extLst>
      <p:ext uri="{BB962C8B-B14F-4D97-AF65-F5344CB8AC3E}">
        <p14:creationId xmlns:p14="http://schemas.microsoft.com/office/powerpoint/2010/main" val="359976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Total GEOGLAM </a:t>
            </a:r>
            <a:br>
              <a:rPr lang="en-US" dirty="0" smtClean="0"/>
            </a:br>
            <a:r>
              <a:rPr lang="en-US" dirty="0" smtClean="0"/>
              <a:t>Landsat 7 and 8 Images in 2013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498600"/>
            <a:ext cx="8229600" cy="4525963"/>
          </a:xfrm>
        </p:spPr>
        <p:txBody>
          <a:bodyPr/>
          <a:lstStyle/>
          <a:p>
            <a:pPr eaLnBrk="1" hangingPunct="1"/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Landsat 7 &amp; 8 acquired up to 41 images for each scene</a:t>
            </a:r>
          </a:p>
          <a:p>
            <a:pPr eaLnBrk="1" hangingPunct="1"/>
            <a:r>
              <a:rPr lang="en-AU" sz="2000" dirty="0">
                <a:latin typeface="Calibri" charset="0"/>
                <a:ea typeface="ＭＳ Ｐゴシック" charset="0"/>
                <a:cs typeface="ＭＳ Ｐゴシック" charset="0"/>
              </a:rPr>
              <a:t>Landsat 8 only imaged during the last three quarters</a:t>
            </a:r>
          </a:p>
          <a:p>
            <a:pPr eaLnBrk="1" hangingPunct="1"/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The “worst” best cloud </a:t>
            </a:r>
            <a:r>
              <a:rPr lang="en-AU" sz="2000" smtClean="0">
                <a:latin typeface="Calibri" charset="0"/>
                <a:ea typeface="ＭＳ Ｐゴシック" charset="0"/>
                <a:cs typeface="ＭＳ Ｐゴシック" charset="0"/>
              </a:rPr>
              <a:t>cover was 18%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GEOGLAM2013 num 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3802"/>
            <a:ext cx="9144000" cy="344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3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Landsat </a:t>
            </a:r>
            <a:r>
              <a:rPr lang="en-US" dirty="0" smtClean="0"/>
              <a:t>7 &amp; 8 </a:t>
            </a:r>
            <a:br>
              <a:rPr lang="en-US" dirty="0" smtClean="0"/>
            </a:br>
            <a:r>
              <a:rPr lang="en-US" dirty="0" smtClean="0"/>
              <a:t>2013 </a:t>
            </a:r>
            <a:r>
              <a:rPr lang="en-US" dirty="0"/>
              <a:t>- Africa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GG2013Alger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G2013Argenti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31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35201</TotalTime>
  <Words>849</Words>
  <Application>Microsoft Macintosh PowerPoint</Application>
  <PresentationFormat>On-screen Show (4:3)</PresentationFormat>
  <Paragraphs>107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Document</vt:lpstr>
      <vt:lpstr>GEOS and GEOGLAM Activities  Landsat 7/8 Phase 1  acquisitions and data distribution</vt:lpstr>
      <vt:lpstr>Mission Landsat   Launch and commissioning</vt:lpstr>
      <vt:lpstr>Mission Landsat-7 and -8  Acquisition Strategy</vt:lpstr>
      <vt:lpstr>Long-Term Acquisition Plan Summary</vt:lpstr>
      <vt:lpstr>Landsat 7 Continental versus Ops Model</vt:lpstr>
      <vt:lpstr>Mission Landsat Data processing</vt:lpstr>
      <vt:lpstr>Total GEOGLAM  Landsat 7 and 8 Images in 2013</vt:lpstr>
      <vt:lpstr>Landsat 7 &amp; 8  2013 -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GFOI Landsat ETM+ and OLI  Images in 2013</vt:lpstr>
      <vt:lpstr>Landsat 7 &amp; 8 2013  Best Cloud Cover by Season</vt:lpstr>
      <vt:lpstr>Landsat 7 &amp; 8 2014 and beyond</vt:lpstr>
      <vt:lpstr>Looking forward to 2014</vt:lpstr>
      <vt:lpstr>Hopes and expectations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Eugene Fosnight</cp:lastModifiedBy>
  <cp:revision>569</cp:revision>
  <dcterms:created xsi:type="dcterms:W3CDTF">2013-01-29T13:10:08Z</dcterms:created>
  <dcterms:modified xsi:type="dcterms:W3CDTF">2014-02-22T22:58:50Z</dcterms:modified>
</cp:coreProperties>
</file>