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8" r:id="rId3"/>
    <p:sldMasterId id="2147483701" r:id="rId4"/>
    <p:sldMasterId id="2147483709" r:id="rId5"/>
    <p:sldMasterId id="2147483721" r:id="rId6"/>
    <p:sldMasterId id="2147483741" r:id="rId7"/>
    <p:sldMasterId id="2147483753" r:id="rId8"/>
    <p:sldMasterId id="2147483765" r:id="rId9"/>
  </p:sldMasterIdLst>
  <p:notesMasterIdLst>
    <p:notesMasterId r:id="rId51"/>
  </p:notesMasterIdLst>
  <p:sldIdLst>
    <p:sldId id="293" r:id="rId10"/>
    <p:sldId id="270" r:id="rId11"/>
    <p:sldId id="275" r:id="rId12"/>
    <p:sldId id="273" r:id="rId13"/>
    <p:sldId id="258" r:id="rId14"/>
    <p:sldId id="260" r:id="rId15"/>
    <p:sldId id="261" r:id="rId16"/>
    <p:sldId id="294" r:id="rId17"/>
    <p:sldId id="295" r:id="rId18"/>
    <p:sldId id="296" r:id="rId19"/>
    <p:sldId id="264" r:id="rId20"/>
    <p:sldId id="305" r:id="rId21"/>
    <p:sldId id="263" r:id="rId22"/>
    <p:sldId id="272" r:id="rId23"/>
    <p:sldId id="274" r:id="rId24"/>
    <p:sldId id="265" r:id="rId25"/>
    <p:sldId id="277" r:id="rId26"/>
    <p:sldId id="297" r:id="rId27"/>
    <p:sldId id="266" r:id="rId28"/>
    <p:sldId id="278" r:id="rId29"/>
    <p:sldId id="268" r:id="rId30"/>
    <p:sldId id="287" r:id="rId31"/>
    <p:sldId id="286" r:id="rId32"/>
    <p:sldId id="279" r:id="rId33"/>
    <p:sldId id="280" r:id="rId34"/>
    <p:sldId id="298" r:id="rId35"/>
    <p:sldId id="284" r:id="rId36"/>
    <p:sldId id="285" r:id="rId37"/>
    <p:sldId id="299" r:id="rId38"/>
    <p:sldId id="300" r:id="rId39"/>
    <p:sldId id="291" r:id="rId40"/>
    <p:sldId id="282" r:id="rId41"/>
    <p:sldId id="283" r:id="rId42"/>
    <p:sldId id="301" r:id="rId43"/>
    <p:sldId id="288" r:id="rId44"/>
    <p:sldId id="289" r:id="rId45"/>
    <p:sldId id="290" r:id="rId46"/>
    <p:sldId id="302" r:id="rId47"/>
    <p:sldId id="276" r:id="rId48"/>
    <p:sldId id="303" r:id="rId49"/>
    <p:sldId id="304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487" autoAdjust="0"/>
  </p:normalViewPr>
  <p:slideViewPr>
    <p:cSldViewPr snapToGrid="0" snapToObjects="1">
      <p:cViewPr>
        <p:scale>
          <a:sx n="139" d="100"/>
          <a:sy n="139" d="100"/>
        </p:scale>
        <p:origin x="-95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50" Type="http://schemas.openxmlformats.org/officeDocument/2006/relationships/slide" Target="slides/slide41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870169902184"/>
          <c:y val="0.0576911782790442"/>
          <c:w val="0.78181633085452"/>
          <c:h val="0.92073838867695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noFill/>
            <a:ln w="25400" cap="sq">
              <a:solidFill>
                <a:schemeClr val="tx1"/>
              </a:solidFill>
            </a:ln>
          </c:spPr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  <c:spPr>
              <a:noFill/>
              <a:ln w="25400" cap="sq">
                <a:noFill/>
              </a:ln>
            </c:spPr>
          </c:dPt>
          <c:dPt>
            <c:idx val="7"/>
            <c:bubble3D val="0"/>
            <c:spPr>
              <a:noFill/>
              <a:ln w="25400" cap="sq">
                <a:noFill/>
              </a:ln>
            </c:spPr>
          </c:dPt>
          <c:dPt>
            <c:idx val="8"/>
            <c:bubble3D val="0"/>
            <c:spPr>
              <a:noFill/>
              <a:ln w="25400">
                <a:solidFill>
                  <a:schemeClr val="tx1"/>
                </a:solidFill>
              </a:ln>
            </c:spPr>
          </c:dPt>
          <c:dPt>
            <c:idx val="9"/>
            <c:bubble3D val="0"/>
          </c:dPt>
          <c:dPt>
            <c:idx val="10"/>
            <c:bubble3D val="0"/>
          </c:dPt>
          <c:dPt>
            <c:idx val="11"/>
            <c:bubble3D val="0"/>
          </c:dPt>
          <c:dPt>
            <c:idx val="12"/>
            <c:bubble3D val="0"/>
            <c:spPr>
              <a:noFill/>
              <a:ln w="25400" cap="sq">
                <a:noFill/>
              </a:ln>
            </c:spPr>
          </c:dPt>
          <c:dPt>
            <c:idx val="13"/>
            <c:bubble3D val="0"/>
          </c:dPt>
          <c:dPt>
            <c:idx val="14"/>
            <c:bubble3D val="0"/>
            <c:spPr>
              <a:noFill/>
              <a:ln w="25400" cap="sq">
                <a:noFill/>
              </a:ln>
            </c:spPr>
          </c:dPt>
          <c:dPt>
            <c:idx val="15"/>
            <c:bubble3D val="0"/>
          </c:dPt>
          <c:dPt>
            <c:idx val="16"/>
            <c:bubble3D val="0"/>
            <c:spPr>
              <a:noFill/>
            </c:spPr>
          </c:dPt>
          <c:dPt>
            <c:idx val="17"/>
            <c:bubble3D val="0"/>
          </c:dPt>
          <c:dPt>
            <c:idx val="18"/>
            <c:bubble3D val="0"/>
            <c:spPr>
              <a:noFill/>
              <a:ln w="25400" cap="sq">
                <a:noFill/>
              </a:ln>
            </c:spPr>
          </c:dPt>
          <c:dPt>
            <c:idx val="21"/>
            <c:bubble3D val="0"/>
            <c:spPr>
              <a:noFill/>
              <a:ln w="25400" cap="sq">
                <a:noFill/>
              </a:ln>
            </c:spPr>
          </c:dPt>
          <c:dPt>
            <c:idx val="24"/>
            <c:bubble3D val="0"/>
            <c:spPr>
              <a:noFill/>
              <a:ln w="25400">
                <a:noFill/>
              </a:ln>
            </c:spPr>
          </c:dPt>
          <c:dPt>
            <c:idx val="26"/>
            <c:bubble3D val="0"/>
            <c:spPr>
              <a:noFill/>
              <a:ln w="25400" cap="sq">
                <a:noFill/>
              </a:ln>
            </c:spPr>
          </c:dPt>
          <c:dPt>
            <c:idx val="30"/>
            <c:bubble3D val="0"/>
            <c:spPr>
              <a:noFill/>
              <a:ln w="25400" cap="sq">
                <a:noFill/>
              </a:ln>
            </c:spPr>
          </c:dPt>
          <c:dPt>
            <c:idx val="32"/>
            <c:bubble3D val="0"/>
            <c:spPr>
              <a:noFill/>
            </c:spPr>
          </c:dPt>
          <c:dPt>
            <c:idx val="36"/>
            <c:bubble3D val="0"/>
            <c:spPr>
              <a:noFill/>
              <a:ln w="25400" cap="sq">
                <a:noFill/>
              </a:ln>
            </c:spPr>
          </c:dPt>
          <c:dPt>
            <c:idx val="38"/>
            <c:bubble3D val="0"/>
            <c:spPr>
              <a:noFill/>
              <a:ln w="25400" cap="sq">
                <a:noFill/>
              </a:ln>
            </c:spPr>
          </c:dPt>
          <c:dPt>
            <c:idx val="39"/>
            <c:bubble3D val="0"/>
          </c:dPt>
          <c:dPt>
            <c:idx val="40"/>
            <c:bubble3D val="0"/>
            <c:spPr>
              <a:noFill/>
              <a:ln w="25400">
                <a:solidFill>
                  <a:schemeClr val="tx1"/>
                </a:solidFill>
              </a:ln>
            </c:spPr>
          </c:dPt>
          <c:dPt>
            <c:idx val="42"/>
            <c:bubble3D val="0"/>
            <c:spPr>
              <a:noFill/>
              <a:ln w="25400" cap="sq">
                <a:noFill/>
              </a:ln>
            </c:spPr>
          </c:dPt>
          <c:dPt>
            <c:idx val="45"/>
            <c:bubble3D val="0"/>
            <c:spPr>
              <a:noFill/>
              <a:ln w="25400" cap="sq">
                <a:noFill/>
              </a:ln>
            </c:spPr>
          </c:dPt>
          <c:dPt>
            <c:idx val="48"/>
            <c:bubble3D val="0"/>
            <c:spPr>
              <a:noFill/>
            </c:spPr>
          </c:dPt>
          <c:dPt>
            <c:idx val="49"/>
            <c:bubble3D val="0"/>
            <c:spPr>
              <a:noFill/>
              <a:ln w="25400" cap="sq">
                <a:noFill/>
              </a:ln>
            </c:spPr>
          </c:dPt>
          <c:dPt>
            <c:idx val="50"/>
            <c:bubble3D val="0"/>
          </c:dPt>
          <c:dPt>
            <c:idx val="51"/>
            <c:bubble3D val="0"/>
            <c:spPr>
              <a:noFill/>
              <a:ln w="25400" cap="sq">
                <a:noFill/>
              </a:ln>
            </c:spPr>
          </c:dPt>
          <c:dPt>
            <c:idx val="56"/>
            <c:bubble3D val="0"/>
            <c:spPr>
              <a:noFill/>
            </c:spPr>
          </c:dPt>
          <c:dPt>
            <c:idx val="57"/>
            <c:bubble3D val="0"/>
            <c:spPr>
              <a:noFill/>
              <a:ln w="25400" cap="sq">
                <a:noFill/>
              </a:ln>
            </c:spPr>
          </c:dPt>
          <c:dPt>
            <c:idx val="58"/>
            <c:bubble3D val="0"/>
            <c:spPr>
              <a:noFill/>
              <a:ln w="25400" cap="sq">
                <a:noFill/>
              </a:ln>
            </c:spPr>
          </c:dPt>
          <c:dPt>
            <c:idx val="64"/>
            <c:bubble3D val="0"/>
            <c:spPr>
              <a:noFill/>
            </c:spPr>
          </c:dPt>
          <c:dPt>
            <c:idx val="66"/>
            <c:bubble3D val="0"/>
            <c:spPr>
              <a:noFill/>
              <a:ln w="25400" cap="sq">
                <a:noFill/>
              </a:ln>
            </c:spPr>
          </c:dPt>
          <c:dPt>
            <c:idx val="68"/>
            <c:bubble3D val="0"/>
            <c:spPr>
              <a:noFill/>
              <a:ln w="25400" cap="sq">
                <a:noFill/>
              </a:ln>
            </c:spPr>
          </c:dPt>
          <c:dPt>
            <c:idx val="72"/>
            <c:bubble3D val="0"/>
            <c:spPr>
              <a:noFill/>
            </c:spPr>
          </c:dPt>
          <c:dPt>
            <c:idx val="73"/>
            <c:bubble3D val="0"/>
          </c:dPt>
          <c:dPt>
            <c:idx val="74"/>
            <c:bubble3D val="0"/>
          </c:dPt>
          <c:dPt>
            <c:idx val="77"/>
            <c:bubble3D val="0"/>
            <c:spPr>
              <a:noFill/>
              <a:ln w="25400" cap="sq" cmpd="sng">
                <a:solidFill>
                  <a:schemeClr val="tx1"/>
                </a:solidFill>
              </a:ln>
            </c:spPr>
          </c:dPt>
          <c:dPt>
            <c:idx val="80"/>
            <c:bubble3D val="0"/>
            <c:spPr>
              <a:noFill/>
            </c:spPr>
          </c:dPt>
          <c:cat>
            <c:strRef>
              <c:f>Sheet1!$A$2:$A$62</c:f>
              <c:strCache>
                <c:ptCount val="61"/>
                <c:pt idx="0">
                  <c:v> </c:v>
                </c:pt>
                <c:pt idx="1">
                  <c:v>Wet </c:v>
                </c:pt>
                <c:pt idx="2">
                  <c:v>Dry</c:v>
                </c:pt>
                <c:pt idx="3">
                  <c:v>Hot</c:v>
                </c:pt>
                <c:pt idx="4">
                  <c:v>Cool</c:v>
                </c:pt>
                <c:pt idx="5">
                  <c:v>Extreme Weather</c:v>
                </c:pt>
                <c:pt idx="6">
                  <c:v>None</c:v>
                </c:pt>
                <c:pt idx="7">
                  <c:v>Wet </c:v>
                </c:pt>
                <c:pt idx="8">
                  <c:v>Dry</c:v>
                </c:pt>
                <c:pt idx="9">
                  <c:v>Hot</c:v>
                </c:pt>
                <c:pt idx="10">
                  <c:v>Cool</c:v>
                </c:pt>
                <c:pt idx="11">
                  <c:v>Extreme Weather</c:v>
                </c:pt>
                <c:pt idx="12">
                  <c:v>None</c:v>
                </c:pt>
                <c:pt idx="13">
                  <c:v>Wet </c:v>
                </c:pt>
                <c:pt idx="14">
                  <c:v>Dry</c:v>
                </c:pt>
                <c:pt idx="15">
                  <c:v>Hot</c:v>
                </c:pt>
                <c:pt idx="16">
                  <c:v>Cool</c:v>
                </c:pt>
                <c:pt idx="17">
                  <c:v>Extreme Weather</c:v>
                </c:pt>
                <c:pt idx="18">
                  <c:v>None</c:v>
                </c:pt>
                <c:pt idx="19">
                  <c:v>Wet </c:v>
                </c:pt>
                <c:pt idx="20">
                  <c:v>Dry</c:v>
                </c:pt>
                <c:pt idx="21">
                  <c:v>Hot</c:v>
                </c:pt>
                <c:pt idx="22">
                  <c:v>Cool</c:v>
                </c:pt>
                <c:pt idx="23">
                  <c:v>Extreme Weather</c:v>
                </c:pt>
                <c:pt idx="24">
                  <c:v>None</c:v>
                </c:pt>
                <c:pt idx="25">
                  <c:v>Wet </c:v>
                </c:pt>
                <c:pt idx="26">
                  <c:v>Dry</c:v>
                </c:pt>
                <c:pt idx="27">
                  <c:v>Hot</c:v>
                </c:pt>
                <c:pt idx="28">
                  <c:v>Cool</c:v>
                </c:pt>
                <c:pt idx="29">
                  <c:v>Extreme Weather</c:v>
                </c:pt>
                <c:pt idx="30">
                  <c:v>None</c:v>
                </c:pt>
                <c:pt idx="31">
                  <c:v>Wet </c:v>
                </c:pt>
                <c:pt idx="32">
                  <c:v>Dry</c:v>
                </c:pt>
                <c:pt idx="33">
                  <c:v>Hot</c:v>
                </c:pt>
                <c:pt idx="34">
                  <c:v>Cool</c:v>
                </c:pt>
                <c:pt idx="35">
                  <c:v>Extreme Weather</c:v>
                </c:pt>
                <c:pt idx="36">
                  <c:v>None</c:v>
                </c:pt>
                <c:pt idx="37">
                  <c:v>Wet </c:v>
                </c:pt>
                <c:pt idx="38">
                  <c:v>Dry</c:v>
                </c:pt>
                <c:pt idx="39">
                  <c:v>Hot</c:v>
                </c:pt>
                <c:pt idx="40">
                  <c:v>Cool</c:v>
                </c:pt>
                <c:pt idx="41">
                  <c:v>Extreme Weather</c:v>
                </c:pt>
                <c:pt idx="42">
                  <c:v>None</c:v>
                </c:pt>
                <c:pt idx="43">
                  <c:v>Wet </c:v>
                </c:pt>
                <c:pt idx="44">
                  <c:v>Dry</c:v>
                </c:pt>
                <c:pt idx="45">
                  <c:v>Hot</c:v>
                </c:pt>
                <c:pt idx="46">
                  <c:v>Cool</c:v>
                </c:pt>
                <c:pt idx="47">
                  <c:v>Extreme Weather</c:v>
                </c:pt>
                <c:pt idx="48">
                  <c:v>None</c:v>
                </c:pt>
                <c:pt idx="49">
                  <c:v>Wet </c:v>
                </c:pt>
                <c:pt idx="50">
                  <c:v>Dry</c:v>
                </c:pt>
                <c:pt idx="51">
                  <c:v>Hot</c:v>
                </c:pt>
                <c:pt idx="52">
                  <c:v>Cool</c:v>
                </c:pt>
                <c:pt idx="53">
                  <c:v>Extreme Weather</c:v>
                </c:pt>
                <c:pt idx="54">
                  <c:v>None</c:v>
                </c:pt>
                <c:pt idx="55">
                  <c:v>Wet </c:v>
                </c:pt>
                <c:pt idx="56">
                  <c:v>Dry</c:v>
                </c:pt>
                <c:pt idx="57">
                  <c:v>Hot</c:v>
                </c:pt>
                <c:pt idx="58">
                  <c:v>Cool</c:v>
                </c:pt>
                <c:pt idx="59">
                  <c:v>Extreme Weather</c:v>
                </c:pt>
                <c:pt idx="60">
                  <c:v>None</c:v>
                </c:pt>
              </c:strCache>
            </c:strRef>
          </c:cat>
          <c:val>
            <c:numRef>
              <c:f>Sheet1!$B$2:$B$62</c:f>
              <c:numCache>
                <c:formatCode>General</c:formatCode>
                <c:ptCount val="61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21.65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20.25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14.68</c:v>
                </c:pt>
                <c:pt idx="19">
                  <c:v>0.0</c:v>
                </c:pt>
                <c:pt idx="20">
                  <c:v>0.0</c:v>
                </c:pt>
                <c:pt idx="21">
                  <c:v>5.285</c:v>
                </c:pt>
                <c:pt idx="22">
                  <c:v>5.285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5.333599999999999</c:v>
                </c:pt>
                <c:pt idx="28">
                  <c:v>0.0</c:v>
                </c:pt>
                <c:pt idx="29">
                  <c:v>0.0</c:v>
                </c:pt>
                <c:pt idx="30">
                  <c:v>3.7064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4.189999999999999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3.48</c:v>
                </c:pt>
                <c:pt idx="43">
                  <c:v>0.0</c:v>
                </c:pt>
                <c:pt idx="44">
                  <c:v>0.0</c:v>
                </c:pt>
                <c:pt idx="45">
                  <c:v>1.8338</c:v>
                </c:pt>
                <c:pt idx="46">
                  <c:v>1.6262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2.89</c:v>
                </c:pt>
                <c:pt idx="52">
                  <c:v>0.51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7.887999999999995</c:v>
                </c:pt>
                <c:pt idx="58">
                  <c:v>1.392</c:v>
                </c:pt>
                <c:pt idx="59">
                  <c:v>0.0</c:v>
                </c:pt>
                <c:pt idx="60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96734882747656"/>
          <c:y val="0.0217984518574091"/>
          <c:w val="0.826406558926031"/>
          <c:h val="0.95640309628518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25400">
              <a:solidFill>
                <a:schemeClr val="bg1"/>
              </a:solidFill>
            </a:ln>
          </c:spPr>
          <c:explosion val="2"/>
          <c:dPt>
            <c:idx val="0"/>
            <c:bubble3D val="0"/>
            <c:spPr>
              <a:solidFill>
                <a:srgbClr val="38A800"/>
              </a:solidFill>
              <a:ln w="25400"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rgbClr val="FFFF00"/>
              </a:solidFill>
              <a:ln w="25400"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E60000"/>
              </a:solidFill>
              <a:ln w="25400"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828282"/>
              </a:solidFill>
              <a:ln w="25400"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rgbClr val="38A800"/>
              </a:solidFill>
              <a:ln w="25400"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rgbClr val="E60000"/>
              </a:solidFill>
              <a:ln w="25400">
                <a:solidFill>
                  <a:schemeClr val="bg1"/>
                </a:solidFill>
              </a:ln>
            </c:spPr>
          </c:dPt>
          <c:dPt>
            <c:idx val="6"/>
            <c:bubble3D val="0"/>
            <c:spPr>
              <a:solidFill>
                <a:srgbClr val="38A800"/>
              </a:solidFill>
              <a:ln w="25400">
                <a:solidFill>
                  <a:schemeClr val="bg1"/>
                </a:solidFill>
              </a:ln>
            </c:spPr>
          </c:dPt>
          <c:dPt>
            <c:idx val="7"/>
            <c:bubble3D val="0"/>
            <c:spPr>
              <a:solidFill>
                <a:srgbClr val="828282"/>
              </a:solidFill>
              <a:ln w="25400">
                <a:solidFill>
                  <a:schemeClr val="bg1">
                    <a:lumMod val="50000"/>
                  </a:schemeClr>
                </a:solidFill>
              </a:ln>
            </c:spPr>
          </c:dPt>
          <c:dPt>
            <c:idx val="8"/>
            <c:bubble3D val="0"/>
            <c:spPr>
              <a:solidFill>
                <a:srgbClr val="38A800"/>
              </a:solidFill>
              <a:ln w="25400">
                <a:solidFill>
                  <a:schemeClr val="bg1"/>
                </a:solidFill>
              </a:ln>
            </c:spPr>
          </c:dPt>
          <c:dPt>
            <c:idx val="9"/>
            <c:bubble3D val="0"/>
            <c:spPr>
              <a:solidFill>
                <a:srgbClr val="38A800"/>
              </a:solidFill>
              <a:ln w="25400">
                <a:solidFill>
                  <a:schemeClr val="bg1"/>
                </a:solidFill>
              </a:ln>
            </c:spPr>
          </c:dPt>
          <c:dPt>
            <c:idx val="10"/>
            <c:bubble3D val="0"/>
            <c:spPr>
              <a:solidFill>
                <a:srgbClr val="FFFF00"/>
              </a:solidFill>
              <a:ln w="25400">
                <a:solidFill>
                  <a:schemeClr val="bg1"/>
                </a:solidFill>
              </a:ln>
            </c:spPr>
          </c:dPt>
          <c:dPt>
            <c:idx val="11"/>
            <c:bubble3D val="0"/>
            <c:spPr>
              <a:solidFill>
                <a:srgbClr val="828282"/>
              </a:solidFill>
              <a:ln w="25400">
                <a:solidFill>
                  <a:schemeClr val="bg1"/>
                </a:solidFill>
              </a:ln>
            </c:spPr>
          </c:dPt>
          <c:dPt>
            <c:idx val="12"/>
            <c:bubble3D val="0"/>
            <c:spPr>
              <a:solidFill>
                <a:srgbClr val="38A800"/>
              </a:solidFill>
              <a:ln w="25400">
                <a:solidFill>
                  <a:schemeClr val="bg1"/>
                </a:solidFill>
              </a:ln>
            </c:spPr>
          </c:dPt>
          <c:dPt>
            <c:idx val="13"/>
            <c:bubble3D val="0"/>
            <c:spPr>
              <a:solidFill>
                <a:srgbClr val="FFFF00"/>
              </a:solidFill>
              <a:ln w="25400">
                <a:solidFill>
                  <a:schemeClr val="bg1"/>
                </a:solidFill>
              </a:ln>
            </c:spPr>
          </c:dPt>
          <c:dPt>
            <c:idx val="14"/>
            <c:bubble3D val="0"/>
            <c:spPr>
              <a:solidFill>
                <a:srgbClr val="E60000"/>
              </a:solidFill>
              <a:ln w="25400">
                <a:solidFill>
                  <a:schemeClr val="bg1"/>
                </a:solidFill>
              </a:ln>
            </c:spPr>
          </c:dPt>
          <c:dPt>
            <c:idx val="15"/>
            <c:bubble3D val="0"/>
            <c:spPr>
              <a:solidFill>
                <a:srgbClr val="38A800"/>
              </a:solidFill>
              <a:ln w="25400">
                <a:solidFill>
                  <a:schemeClr val="bg1"/>
                </a:solidFill>
              </a:ln>
            </c:spPr>
          </c:dPt>
          <c:dPt>
            <c:idx val="16"/>
            <c:bubble3D val="0"/>
            <c:spPr>
              <a:solidFill>
                <a:srgbClr val="38A800"/>
              </a:solidFill>
              <a:ln w="25400">
                <a:solidFill>
                  <a:schemeClr val="bg1"/>
                </a:solidFill>
              </a:ln>
            </c:spPr>
          </c:dPt>
          <c:dPt>
            <c:idx val="17"/>
            <c:bubble3D val="0"/>
            <c:spPr>
              <a:solidFill>
                <a:srgbClr val="FFFF00"/>
              </a:solidFill>
              <a:ln w="25400">
                <a:solidFill>
                  <a:schemeClr val="bg1"/>
                </a:solidFill>
              </a:ln>
            </c:spPr>
          </c:dPt>
          <c:dPt>
            <c:idx val="18"/>
            <c:bubble3D val="0"/>
            <c:spPr>
              <a:solidFill>
                <a:srgbClr val="38A800"/>
              </a:solidFill>
              <a:ln w="25400">
                <a:solidFill>
                  <a:schemeClr val="bg1"/>
                </a:solidFill>
              </a:ln>
            </c:spPr>
          </c:dPt>
          <c:dPt>
            <c:idx val="19"/>
            <c:bubble3D val="0"/>
            <c:spPr>
              <a:solidFill>
                <a:srgbClr val="828282"/>
              </a:solidFill>
              <a:ln w="25400">
                <a:solidFill>
                  <a:schemeClr val="bg1"/>
                </a:solidFill>
              </a:ln>
            </c:spPr>
          </c:dPt>
          <c:dPt>
            <c:idx val="20"/>
            <c:bubble3D val="0"/>
            <c:spPr>
              <a:solidFill>
                <a:schemeClr val="bg1">
                  <a:lumMod val="50000"/>
                </a:schemeClr>
              </a:solidFill>
              <a:ln w="25400">
                <a:solidFill>
                  <a:schemeClr val="bg1"/>
                </a:solidFill>
              </a:ln>
            </c:spPr>
          </c:dPt>
          <c:dPt>
            <c:idx val="21"/>
            <c:bubble3D val="0"/>
            <c:spPr>
              <a:solidFill>
                <a:srgbClr val="38A800"/>
              </a:solidFill>
              <a:ln w="25400">
                <a:solidFill>
                  <a:schemeClr val="bg1"/>
                </a:solidFill>
              </a:ln>
            </c:spPr>
          </c:dPt>
          <c:dPt>
            <c:idx val="22"/>
            <c:bubble3D val="0"/>
            <c:spPr>
              <a:solidFill>
                <a:srgbClr val="FFFF00"/>
              </a:solidFill>
              <a:ln w="25400">
                <a:solidFill>
                  <a:schemeClr val="bg1"/>
                </a:solidFill>
              </a:ln>
            </c:spPr>
          </c:dPt>
          <c:dPt>
            <c:idx val="23"/>
            <c:bubble3D val="0"/>
            <c:spPr>
              <a:solidFill>
                <a:srgbClr val="828282"/>
              </a:solidFill>
              <a:ln w="25400">
                <a:solidFill>
                  <a:schemeClr val="bg1"/>
                </a:solidFill>
              </a:ln>
            </c:spPr>
          </c:dPt>
          <c:dPt>
            <c:idx val="24"/>
            <c:bubble3D val="0"/>
            <c:spPr>
              <a:solidFill>
                <a:srgbClr val="38A800"/>
              </a:solidFill>
              <a:ln w="25400">
                <a:solidFill>
                  <a:schemeClr val="bg1"/>
                </a:solidFill>
              </a:ln>
            </c:spPr>
          </c:dPt>
          <c:dPt>
            <c:idx val="25"/>
            <c:bubble3D val="0"/>
            <c:spPr>
              <a:solidFill>
                <a:srgbClr val="FFFF00"/>
              </a:solidFill>
              <a:ln w="25400">
                <a:solidFill>
                  <a:schemeClr val="bg1"/>
                </a:solidFill>
              </a:ln>
            </c:spPr>
          </c:dPt>
          <c:dPt>
            <c:idx val="26"/>
            <c:bubble3D val="0"/>
            <c:spPr>
              <a:solidFill>
                <a:srgbClr val="E60000"/>
              </a:solidFill>
              <a:ln w="25400">
                <a:solidFill>
                  <a:srgbClr val="E60000"/>
                </a:solidFill>
              </a:ln>
            </c:spPr>
          </c:dPt>
          <c:dPt>
            <c:idx val="27"/>
            <c:bubble3D val="0"/>
            <c:spPr>
              <a:solidFill>
                <a:srgbClr val="828282"/>
              </a:solidFill>
              <a:ln w="25400">
                <a:solidFill>
                  <a:schemeClr val="bg1"/>
                </a:solidFill>
              </a:ln>
            </c:spPr>
          </c:dPt>
          <c:dPt>
            <c:idx val="28"/>
            <c:bubble3D val="0"/>
            <c:spPr>
              <a:solidFill>
                <a:srgbClr val="38A800"/>
              </a:solidFill>
              <a:ln w="25400">
                <a:solidFill>
                  <a:schemeClr val="bg1"/>
                </a:solidFill>
              </a:ln>
            </c:spPr>
          </c:dPt>
          <c:dPt>
            <c:idx val="29"/>
            <c:bubble3D val="0"/>
            <c:spPr>
              <a:solidFill>
                <a:srgbClr val="FFFF00"/>
              </a:solidFill>
              <a:ln w="25400">
                <a:solidFill>
                  <a:schemeClr val="bg1"/>
                </a:solidFill>
              </a:ln>
            </c:spPr>
          </c:dPt>
          <c:dPt>
            <c:idx val="31"/>
            <c:bubble3D val="0"/>
            <c:spPr>
              <a:solidFill>
                <a:srgbClr val="828282"/>
              </a:solidFill>
              <a:ln w="25400">
                <a:solidFill>
                  <a:schemeClr val="bg1"/>
                </a:solidFill>
              </a:ln>
            </c:spPr>
          </c:dPt>
          <c:dPt>
            <c:idx val="32"/>
            <c:bubble3D val="0"/>
            <c:spPr>
              <a:solidFill>
                <a:srgbClr val="38A800"/>
              </a:solidFill>
              <a:ln w="25400">
                <a:solidFill>
                  <a:schemeClr val="bg1"/>
                </a:solidFill>
              </a:ln>
            </c:spPr>
          </c:dPt>
          <c:dPt>
            <c:idx val="33"/>
            <c:bubble3D val="0"/>
            <c:spPr>
              <a:solidFill>
                <a:srgbClr val="FFFF00"/>
              </a:solidFill>
              <a:ln w="25400">
                <a:solidFill>
                  <a:srgbClr val="FFFF00"/>
                </a:solidFill>
              </a:ln>
            </c:spPr>
          </c:dPt>
          <c:dPt>
            <c:idx val="36"/>
            <c:bubble3D val="0"/>
            <c:spPr>
              <a:solidFill>
                <a:srgbClr val="38A800"/>
              </a:solidFill>
              <a:ln w="25400">
                <a:solidFill>
                  <a:schemeClr val="bg1"/>
                </a:solidFill>
              </a:ln>
            </c:spPr>
          </c:dPt>
          <c:dPt>
            <c:idx val="37"/>
            <c:bubble3D val="0"/>
            <c:spPr>
              <a:solidFill>
                <a:srgbClr val="FFFF00"/>
              </a:solidFill>
              <a:ln w="25400">
                <a:solidFill>
                  <a:srgbClr val="FFFF00"/>
                </a:solidFill>
              </a:ln>
            </c:spPr>
          </c:dPt>
          <c:dPt>
            <c:idx val="39"/>
            <c:bubble3D val="0"/>
            <c:spPr>
              <a:solidFill>
                <a:srgbClr val="828282"/>
              </a:solidFill>
              <a:ln w="25400">
                <a:solidFill>
                  <a:schemeClr val="bg1"/>
                </a:solidFill>
              </a:ln>
            </c:spPr>
          </c:dPt>
          <c:dPt>
            <c:idx val="40"/>
            <c:bubble3D val="0"/>
            <c:spPr>
              <a:solidFill>
                <a:srgbClr val="38A800"/>
              </a:solidFill>
              <a:ln w="25400">
                <a:solidFill>
                  <a:schemeClr val="bg1"/>
                </a:solidFill>
              </a:ln>
            </c:spPr>
          </c:dPt>
          <c:dPt>
            <c:idx val="43"/>
            <c:bubble3D val="0"/>
            <c:spPr>
              <a:solidFill>
                <a:schemeClr val="bg1">
                  <a:lumMod val="50000"/>
                </a:schemeClr>
              </a:solidFill>
              <a:ln w="25400">
                <a:solidFill>
                  <a:schemeClr val="bg1"/>
                </a:solidFill>
              </a:ln>
            </c:spPr>
          </c:dPt>
          <c:dPt>
            <c:idx val="44"/>
            <c:bubble3D val="0"/>
            <c:spPr>
              <a:solidFill>
                <a:srgbClr val="38A800"/>
              </a:solidFill>
              <a:ln w="25400">
                <a:solidFill>
                  <a:schemeClr val="bg1"/>
                </a:solidFill>
              </a:ln>
            </c:spPr>
          </c:dPt>
          <c:dPt>
            <c:idx val="45"/>
            <c:bubble3D val="0"/>
            <c:spPr>
              <a:solidFill>
                <a:srgbClr val="FFFF00"/>
              </a:solidFill>
              <a:ln w="25400">
                <a:solidFill>
                  <a:srgbClr val="FFFF00"/>
                </a:solidFill>
              </a:ln>
            </c:spPr>
          </c:dPt>
          <c:dPt>
            <c:idx val="47"/>
            <c:bubble3D val="0"/>
            <c:spPr>
              <a:solidFill>
                <a:schemeClr val="bg1">
                  <a:lumMod val="50000"/>
                </a:schemeClr>
              </a:solidFill>
              <a:ln w="25400">
                <a:solidFill>
                  <a:schemeClr val="bg1"/>
                </a:solidFill>
              </a:ln>
            </c:spPr>
          </c:dPt>
          <c:cat>
            <c:strRef>
              <c:f>Sheet1!$A$2:$A$41</c:f>
              <c:strCache>
                <c:ptCount val="40"/>
                <c:pt idx="0">
                  <c:v>Favorable</c:v>
                </c:pt>
                <c:pt idx="1">
                  <c:v>Watch</c:v>
                </c:pt>
                <c:pt idx="2">
                  <c:v>Poor</c:v>
                </c:pt>
                <c:pt idx="3">
                  <c:v>Out of Season</c:v>
                </c:pt>
                <c:pt idx="4">
                  <c:v>Favorable</c:v>
                </c:pt>
                <c:pt idx="5">
                  <c:v>Watch</c:v>
                </c:pt>
                <c:pt idx="6">
                  <c:v>Poor</c:v>
                </c:pt>
                <c:pt idx="7">
                  <c:v>Out of Season</c:v>
                </c:pt>
                <c:pt idx="8">
                  <c:v>Favorable</c:v>
                </c:pt>
                <c:pt idx="9">
                  <c:v>Watch</c:v>
                </c:pt>
                <c:pt idx="10">
                  <c:v>Poor</c:v>
                </c:pt>
                <c:pt idx="11">
                  <c:v>Out of Season</c:v>
                </c:pt>
                <c:pt idx="12">
                  <c:v>Favorable</c:v>
                </c:pt>
                <c:pt idx="13">
                  <c:v>Watch</c:v>
                </c:pt>
                <c:pt idx="14">
                  <c:v>Poor</c:v>
                </c:pt>
                <c:pt idx="15">
                  <c:v>Out of Season</c:v>
                </c:pt>
                <c:pt idx="16">
                  <c:v>Favorable</c:v>
                </c:pt>
                <c:pt idx="17">
                  <c:v>Watch</c:v>
                </c:pt>
                <c:pt idx="18">
                  <c:v>Poor</c:v>
                </c:pt>
                <c:pt idx="19">
                  <c:v>Out of Season</c:v>
                </c:pt>
                <c:pt idx="20">
                  <c:v>Favorable</c:v>
                </c:pt>
                <c:pt idx="21">
                  <c:v>Watch</c:v>
                </c:pt>
                <c:pt idx="22">
                  <c:v>Poor</c:v>
                </c:pt>
                <c:pt idx="23">
                  <c:v>Out of Season</c:v>
                </c:pt>
                <c:pt idx="24">
                  <c:v>Favorable</c:v>
                </c:pt>
                <c:pt idx="25">
                  <c:v>Watch</c:v>
                </c:pt>
                <c:pt idx="26">
                  <c:v>Poor</c:v>
                </c:pt>
                <c:pt idx="27">
                  <c:v>Out of Season</c:v>
                </c:pt>
                <c:pt idx="28">
                  <c:v>Favorable</c:v>
                </c:pt>
                <c:pt idx="29">
                  <c:v>Watch</c:v>
                </c:pt>
                <c:pt idx="30">
                  <c:v>Poor</c:v>
                </c:pt>
                <c:pt idx="31">
                  <c:v>Out of Season</c:v>
                </c:pt>
                <c:pt idx="32">
                  <c:v>Favorable</c:v>
                </c:pt>
                <c:pt idx="33">
                  <c:v>Watch</c:v>
                </c:pt>
                <c:pt idx="34">
                  <c:v>Poor</c:v>
                </c:pt>
                <c:pt idx="35">
                  <c:v>Out of Season</c:v>
                </c:pt>
                <c:pt idx="36">
                  <c:v>Favorable</c:v>
                </c:pt>
                <c:pt idx="37">
                  <c:v>Watch</c:v>
                </c:pt>
                <c:pt idx="38">
                  <c:v>Poor</c:v>
                </c:pt>
                <c:pt idx="39">
                  <c:v>Out of Season</c:v>
                </c:pt>
              </c:strCache>
            </c:strRef>
          </c:cat>
          <c:val>
            <c:numRef>
              <c:f>Sheet1!$B$2:$B$41</c:f>
              <c:numCache>
                <c:formatCode>General</c:formatCode>
                <c:ptCount val="40"/>
                <c:pt idx="0">
                  <c:v>17.05282915841923</c:v>
                </c:pt>
                <c:pt idx="1">
                  <c:v>0.0</c:v>
                </c:pt>
                <c:pt idx="2">
                  <c:v>0.0</c:v>
                </c:pt>
                <c:pt idx="3">
                  <c:v>4.597170841580774</c:v>
                </c:pt>
                <c:pt idx="4">
                  <c:v>20.03720958870372</c:v>
                </c:pt>
                <c:pt idx="5">
                  <c:v>0.0</c:v>
                </c:pt>
                <c:pt idx="6">
                  <c:v>0.0</c:v>
                </c:pt>
                <c:pt idx="7">
                  <c:v>0.212790411296281</c:v>
                </c:pt>
                <c:pt idx="8">
                  <c:v>11.96712420488785</c:v>
                </c:pt>
                <c:pt idx="9">
                  <c:v>0.0</c:v>
                </c:pt>
                <c:pt idx="10">
                  <c:v>0.0</c:v>
                </c:pt>
                <c:pt idx="11">
                  <c:v>2.712875795112152</c:v>
                </c:pt>
                <c:pt idx="12">
                  <c:v>5.319735302061764</c:v>
                </c:pt>
                <c:pt idx="13">
                  <c:v>5.20268209237418</c:v>
                </c:pt>
                <c:pt idx="14">
                  <c:v>0.0</c:v>
                </c:pt>
                <c:pt idx="15">
                  <c:v>0.0475826055640587</c:v>
                </c:pt>
                <c:pt idx="16">
                  <c:v>0.0</c:v>
                </c:pt>
                <c:pt idx="17">
                  <c:v>5.38728442115293</c:v>
                </c:pt>
                <c:pt idx="18">
                  <c:v>0.0</c:v>
                </c:pt>
                <c:pt idx="19">
                  <c:v>3.65271557884707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4.189999999999999</c:v>
                </c:pt>
                <c:pt idx="24">
                  <c:v>0.519644670050761</c:v>
                </c:pt>
                <c:pt idx="25">
                  <c:v>0.0</c:v>
                </c:pt>
                <c:pt idx="26">
                  <c:v>0.0</c:v>
                </c:pt>
                <c:pt idx="27">
                  <c:v>2.960355329949238</c:v>
                </c:pt>
                <c:pt idx="28">
                  <c:v>1.887918509159823</c:v>
                </c:pt>
                <c:pt idx="29">
                  <c:v>1.572081490840177</c:v>
                </c:pt>
                <c:pt idx="30">
                  <c:v>0.0</c:v>
                </c:pt>
                <c:pt idx="31">
                  <c:v>0.0</c:v>
                </c:pt>
                <c:pt idx="32">
                  <c:v>3.076953481301308</c:v>
                </c:pt>
                <c:pt idx="33">
                  <c:v>0.323046518698693</c:v>
                </c:pt>
                <c:pt idx="34">
                  <c:v>0.0</c:v>
                </c:pt>
                <c:pt idx="35">
                  <c:v>0.0</c:v>
                </c:pt>
                <c:pt idx="36">
                  <c:v>1.07035309793471</c:v>
                </c:pt>
                <c:pt idx="37">
                  <c:v>0.0</c:v>
                </c:pt>
                <c:pt idx="38">
                  <c:v>0.0</c:v>
                </c:pt>
                <c:pt idx="39">
                  <c:v>8.20964690206529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73783750275734"/>
          <c:y val="0.0693481974225086"/>
          <c:w val="0.782221152134368"/>
          <c:h val="0.9017271614882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1rst ring</c:v>
                </c:pt>
              </c:strCache>
            </c:strRef>
          </c:tx>
          <c:spPr>
            <a:solidFill>
              <a:schemeClr val="bg1"/>
            </a:solidFill>
            <a:ln w="25400">
              <a:solidFill>
                <a:schemeClr val="tx1"/>
              </a:solidFill>
            </a:ln>
          </c:spPr>
          <c:explosion val="2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cat>
            <c:strRef>
              <c:f>Sheet1!$A$2:$A$11</c:f>
              <c:strCache>
                <c:ptCount val="10"/>
                <c:pt idx="0">
                  <c:v>Eu-28</c:v>
                </c:pt>
                <c:pt idx="1">
                  <c:v>China, mainland</c:v>
                </c:pt>
                <c:pt idx="2">
                  <c:v>India</c:v>
                </c:pt>
                <c:pt idx="3">
                  <c:v>United States of America</c:v>
                </c:pt>
                <c:pt idx="4">
                  <c:v>Russian Federation</c:v>
                </c:pt>
                <c:pt idx="5">
                  <c:v>Australia</c:v>
                </c:pt>
                <c:pt idx="6">
                  <c:v>Canada</c:v>
                </c:pt>
                <c:pt idx="7">
                  <c:v>Ukraine</c:v>
                </c:pt>
                <c:pt idx="8">
                  <c:v>Turkey</c:v>
                </c:pt>
                <c:pt idx="9">
                  <c:v>Other AMIS Countries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21.65</c:v>
                </c:pt>
                <c:pt idx="1">
                  <c:v>20.25</c:v>
                </c:pt>
                <c:pt idx="2">
                  <c:v>14.68</c:v>
                </c:pt>
                <c:pt idx="3">
                  <c:v>10.57</c:v>
                </c:pt>
                <c:pt idx="4">
                  <c:v>9.040000000000001</c:v>
                </c:pt>
                <c:pt idx="5">
                  <c:v>4.189999999999999</c:v>
                </c:pt>
                <c:pt idx="6">
                  <c:v>3.48</c:v>
                </c:pt>
                <c:pt idx="7">
                  <c:v>3.46</c:v>
                </c:pt>
                <c:pt idx="8">
                  <c:v>3.4</c:v>
                </c:pt>
                <c:pt idx="9">
                  <c:v>9.280000000000001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ln w="38100"/>
      </c:spPr>
    </c:plotArea>
    <c:plotVisOnly val="1"/>
    <c:dispBlanksAs val="gap"/>
    <c:showDLblsOverMax val="0"/>
  </c:chart>
  <c:spPr>
    <a:ln w="38100"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362F8C-48A3-714B-836C-4430D4D6D435}" type="datetimeFigureOut">
              <a:rPr lang="en-US" smtClean="0"/>
              <a:t>2/26/14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B2D30-B0DA-1E43-B6E6-F81A155D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29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Component 1: Monitoring Global Producer Countries </a:t>
            </a:r>
          </a:p>
          <a:p>
            <a:pPr lvl="1"/>
            <a:r>
              <a:rPr lang="en-US" dirty="0" smtClean="0"/>
              <a:t>Focus: Global markets and trade</a:t>
            </a:r>
          </a:p>
          <a:p>
            <a:r>
              <a:rPr lang="en-US" b="1" dirty="0" smtClean="0"/>
              <a:t>Component 2: National Monitoring Systems</a:t>
            </a:r>
          </a:p>
          <a:p>
            <a:pPr lvl="1"/>
            <a:r>
              <a:rPr lang="en-US" dirty="0" smtClean="0"/>
              <a:t>Focus: National forecasts &amp; statistics</a:t>
            </a:r>
          </a:p>
          <a:p>
            <a:r>
              <a:rPr lang="en-US" b="1" dirty="0" smtClean="0"/>
              <a:t>Component 3: Countries at Risk</a:t>
            </a:r>
          </a:p>
          <a:p>
            <a:pPr lvl="1"/>
            <a:r>
              <a:rPr lang="en-US" dirty="0" smtClean="0"/>
              <a:t>Focus: Early warning &amp; food security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Component 4: Observations Coordination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Focus on </a:t>
            </a:r>
            <a:r>
              <a:rPr lang="en-US" altLang="zh-CN" sz="2600" dirty="0" smtClean="0">
                <a:solidFill>
                  <a:srgbClr val="FFFFFF"/>
                </a:solidFill>
                <a:latin typeface="Arial" pitchFamily="34" charset="0"/>
                <a:ea typeface="PMingLiU" pitchFamily="18" charset="-120"/>
                <a:cs typeface="Arial" pitchFamily="34" charset="0"/>
              </a:rPr>
              <a:t>acquisition, availability, access needed for </a:t>
            </a:r>
            <a:r>
              <a:rPr lang="en-US" sz="2600" dirty="0" smtClean="0">
                <a:solidFill>
                  <a:srgbClr val="FFFFFF"/>
                </a:solidFill>
              </a:rPr>
              <a:t>GEOGLAM implementation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Component 5: R&amp;D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Focus: Operational R &amp;D, Best practices, Research to Operations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Component 6: Information dissemination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Focus on timely and transparent availability of information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2A72F-0A4C-334A-8267-AD4D94E44E5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7962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Calibri" charset="0"/>
              </a:rPr>
              <a:t>June G8 UK Summit Magazine Article on GEOGLAM </a:t>
            </a:r>
            <a:r>
              <a:rPr lang="en-US" dirty="0" smtClean="0">
                <a:latin typeface="Calibri" charset="0"/>
              </a:rPr>
              <a:t>Included</a:t>
            </a:r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211D3D0-6A39-5743-A573-49E882C28828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40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SEO has the volumetric assessment – item</a:t>
            </a:r>
            <a:r>
              <a:rPr lang="en-US" baseline="0" dirty="0" smtClean="0"/>
              <a:t> #31-d</a:t>
            </a:r>
          </a:p>
          <a:p>
            <a:r>
              <a:rPr lang="en-US" baseline="0" dirty="0" smtClean="0"/>
              <a:t>The baseline data layers for guiding these have been developed- in order to support the </a:t>
            </a:r>
            <a:r>
              <a:rPr lang="en-US" baseline="0" dirty="0" err="1" smtClean="0"/>
              <a:t>volumentric</a:t>
            </a:r>
            <a:r>
              <a:rPr lang="en-US" baseline="0" dirty="0" smtClean="0"/>
              <a:t> analysis- GEOGLAM  produced these to facilitate the volumetric </a:t>
            </a:r>
            <a:r>
              <a:rPr lang="en-US" baseline="0" dirty="0" err="1" smtClean="0"/>
              <a:t>assessemnt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3259B-1A83-7140-A97B-4647B3C33631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077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 of transition capacity to phase 1 countries-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3259B-1A83-7140-A97B-4647B3C33631}" type="slidenum">
              <a:rPr lang="en-US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9132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Western victoria some dry conditions affecting</a:t>
            </a:r>
            <a:r>
              <a:rPr lang="en-US" baseline="0" dirty="0" smtClean="0"/>
              <a:t> dairy and pastures</a:t>
            </a:r>
          </a:p>
          <a:p>
            <a:r>
              <a:rPr lang="en-US" baseline="0" dirty="0" smtClean="0"/>
              <a:t>Green in Queensland- higher normal rainfall- grazing land, though to the west there is a remarkable drought- these weather patterns are </a:t>
            </a:r>
            <a:r>
              <a:rPr lang="en-US" baseline="0" dirty="0" err="1" smtClean="0"/>
              <a:t>importnatn</a:t>
            </a:r>
            <a:r>
              <a:rPr lang="en-US" baseline="0" dirty="0" smtClean="0"/>
              <a:t> and the impact</a:t>
            </a:r>
          </a:p>
          <a:p>
            <a:r>
              <a:rPr lang="en-US" baseline="0" dirty="0" smtClean="0"/>
              <a:t>NSW</a:t>
            </a:r>
            <a:r>
              <a:rPr lang="en-US" baseline="0" smtClean="0"/>
              <a:t>, southern A </a:t>
            </a:r>
            <a:r>
              <a:rPr lang="en-US" baseline="0" dirty="0" smtClean="0"/>
              <a:t>wales and western above average going into </a:t>
            </a:r>
            <a:r>
              <a:rPr lang="en-US" baseline="0" dirty="0" err="1" smtClean="0"/>
              <a:t>tihe</a:t>
            </a:r>
            <a:r>
              <a:rPr lang="en-US" baseline="0" dirty="0" smtClean="0"/>
              <a:t> winter crop season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2A72F-0A4C-334A-8267-AD4D94E44E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32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 of transition capacity to phase 1 countries-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3259B-1A83-7140-A97B-4647B3C33631}" type="slidenum">
              <a:rPr lang="en-US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9132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88260-2351-2E44-9A96-9F3DD99DFCF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5170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 of the Crop Monitor publications, which is published once</a:t>
            </a:r>
            <a:r>
              <a:rPr lang="en-US" baseline="0" dirty="0" smtClean="0"/>
              <a:t> a month within the G-20 AMIS Market Monitor Bulletin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9BCFF-B370-4841-AB93-3236FF3F2B1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7787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Press release</a:t>
            </a:r>
            <a:r>
              <a:rPr lang="en-US" baseline="0" dirty="0" smtClean="0"/>
              <a:t> from Feb 7</a:t>
            </a:r>
            <a:r>
              <a:rPr lang="en-US" baseline="30000" dirty="0" smtClean="0"/>
              <a:t>th</a:t>
            </a:r>
            <a:r>
              <a:rPr lang="en-US" baseline="0" dirty="0" smtClean="0"/>
              <a:t>, 2014 from FAO, that references the information published in the GEOGLAM Crop Monitor.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9BCFF-B370-4841-AB93-3236FF3F2B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2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Pie charts showing the percent of AMIS countries production based upon the average of the last 5</a:t>
            </a:r>
            <a:r>
              <a:rPr lang="en-US" baseline="0" dirty="0" smtClean="0"/>
              <a:t> years.  Inner ring are the individual countries and their percent of </a:t>
            </a:r>
            <a:r>
              <a:rPr lang="en-US" dirty="0" smtClean="0"/>
              <a:t>AMIS countries </a:t>
            </a:r>
            <a:r>
              <a:rPr lang="en-US" baseline="0" dirty="0" smtClean="0"/>
              <a:t>production.  Second ring shows what the current condition of their crops are.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5D12-FB35-4F43-B89F-20D0C3BD387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7332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jecam.org/" TargetMode="External"/><Relationship Id="rId3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jecam.org/" TargetMode="External"/><Relationship Id="rId3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jpe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hyperlink" Target="http://www.jecam.org/" TargetMode="External"/><Relationship Id="rId3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hyperlink" Target="http://www.jecam.org/" TargetMode="External"/><Relationship Id="rId3" Type="http://schemas.openxmlformats.org/officeDocument/2006/relationships/image" Target="../media/image3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7B737-EC69-BF42-BA0F-830EDD0A9E2F}" type="datetimeFigureOut">
              <a:rPr lang="en-US" smtClean="0"/>
              <a:t>2/26/14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99BF-191C-B74E-8928-47E8AF3DE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7B737-EC69-BF42-BA0F-830EDD0A9E2F}" type="datetimeFigureOut">
              <a:rPr lang="en-US" smtClean="0"/>
              <a:t>2/26/14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99BF-191C-B74E-8928-47E8AF3DE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21287-BC45-B94E-913B-8A688ABAE475}" type="datetime1">
              <a:rPr lang="en-AU" smtClean="0">
                <a:solidFill>
                  <a:srgbClr val="073E87"/>
                </a:solidFill>
                <a:latin typeface="Candara"/>
              </a:rPr>
              <a:pPr/>
              <a:t>2/27/14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73E87"/>
                </a:solidFill>
                <a:latin typeface="Candara"/>
              </a:rPr>
              <a:t>CEOS-GEOGLAM Co-Community Meeting 27</a:t>
            </a:r>
            <a:r>
              <a:rPr lang="en-US" baseline="30000" dirty="0" smtClean="0">
                <a:solidFill>
                  <a:srgbClr val="073E87"/>
                </a:solidFill>
                <a:latin typeface="Candara"/>
              </a:rPr>
              <a:t>th</a:t>
            </a:r>
            <a:r>
              <a:rPr lang="en-US" dirty="0" smtClean="0">
                <a:solidFill>
                  <a:srgbClr val="073E87"/>
                </a:solidFill>
                <a:latin typeface="Candara"/>
              </a:rPr>
              <a:t>-28</a:t>
            </a:r>
            <a:r>
              <a:rPr lang="en-US" baseline="30000" dirty="0" smtClean="0">
                <a:solidFill>
                  <a:srgbClr val="073E87"/>
                </a:solidFill>
                <a:latin typeface="Candara"/>
              </a:rPr>
              <a:t>th</a:t>
            </a:r>
            <a:r>
              <a:rPr lang="en-US" dirty="0" smtClean="0">
                <a:solidFill>
                  <a:srgbClr val="073E87"/>
                </a:solidFill>
                <a:latin typeface="Candara"/>
              </a:rPr>
              <a:t> February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/>
                </a:solidFill>
                <a:latin typeface="Candara"/>
              </a:rPr>
              <a:pPr/>
              <a:t>‹#›</a:t>
            </a:fld>
            <a:endParaRPr lang="en-US">
              <a:solidFill>
                <a:prstClr val="black"/>
              </a:solidFill>
              <a:latin typeface="Candara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273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FC3DB-8C6B-4885-B871-1F75612E100A}" type="slidenum">
              <a:rPr lang="en-US">
                <a:solidFill>
                  <a:prstClr val="black"/>
                </a:solidFill>
                <a:latin typeface="Candara"/>
              </a:rPr>
              <a:pPr>
                <a:defRPr/>
              </a:pPr>
              <a:t>‹#›</a:t>
            </a:fld>
            <a:r>
              <a:rPr lang="en-US">
                <a:solidFill>
                  <a:prstClr val="black"/>
                </a:solidFill>
                <a:latin typeface="Candara"/>
              </a:rPr>
              <a:t> / 10</a:t>
            </a:r>
            <a:endParaRPr lang="en-US" dirty="0">
              <a:solidFill>
                <a:prstClr val="black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034299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7B737-EC69-BF42-BA0F-830EDD0A9E2F}" type="datetimeFigureOut">
              <a:rPr lang="en-US" smtClean="0"/>
              <a:t>2/26/14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99BF-191C-B74E-8928-47E8AF3DE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5201"/>
            <a:ext cx="8229600" cy="81513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7093"/>
            <a:ext cx="8229600" cy="490515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16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Screen Shot 2013-04-22 at 12.47.49 PM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6"/>
          <a:stretch/>
        </p:blipFill>
        <p:spPr>
          <a:xfrm>
            <a:off x="0" y="0"/>
            <a:ext cx="9144000" cy="83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54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3F865-F354-AC4B-AF73-99E96A14DED5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502F-6400-7640-A562-981D9E58442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047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3F865-F354-AC4B-AF73-99E96A14DED5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502F-6400-7640-A562-981D9E58442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732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3F865-F354-AC4B-AF73-99E96A14DED5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502F-6400-7640-A562-981D9E58442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850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3F865-F354-AC4B-AF73-99E96A14DED5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502F-6400-7640-A562-981D9E58442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400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3F865-F354-AC4B-AF73-99E96A14DED5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502F-6400-7640-A562-981D9E58442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63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3F865-F354-AC4B-AF73-99E96A14DED5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502F-6400-7640-A562-981D9E58442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95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3F865-F354-AC4B-AF73-99E96A14DED5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502F-6400-7640-A562-981D9E58442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917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7B737-EC69-BF42-BA0F-830EDD0A9E2F}" type="datetimeFigureOut">
              <a:rPr lang="en-US" smtClean="0"/>
              <a:t>2/26/14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99BF-191C-B74E-8928-47E8AF3DE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3F865-F354-AC4B-AF73-99E96A14DED5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502F-6400-7640-A562-981D9E58442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597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3F865-F354-AC4B-AF73-99E96A14DED5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502F-6400-7640-A562-981D9E58442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833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3F865-F354-AC4B-AF73-99E96A14DED5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502F-6400-7640-A562-981D9E58442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944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3F865-F354-AC4B-AF73-99E96A14DED5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502F-6400-7640-A562-981D9E58442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87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85D531-2C8A-1943-80F6-E66AFE0597A4}" type="slidenum"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008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38100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71900"/>
            <a:ext cx="38100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49A59-8D57-4DA6-8502-46296EEABA14}" type="datetime1">
              <a:rPr lang="en-C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828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ECAM | Joint Experiment for Crop Assessment and Monitoring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2400"/>
            <a:ext cx="9144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5E42588D-8AC4-2743-B690-21B845BE9B37}" type="datetime1">
              <a:rPr lang="en-CA">
                <a:solidFill>
                  <a:prstClr val="black"/>
                </a:solidFill>
                <a:latin typeface="Calibri"/>
              </a:rPr>
              <a:pPr/>
              <a:t>2/26/14</a:t>
            </a:fld>
            <a:endParaRPr lang="en-C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CA">
                <a:solidFill>
                  <a:prstClr val="black"/>
                </a:solidFill>
                <a:latin typeface="Calibri"/>
              </a:rPr>
              <a:t>Sentinel 2  - JECAM Side Event</a:t>
            </a:r>
          </a:p>
        </p:txBody>
      </p:sp>
    </p:spTree>
    <p:extLst>
      <p:ext uri="{BB962C8B-B14F-4D97-AF65-F5344CB8AC3E}">
        <p14:creationId xmlns:p14="http://schemas.microsoft.com/office/powerpoint/2010/main" val="335914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ECAM | Joint Experiment for Crop Assessment and Monitoring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2400"/>
            <a:ext cx="9144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B3FA2C5-A14F-4A9E-87AC-1D4DC8EBABC2}" type="datetime1">
              <a:rPr lang="en-CA">
                <a:solidFill>
                  <a:prstClr val="black"/>
                </a:solidFill>
                <a:latin typeface="Calibri"/>
              </a:rPr>
              <a:pPr>
                <a:defRPr/>
              </a:pPr>
              <a:t>2/26/14</a:t>
            </a:fld>
            <a:endParaRPr lang="en-C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CA">
                <a:solidFill>
                  <a:prstClr val="black"/>
                </a:solidFill>
                <a:latin typeface="Calibri"/>
              </a:rPr>
              <a:t>Sentinel 2  - JECAM Side Event</a:t>
            </a:r>
          </a:p>
        </p:txBody>
      </p:sp>
    </p:spTree>
    <p:extLst>
      <p:ext uri="{BB962C8B-B14F-4D97-AF65-F5344CB8AC3E}">
        <p14:creationId xmlns:p14="http://schemas.microsoft.com/office/powerpoint/2010/main" val="392286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1597-64ED-4562-914D-7F7283F0F9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39AA-6F2D-4247-839D-9F3825B02D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66827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1597-64ED-4562-914D-7F7283F0F9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39AA-6F2D-4247-839D-9F3825B02D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8950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7B737-EC69-BF42-BA0F-830EDD0A9E2F}" type="datetimeFigureOut">
              <a:rPr lang="en-US" smtClean="0"/>
              <a:t>2/26/14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99BF-191C-B74E-8928-47E8AF3DE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1597-64ED-4562-914D-7F7283F0F9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39AA-6F2D-4247-839D-9F3825B02D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4480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1597-64ED-4562-914D-7F7283F0F9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39AA-6F2D-4247-839D-9F3825B02D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83667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1597-64ED-4562-914D-7F7283F0F9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39AA-6F2D-4247-839D-9F3825B02D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07019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1597-64ED-4562-914D-7F7283F0F9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39AA-6F2D-4247-839D-9F3825B02D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41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1597-64ED-4562-914D-7F7283F0F9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39AA-6F2D-4247-839D-9F3825B02D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61101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1597-64ED-4562-914D-7F7283F0F9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39AA-6F2D-4247-839D-9F3825B02D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5732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1597-64ED-4562-914D-7F7283F0F9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39AA-6F2D-4247-839D-9F3825B02D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6119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1597-64ED-4562-914D-7F7283F0F9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39AA-6F2D-4247-839D-9F3825B02D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50053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1597-64ED-4562-914D-7F7283F0F9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39AA-6F2D-4247-839D-9F3825B02D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8584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270694-FB3D-4134-8BCC-DADF555B3276}" type="slidenum">
              <a:rPr lang="en-US" altLang="zh-CN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31022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7B737-EC69-BF42-BA0F-830EDD0A9E2F}" type="datetimeFigureOut">
              <a:rPr lang="en-US" smtClean="0"/>
              <a:t>2/26/14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99BF-191C-B74E-8928-47E8AF3DE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6E532-0120-462C-B78A-6A0F12EFC44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A2BEA-5DA1-4069-A79A-184812BBF14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93978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C3E69-7D07-494C-9671-42C6A7F2BA0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4741-C928-42BB-B5F9-4E3C86E44FE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63872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229600" cy="472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88373" cy="6858000"/>
          </a:xfrm>
          <a:effectLst>
            <a:softEdge rad="31750"/>
          </a:effectLst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4656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25597-49C3-4D35-8C4B-4E67AD4A09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6ADA3-FFDC-4174-A222-3F28BAF681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63495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5201"/>
            <a:ext cx="8229600" cy="81513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7093"/>
            <a:ext cx="8229600" cy="490515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16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Screen Shot 2013-04-22 at 12.47.49 PM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6"/>
          <a:stretch/>
        </p:blipFill>
        <p:spPr>
          <a:xfrm>
            <a:off x="0" y="0"/>
            <a:ext cx="9144000" cy="83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820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7317D41-E0C6-4DED-903C-C6862863DC4E}" type="datetimeFigureOut">
              <a:rPr lang="en-US">
                <a:solidFill>
                  <a:srgbClr val="FFFFFF"/>
                </a:solidFill>
                <a:latin typeface="Calibri"/>
              </a:rPr>
              <a:pPr/>
              <a:t>2/25/14</a:t>
            </a:fld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42C03FE-7B8D-4402-A832-CB79BCFACFE0}" type="slidenum">
              <a:rPr lang="en-US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58812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8ED09-C270-46BA-938F-1F8A6530F4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01CBF-D353-42CD-8005-1DD0E520D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84342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8ED09-C270-46BA-938F-1F8A6530F4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01CBF-D353-42CD-8005-1DD0E520D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00067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8ED09-C270-46BA-938F-1F8A6530F4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01CBF-D353-42CD-8005-1DD0E520D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73856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8ED09-C270-46BA-938F-1F8A6530F4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01CBF-D353-42CD-8005-1DD0E520D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5745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7B737-EC69-BF42-BA0F-830EDD0A9E2F}" type="datetimeFigureOut">
              <a:rPr lang="en-US" smtClean="0"/>
              <a:t>2/26/14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99BF-191C-B74E-8928-47E8AF3DE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8ED09-C270-46BA-938F-1F8A6530F4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01CBF-D353-42CD-8005-1DD0E520D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1380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8ED09-C270-46BA-938F-1F8A6530F4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01CBF-D353-42CD-8005-1DD0E520D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31770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8ED09-C270-46BA-938F-1F8A6530F4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01CBF-D353-42CD-8005-1DD0E520D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43189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8ED09-C270-46BA-938F-1F8A6530F4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01CBF-D353-42CD-8005-1DD0E520D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24145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8ED09-C270-46BA-938F-1F8A6530F4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01CBF-D353-42CD-8005-1DD0E520D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8111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8ED09-C270-46BA-938F-1F8A6530F4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01CBF-D353-42CD-8005-1DD0E520D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24340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8ED09-C270-46BA-938F-1F8A6530F4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01CBF-D353-42CD-8005-1DD0E520D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47284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3F865-F354-AC4B-AF73-99E96A14DED5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502F-6400-7640-A562-981D9E58442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25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3F865-F354-AC4B-AF73-99E96A14DED5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502F-6400-7640-A562-981D9E58442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034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3F865-F354-AC4B-AF73-99E96A14DED5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502F-6400-7640-A562-981D9E58442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499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7B737-EC69-BF42-BA0F-830EDD0A9E2F}" type="datetimeFigureOut">
              <a:rPr lang="en-US" smtClean="0"/>
              <a:t>2/26/14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99BF-191C-B74E-8928-47E8AF3DE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3F865-F354-AC4B-AF73-99E96A14DED5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502F-6400-7640-A562-981D9E58442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11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3F865-F354-AC4B-AF73-99E96A14DED5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502F-6400-7640-A562-981D9E58442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102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3F865-F354-AC4B-AF73-99E96A14DED5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502F-6400-7640-A562-981D9E58442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608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3F865-F354-AC4B-AF73-99E96A14DED5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502F-6400-7640-A562-981D9E58442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27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3F865-F354-AC4B-AF73-99E96A14DED5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502F-6400-7640-A562-981D9E58442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806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3F865-F354-AC4B-AF73-99E96A14DED5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502F-6400-7640-A562-981D9E58442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087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3F865-F354-AC4B-AF73-99E96A14DED5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502F-6400-7640-A562-981D9E58442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506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3F865-F354-AC4B-AF73-99E96A14DED5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502F-6400-7640-A562-981D9E58442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792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85D531-2C8A-1943-80F6-E66AFE0597A4}" type="slidenum"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099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ECAM | Joint Experiment for Crop Assessment and Monitoring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2400"/>
            <a:ext cx="9144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5E42588D-8AC4-2743-B690-21B845BE9B37}" type="datetime1">
              <a:rPr lang="en-CA">
                <a:solidFill>
                  <a:prstClr val="black"/>
                </a:solidFill>
                <a:latin typeface="Calibri"/>
              </a:rPr>
              <a:pPr/>
              <a:t>2/26/14</a:t>
            </a:fld>
            <a:endParaRPr lang="en-C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CA">
                <a:solidFill>
                  <a:prstClr val="black"/>
                </a:solidFill>
                <a:latin typeface="Calibri"/>
              </a:rPr>
              <a:t>Sentinel 2  - JECAM Side Event</a:t>
            </a:r>
          </a:p>
        </p:txBody>
      </p:sp>
    </p:spTree>
    <p:extLst>
      <p:ext uri="{BB962C8B-B14F-4D97-AF65-F5344CB8AC3E}">
        <p14:creationId xmlns:p14="http://schemas.microsoft.com/office/powerpoint/2010/main" val="215118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7B737-EC69-BF42-BA0F-830EDD0A9E2F}" type="datetimeFigureOut">
              <a:rPr lang="en-US" smtClean="0"/>
              <a:t>2/26/14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99BF-191C-B74E-8928-47E8AF3DE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ECAM | Joint Experiment for Crop Assessment and Monitoring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2400"/>
            <a:ext cx="9144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B3FA2C5-A14F-4A9E-87AC-1D4DC8EBABC2}" type="datetime1">
              <a:rPr lang="en-CA">
                <a:solidFill>
                  <a:prstClr val="black"/>
                </a:solidFill>
                <a:latin typeface="Calibri"/>
              </a:rPr>
              <a:pPr>
                <a:defRPr/>
              </a:pPr>
              <a:t>2/26/14</a:t>
            </a:fld>
            <a:endParaRPr lang="en-C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CA">
                <a:solidFill>
                  <a:prstClr val="black"/>
                </a:solidFill>
                <a:latin typeface="Calibri"/>
              </a:rPr>
              <a:t>Sentinel 2  - JECAM Side Event</a:t>
            </a:r>
          </a:p>
        </p:txBody>
      </p:sp>
    </p:spTree>
    <p:extLst>
      <p:ext uri="{BB962C8B-B14F-4D97-AF65-F5344CB8AC3E}">
        <p14:creationId xmlns:p14="http://schemas.microsoft.com/office/powerpoint/2010/main" val="217175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38100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71900"/>
            <a:ext cx="38100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49A59-8D57-4DA6-8502-46296EEABA14}" type="datetime1">
              <a:rPr lang="en-C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341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5201"/>
            <a:ext cx="8229600" cy="81513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7093"/>
            <a:ext cx="8229600" cy="490515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16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Screen Shot 2013-04-22 at 12.47.49 PM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6"/>
          <a:stretch/>
        </p:blipFill>
        <p:spPr>
          <a:xfrm>
            <a:off x="0" y="0"/>
            <a:ext cx="9144000" cy="83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468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5201"/>
            <a:ext cx="8229600" cy="81513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7093"/>
            <a:ext cx="8229600" cy="490515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16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Screen Shot 2013-04-22 at 12.47.49 PM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83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962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5201"/>
            <a:ext cx="8229600" cy="81513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7093"/>
            <a:ext cx="8229600" cy="490515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16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Screen Shot 2013-04-22 at 12.47.49 PM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6"/>
          <a:stretch/>
        </p:blipFill>
        <p:spPr>
          <a:xfrm>
            <a:off x="0" y="0"/>
            <a:ext cx="9144000" cy="83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713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5201"/>
            <a:ext cx="8229600" cy="81513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7093"/>
            <a:ext cx="8229600" cy="490515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16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Screen Shot 2013-04-22 at 12.47.49 PM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6"/>
          <a:stretch/>
        </p:blipFill>
        <p:spPr>
          <a:xfrm>
            <a:off x="0" y="0"/>
            <a:ext cx="9144000" cy="83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787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5201"/>
            <a:ext cx="8229600" cy="81513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7093"/>
            <a:ext cx="8229600" cy="490515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16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Screen Shot 2013-04-22 at 12.47.49 PM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83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613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49C90-1BC3-B54B-AD52-F5F2C45136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1E5E-09EC-2E4B-A089-20ECA6140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2442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49C90-1BC3-B54B-AD52-F5F2C45136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1E5E-09EC-2E4B-A089-20ECA6140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69090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49C90-1BC3-B54B-AD52-F5F2C45136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1E5E-09EC-2E4B-A089-20ECA6140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6690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7B737-EC69-BF42-BA0F-830EDD0A9E2F}" type="datetimeFigureOut">
              <a:rPr lang="en-US" smtClean="0"/>
              <a:t>2/26/14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99BF-191C-B74E-8928-47E8AF3DE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49C90-1BC3-B54B-AD52-F5F2C45136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1E5E-09EC-2E4B-A089-20ECA6140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62000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49C90-1BC3-B54B-AD52-F5F2C45136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1E5E-09EC-2E4B-A089-20ECA6140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73815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49C90-1BC3-B54B-AD52-F5F2C45136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1E5E-09EC-2E4B-A089-20ECA6140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92290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49C90-1BC3-B54B-AD52-F5F2C45136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1E5E-09EC-2E4B-A089-20ECA6140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65233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49C90-1BC3-B54B-AD52-F5F2C45136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1E5E-09EC-2E4B-A089-20ECA6140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77423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49C90-1BC3-B54B-AD52-F5F2C45136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1E5E-09EC-2E4B-A089-20ECA6140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68464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49C90-1BC3-B54B-AD52-F5F2C45136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1E5E-09EC-2E4B-A089-20ECA6140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4131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49C90-1BC3-B54B-AD52-F5F2C45136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1E5E-09EC-2E4B-A089-20ECA6140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33330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49C90-1BC3-B54B-AD52-F5F2C45136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1E5E-09EC-2E4B-A089-20ECA6140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75255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49C90-1BC3-B54B-AD52-F5F2C45136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1E5E-09EC-2E4B-A089-20ECA6140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1518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7B737-EC69-BF42-BA0F-830EDD0A9E2F}" type="datetimeFigureOut">
              <a:rPr lang="en-US" smtClean="0"/>
              <a:t>2/26/14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99BF-191C-B74E-8928-47E8AF3DE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49C90-1BC3-B54B-AD52-F5F2C45136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1E5E-09EC-2E4B-A089-20ECA6140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74910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49C90-1BC3-B54B-AD52-F5F2C45136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1E5E-09EC-2E4B-A089-20ECA6140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63101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49C90-1BC3-B54B-AD52-F5F2C45136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1E5E-09EC-2E4B-A089-20ECA6140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94118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49C90-1BC3-B54B-AD52-F5F2C45136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1E5E-09EC-2E4B-A089-20ECA6140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411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49C90-1BC3-B54B-AD52-F5F2C45136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1E5E-09EC-2E4B-A089-20ECA6140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82612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49C90-1BC3-B54B-AD52-F5F2C45136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1E5E-09EC-2E4B-A089-20ECA6140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21235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49C90-1BC3-B54B-AD52-F5F2C45136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1E5E-09EC-2E4B-A089-20ECA6140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3266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49C90-1BC3-B54B-AD52-F5F2C45136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1E5E-09EC-2E4B-A089-20ECA6140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44033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49C90-1BC3-B54B-AD52-F5F2C45136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1E5E-09EC-2E4B-A089-20ECA6140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370252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ndara"/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92380-3D4E-A34E-9953-7BBE97453F59}" type="datetime1">
              <a:rPr lang="en-AU" smtClean="0">
                <a:solidFill>
                  <a:srgbClr val="073E87"/>
                </a:solidFill>
                <a:latin typeface="Candara"/>
              </a:rPr>
              <a:pPr/>
              <a:t>2/27/14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/>
                </a:solidFill>
                <a:latin typeface="Candara"/>
              </a:rPr>
              <a:pPr/>
              <a:t>‹#›</a:t>
            </a:fld>
            <a:endParaRPr lang="en-US">
              <a:solidFill>
                <a:prstClr val="black"/>
              </a:solidFill>
              <a:latin typeface="Candara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312" y="214805"/>
            <a:ext cx="572430" cy="572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6224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theme" Target="../theme/theme4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76.xml"/><Relationship Id="rId21" Type="http://schemas.openxmlformats.org/officeDocument/2006/relationships/theme" Target="../theme/theme6.xml"/><Relationship Id="rId10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9.xml"/><Relationship Id="rId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3.xml"/><Relationship Id="rId8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9.xml"/><Relationship Id="rId3" Type="http://schemas.openxmlformats.org/officeDocument/2006/relationships/slideLayout" Target="../slideLayouts/slideLayout90.xml"/><Relationship Id="rId4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4.xml"/><Relationship Id="rId8" Type="http://schemas.openxmlformats.org/officeDocument/2006/relationships/slideLayout" Target="../slideLayouts/slideLayout95.xml"/><Relationship Id="rId9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4" Type="http://schemas.openxmlformats.org/officeDocument/2006/relationships/theme" Target="../theme/theme9.xml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99.xml"/><Relationship Id="rId2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7B737-EC69-BF42-BA0F-830EDD0A9E2F}" type="datetimeFigureOut">
              <a:rPr lang="en-US" smtClean="0"/>
              <a:t>2/26/14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799BF-191C-B74E-8928-47E8AF3DE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6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3F865-F354-AC4B-AF73-99E96A14DED5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F502F-6400-7640-A562-981D9E58442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11781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4D71597-64ED-4562-914D-7F7283F0F9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2/25/14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29F39AA-6F2D-4247-839D-9F3825B02D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012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036E532-0120-462C-B78A-6A0F12EFC44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2/25/14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93A2BEA-5DA1-4069-A79A-184812BBF14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192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6" r:id="rId4"/>
    <p:sldLayoutId id="2147483707" r:id="rId5"/>
    <p:sldLayoutId id="2147483708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FD8ED09-C270-46BA-938F-1F8A6530F4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2/25/14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BE01CBF-D353-42CD-8005-1DD0E520D0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724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3F865-F354-AC4B-AF73-99E96A14DED5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F502F-6400-7640-A562-981D9E58442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89739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70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49C90-1BC3-B54B-AD52-F5F2C45136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61E5E-09EC-2E4B-A089-20ECA6140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972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49C90-1BC3-B54B-AD52-F5F2C45136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61E5E-09EC-2E4B-A089-20ECA6140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743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1595866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ndara"/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200445"/>
            <a:ext cx="8723376" cy="634907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7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914400"/>
            <a:fld id="{5E093672-980C-3D41-9077-19663D208DCE}" type="datetime1">
              <a:rPr lang="en-AU" smtClean="0">
                <a:solidFill>
                  <a:srgbClr val="073E87"/>
                </a:solidFill>
                <a:latin typeface="Candara"/>
              </a:rPr>
              <a:pPr defTabSz="914400"/>
              <a:t>2/27/14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4400"/>
            <a:r>
              <a:rPr lang="en-US" dirty="0" smtClean="0">
                <a:solidFill>
                  <a:srgbClr val="073E87"/>
                </a:solidFill>
                <a:latin typeface="Candara"/>
              </a:rPr>
              <a:t>CEOS-GEOGLAM Co-Community Meeting 27</a:t>
            </a:r>
            <a:r>
              <a:rPr lang="en-US" baseline="30000" dirty="0" smtClean="0">
                <a:solidFill>
                  <a:srgbClr val="073E87"/>
                </a:solidFill>
                <a:latin typeface="Candara"/>
              </a:rPr>
              <a:t>th</a:t>
            </a:r>
            <a:r>
              <a:rPr lang="en-US" dirty="0" smtClean="0">
                <a:solidFill>
                  <a:srgbClr val="073E87"/>
                </a:solidFill>
                <a:latin typeface="Candara"/>
              </a:rPr>
              <a:t>-28</a:t>
            </a:r>
            <a:r>
              <a:rPr lang="en-US" baseline="30000" dirty="0" smtClean="0">
                <a:solidFill>
                  <a:srgbClr val="073E87"/>
                </a:solidFill>
                <a:latin typeface="Candara"/>
              </a:rPr>
              <a:t>th</a:t>
            </a:r>
            <a:r>
              <a:rPr lang="en-US" dirty="0" smtClean="0">
                <a:solidFill>
                  <a:srgbClr val="073E87"/>
                </a:solidFill>
                <a:latin typeface="Candara"/>
              </a:rPr>
              <a:t> February 2014</a:t>
            </a:r>
            <a:endParaRPr lang="en-US" dirty="0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defTabSz="914400"/>
            <a:fld id="{9F32ADF7-7EFA-8D4E-A8EB-5FFF08D4B7C8}" type="slidenum">
              <a:rPr lang="en-US" smtClean="0">
                <a:solidFill>
                  <a:prstClr val="black"/>
                </a:solidFill>
                <a:latin typeface="Candara"/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1824466"/>
            <a:ext cx="8271933" cy="4301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pic>
        <p:nvPicPr>
          <p:cNvPr id="15" name="Picture 14" descr="Description: ceos_trans"/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435" y="216148"/>
            <a:ext cx="865505" cy="31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3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312" y="214805"/>
            <a:ext cx="572430" cy="572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5996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FFFFFF"/>
          </a:solidFill>
          <a:latin typeface="Arial Narrow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800" b="1" kern="1200">
          <a:solidFill>
            <a:schemeClr val="tx2"/>
          </a:solidFill>
          <a:latin typeface="Arial Narrow" pitchFamily="34" charset="0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b="1" kern="1200">
          <a:solidFill>
            <a:srgbClr val="0070C0"/>
          </a:solidFill>
          <a:latin typeface="Arial Narrow" pitchFamily="34" charset="0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b="1" kern="1200">
          <a:solidFill>
            <a:srgbClr val="00B0F0"/>
          </a:solidFill>
          <a:latin typeface="Arial Narrow" pitchFamily="34" charset="0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b="1" kern="1200">
          <a:solidFill>
            <a:schemeClr val="tx2"/>
          </a:solidFill>
          <a:latin typeface="Arial Narrow" pitchFamily="34" charset="0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b="1" kern="1200">
          <a:solidFill>
            <a:schemeClr val="tx2"/>
          </a:solidFill>
          <a:latin typeface="Arial Narrow" pitchFamily="34" charset="0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.pn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4.wmf"/><Relationship Id="rId6" Type="http://schemas.openxmlformats.org/officeDocument/2006/relationships/image" Target="../media/image2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jpeg"/><Relationship Id="rId13" Type="http://schemas.openxmlformats.org/officeDocument/2006/relationships/image" Target="../media/image38.png"/><Relationship Id="rId1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jpeg"/><Relationship Id="rId7" Type="http://schemas.openxmlformats.org/officeDocument/2006/relationships/image" Target="../media/image32.jpg"/><Relationship Id="rId8" Type="http://schemas.openxmlformats.org/officeDocument/2006/relationships/image" Target="../media/image33.jpeg"/><Relationship Id="rId9" Type="http://schemas.openxmlformats.org/officeDocument/2006/relationships/image" Target="../media/image34.jpeg"/><Relationship Id="rId10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png"/><Relationship Id="rId12" Type="http://schemas.openxmlformats.org/officeDocument/2006/relationships/image" Target="../media/image51.png"/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emf"/><Relationship Id="rId5" Type="http://schemas.openxmlformats.org/officeDocument/2006/relationships/image" Target="../media/image44.jpe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0" Type="http://schemas.openxmlformats.org/officeDocument/2006/relationships/image" Target="../media/image59.png"/><Relationship Id="rId11" Type="http://schemas.openxmlformats.org/officeDocument/2006/relationships/image" Target="../media/image60.png"/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6" Type="http://schemas.openxmlformats.org/officeDocument/2006/relationships/image" Target="../media/image67.png"/><Relationship Id="rId7" Type="http://schemas.openxmlformats.org/officeDocument/2006/relationships/image" Target="../media/image68.jpeg"/><Relationship Id="rId8" Type="http://schemas.openxmlformats.org/officeDocument/2006/relationships/image" Target="../media/image69.jpeg"/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72.jpg"/><Relationship Id="rId3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chart" Target="../charts/chart3.xml"/><Relationship Id="rId6" Type="http://schemas.openxmlformats.org/officeDocument/2006/relationships/image" Target="../media/image74.jp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image" Target="../media/image77.png"/><Relationship Id="rId10" Type="http://schemas.openxmlformats.org/officeDocument/2006/relationships/image" Target="../media/image78.png"/><Relationship Id="rId11" Type="http://schemas.openxmlformats.org/officeDocument/2006/relationships/image" Target="../media/image79.pn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8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image" Target="../media/image81.jpeg"/><Relationship Id="rId3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image" Target="../media/image84.jpeg"/><Relationship Id="rId3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ecam.org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sia-rice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5" Type="http://schemas.openxmlformats.org/officeDocument/2006/relationships/image" Target="../media/image10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6137" y="2268724"/>
            <a:ext cx="8171726" cy="2199690"/>
          </a:xfrm>
        </p:spPr>
        <p:txBody>
          <a:bodyPr>
            <a:normAutofit fontScale="90000"/>
          </a:bodyPr>
          <a:lstStyle/>
          <a:p>
            <a:r>
              <a:rPr lang="en-US" dirty="0"/>
              <a:t>GEOGLAM Phase 1 </a:t>
            </a:r>
            <a:r>
              <a:rPr lang="en-US" dirty="0" smtClean="0"/>
              <a:t>Implementation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Status</a:t>
            </a:r>
            <a:br>
              <a:rPr lang="en-US" sz="3200" dirty="0" smtClean="0"/>
            </a:br>
            <a:r>
              <a:rPr lang="en-US" sz="3200" dirty="0" smtClean="0"/>
              <a:t>Phase </a:t>
            </a:r>
            <a:r>
              <a:rPr lang="en-US" sz="3200" dirty="0"/>
              <a:t>1 country </a:t>
            </a:r>
            <a:r>
              <a:rPr lang="en-US" sz="3200" dirty="0" smtClean="0"/>
              <a:t>engagement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Data access and processing product generation</a:t>
            </a:r>
            <a:br>
              <a:rPr lang="en-US" sz="3200" dirty="0"/>
            </a:br>
            <a:r>
              <a:rPr lang="en-US" sz="3200" dirty="0"/>
              <a:t>Crop Monitor for AMIS Update</a:t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69476"/>
            <a:ext cx="6400800" cy="1189619"/>
          </a:xfrm>
        </p:spPr>
        <p:txBody>
          <a:bodyPr/>
          <a:lstStyle/>
          <a:p>
            <a:r>
              <a:rPr lang="en-US" b="1" dirty="0" smtClean="0"/>
              <a:t>Inbal </a:t>
            </a:r>
            <a:r>
              <a:rPr lang="en-US" b="1" dirty="0" smtClean="0"/>
              <a:t>Becker </a:t>
            </a:r>
            <a:r>
              <a:rPr lang="en-US" b="1" dirty="0" smtClean="0"/>
              <a:t>– </a:t>
            </a:r>
            <a:r>
              <a:rPr lang="en-US" b="1" dirty="0" err="1" smtClean="0"/>
              <a:t>Reshef</a:t>
            </a:r>
            <a:r>
              <a:rPr lang="en-US" b="1" dirty="0" smtClean="0"/>
              <a:t>, Michel </a:t>
            </a:r>
            <a:r>
              <a:rPr lang="en-US" b="1" dirty="0" err="1" smtClean="0"/>
              <a:t>Deshayes</a:t>
            </a:r>
            <a:r>
              <a:rPr lang="en-US" b="1" dirty="0" smtClean="0"/>
              <a:t>, Alyssa </a:t>
            </a:r>
            <a:r>
              <a:rPr lang="en-US" b="1" dirty="0" err="1" smtClean="0"/>
              <a:t>Whitcraft</a:t>
            </a:r>
            <a:endParaRPr lang="en-US" b="1" dirty="0" smtClean="0"/>
          </a:p>
          <a:p>
            <a:r>
              <a:rPr lang="en-US" dirty="0" smtClean="0"/>
              <a:t>CEOS-GEOGLAM  meeting, 27</a:t>
            </a:r>
            <a:r>
              <a:rPr lang="en-US" baseline="30000" dirty="0" smtClean="0"/>
              <a:t>th</a:t>
            </a:r>
            <a:r>
              <a:rPr lang="en-US" dirty="0" smtClean="0"/>
              <a:t>-28</a:t>
            </a:r>
            <a:r>
              <a:rPr lang="en-US" baseline="30000" dirty="0" smtClean="0"/>
              <a:t>th</a:t>
            </a:r>
            <a:r>
              <a:rPr lang="en-US" dirty="0" smtClean="0"/>
              <a:t> February 2014</a:t>
            </a:r>
          </a:p>
          <a:p>
            <a:r>
              <a:rPr lang="en-US" sz="1600" i="1" dirty="0" smtClean="0"/>
              <a:t>ESA/ESRIN, </a:t>
            </a:r>
            <a:r>
              <a:rPr lang="en-US" sz="1600" i="1" dirty="0" err="1" smtClean="0"/>
              <a:t>Frascati</a:t>
            </a:r>
            <a:r>
              <a:rPr lang="en-US" sz="1600" i="1" dirty="0" smtClean="0"/>
              <a:t>, Italy</a:t>
            </a:r>
            <a:endParaRPr lang="en-US" sz="1600" i="1" dirty="0"/>
          </a:p>
        </p:txBody>
      </p:sp>
      <p:pic>
        <p:nvPicPr>
          <p:cNvPr id="5" name="Picture 4" descr="Description: ceos_tran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412" y="214805"/>
            <a:ext cx="865505" cy="311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1005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4-02-27 at 6.44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5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20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C4: Earth Observation </a:t>
            </a:r>
            <a:r>
              <a:rPr lang="en-US" dirty="0" smtClean="0"/>
              <a:t>coordination 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8532"/>
            <a:ext cx="8229600" cy="5779468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dirty="0" smtClean="0"/>
              <a:t>Overall Phasing Approach- permit </a:t>
            </a:r>
            <a:r>
              <a:rPr lang="en-US" dirty="0"/>
              <a:t>an evolution of growing capacity </a:t>
            </a:r>
            <a:r>
              <a:rPr lang="en-US" dirty="0" smtClean="0"/>
              <a:t>in: </a:t>
            </a:r>
          </a:p>
          <a:p>
            <a:pPr lvl="1"/>
            <a:r>
              <a:rPr lang="en-US" dirty="0" smtClean="0"/>
              <a:t>Increased </a:t>
            </a:r>
            <a:r>
              <a:rPr lang="en-US" dirty="0"/>
              <a:t>number of countries; </a:t>
            </a:r>
            <a:endParaRPr lang="en-US" dirty="0" smtClean="0"/>
          </a:p>
          <a:p>
            <a:pPr lvl="1"/>
            <a:r>
              <a:rPr lang="en-US" dirty="0" smtClean="0"/>
              <a:t>Integration </a:t>
            </a:r>
            <a:r>
              <a:rPr lang="en-US" dirty="0"/>
              <a:t>of additional sensors as agencies and new sensors come on board, and datasets are made available; </a:t>
            </a:r>
            <a:endParaRPr lang="en-US" dirty="0" smtClean="0"/>
          </a:p>
          <a:p>
            <a:pPr lvl="1"/>
            <a:r>
              <a:rPr lang="en-US" dirty="0" smtClean="0"/>
              <a:t>Assimilation</a:t>
            </a:r>
            <a:r>
              <a:rPr lang="en-US" dirty="0"/>
              <a:t>, processing, product creation, distribution and integration of information products into decision making processes</a:t>
            </a:r>
            <a:r>
              <a:rPr lang="en-US" dirty="0" smtClean="0"/>
              <a:t>, </a:t>
            </a:r>
          </a:p>
          <a:p>
            <a:pPr lvl="1"/>
            <a:r>
              <a:rPr lang="en-US" dirty="0" smtClean="0"/>
              <a:t>Capacity </a:t>
            </a:r>
            <a:r>
              <a:rPr lang="en-US" dirty="0"/>
              <a:t>building, particularly in at-risk countries for ingestion and processing of EO </a:t>
            </a:r>
            <a:r>
              <a:rPr lang="en-US" dirty="0" smtClean="0"/>
              <a:t>data </a:t>
            </a:r>
          </a:p>
          <a:p>
            <a:pPr lvl="1"/>
            <a:endParaRPr lang="en-US" dirty="0"/>
          </a:p>
          <a:p>
            <a:r>
              <a:rPr lang="en-US" u="sng" dirty="0"/>
              <a:t>Phase 1/2: Support for demonstration and feasibility </a:t>
            </a:r>
            <a:endParaRPr lang="en-US" u="sng" dirty="0" smtClean="0"/>
          </a:p>
          <a:p>
            <a:pPr lvl="1"/>
            <a:r>
              <a:rPr lang="en-US" dirty="0"/>
              <a:t>T</a:t>
            </a:r>
            <a:r>
              <a:rPr lang="en-US" dirty="0" smtClean="0"/>
              <a:t>est </a:t>
            </a:r>
            <a:r>
              <a:rPr lang="en-US" dirty="0"/>
              <a:t>sample sites and information products, to validate their usefulness, robustness and </a:t>
            </a:r>
            <a:r>
              <a:rPr lang="en-US" dirty="0" smtClean="0"/>
              <a:t>affordability 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ocus on </a:t>
            </a:r>
            <a:r>
              <a:rPr lang="en-US" dirty="0"/>
              <a:t>major commodities (wheat, maize, rice and soybean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Some </a:t>
            </a:r>
            <a:r>
              <a:rPr lang="en-US" dirty="0"/>
              <a:t>observations will be wall to wall</a:t>
            </a:r>
            <a:r>
              <a:rPr lang="en-US" dirty="0" smtClean="0"/>
              <a:t>, cropland extent </a:t>
            </a:r>
            <a:r>
              <a:rPr lang="en-US" dirty="0"/>
              <a:t>others will be </a:t>
            </a:r>
            <a:r>
              <a:rPr lang="en-US" dirty="0" smtClean="0"/>
              <a:t>sampled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Rice Monitoring pilot study plan will be expanded with available SAR data in Asia and other </a:t>
            </a:r>
            <a:r>
              <a:rPr lang="en-US" dirty="0" smtClean="0"/>
              <a:t>region</a:t>
            </a:r>
            <a:r>
              <a:rPr lang="en-US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693332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8299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EO </a:t>
            </a:r>
            <a:r>
              <a:rPr lang="en-US" sz="3200" dirty="0" smtClean="0">
                <a:solidFill>
                  <a:srgbClr val="FFFFFF"/>
                </a:solidFill>
              </a:rPr>
              <a:t>Data </a:t>
            </a:r>
            <a:r>
              <a:rPr lang="en-US" sz="3200" dirty="0" smtClean="0">
                <a:solidFill>
                  <a:srgbClr val="FFFFFF"/>
                </a:solidFill>
              </a:rPr>
              <a:t>Requirements Framework &amp; Base Datasets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4" name="Picture 3" descr="Screen Shot 2013-02-07 at 1.13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44" y="2453529"/>
            <a:ext cx="5918587" cy="2132590"/>
          </a:xfrm>
          <a:prstGeom prst="rect">
            <a:avLst/>
          </a:prstGeo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42082" y="1373029"/>
            <a:ext cx="88884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eaLnBrk="1" hangingPunct="1"/>
            <a:endParaRPr lang="en-CA" sz="2200" dirty="0">
              <a:solidFill>
                <a:srgbClr val="FFFFFF"/>
              </a:solidFill>
            </a:endParaRPr>
          </a:p>
          <a:p>
            <a:pPr lvl="1" eaLnBrk="1" hangingPunct="1"/>
            <a:r>
              <a:rPr lang="en-CA" sz="1600" dirty="0">
                <a:solidFill>
                  <a:srgbClr val="FFFFFF"/>
                </a:solidFill>
              </a:rPr>
              <a:t>developed taking into consideration the </a:t>
            </a:r>
            <a:r>
              <a:rPr lang="en-CA" sz="1600" u="sng" dirty="0">
                <a:solidFill>
                  <a:srgbClr val="FFFFFF"/>
                </a:solidFill>
              </a:rPr>
              <a:t>observation needs</a:t>
            </a:r>
            <a:r>
              <a:rPr lang="en-CA" sz="1600" dirty="0">
                <a:solidFill>
                  <a:srgbClr val="FFFFFF"/>
                </a:solidFill>
              </a:rPr>
              <a:t>, the </a:t>
            </a:r>
            <a:r>
              <a:rPr lang="en-CA" sz="1600" u="sng" dirty="0">
                <a:solidFill>
                  <a:srgbClr val="FFFFFF"/>
                </a:solidFill>
              </a:rPr>
              <a:t>derived products</a:t>
            </a:r>
            <a:r>
              <a:rPr lang="en-CA" sz="1600" dirty="0">
                <a:solidFill>
                  <a:srgbClr val="FFFFFF"/>
                </a:solidFill>
              </a:rPr>
              <a:t> they will</a:t>
            </a:r>
          </a:p>
          <a:p>
            <a:pPr lvl="1" eaLnBrk="1" hangingPunct="1"/>
            <a:r>
              <a:rPr lang="en-CA" sz="1600" dirty="0">
                <a:solidFill>
                  <a:srgbClr val="FFFFFF"/>
                </a:solidFill>
              </a:rPr>
              <a:t>serve, and </a:t>
            </a:r>
            <a:r>
              <a:rPr lang="en-CA" sz="1600" u="sng" dirty="0">
                <a:solidFill>
                  <a:srgbClr val="FFFFFF"/>
                </a:solidFill>
              </a:rPr>
              <a:t>regional specificities</a:t>
            </a:r>
            <a:r>
              <a:rPr lang="en-CA" sz="1600" dirty="0">
                <a:solidFill>
                  <a:srgbClr val="FFFFFF"/>
                </a:solidFill>
              </a:rPr>
              <a:t>; </a:t>
            </a:r>
            <a:r>
              <a:rPr lang="en-CA" sz="1600" dirty="0" smtClean="0">
                <a:solidFill>
                  <a:srgbClr val="FFFFFF"/>
                </a:solidFill>
              </a:rPr>
              <a:t>CEOS-GEOGLAM </a:t>
            </a:r>
            <a:r>
              <a:rPr lang="en-CA" sz="1600" dirty="0">
                <a:solidFill>
                  <a:srgbClr val="FFFFFF"/>
                </a:solidFill>
              </a:rPr>
              <a:t>July 2012 Montreal)</a:t>
            </a:r>
            <a:endParaRPr lang="en-AU" sz="16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1150" y="6034852"/>
            <a:ext cx="1445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s</a:t>
            </a:r>
            <a:r>
              <a:rPr lang="en-US" sz="1400" dirty="0" smtClean="0">
                <a:solidFill>
                  <a:srgbClr val="FFFFFF"/>
                </a:solidFill>
              </a:rPr>
              <a:t>patial &amp; spectral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7" name="Left Brace 6"/>
          <p:cNvSpPr/>
          <p:nvPr/>
        </p:nvSpPr>
        <p:spPr>
          <a:xfrm rot="16200000">
            <a:off x="1175381" y="5209133"/>
            <a:ext cx="393987" cy="121919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85648" y="5880964"/>
            <a:ext cx="714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How often ?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3561" y="5942431"/>
            <a:ext cx="762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When?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82279" y="5817724"/>
            <a:ext cx="1468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Where?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3447" y="5880964"/>
            <a:ext cx="982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For What?</a:t>
            </a:r>
          </a:p>
        </p:txBody>
      </p:sp>
      <p:sp>
        <p:nvSpPr>
          <p:cNvPr id="12" name="Left Brace 11"/>
          <p:cNvSpPr/>
          <p:nvPr/>
        </p:nvSpPr>
        <p:spPr>
          <a:xfrm rot="16200000">
            <a:off x="7308809" y="4236708"/>
            <a:ext cx="339796" cy="300061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757137" y="5567117"/>
            <a:ext cx="0" cy="3150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eft Brace 13"/>
          <p:cNvSpPr/>
          <p:nvPr/>
        </p:nvSpPr>
        <p:spPr>
          <a:xfrm rot="16200000">
            <a:off x="3889806" y="4884735"/>
            <a:ext cx="393987" cy="175875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Left Brace 14"/>
          <p:cNvSpPr/>
          <p:nvPr/>
        </p:nvSpPr>
        <p:spPr>
          <a:xfrm rot="16200000">
            <a:off x="5287485" y="5270186"/>
            <a:ext cx="393987" cy="98784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7" name="Picture 16" descr="Screen Shot 2013-04-22 at 12.47.4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6"/>
          <a:stretch/>
        </p:blipFill>
        <p:spPr>
          <a:xfrm>
            <a:off x="0" y="0"/>
            <a:ext cx="9144000" cy="8389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403" y="4838536"/>
            <a:ext cx="3127360" cy="2023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23" y="4870467"/>
            <a:ext cx="3123352" cy="2020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54" y="4794140"/>
            <a:ext cx="3195972" cy="2067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631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C5: R&amp;D JECAM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8368"/>
            <a:ext cx="8229600" cy="518449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Annual </a:t>
            </a:r>
            <a:r>
              <a:rPr lang="en-US" dirty="0"/>
              <a:t>JECAM </a:t>
            </a:r>
            <a:r>
              <a:rPr lang="en-US" dirty="0" smtClean="0"/>
              <a:t>Meetings</a:t>
            </a:r>
          </a:p>
          <a:p>
            <a:r>
              <a:rPr lang="en-US" dirty="0" smtClean="0"/>
              <a:t>Directed </a:t>
            </a:r>
            <a:r>
              <a:rPr lang="en-US" dirty="0"/>
              <a:t>Workshops to address GEOGLAM research needs, including National Capacity </a:t>
            </a:r>
            <a:r>
              <a:rPr lang="en-US" dirty="0" smtClean="0"/>
              <a:t>building</a:t>
            </a:r>
          </a:p>
          <a:p>
            <a:r>
              <a:rPr lang="en-US" dirty="0" smtClean="0"/>
              <a:t>SAR </a:t>
            </a:r>
            <a:r>
              <a:rPr lang="en-US" dirty="0"/>
              <a:t>for Soil moisture Monitoring, SAR for monitoring crops in tropical-subtropical </a:t>
            </a:r>
            <a:r>
              <a:rPr lang="en-US" dirty="0" smtClean="0"/>
              <a:t>regions</a:t>
            </a:r>
          </a:p>
          <a:p>
            <a:r>
              <a:rPr lang="en-US" dirty="0" smtClean="0"/>
              <a:t>Sampling </a:t>
            </a:r>
            <a:r>
              <a:rPr lang="en-US" dirty="0"/>
              <a:t>Frameworks for </a:t>
            </a:r>
            <a:r>
              <a:rPr lang="en-US" dirty="0" err="1"/>
              <a:t>agric</a:t>
            </a:r>
            <a:r>
              <a:rPr lang="en-US" dirty="0"/>
              <a:t> </a:t>
            </a:r>
            <a:r>
              <a:rPr lang="en-US" dirty="0" smtClean="0"/>
              <a:t>monitoring</a:t>
            </a:r>
          </a:p>
          <a:p>
            <a:r>
              <a:rPr lang="en-US" dirty="0" smtClean="0"/>
              <a:t>Best </a:t>
            </a:r>
            <a:r>
              <a:rPr lang="en-US" dirty="0"/>
              <a:t>practices for crop </a:t>
            </a:r>
            <a:r>
              <a:rPr lang="en-US" dirty="0" smtClean="0"/>
              <a:t>monitoring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Defining minimum data requirements across JECAM sites and data collection protocols </a:t>
            </a:r>
          </a:p>
          <a:p>
            <a:r>
              <a:rPr lang="en-US" dirty="0" smtClean="0"/>
              <a:t>Linking to </a:t>
            </a:r>
            <a:r>
              <a:rPr lang="en-US" dirty="0" err="1" smtClean="0"/>
              <a:t>AGMiP</a:t>
            </a:r>
            <a:endParaRPr lang="en-US" dirty="0" smtClean="0"/>
          </a:p>
          <a:p>
            <a:r>
              <a:rPr lang="en-US" dirty="0" smtClean="0"/>
              <a:t>Data dissemination</a:t>
            </a:r>
          </a:p>
          <a:p>
            <a:r>
              <a:rPr lang="en-US" dirty="0" smtClean="0"/>
              <a:t>Sigma Project</a:t>
            </a:r>
          </a:p>
          <a:p>
            <a:r>
              <a:rPr lang="en-US" dirty="0" smtClean="0"/>
              <a:t>STARS: Spurring </a:t>
            </a:r>
            <a:r>
              <a:rPr lang="en-US" dirty="0"/>
              <a:t>a Transformation for Agriculture through Remote Sensing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315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1 Country engagement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6219" y="2921842"/>
            <a:ext cx="7196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Phase 1 Country Engagement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29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Australia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70336"/>
            <a:ext cx="8229600" cy="4905154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National partners: CSIRO &amp; ABARES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Prototype MODIS crop &amp; rangelands condition system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Prototype MODIS-Landsat wheat classification (leveraging existing projects)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Australia has receiving station for Landsat- have wall to wall time series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Sampling strategy for fine res data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Expect new funds in July 1 2014 to support crop type mapping 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98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2-25 at 11.33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8" y="521630"/>
            <a:ext cx="7835689" cy="435929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1744" y="4106974"/>
            <a:ext cx="3922256" cy="2751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24681" y="121520"/>
            <a:ext cx="6588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Prototype MODIS Crop &amp; Rangelands Condition System  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373902" y="5300034"/>
            <a:ext cx="3847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Prototype MODIS Wheat Mask  for prototyping sampling strategy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43569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7-19 at 9.36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8" y="191432"/>
            <a:ext cx="8666295" cy="64079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5335" y="5132758"/>
            <a:ext cx="4265999" cy="646331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New Collaboration between CSIRO, ABARES, UMD, NASA and USDA)</a:t>
            </a:r>
            <a:r>
              <a:rPr lang="en-US" sz="1600" b="1" dirty="0" smtClean="0">
                <a:solidFill>
                  <a:srgbClr val="000000"/>
                </a:solidFill>
              </a:rPr>
              <a:t> </a:t>
            </a:r>
            <a:endParaRPr lang="en-US" sz="1600" b="1" dirty="0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5971" y="6318709"/>
            <a:ext cx="2019300" cy="52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8367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Argentina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70336"/>
            <a:ext cx="8229600" cy="4905154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National Partner: INTA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Prototype MODIS Crop Condition system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MODIS stratification map for soy (leveraging existing projects)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Sampling strategy for </a:t>
            </a:r>
            <a:r>
              <a:rPr lang="en-US" dirty="0" err="1" smtClean="0">
                <a:solidFill>
                  <a:srgbClr val="FFFFFF"/>
                </a:solidFill>
              </a:rPr>
              <a:t>landsat</a:t>
            </a:r>
            <a:r>
              <a:rPr lang="en-US" dirty="0" smtClean="0">
                <a:solidFill>
                  <a:srgbClr val="FFFFFF"/>
                </a:solidFill>
              </a:rPr>
              <a:t> and RE defined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5 RE scenes acquired per sample blocks over growing season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Preliminary EO based soy area estimate 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58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350" y="36493"/>
            <a:ext cx="9015650" cy="822327"/>
          </a:xfrm>
        </p:spPr>
        <p:txBody>
          <a:bodyPr/>
          <a:lstStyle/>
          <a:p>
            <a:r>
              <a:rPr lang="en-US" dirty="0" smtClean="0"/>
              <a:t>Argentina 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95" r="-6395"/>
          <a:stretch>
            <a:fillRect/>
          </a:stretch>
        </p:blipFill>
        <p:spPr bwMode="auto">
          <a:xfrm>
            <a:off x="-399522" y="109209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020969"/>
              </p:ext>
            </p:extLst>
          </p:nvPr>
        </p:nvGraphicFramePr>
        <p:xfrm>
          <a:off x="5775247" y="3458768"/>
          <a:ext cx="3368753" cy="3399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PHOTO-PAINT" r:id="rId4" imgW="6667200" imgH="6728400" progId="CorelPHOTOPAINT.Image.15">
                  <p:embed/>
                </p:oleObj>
              </mc:Choice>
              <mc:Fallback>
                <p:oleObj name="PHOTO-PAINT" r:id="rId4" imgW="6667200" imgH="6728400" progId="CorelPHOTOPAINT.Image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75247" y="3458768"/>
                        <a:ext cx="3368753" cy="3399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290" y="726001"/>
            <a:ext cx="6588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Prototype MODIS Crop &amp; Rangelands Condition System  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596032" y="3056271"/>
            <a:ext cx="55479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Argentina RE sample blocks </a:t>
            </a:r>
            <a:endParaRPr lang="en-US" sz="2000" dirty="0"/>
          </a:p>
        </p:txBody>
      </p:sp>
      <p:pic>
        <p:nvPicPr>
          <p:cNvPr id="9" name="Picture 8" descr="Screenshot_2014-02-27-04-01-47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5" t="21273" r="9851" b="31391"/>
          <a:stretch/>
        </p:blipFill>
        <p:spPr>
          <a:xfrm>
            <a:off x="3596032" y="3456381"/>
            <a:ext cx="2389369" cy="2409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2956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GEOGLAM Phase 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Phase </a:t>
            </a:r>
            <a:r>
              <a:rPr lang="en-US" dirty="0" smtClean="0">
                <a:solidFill>
                  <a:srgbClr val="FFFFFF"/>
                </a:solidFill>
              </a:rPr>
              <a:t>1 </a:t>
            </a:r>
            <a:r>
              <a:rPr lang="en-US" dirty="0">
                <a:solidFill>
                  <a:srgbClr val="FFFFFF"/>
                </a:solidFill>
              </a:rPr>
              <a:t>spans over the 2012-2014 time </a:t>
            </a:r>
            <a:r>
              <a:rPr lang="en-US" dirty="0" smtClean="0">
                <a:solidFill>
                  <a:srgbClr val="FFFFFF"/>
                </a:solidFill>
              </a:rPr>
              <a:t>frame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focuses on 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foundation </a:t>
            </a:r>
            <a:r>
              <a:rPr lang="en-US" dirty="0">
                <a:solidFill>
                  <a:srgbClr val="FFFFFF"/>
                </a:solidFill>
              </a:rPr>
              <a:t>activities, 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building </a:t>
            </a:r>
            <a:r>
              <a:rPr lang="en-US" dirty="0">
                <a:solidFill>
                  <a:srgbClr val="FFFFFF"/>
                </a:solidFill>
              </a:rPr>
              <a:t>on existing </a:t>
            </a:r>
            <a:r>
              <a:rPr lang="en-US" dirty="0" smtClean="0">
                <a:solidFill>
                  <a:srgbClr val="FFFFFF"/>
                </a:solidFill>
              </a:rPr>
              <a:t>activities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pilot </a:t>
            </a:r>
            <a:r>
              <a:rPr lang="en-US" dirty="0">
                <a:solidFill>
                  <a:srgbClr val="FFFFFF"/>
                </a:solidFill>
              </a:rPr>
              <a:t>projects for a few </a:t>
            </a:r>
            <a:r>
              <a:rPr lang="en-US" dirty="0" smtClean="0">
                <a:solidFill>
                  <a:srgbClr val="FFFFFF"/>
                </a:solidFill>
              </a:rPr>
              <a:t>countries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scoping </a:t>
            </a:r>
            <a:r>
              <a:rPr lang="en-US" dirty="0">
                <a:solidFill>
                  <a:srgbClr val="FFFFFF"/>
                </a:solidFill>
              </a:rPr>
              <a:t>out the </a:t>
            </a:r>
            <a:r>
              <a:rPr lang="en-US" dirty="0" err="1">
                <a:solidFill>
                  <a:srgbClr val="FFFFFF"/>
                </a:solidFill>
              </a:rPr>
              <a:t>programme</a:t>
            </a:r>
            <a:r>
              <a:rPr lang="en-US" dirty="0">
                <a:solidFill>
                  <a:srgbClr val="FFFFFF"/>
                </a:solidFill>
              </a:rPr>
              <a:t> for the following </a:t>
            </a:r>
            <a:r>
              <a:rPr lang="en-US" dirty="0" smtClean="0">
                <a:solidFill>
                  <a:srgbClr val="FFFFFF"/>
                </a:solidFill>
              </a:rPr>
              <a:t>phases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591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149" y="4362078"/>
            <a:ext cx="3116905" cy="234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1334" y="1254321"/>
            <a:ext cx="4087976" cy="4414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Fig1_v01_su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648200"/>
            <a:ext cx="4457490" cy="2058177"/>
          </a:xfrm>
          <a:prstGeom prst="rect">
            <a:avLst/>
          </a:prstGeom>
        </p:spPr>
      </p:pic>
      <p:sp>
        <p:nvSpPr>
          <p:cNvPr id="4" name="Content Placeholder 4"/>
          <p:cNvSpPr>
            <a:spLocks noGrp="1"/>
          </p:cNvSpPr>
          <p:nvPr/>
        </p:nvSpPr>
        <p:spPr bwMode="auto">
          <a:xfrm>
            <a:off x="510710" y="1923678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buChar char="¨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 cstate="email"/>
          <a:srcRect t="11599"/>
          <a:stretch/>
        </p:blipFill>
        <p:spPr bwMode="auto">
          <a:xfrm>
            <a:off x="598991" y="2523349"/>
            <a:ext cx="4231758" cy="274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Kharif_2011_website_agrizones-with seg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995296" y="1267473"/>
            <a:ext cx="4139951" cy="31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creen Shot 2013-01-04 at 2.12.27 P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64" y="4101035"/>
            <a:ext cx="3188146" cy="2130637"/>
          </a:xfrm>
          <a:prstGeom prst="rect">
            <a:avLst/>
          </a:prstGeom>
          <a:ln w="12700">
            <a:solidFill>
              <a:srgbClr val="10370A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513518" y="6118423"/>
            <a:ext cx="2939596" cy="577838"/>
            <a:chOff x="5735805" y="914038"/>
            <a:chExt cx="2939596" cy="577838"/>
          </a:xfrm>
        </p:grpSpPr>
        <p:sp>
          <p:nvSpPr>
            <p:cNvPr id="15" name="Rectangle 14"/>
            <p:cNvSpPr/>
            <p:nvPr/>
          </p:nvSpPr>
          <p:spPr>
            <a:xfrm>
              <a:off x="5735805" y="914038"/>
              <a:ext cx="2939596" cy="5778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16" name="Picture 15" descr="C:\Users\martuccia\Desktop\Pakistan\logos\CRS\Punjab Govt-logo.jpeg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6804182" y="934983"/>
              <a:ext cx="507128" cy="451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 descr="C:\Users\martuccia\Desktop\Pakistan\logos\CRS\Sindh-Govt-Logo.jpeg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7372768" y="955467"/>
              <a:ext cx="431648" cy="440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 descr="C:\Users\martuccia\Desktop\Pakistan\logos\NEW-LOGO-SUPARCO (transparent).png"/>
            <p:cNvPicPr>
              <a:picLocks noChangeAspect="1" noChangeArrowheads="1"/>
            </p:cNvPicPr>
            <p:nvPr/>
          </p:nvPicPr>
          <p:blipFill rotWithShape="1">
            <a:blip r:embed="rId10" cstate="email"/>
            <a:srcRect l="8238" t="1" r="16881" b="2855"/>
            <a:stretch/>
          </p:blipFill>
          <p:spPr bwMode="auto">
            <a:xfrm>
              <a:off x="7824902" y="956766"/>
              <a:ext cx="459621" cy="4699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 descr="C:\Users\martuccia\Desktop\Pakistan\logos\FAO_3cm.gif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6315925" y="934522"/>
              <a:ext cx="428111" cy="428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9" descr="USDA LOGO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5807103" y="996435"/>
              <a:ext cx="465260" cy="320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0" descr="C:\Users\ireshef\Pictures\logo\umd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1516" y="963901"/>
              <a:ext cx="343885" cy="343885"/>
            </a:xfrm>
            <a:prstGeom prst="rect">
              <a:avLst/>
            </a:prstGeom>
            <a:solidFill>
              <a:srgbClr val="FFFFFF"/>
            </a:solidFill>
          </p:spPr>
        </p:pic>
      </p:grpSp>
      <p:sp>
        <p:nvSpPr>
          <p:cNvPr id="13" name="TextBox 12"/>
          <p:cNvSpPr txBox="1"/>
          <p:nvPr/>
        </p:nvSpPr>
        <p:spPr>
          <a:xfrm>
            <a:off x="6010149" y="4061814"/>
            <a:ext cx="311690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rgbClr val="FFFFFF"/>
                </a:solidFill>
                <a:latin typeface="Calibri"/>
              </a:rPr>
              <a:t>Training Workshops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60598" y="6240549"/>
            <a:ext cx="1762021" cy="459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368594" y="99153"/>
            <a:ext cx="8616344" cy="950213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Pakistan: Strengthening Provincial Capacity </a:t>
            </a:r>
            <a:r>
              <a:rPr lang="en-US" sz="3600" dirty="0">
                <a:solidFill>
                  <a:srgbClr val="FFFFFF"/>
                </a:solidFill>
              </a:rPr>
              <a:t/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1800" dirty="0" smtClean="0">
                <a:solidFill>
                  <a:srgbClr val="FFFFFF"/>
                </a:solidFill>
              </a:rPr>
              <a:t>(collaboration </a:t>
            </a:r>
            <a:r>
              <a:rPr lang="en-US" sz="1800" dirty="0">
                <a:solidFill>
                  <a:srgbClr val="FFFFFF"/>
                </a:solidFill>
              </a:rPr>
              <a:t>between USDA, FAO, SUPARCO, CRS Pakistan, &amp; UMD)</a:t>
            </a:r>
          </a:p>
        </p:txBody>
      </p:sp>
    </p:spTree>
    <p:extLst>
      <p:ext uri="{BB962C8B-B14F-4D97-AF65-F5344CB8AC3E}">
        <p14:creationId xmlns:p14="http://schemas.microsoft.com/office/powerpoint/2010/main" val="245421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New Development: </a:t>
            </a:r>
            <a:br>
              <a:rPr lang="en-US" sz="3600" dirty="0" smtClean="0"/>
            </a:br>
            <a:r>
              <a:rPr lang="en-US" sz="3200" dirty="0" smtClean="0"/>
              <a:t>Phase 1 planning for Phase 2 implementation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STARS project- coordinated by ITC</a:t>
            </a:r>
          </a:p>
          <a:p>
            <a:pPr marL="0" indent="0">
              <a:buNone/>
            </a:pPr>
            <a:r>
              <a:rPr lang="en-US" dirty="0" smtClean="0"/>
              <a:t>	(Spurring </a:t>
            </a:r>
            <a:r>
              <a:rPr lang="en-US" dirty="0"/>
              <a:t>a Transformation for Agriculture through Remote </a:t>
            </a:r>
            <a:r>
              <a:rPr lang="en-US" dirty="0" smtClean="0"/>
              <a:t>Sensing)</a:t>
            </a:r>
          </a:p>
          <a:p>
            <a:r>
              <a:rPr lang="en-US" dirty="0" smtClean="0"/>
              <a:t>Funded by BMGF</a:t>
            </a:r>
          </a:p>
          <a:p>
            <a:r>
              <a:rPr lang="en-US" dirty="0" smtClean="0"/>
              <a:t>Strong synergy </a:t>
            </a:r>
            <a:r>
              <a:rPr lang="en-US" dirty="0"/>
              <a:t>with JECAM</a:t>
            </a:r>
          </a:p>
          <a:p>
            <a:r>
              <a:rPr lang="en-US" dirty="0" smtClean="0"/>
              <a:t>East Africa (Tanzania/Uganda), West Africa (Mali/Niger), S Asia (Bangladesh)</a:t>
            </a:r>
          </a:p>
          <a:p>
            <a:r>
              <a:rPr lang="en-US" dirty="0" smtClean="0"/>
              <a:t>CSIRO, ITC, UMD, ICRISAT, CIMMYT</a:t>
            </a:r>
          </a:p>
        </p:txBody>
      </p:sp>
    </p:spTree>
    <p:extLst>
      <p:ext uri="{BB962C8B-B14F-4D97-AF65-F5344CB8AC3E}">
        <p14:creationId xmlns:p14="http://schemas.microsoft.com/office/powerpoint/2010/main" val="318621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6433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GEOGLAM Crop Monitor for AMIS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(Agricultural Market Information System)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3748"/>
            <a:ext cx="8229600" cy="2800714"/>
          </a:xfrm>
        </p:spPr>
        <p:txBody>
          <a:bodyPr>
            <a:normAutofit fontScale="77500" lnSpcReduction="20000"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Objective: develop transparent, timely, crop condition assessments in primary agricultural production areas highlighting potential hotspots of stress/bumper crop</a:t>
            </a: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These assessments reflect an international consensus of crop conditions</a:t>
            </a:r>
          </a:p>
          <a:p>
            <a:endParaRPr lang="en-US" sz="3600" dirty="0" smtClean="0">
              <a:solidFill>
                <a:schemeClr val="bg1"/>
              </a:solidFill>
            </a:endParaRPr>
          </a:p>
        </p:txBody>
      </p:sp>
      <p:pic>
        <p:nvPicPr>
          <p:cNvPr id="5" name="Picture 4" descr="Screen Shot 2013-04-22 at 12.47.4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6"/>
          <a:stretch/>
        </p:blipFill>
        <p:spPr>
          <a:xfrm>
            <a:off x="0" y="0"/>
            <a:ext cx="9144000" cy="838921"/>
          </a:xfrm>
          <a:prstGeom prst="rect">
            <a:avLst/>
          </a:prstGeom>
        </p:spPr>
      </p:pic>
      <p:pic>
        <p:nvPicPr>
          <p:cNvPr id="6" name="Picture 5" descr="Screen Shot 2013-12-09 at 4.10.57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43"/>
          <a:stretch/>
        </p:blipFill>
        <p:spPr>
          <a:xfrm>
            <a:off x="7014309" y="5851386"/>
            <a:ext cx="2129692" cy="10066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5417157"/>
            <a:ext cx="78589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>
                <a:solidFill>
                  <a:prstClr val="white"/>
                </a:solidFill>
                <a:latin typeface="Calibri"/>
              </a:rPr>
              <a:t>This activity is led by 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UMD with 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support from NASA Applied Sciences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043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 smtClean="0"/>
              <a:t>Developed Operational </a:t>
            </a:r>
            <a:r>
              <a:rPr lang="en-US" dirty="0"/>
              <a:t>international consensus crop assessments! </a:t>
            </a:r>
          </a:p>
          <a:p>
            <a:pPr lvl="1"/>
            <a:r>
              <a:rPr lang="en-US" dirty="0"/>
              <a:t>Positive response high level of </a:t>
            </a:r>
            <a:r>
              <a:rPr lang="en-US" dirty="0" smtClean="0"/>
              <a:t>engagement</a:t>
            </a:r>
          </a:p>
          <a:p>
            <a:pPr lvl="1"/>
            <a:r>
              <a:rPr lang="en-US" dirty="0"/>
              <a:t>A focus on high quality national </a:t>
            </a:r>
            <a:r>
              <a:rPr lang="en-US" dirty="0" smtClean="0"/>
              <a:t>information</a:t>
            </a:r>
          </a:p>
          <a:p>
            <a:pPr lvl="1"/>
            <a:r>
              <a:rPr lang="en-US" dirty="0" smtClean="0"/>
              <a:t>Referenced in commodity reports and press releases</a:t>
            </a:r>
          </a:p>
          <a:p>
            <a:r>
              <a:rPr lang="en-US" dirty="0" smtClean="0"/>
              <a:t>International high </a:t>
            </a:r>
            <a:r>
              <a:rPr lang="en-US" dirty="0"/>
              <a:t>level </a:t>
            </a:r>
            <a:r>
              <a:rPr lang="en-US" dirty="0" smtClean="0"/>
              <a:t>support</a:t>
            </a:r>
            <a:endParaRPr lang="en-US" dirty="0"/>
          </a:p>
          <a:p>
            <a:pPr lvl="0"/>
            <a:r>
              <a:rPr lang="en-US" dirty="0" smtClean="0"/>
              <a:t>Developing </a:t>
            </a:r>
            <a:r>
              <a:rPr lang="en-US" dirty="0"/>
              <a:t>awareness &amp; demand for RS based </a:t>
            </a:r>
            <a:r>
              <a:rPr lang="en-US" dirty="0" smtClean="0"/>
              <a:t>information</a:t>
            </a:r>
            <a:endParaRPr lang="en-US" dirty="0"/>
          </a:p>
          <a:p>
            <a:pPr lvl="0"/>
            <a:r>
              <a:rPr lang="en-US" dirty="0"/>
              <a:t>Operational community guiding the research </a:t>
            </a:r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Crop Monitor Achievements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89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om_g8_1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439" y="53359"/>
            <a:ext cx="881580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Where we started: 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Crop 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NDVI Anomaly, August 15 2012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9292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1739" y="2117829"/>
            <a:ext cx="8648700" cy="4816371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2265"/>
            <a:ext cx="8229600" cy="815135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GEOGLAM Crop Monitor Partners </a:t>
            </a:r>
            <a:br>
              <a:rPr lang="en-US" sz="32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Developing Monthly Crop Condition Assessments </a:t>
            </a: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>(&gt;25 partners &amp; growing) </a:t>
            </a:r>
            <a:r>
              <a:rPr lang="en-US" sz="2400" dirty="0">
                <a:solidFill>
                  <a:srgbClr val="FFFFFF"/>
                </a:solidFill>
              </a:rPr>
              <a:t/>
            </a:r>
            <a:br>
              <a:rPr lang="en-US" sz="2400" dirty="0">
                <a:solidFill>
                  <a:srgbClr val="FFFFFF"/>
                </a:solidFill>
              </a:rPr>
            </a:b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4246255" cy="516106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600" b="1" dirty="0" smtClean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en-US" sz="2400" dirty="0" smtClean="0">
                <a:solidFill>
                  <a:srgbClr val="000000"/>
                </a:solidFill>
              </a:rPr>
              <a:t>USDA FAS, NASS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en-US" sz="2400" dirty="0">
                <a:solidFill>
                  <a:srgbClr val="000000"/>
                </a:solidFill>
              </a:rPr>
              <a:t>NASA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en-US" sz="2400" dirty="0">
                <a:solidFill>
                  <a:srgbClr val="000000"/>
                </a:solidFill>
              </a:rPr>
              <a:t>UMD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en-US" sz="2400" dirty="0" smtClean="0">
                <a:solidFill>
                  <a:srgbClr val="000000"/>
                </a:solidFill>
              </a:rPr>
              <a:t>EC </a:t>
            </a:r>
            <a:r>
              <a:rPr lang="en-US" sz="2400" dirty="0">
                <a:solidFill>
                  <a:srgbClr val="000000"/>
                </a:solidFill>
              </a:rPr>
              <a:t>JRC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en-US" sz="2400" dirty="0" smtClean="0">
                <a:solidFill>
                  <a:srgbClr val="000000"/>
                </a:solidFill>
              </a:rPr>
              <a:t>Canada </a:t>
            </a:r>
            <a:r>
              <a:rPr lang="en-US" sz="2400" dirty="0">
                <a:solidFill>
                  <a:srgbClr val="000000"/>
                </a:solidFill>
              </a:rPr>
              <a:t>(Agriculture Canada</a:t>
            </a:r>
            <a:r>
              <a:rPr lang="en-US" sz="2400" dirty="0" smtClean="0">
                <a:solidFill>
                  <a:srgbClr val="000000"/>
                </a:solidFill>
              </a:rPr>
              <a:t>)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en-US" sz="2400" dirty="0" smtClean="0">
                <a:solidFill>
                  <a:srgbClr val="000000"/>
                </a:solidFill>
              </a:rPr>
              <a:t>FAO </a:t>
            </a:r>
            <a:endParaRPr lang="en-US" sz="2400" dirty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en-US" sz="2400" dirty="0" smtClean="0">
                <a:solidFill>
                  <a:srgbClr val="000000"/>
                </a:solidFill>
              </a:rPr>
              <a:t>China </a:t>
            </a:r>
            <a:r>
              <a:rPr lang="en-US" sz="2400" dirty="0" err="1" smtClean="0">
                <a:solidFill>
                  <a:srgbClr val="000000"/>
                </a:solidFill>
              </a:rPr>
              <a:t>CropWatch</a:t>
            </a:r>
            <a:endParaRPr lang="en-US" sz="2400" dirty="0" smtClean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en-US" sz="2400" dirty="0" smtClean="0">
                <a:solidFill>
                  <a:srgbClr val="000000"/>
                </a:solidFill>
              </a:rPr>
              <a:t>Russia (IKI)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en-US" sz="2400" dirty="0">
                <a:solidFill>
                  <a:srgbClr val="000000"/>
                </a:solidFill>
              </a:rPr>
              <a:t>Ukraine (</a:t>
            </a:r>
            <a:r>
              <a:rPr lang="en-US" sz="2400" dirty="0" err="1" smtClean="0">
                <a:solidFill>
                  <a:srgbClr val="000000"/>
                </a:solidFill>
              </a:rPr>
              <a:t>Hydromet</a:t>
            </a:r>
            <a:r>
              <a:rPr lang="en-US" sz="2400" dirty="0" smtClean="0">
                <a:solidFill>
                  <a:srgbClr val="000000"/>
                </a:solidFill>
              </a:rPr>
              <a:t>, NASU-NSAU)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en-US" sz="2400" dirty="0" smtClean="0">
                <a:solidFill>
                  <a:srgbClr val="000000"/>
                </a:solidFill>
              </a:rPr>
              <a:t>Kazakhstan </a:t>
            </a:r>
            <a:r>
              <a:rPr lang="en-US" sz="2400" dirty="0">
                <a:solidFill>
                  <a:srgbClr val="000000"/>
                </a:solidFill>
              </a:rPr>
              <a:t>(ISR</a:t>
            </a:r>
            <a:r>
              <a:rPr lang="en-US" sz="2400" dirty="0" smtClean="0">
                <a:solidFill>
                  <a:srgbClr val="000000"/>
                </a:solidFill>
              </a:rPr>
              <a:t>)</a:t>
            </a:r>
          </a:p>
          <a:p>
            <a:pPr lvl="1">
              <a:lnSpc>
                <a:spcPct val="90000"/>
              </a:lnSpc>
              <a:buFontTx/>
              <a:buChar char="-"/>
            </a:pPr>
            <a:endParaRPr lang="en-US" sz="3200" dirty="0">
              <a:solidFill>
                <a:srgbClr val="000000"/>
              </a:solidFill>
            </a:endParaRPr>
          </a:p>
          <a:p>
            <a:pPr lvl="1">
              <a:buFontTx/>
              <a:buChar char="-"/>
            </a:pPr>
            <a:endParaRPr lang="en-US" sz="3200" dirty="0" smtClean="0">
              <a:solidFill>
                <a:srgbClr val="000000"/>
              </a:solidFill>
            </a:endParaRPr>
          </a:p>
          <a:p>
            <a:pPr marL="914400" lvl="2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03455" y="2294720"/>
            <a:ext cx="4286984" cy="5401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300" dirty="0">
                <a:solidFill>
                  <a:srgbClr val="000000"/>
                </a:solidFill>
                <a:latin typeface="Calibri"/>
              </a:rPr>
              <a:t>Australia (ABARES, DA, CSIRO)</a:t>
            </a:r>
          </a:p>
          <a:p>
            <a:pPr marL="285750" indent="-285750">
              <a:buFontTx/>
              <a:buChar char="-"/>
            </a:pPr>
            <a:r>
              <a:rPr lang="en-US" sz="2300" dirty="0">
                <a:solidFill>
                  <a:srgbClr val="000000"/>
                </a:solidFill>
                <a:latin typeface="Calibri"/>
              </a:rPr>
              <a:t>South Africa (NRC)</a:t>
            </a:r>
          </a:p>
          <a:p>
            <a:pPr marL="285750" indent="-285750">
              <a:buFontTx/>
              <a:buChar char="-"/>
            </a:pPr>
            <a:r>
              <a:rPr lang="en-US" sz="2300" dirty="0">
                <a:solidFill>
                  <a:srgbClr val="000000"/>
                </a:solidFill>
                <a:latin typeface="Calibri"/>
              </a:rPr>
              <a:t>JAXA/Asia Rice</a:t>
            </a:r>
          </a:p>
          <a:p>
            <a:pPr marL="285750" indent="-285750">
              <a:buFontTx/>
              <a:buChar char="-"/>
            </a:pPr>
            <a:r>
              <a:rPr lang="en-US" sz="2300" dirty="0">
                <a:solidFill>
                  <a:srgbClr val="000000"/>
                </a:solidFill>
                <a:latin typeface="Calibri"/>
              </a:rPr>
              <a:t>AFSIS</a:t>
            </a:r>
          </a:p>
          <a:p>
            <a:pPr marL="285750" indent="-285750">
              <a:buFontTx/>
              <a:buChar char="-"/>
            </a:pPr>
            <a:r>
              <a:rPr lang="en-US" sz="2300" dirty="0">
                <a:solidFill>
                  <a:srgbClr val="000000"/>
                </a:solidFill>
                <a:latin typeface="Calibri"/>
              </a:rPr>
              <a:t>Indonesia (LAPAN)</a:t>
            </a:r>
          </a:p>
          <a:p>
            <a:pPr marL="285750" indent="-285750">
              <a:buFontTx/>
              <a:buChar char="-"/>
            </a:pPr>
            <a:r>
              <a:rPr lang="en-US" sz="2300" dirty="0">
                <a:solidFill>
                  <a:srgbClr val="000000"/>
                </a:solidFill>
                <a:latin typeface="Calibri"/>
              </a:rPr>
              <a:t>Thailand (GISTDA)</a:t>
            </a:r>
          </a:p>
          <a:p>
            <a:pPr marL="285750" indent="-285750">
              <a:buFontTx/>
              <a:buChar char="-"/>
            </a:pPr>
            <a:r>
              <a:rPr lang="en-US" sz="2300" dirty="0">
                <a:solidFill>
                  <a:srgbClr val="000000"/>
                </a:solidFill>
                <a:latin typeface="Calibri"/>
              </a:rPr>
              <a:t>Vietnam </a:t>
            </a:r>
            <a:r>
              <a:rPr lang="en-US" sz="2300" dirty="0">
                <a:solidFill>
                  <a:srgbClr val="000000"/>
                </a:solidFill>
                <a:latin typeface="Calibri"/>
              </a:rPr>
              <a:t>(VAST,VIMHE</a:t>
            </a:r>
            <a:r>
              <a:rPr lang="en-US" sz="2300" dirty="0">
                <a:solidFill>
                  <a:srgbClr val="000000"/>
                </a:solidFill>
                <a:latin typeface="Calibri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sz="2300" dirty="0">
                <a:solidFill>
                  <a:srgbClr val="000000"/>
                </a:solidFill>
                <a:latin typeface="Calibri"/>
              </a:rPr>
              <a:t>IRRI</a:t>
            </a:r>
          </a:p>
          <a:p>
            <a:pPr marL="285750" indent="-285750">
              <a:buFontTx/>
              <a:buChar char="-"/>
            </a:pPr>
            <a:r>
              <a:rPr lang="en-US" sz="2300" dirty="0">
                <a:solidFill>
                  <a:srgbClr val="000000"/>
                </a:solidFill>
                <a:latin typeface="Calibri"/>
              </a:rPr>
              <a:t>Argentina (INTA)</a:t>
            </a:r>
          </a:p>
          <a:p>
            <a:pPr marL="285750" indent="-285750">
              <a:buFontTx/>
              <a:buChar char="-"/>
            </a:pPr>
            <a:r>
              <a:rPr lang="en-US" sz="2300" dirty="0">
                <a:solidFill>
                  <a:srgbClr val="000000"/>
                </a:solidFill>
                <a:latin typeface="Calibri"/>
              </a:rPr>
              <a:t>Brazil (CONAB, INPE)</a:t>
            </a:r>
          </a:p>
          <a:p>
            <a:pPr marL="285750" indent="-285750">
              <a:buFontTx/>
              <a:buChar char="-"/>
            </a:pPr>
            <a:r>
              <a:rPr lang="en-US" sz="2300" dirty="0">
                <a:solidFill>
                  <a:srgbClr val="000000"/>
                </a:solidFill>
                <a:latin typeface="Calibri"/>
              </a:rPr>
              <a:t>India </a:t>
            </a:r>
            <a:r>
              <a:rPr lang="en-US" sz="2300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300" dirty="0">
                <a:solidFill>
                  <a:srgbClr val="000000"/>
                </a:solidFill>
                <a:latin typeface="Calibri"/>
              </a:rPr>
              <a:t>ISRO)</a:t>
            </a:r>
          </a:p>
          <a:p>
            <a:pPr marL="285750" indent="-285750">
              <a:buFontTx/>
              <a:buChar char="-"/>
            </a:pPr>
            <a:r>
              <a:rPr lang="en-US" sz="2300" dirty="0">
                <a:solidFill>
                  <a:srgbClr val="000000"/>
                </a:solidFill>
                <a:latin typeface="Calibri"/>
              </a:rPr>
              <a:t>Mexico (SIAP)</a:t>
            </a:r>
          </a:p>
          <a:p>
            <a:pPr marL="285750" indent="-285750">
              <a:buFontTx/>
              <a:buChar char="-"/>
            </a:pPr>
            <a:r>
              <a:rPr lang="en-US" sz="2300" dirty="0">
                <a:solidFill>
                  <a:srgbClr val="000000"/>
                </a:solidFill>
                <a:latin typeface="Calibri"/>
              </a:rPr>
              <a:t>GEO SEC</a:t>
            </a:r>
          </a:p>
          <a:p>
            <a:endParaRPr lang="en-US" sz="2300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buFontTx/>
              <a:buChar char="-"/>
            </a:pPr>
            <a:endParaRPr lang="en-US" sz="230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611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m temp. March June 13-LTA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242637"/>
            <a:ext cx="5087780" cy="31937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Sum temp. March June 13-LTA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8" y="5604801"/>
            <a:ext cx="900024" cy="120997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188" y="4239963"/>
            <a:ext cx="5004427" cy="682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Growing Degree Day Anomaly</a:t>
            </a:r>
          </a:p>
        </p:txBody>
      </p:sp>
      <p:pic>
        <p:nvPicPr>
          <p:cNvPr id="14" name="Picture 13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3" t="4212" r="4735" b="49416"/>
          <a:stretch/>
        </p:blipFill>
        <p:spPr bwMode="auto">
          <a:xfrm>
            <a:off x="5087781" y="3933774"/>
            <a:ext cx="4047490" cy="2916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6" name="Picture 15" descr="Macintosh HD:Users:ireshef:Downloads:Rainfall data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286"/>
            <a:ext cx="2515870" cy="33851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 descr="http://hqwqatomc01.hq.un.fao.org:8026/data/asis/nrt/ASI/ot1318h_a1c.pn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47773"/>
            <a:ext cx="5486400" cy="18630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8" name="Picture 17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2842" y="1433424"/>
            <a:ext cx="2311158" cy="25101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5971" y="6318709"/>
            <a:ext cx="2019300" cy="52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5088" y="26286"/>
            <a:ext cx="2632075" cy="2632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7163" y="26286"/>
            <a:ext cx="4416837" cy="1259433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Examples of Input Data National –Global: EO indices, weather, model outputs </a:t>
            </a:r>
            <a:r>
              <a:rPr lang="en-US" sz="2400" dirty="0" err="1" smtClean="0">
                <a:solidFill>
                  <a:srgbClr val="FFFFFF"/>
                </a:solidFill>
              </a:rPr>
              <a:t>etc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3" name="图片 1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1979" y="1433424"/>
            <a:ext cx="2751783" cy="1931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4554" y="3242637"/>
            <a:ext cx="3144285" cy="18221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Screen Shot 2013-09-27 at 3.21.02 PM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" y="5210673"/>
            <a:ext cx="2179674" cy="1604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989441" y="4624962"/>
            <a:ext cx="7834688" cy="1015663"/>
          </a:xfrm>
          <a:prstGeom prst="rect">
            <a:avLst/>
          </a:prstGeom>
          <a:solidFill>
            <a:srgbClr val="000000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Synthesize and distil a range of data &amp; information from multiple sources while </a:t>
            </a:r>
            <a:r>
              <a:rPr lang="en-US" sz="2000" dirty="0">
                <a:solidFill>
                  <a:srgbClr val="FFFFFF"/>
                </a:solidFill>
              </a:rPr>
              <a:t>preserving the wealth of underlying data </a:t>
            </a:r>
            <a:r>
              <a:rPr lang="en-US" sz="2000" dirty="0" smtClean="0">
                <a:solidFill>
                  <a:srgbClr val="FFFFFF"/>
                </a:solidFill>
              </a:rPr>
              <a:t>within supporting materials document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48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860065" y="875774"/>
            <a:ext cx="5283935" cy="5982226"/>
            <a:chOff x="3860065" y="875774"/>
            <a:chExt cx="5283935" cy="5982226"/>
          </a:xfrm>
        </p:grpSpPr>
        <p:pic>
          <p:nvPicPr>
            <p:cNvPr id="8" name="Picture 7" descr="Screen Shot 2013-09-09 at 6.49.06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0166" y="875774"/>
              <a:ext cx="2586965" cy="3436221"/>
            </a:xfrm>
            <a:prstGeom prst="rect">
              <a:avLst/>
            </a:prstGeom>
          </p:spPr>
        </p:pic>
        <p:pic>
          <p:nvPicPr>
            <p:cNvPr id="11" name="Picture 10" descr="Screen Shot 2013-09-27 at 2.54.1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2320" y="3197735"/>
              <a:ext cx="2591680" cy="3660265"/>
            </a:xfrm>
            <a:prstGeom prst="rect">
              <a:avLst/>
            </a:prstGeom>
          </p:spPr>
        </p:pic>
        <p:pic>
          <p:nvPicPr>
            <p:cNvPr id="12" name="Picture 11" descr="Screen Shot 2013-09-27 at 2.54.04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0065" y="3197735"/>
              <a:ext cx="2616555" cy="366026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22" name="Group 21"/>
          <p:cNvGrpSpPr/>
          <p:nvPr/>
        </p:nvGrpSpPr>
        <p:grpSpPr>
          <a:xfrm>
            <a:off x="228590" y="846549"/>
            <a:ext cx="2972092" cy="4040603"/>
            <a:chOff x="228590" y="846549"/>
            <a:chExt cx="2972092" cy="4040603"/>
          </a:xfrm>
        </p:grpSpPr>
        <p:grpSp>
          <p:nvGrpSpPr>
            <p:cNvPr id="15" name="Group 14"/>
            <p:cNvGrpSpPr/>
            <p:nvPr/>
          </p:nvGrpSpPr>
          <p:grpSpPr>
            <a:xfrm>
              <a:off x="228590" y="846549"/>
              <a:ext cx="2972092" cy="4040603"/>
              <a:chOff x="733645" y="1101552"/>
              <a:chExt cx="2972092" cy="4040603"/>
            </a:xfrm>
          </p:grpSpPr>
          <p:pic>
            <p:nvPicPr>
              <p:cNvPr id="9" name="Picture 8" descr="Screen Shot 2013-12-09 at 3.33.09 PM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3645" y="1101552"/>
                <a:ext cx="2515912" cy="3586417"/>
              </a:xfrm>
              <a:prstGeom prst="rect">
                <a:avLst/>
              </a:prstGeom>
              <a:ln>
                <a:solidFill>
                  <a:srgbClr val="595959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" name="Picture 6" descr="Screen Shot 2013-12-09 at 3.33.23 PM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0499" y="1581706"/>
                <a:ext cx="2625238" cy="3560449"/>
              </a:xfrm>
              <a:prstGeom prst="rect">
                <a:avLst/>
              </a:prstGeom>
              <a:ln>
                <a:solidFill>
                  <a:srgbClr val="595959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1714636" y="1084018"/>
              <a:ext cx="877063" cy="338554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prstClr val="white"/>
                  </a:solidFill>
                  <a:latin typeface="Calibri"/>
                </a:rPr>
                <a:t>October</a:t>
              </a:r>
              <a:endParaRPr lang="en-US" sz="1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014559" y="1786258"/>
            <a:ext cx="2746701" cy="4160084"/>
            <a:chOff x="2014559" y="1786258"/>
            <a:chExt cx="2746701" cy="4160084"/>
          </a:xfrm>
        </p:grpSpPr>
        <p:grpSp>
          <p:nvGrpSpPr>
            <p:cNvPr id="16" name="Group 15"/>
            <p:cNvGrpSpPr/>
            <p:nvPr/>
          </p:nvGrpSpPr>
          <p:grpSpPr>
            <a:xfrm>
              <a:off x="2014559" y="1786258"/>
              <a:ext cx="2746701" cy="4160084"/>
              <a:chOff x="-265363" y="865456"/>
              <a:chExt cx="2488017" cy="3768288"/>
            </a:xfrm>
          </p:grpSpPr>
          <p:pic>
            <p:nvPicPr>
              <p:cNvPr id="6" name="Picture 5" descr="Screen Shot 2013-12-09 at 3.33.57 PM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65363" y="865456"/>
                <a:ext cx="2211433" cy="3197771"/>
              </a:xfrm>
              <a:prstGeom prst="rect">
                <a:avLst/>
              </a:prstGeom>
              <a:ln>
                <a:solidFill>
                  <a:srgbClr val="595959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" name="Picture 3" descr="Screen Shot 2013-12-09 at 3.34.09 PM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94" y="1375636"/>
                <a:ext cx="2194560" cy="3258108"/>
              </a:xfrm>
              <a:prstGeom prst="rect">
                <a:avLst/>
              </a:prstGeom>
              <a:ln>
                <a:solidFill>
                  <a:srgbClr val="595959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3372169" y="2045797"/>
              <a:ext cx="1083750" cy="338554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prstClr val="white"/>
                  </a:solidFill>
                  <a:latin typeface="Calibri"/>
                </a:rPr>
                <a:t>November</a:t>
              </a:r>
              <a:endParaRPr lang="en-US" sz="1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106" y="2790457"/>
            <a:ext cx="2889431" cy="4008753"/>
            <a:chOff x="50106" y="2790457"/>
            <a:chExt cx="2889431" cy="4008753"/>
          </a:xfrm>
        </p:grpSpPr>
        <p:grpSp>
          <p:nvGrpSpPr>
            <p:cNvPr id="21" name="Group 20"/>
            <p:cNvGrpSpPr/>
            <p:nvPr/>
          </p:nvGrpSpPr>
          <p:grpSpPr>
            <a:xfrm>
              <a:off x="50106" y="2790457"/>
              <a:ext cx="2792638" cy="4008753"/>
              <a:chOff x="509793" y="2849247"/>
              <a:chExt cx="2792638" cy="4008753"/>
            </a:xfrm>
          </p:grpSpPr>
          <p:pic>
            <p:nvPicPr>
              <p:cNvPr id="13" name="Picture 12" descr="Screen Shot 2013-12-09 at 3.31.58 PM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9793" y="2849247"/>
                <a:ext cx="2409685" cy="3560450"/>
              </a:xfrm>
              <a:prstGeom prst="rect">
                <a:avLst/>
              </a:prstGeom>
              <a:ln>
                <a:solidFill>
                  <a:srgbClr val="595959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0" name="Picture 9" descr="Screen Shot 2013-12-09 at 3.32.18 PM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473" y="3327013"/>
                <a:ext cx="2455958" cy="3530987"/>
              </a:xfrm>
              <a:prstGeom prst="rect">
                <a:avLst/>
              </a:prstGeom>
              <a:ln>
                <a:solidFill>
                  <a:schemeClr val="bg1">
                    <a:lumMod val="65000"/>
                    <a:lumOff val="35000"/>
                  </a:schemeClr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1879832" y="3189192"/>
              <a:ext cx="1059705" cy="338554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prstClr val="white"/>
                  </a:solidFill>
                  <a:latin typeface="Calibri"/>
                </a:rPr>
                <a:t>December</a:t>
              </a:r>
              <a:endParaRPr lang="en-US" sz="1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853868" y="3527746"/>
            <a:ext cx="1122723" cy="33855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  <a:latin typeface="Calibri"/>
              </a:rPr>
              <a:t>September</a:t>
            </a:r>
            <a:endParaRPr lang="en-US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71408" y="5316507"/>
            <a:ext cx="5957515" cy="101566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white"/>
                </a:solidFill>
                <a:latin typeface="Calibri"/>
              </a:rPr>
              <a:t>Operational GEOGLAM Global Crop Condition Assessments published monthly within the G-20 AMIS Market Monitor Bulletin</a:t>
            </a:r>
            <a:endParaRPr lang="en-US" sz="20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7062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8991" y="0"/>
            <a:ext cx="6202703" cy="5615518"/>
            <a:chOff x="-8991" y="0"/>
            <a:chExt cx="6202703" cy="5615518"/>
          </a:xfrm>
        </p:grpSpPr>
        <p:grpSp>
          <p:nvGrpSpPr>
            <p:cNvPr id="6" name="Group 5"/>
            <p:cNvGrpSpPr/>
            <p:nvPr/>
          </p:nvGrpSpPr>
          <p:grpSpPr>
            <a:xfrm>
              <a:off x="-8991" y="0"/>
              <a:ext cx="6202703" cy="5573532"/>
              <a:chOff x="-8991" y="0"/>
              <a:chExt cx="6202703" cy="5573532"/>
            </a:xfrm>
          </p:grpSpPr>
          <p:pic>
            <p:nvPicPr>
              <p:cNvPr id="4" name="Picture 3" descr="Screen Shot 2014-02-11 at 10.28.56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991" y="0"/>
                <a:ext cx="6181711" cy="4530962"/>
              </a:xfrm>
              <a:prstGeom prst="rect">
                <a:avLst/>
              </a:prstGeom>
            </p:spPr>
          </p:pic>
          <p:pic>
            <p:nvPicPr>
              <p:cNvPr id="5" name="Picture 4" descr="Screen Shot 2014-02-11 at 10.29.14 AM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494" b="31196"/>
              <a:stretch/>
            </p:blipFill>
            <p:spPr>
              <a:xfrm>
                <a:off x="46392" y="3075420"/>
                <a:ext cx="6147320" cy="2498112"/>
              </a:xfrm>
              <a:prstGeom prst="rect">
                <a:avLst/>
              </a:prstGeom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0" y="4334974"/>
              <a:ext cx="6193712" cy="1280544"/>
            </a:xfrm>
            <a:prstGeom prst="rect">
              <a:avLst/>
            </a:prstGeom>
            <a:noFill/>
            <a:ln w="28575" cmpd="sng">
              <a:solidFill>
                <a:srgbClr val="C0504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6200" y="104963"/>
            <a:ext cx="6019800" cy="5605008"/>
          </a:xfrm>
          <a:prstGeom prst="rect">
            <a:avLst/>
          </a:prstGeom>
          <a:noFill/>
          <a:ln w="1905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070718" y="440844"/>
            <a:ext cx="3063114" cy="1754327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C0504D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FAO February 2014 Press Release referencing information from the GEOGLAM Crop Monitor which is published in the AMIS Market Monitor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45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Wheat_21_September_low_re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4" y="1982183"/>
            <a:ext cx="4428005" cy="2005522"/>
          </a:xfrm>
          <a:prstGeom prst="rect">
            <a:avLst/>
          </a:prstGeom>
        </p:spPr>
      </p:pic>
      <p:pic>
        <p:nvPicPr>
          <p:cNvPr id="22" name="Picture 21" descr="ot1325h_aC0_s1_g2_MAIZ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817" y="4652240"/>
            <a:ext cx="5666154" cy="192244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88410" y="1601851"/>
            <a:ext cx="3292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NDVI Anomalies by Crop Type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1759546" y="4282908"/>
            <a:ext cx="5593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New FAO Crop Stress Index (ASIS)- under evaluation </a:t>
            </a:r>
            <a:endParaRPr lang="en-US" sz="2000" dirty="0"/>
          </a:p>
        </p:txBody>
      </p:sp>
      <p:pic>
        <p:nvPicPr>
          <p:cNvPr id="27" name="Picture 26" descr="Rainfall_wheat_sep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2795" y="1968684"/>
            <a:ext cx="4506159" cy="204091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813317" y="1601851"/>
            <a:ext cx="4090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Precipitation Anomalies by Crop Type</a:t>
            </a:r>
            <a:endParaRPr lang="en-US" sz="2000" dirty="0"/>
          </a:p>
        </p:txBody>
      </p:sp>
      <p:pic>
        <p:nvPicPr>
          <p:cNvPr id="31" name="Picture 2" descr="LOGO CE_Vertical_EN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0053" y="3621589"/>
            <a:ext cx="497896" cy="34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117512" y="3762145"/>
            <a:ext cx="579228" cy="196797"/>
            <a:chOff x="177280" y="3282384"/>
            <a:chExt cx="579228" cy="196797"/>
          </a:xfrm>
        </p:grpSpPr>
        <p:pic>
          <p:nvPicPr>
            <p:cNvPr id="29" name="Picture 28" descr="C:\Users\ireshef\Pictures\logo\um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711" y="3282384"/>
              <a:ext cx="196797" cy="196797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https://encrypted-tbn1.google.com/images?q=tbn:ANd9GcRmZxGsov9t4TSeOMUXxAuA_3imJTpc-PTF-_AIYoduFsJJ_h4k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80" y="3309396"/>
              <a:ext cx="191390" cy="142773"/>
            </a:xfrm>
            <a:prstGeom prst="rect">
              <a:avLst/>
            </a:prstGeom>
            <a:noFill/>
          </p:spPr>
        </p:pic>
        <p:pic>
          <p:nvPicPr>
            <p:cNvPr id="32" name="Picture 27" descr="masthead_fas_ipa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6470" y="3292987"/>
              <a:ext cx="167970" cy="17559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40828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>
          <a:xfrm>
            <a:off x="486458" y="7725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Calibri" charset="0"/>
              </a:rPr>
              <a:t>GEOGLAM Phase </a:t>
            </a:r>
            <a:r>
              <a:rPr lang="en-US" sz="4000" dirty="0" smtClean="0">
                <a:solidFill>
                  <a:srgbClr val="FFFFFF"/>
                </a:solidFill>
                <a:latin typeface="Calibri" charset="0"/>
              </a:rPr>
              <a:t>Timing</a:t>
            </a:r>
            <a:br>
              <a:rPr lang="en-US" sz="4000" dirty="0" smtClean="0">
                <a:solidFill>
                  <a:srgbClr val="FFFFFF"/>
                </a:solidFill>
                <a:latin typeface="Calibri" charset="0"/>
              </a:rPr>
            </a:br>
            <a:r>
              <a:rPr lang="en-US" sz="3100" b="1" dirty="0">
                <a:solidFill>
                  <a:srgbClr val="FFFFFF"/>
                </a:solidFill>
              </a:rPr>
              <a:t>Does this timeline need to be revisited?</a:t>
            </a:r>
            <a:endParaRPr lang="en-US" sz="3100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4339" name="Rectangle 66"/>
          <p:cNvSpPr>
            <a:spLocks noChangeArrowheads="1"/>
          </p:cNvSpPr>
          <p:nvPr/>
        </p:nvSpPr>
        <p:spPr bwMode="auto">
          <a:xfrm>
            <a:off x="0" y="2374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14340" name="Group 5"/>
          <p:cNvGrpSpPr>
            <a:grpSpLocks noChangeAspect="1"/>
          </p:cNvGrpSpPr>
          <p:nvPr/>
        </p:nvGrpSpPr>
        <p:grpSpPr bwMode="auto">
          <a:xfrm>
            <a:off x="304800" y="1911350"/>
            <a:ext cx="8647113" cy="3167063"/>
            <a:chOff x="3447" y="3492"/>
            <a:chExt cx="8775" cy="3204"/>
          </a:xfrm>
          <a:solidFill>
            <a:srgbClr val="FFFFFF"/>
          </a:solidFill>
        </p:grpSpPr>
        <p:sp>
          <p:nvSpPr>
            <p:cNvPr id="14343" name="AutoShape 65"/>
            <p:cNvSpPr>
              <a:spLocks noChangeAspect="1" noChangeArrowheads="1" noTextEdit="1"/>
            </p:cNvSpPr>
            <p:nvPr/>
          </p:nvSpPr>
          <p:spPr bwMode="auto">
            <a:xfrm>
              <a:off x="3447" y="3492"/>
              <a:ext cx="8775" cy="320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44" name="Rectangle 64"/>
            <p:cNvSpPr>
              <a:spLocks noChangeArrowheads="1"/>
            </p:cNvSpPr>
            <p:nvPr/>
          </p:nvSpPr>
          <p:spPr bwMode="auto">
            <a:xfrm>
              <a:off x="9987" y="6125"/>
              <a:ext cx="1090" cy="5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45" name="Rectangle 63"/>
            <p:cNvSpPr>
              <a:spLocks noChangeArrowheads="1"/>
            </p:cNvSpPr>
            <p:nvPr/>
          </p:nvSpPr>
          <p:spPr bwMode="auto">
            <a:xfrm>
              <a:off x="9987" y="5554"/>
              <a:ext cx="1090" cy="5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46" name="Rectangle 62"/>
            <p:cNvSpPr>
              <a:spLocks noChangeArrowheads="1"/>
            </p:cNvSpPr>
            <p:nvPr/>
          </p:nvSpPr>
          <p:spPr bwMode="auto">
            <a:xfrm>
              <a:off x="9987" y="4983"/>
              <a:ext cx="1090" cy="5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47" name="Rectangle 61"/>
            <p:cNvSpPr>
              <a:spLocks noChangeArrowheads="1"/>
            </p:cNvSpPr>
            <p:nvPr/>
          </p:nvSpPr>
          <p:spPr bwMode="auto">
            <a:xfrm>
              <a:off x="9987" y="4339"/>
              <a:ext cx="1090" cy="6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48" name="Rectangle 60"/>
            <p:cNvSpPr>
              <a:spLocks noChangeArrowheads="1"/>
            </p:cNvSpPr>
            <p:nvPr/>
          </p:nvSpPr>
          <p:spPr bwMode="auto">
            <a:xfrm>
              <a:off x="9987" y="3492"/>
              <a:ext cx="1090" cy="8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000000"/>
                  </a:solidFill>
                  <a:latin typeface="Arial" charset="0"/>
                  <a:ea typeface="Arial Unicode MS" charset="0"/>
                  <a:cs typeface="Arial" charset="0"/>
                </a:rPr>
                <a:t>2017</a:t>
              </a:r>
              <a:endParaRPr lang="es-ES" sz="700">
                <a:solidFill>
                  <a:prstClr val="black"/>
                </a:solidFill>
                <a:latin typeface="Arial" charset="0"/>
                <a:ea typeface="Arial Unicode MS" charset="0"/>
                <a:cs typeface="Arial" charset="0"/>
              </a:endParaRP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000">
                <a:solidFill>
                  <a:prstClr val="black"/>
                </a:solidFill>
                <a:latin typeface="Arial" charset="0"/>
                <a:ea typeface="Arial Unicode MS" charset="0"/>
                <a:cs typeface="Arial" charset="0"/>
              </a:endParaRPr>
            </a:p>
          </p:txBody>
        </p:sp>
        <p:sp>
          <p:nvSpPr>
            <p:cNvPr id="14349" name="Rectangle 59"/>
            <p:cNvSpPr>
              <a:spLocks noChangeArrowheads="1"/>
            </p:cNvSpPr>
            <p:nvPr/>
          </p:nvSpPr>
          <p:spPr bwMode="auto">
            <a:xfrm>
              <a:off x="11077" y="6125"/>
              <a:ext cx="1092" cy="5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50" name="Rectangle 58"/>
            <p:cNvSpPr>
              <a:spLocks noChangeArrowheads="1"/>
            </p:cNvSpPr>
            <p:nvPr/>
          </p:nvSpPr>
          <p:spPr bwMode="auto">
            <a:xfrm>
              <a:off x="8898" y="6125"/>
              <a:ext cx="1089" cy="5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51" name="Rectangle 57"/>
            <p:cNvSpPr>
              <a:spLocks noChangeArrowheads="1"/>
            </p:cNvSpPr>
            <p:nvPr/>
          </p:nvSpPr>
          <p:spPr bwMode="auto">
            <a:xfrm>
              <a:off x="7807" y="6125"/>
              <a:ext cx="1091" cy="5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52" name="Rectangle 56"/>
            <p:cNvSpPr>
              <a:spLocks noChangeArrowheads="1"/>
            </p:cNvSpPr>
            <p:nvPr/>
          </p:nvSpPr>
          <p:spPr bwMode="auto">
            <a:xfrm>
              <a:off x="6718" y="6125"/>
              <a:ext cx="1089" cy="5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53" name="Rectangle 55"/>
            <p:cNvSpPr>
              <a:spLocks noChangeArrowheads="1"/>
            </p:cNvSpPr>
            <p:nvPr/>
          </p:nvSpPr>
          <p:spPr bwMode="auto">
            <a:xfrm>
              <a:off x="5627" y="6125"/>
              <a:ext cx="1091" cy="5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54" name="Rectangle 54"/>
            <p:cNvSpPr>
              <a:spLocks noChangeArrowheads="1"/>
            </p:cNvSpPr>
            <p:nvPr/>
          </p:nvSpPr>
          <p:spPr bwMode="auto">
            <a:xfrm>
              <a:off x="4878" y="6125"/>
              <a:ext cx="749" cy="5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55" name="Rectangle 53"/>
            <p:cNvSpPr>
              <a:spLocks noChangeArrowheads="1"/>
            </p:cNvSpPr>
            <p:nvPr/>
          </p:nvSpPr>
          <p:spPr bwMode="auto">
            <a:xfrm>
              <a:off x="3447" y="6125"/>
              <a:ext cx="1431" cy="5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000000"/>
                  </a:solidFill>
                  <a:latin typeface="Arial" charset="0"/>
                  <a:ea typeface="Arial Unicode MS" charset="0"/>
                  <a:cs typeface="Arial" charset="0"/>
                </a:rPr>
                <a:t>4 Operational</a:t>
              </a:r>
              <a:endParaRPr lang="en-GB" sz="2000">
                <a:solidFill>
                  <a:prstClr val="black"/>
                </a:solidFill>
                <a:latin typeface="Arial" charset="0"/>
                <a:ea typeface="Arial Unicode MS" charset="0"/>
                <a:cs typeface="Arial" charset="0"/>
              </a:endParaRPr>
            </a:p>
          </p:txBody>
        </p:sp>
        <p:sp>
          <p:nvSpPr>
            <p:cNvPr id="14356" name="Rectangle 52"/>
            <p:cNvSpPr>
              <a:spLocks noChangeArrowheads="1"/>
            </p:cNvSpPr>
            <p:nvPr/>
          </p:nvSpPr>
          <p:spPr bwMode="auto">
            <a:xfrm>
              <a:off x="11077" y="5554"/>
              <a:ext cx="1092" cy="5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57" name="Rectangle 51"/>
            <p:cNvSpPr>
              <a:spLocks noChangeArrowheads="1"/>
            </p:cNvSpPr>
            <p:nvPr/>
          </p:nvSpPr>
          <p:spPr bwMode="auto">
            <a:xfrm>
              <a:off x="8898" y="5554"/>
              <a:ext cx="1089" cy="5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58" name="Rectangle 50"/>
            <p:cNvSpPr>
              <a:spLocks noChangeArrowheads="1"/>
            </p:cNvSpPr>
            <p:nvPr/>
          </p:nvSpPr>
          <p:spPr bwMode="auto">
            <a:xfrm>
              <a:off x="7807" y="5554"/>
              <a:ext cx="1091" cy="5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59" name="Rectangle 49"/>
            <p:cNvSpPr>
              <a:spLocks noChangeArrowheads="1"/>
            </p:cNvSpPr>
            <p:nvPr/>
          </p:nvSpPr>
          <p:spPr bwMode="auto">
            <a:xfrm>
              <a:off x="6718" y="5554"/>
              <a:ext cx="1089" cy="5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60" name="Rectangle 48"/>
            <p:cNvSpPr>
              <a:spLocks noChangeArrowheads="1"/>
            </p:cNvSpPr>
            <p:nvPr/>
          </p:nvSpPr>
          <p:spPr bwMode="auto">
            <a:xfrm>
              <a:off x="5627" y="5554"/>
              <a:ext cx="1091" cy="5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61" name="Rectangle 47"/>
            <p:cNvSpPr>
              <a:spLocks noChangeArrowheads="1"/>
            </p:cNvSpPr>
            <p:nvPr/>
          </p:nvSpPr>
          <p:spPr bwMode="auto">
            <a:xfrm>
              <a:off x="4878" y="5554"/>
              <a:ext cx="749" cy="5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62" name="Rectangle 46"/>
            <p:cNvSpPr>
              <a:spLocks noChangeArrowheads="1"/>
            </p:cNvSpPr>
            <p:nvPr/>
          </p:nvSpPr>
          <p:spPr bwMode="auto">
            <a:xfrm>
              <a:off x="3447" y="5554"/>
              <a:ext cx="1431" cy="5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000000"/>
                  </a:solidFill>
                  <a:latin typeface="Arial" charset="0"/>
                  <a:ea typeface="Arial Unicode MS" charset="0"/>
                  <a:cs typeface="Arial" charset="0"/>
                </a:rPr>
                <a:t>3 Thematic and Geographic expansion</a:t>
              </a:r>
              <a:endParaRPr lang="en-GB" sz="2000">
                <a:solidFill>
                  <a:prstClr val="black"/>
                </a:solidFill>
                <a:latin typeface="Arial" charset="0"/>
                <a:ea typeface="Arial Unicode MS" charset="0"/>
                <a:cs typeface="Arial" charset="0"/>
              </a:endParaRPr>
            </a:p>
          </p:txBody>
        </p:sp>
        <p:sp>
          <p:nvSpPr>
            <p:cNvPr id="14363" name="Rectangle 45"/>
            <p:cNvSpPr>
              <a:spLocks noChangeArrowheads="1"/>
            </p:cNvSpPr>
            <p:nvPr/>
          </p:nvSpPr>
          <p:spPr bwMode="auto">
            <a:xfrm>
              <a:off x="11077" y="4983"/>
              <a:ext cx="1092" cy="5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64" name="Rectangle 44"/>
            <p:cNvSpPr>
              <a:spLocks noChangeArrowheads="1"/>
            </p:cNvSpPr>
            <p:nvPr/>
          </p:nvSpPr>
          <p:spPr bwMode="auto">
            <a:xfrm>
              <a:off x="8898" y="4983"/>
              <a:ext cx="1089" cy="5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65" name="Rectangle 43"/>
            <p:cNvSpPr>
              <a:spLocks noChangeArrowheads="1"/>
            </p:cNvSpPr>
            <p:nvPr/>
          </p:nvSpPr>
          <p:spPr bwMode="auto">
            <a:xfrm>
              <a:off x="7807" y="4983"/>
              <a:ext cx="1091" cy="5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66" name="Rectangle 42"/>
            <p:cNvSpPr>
              <a:spLocks noChangeArrowheads="1"/>
            </p:cNvSpPr>
            <p:nvPr/>
          </p:nvSpPr>
          <p:spPr bwMode="auto">
            <a:xfrm>
              <a:off x="6608" y="4983"/>
              <a:ext cx="1199" cy="5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67" name="Rectangle 41"/>
            <p:cNvSpPr>
              <a:spLocks noChangeArrowheads="1"/>
            </p:cNvSpPr>
            <p:nvPr/>
          </p:nvSpPr>
          <p:spPr bwMode="auto">
            <a:xfrm>
              <a:off x="5627" y="4983"/>
              <a:ext cx="1091" cy="5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68" name="Rectangle 40"/>
            <p:cNvSpPr>
              <a:spLocks noChangeArrowheads="1"/>
            </p:cNvSpPr>
            <p:nvPr/>
          </p:nvSpPr>
          <p:spPr bwMode="auto">
            <a:xfrm>
              <a:off x="4878" y="4983"/>
              <a:ext cx="749" cy="5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69" name="Rectangle 39"/>
            <p:cNvSpPr>
              <a:spLocks noChangeArrowheads="1"/>
            </p:cNvSpPr>
            <p:nvPr/>
          </p:nvSpPr>
          <p:spPr bwMode="auto">
            <a:xfrm>
              <a:off x="3447" y="4983"/>
              <a:ext cx="1621" cy="5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000000"/>
                  </a:solidFill>
                  <a:latin typeface="Arial" charset="0"/>
                  <a:ea typeface="Arial Unicode MS" charset="0"/>
                  <a:cs typeface="Arial" charset="0"/>
                </a:rPr>
                <a:t>2 </a:t>
              </a:r>
              <a:r>
                <a:rPr lang="en-GB" sz="1200" dirty="0">
                  <a:solidFill>
                    <a:srgbClr val="000000"/>
                  </a:solidFill>
                  <a:latin typeface="Arial" charset="0"/>
                  <a:ea typeface="Arial Unicode MS" charset="0"/>
                  <a:cs typeface="Arial" charset="0"/>
                </a:rPr>
                <a:t> Review and expanded initiatives</a:t>
              </a:r>
              <a:endParaRPr lang="en-GB" sz="2000" dirty="0">
                <a:solidFill>
                  <a:prstClr val="black"/>
                </a:solidFill>
                <a:latin typeface="Arial" charset="0"/>
                <a:ea typeface="Arial Unicode MS" charset="0"/>
                <a:cs typeface="Arial" charset="0"/>
              </a:endParaRPr>
            </a:p>
          </p:txBody>
        </p:sp>
        <p:sp>
          <p:nvSpPr>
            <p:cNvPr id="14370" name="Rectangle 38"/>
            <p:cNvSpPr>
              <a:spLocks noChangeArrowheads="1"/>
            </p:cNvSpPr>
            <p:nvPr/>
          </p:nvSpPr>
          <p:spPr bwMode="auto">
            <a:xfrm>
              <a:off x="11077" y="4339"/>
              <a:ext cx="1092" cy="6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71" name="Rectangle 37"/>
            <p:cNvSpPr>
              <a:spLocks noChangeArrowheads="1"/>
            </p:cNvSpPr>
            <p:nvPr/>
          </p:nvSpPr>
          <p:spPr bwMode="auto">
            <a:xfrm>
              <a:off x="8898" y="4339"/>
              <a:ext cx="1089" cy="6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72" name="Rectangle 36"/>
            <p:cNvSpPr>
              <a:spLocks noChangeArrowheads="1"/>
            </p:cNvSpPr>
            <p:nvPr/>
          </p:nvSpPr>
          <p:spPr bwMode="auto">
            <a:xfrm>
              <a:off x="7807" y="4339"/>
              <a:ext cx="1091" cy="6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73" name="Rectangle 35"/>
            <p:cNvSpPr>
              <a:spLocks noChangeArrowheads="1"/>
            </p:cNvSpPr>
            <p:nvPr/>
          </p:nvSpPr>
          <p:spPr bwMode="auto">
            <a:xfrm>
              <a:off x="6718" y="4339"/>
              <a:ext cx="1089" cy="6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74" name="Rectangle 34"/>
            <p:cNvSpPr>
              <a:spLocks noChangeArrowheads="1"/>
            </p:cNvSpPr>
            <p:nvPr/>
          </p:nvSpPr>
          <p:spPr bwMode="auto">
            <a:xfrm>
              <a:off x="5627" y="4339"/>
              <a:ext cx="1091" cy="6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75" name="Rectangle 33"/>
            <p:cNvSpPr>
              <a:spLocks noChangeArrowheads="1"/>
            </p:cNvSpPr>
            <p:nvPr/>
          </p:nvSpPr>
          <p:spPr bwMode="auto">
            <a:xfrm>
              <a:off x="4878" y="4339"/>
              <a:ext cx="749" cy="6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76" name="Rectangle 32"/>
            <p:cNvSpPr>
              <a:spLocks noChangeArrowheads="1"/>
            </p:cNvSpPr>
            <p:nvPr/>
          </p:nvSpPr>
          <p:spPr bwMode="auto">
            <a:xfrm>
              <a:off x="3447" y="4339"/>
              <a:ext cx="1431" cy="6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000000"/>
                  </a:solidFill>
                  <a:latin typeface="Arial" charset="0"/>
                  <a:ea typeface="Arial Unicode MS" charset="0"/>
                  <a:cs typeface="Arial" charset="0"/>
                </a:rPr>
                <a:t>1 Foundation </a:t>
              </a:r>
              <a:r>
                <a:rPr lang="en-GB" sz="1200" dirty="0">
                  <a:solidFill>
                    <a:srgbClr val="000000"/>
                  </a:solidFill>
                  <a:latin typeface="Arial" charset="0"/>
                  <a:ea typeface="Arial Unicode MS" charset="0"/>
                  <a:cs typeface="Arial" charset="0"/>
                </a:rPr>
                <a:t>activities/feasibility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000000"/>
                  </a:solidFill>
                  <a:latin typeface="Arial" charset="0"/>
                  <a:ea typeface="Arial Unicode MS" charset="0"/>
                  <a:cs typeface="Arial" charset="0"/>
                </a:rPr>
                <a:t>demonstration</a:t>
              </a:r>
              <a:endParaRPr lang="en-GB" sz="2000" dirty="0">
                <a:solidFill>
                  <a:prstClr val="black"/>
                </a:solidFill>
                <a:latin typeface="Arial" charset="0"/>
                <a:ea typeface="Arial Unicode MS" charset="0"/>
                <a:cs typeface="Arial" charset="0"/>
              </a:endParaRPr>
            </a:p>
          </p:txBody>
        </p:sp>
        <p:sp>
          <p:nvSpPr>
            <p:cNvPr id="14377" name="Rectangle 31"/>
            <p:cNvSpPr>
              <a:spLocks noChangeArrowheads="1"/>
            </p:cNvSpPr>
            <p:nvPr/>
          </p:nvSpPr>
          <p:spPr bwMode="auto">
            <a:xfrm>
              <a:off x="11077" y="3492"/>
              <a:ext cx="1092" cy="8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000000"/>
                  </a:solidFill>
                  <a:latin typeface="Arial" charset="0"/>
                  <a:ea typeface="Arial Unicode MS" charset="0"/>
                  <a:cs typeface="Arial" charset="0"/>
                </a:rPr>
                <a:t>2018</a:t>
              </a:r>
              <a:endParaRPr lang="en-GB" sz="2000">
                <a:solidFill>
                  <a:prstClr val="black"/>
                </a:solidFill>
                <a:latin typeface="Arial" charset="0"/>
                <a:ea typeface="Arial Unicode MS" charset="0"/>
                <a:cs typeface="Arial" charset="0"/>
              </a:endParaRPr>
            </a:p>
          </p:txBody>
        </p:sp>
        <p:sp>
          <p:nvSpPr>
            <p:cNvPr id="14378" name="Rectangle 30"/>
            <p:cNvSpPr>
              <a:spLocks noChangeArrowheads="1"/>
            </p:cNvSpPr>
            <p:nvPr/>
          </p:nvSpPr>
          <p:spPr bwMode="auto">
            <a:xfrm>
              <a:off x="8898" y="3492"/>
              <a:ext cx="1089" cy="8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000000"/>
                  </a:solidFill>
                  <a:latin typeface="Arial" charset="0"/>
                  <a:ea typeface="Arial Unicode MS" charset="0"/>
                  <a:cs typeface="Arial" charset="0"/>
                </a:rPr>
                <a:t>2016</a:t>
              </a:r>
              <a:endParaRPr lang="en-GB" sz="2000">
                <a:solidFill>
                  <a:prstClr val="black"/>
                </a:solidFill>
                <a:latin typeface="Arial" charset="0"/>
                <a:ea typeface="Arial Unicode MS" charset="0"/>
                <a:cs typeface="Arial" charset="0"/>
              </a:endParaRPr>
            </a:p>
          </p:txBody>
        </p:sp>
        <p:sp>
          <p:nvSpPr>
            <p:cNvPr id="14379" name="Rectangle 29"/>
            <p:cNvSpPr>
              <a:spLocks noChangeArrowheads="1"/>
            </p:cNvSpPr>
            <p:nvPr/>
          </p:nvSpPr>
          <p:spPr bwMode="auto">
            <a:xfrm>
              <a:off x="7807" y="3492"/>
              <a:ext cx="1091" cy="8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000000"/>
                  </a:solidFill>
                  <a:latin typeface="Arial" charset="0"/>
                  <a:ea typeface="Arial Unicode MS" charset="0"/>
                  <a:cs typeface="Arial" charset="0"/>
                </a:rPr>
                <a:t>2015</a:t>
              </a:r>
              <a:endParaRPr lang="en-GB" sz="2000">
                <a:solidFill>
                  <a:prstClr val="black"/>
                </a:solidFill>
                <a:latin typeface="Arial" charset="0"/>
                <a:ea typeface="Arial Unicode MS" charset="0"/>
                <a:cs typeface="Arial" charset="0"/>
              </a:endParaRPr>
            </a:p>
          </p:txBody>
        </p:sp>
        <p:sp>
          <p:nvSpPr>
            <p:cNvPr id="14380" name="Rectangle 28"/>
            <p:cNvSpPr>
              <a:spLocks noChangeArrowheads="1"/>
            </p:cNvSpPr>
            <p:nvPr/>
          </p:nvSpPr>
          <p:spPr bwMode="auto">
            <a:xfrm>
              <a:off x="6718" y="3492"/>
              <a:ext cx="1089" cy="8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000000"/>
                  </a:solidFill>
                  <a:latin typeface="Arial" charset="0"/>
                  <a:ea typeface="Arial Unicode MS" charset="0"/>
                  <a:cs typeface="Arial" charset="0"/>
                </a:rPr>
                <a:t>2014</a:t>
              </a:r>
              <a:endParaRPr lang="en-GB" sz="2000">
                <a:solidFill>
                  <a:prstClr val="black"/>
                </a:solidFill>
                <a:latin typeface="Arial" charset="0"/>
                <a:ea typeface="Arial Unicode MS" charset="0"/>
                <a:cs typeface="Arial" charset="0"/>
              </a:endParaRPr>
            </a:p>
          </p:txBody>
        </p:sp>
        <p:sp>
          <p:nvSpPr>
            <p:cNvPr id="14381" name="Rectangle 27"/>
            <p:cNvSpPr>
              <a:spLocks noChangeArrowheads="1"/>
            </p:cNvSpPr>
            <p:nvPr/>
          </p:nvSpPr>
          <p:spPr bwMode="auto">
            <a:xfrm>
              <a:off x="5627" y="3492"/>
              <a:ext cx="1091" cy="8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000000"/>
                  </a:solidFill>
                  <a:latin typeface="Arial" charset="0"/>
                  <a:ea typeface="Arial Unicode MS" charset="0"/>
                  <a:cs typeface="Arial" charset="0"/>
                </a:rPr>
                <a:t>2013</a:t>
              </a:r>
              <a:endParaRPr lang="en-GB" sz="2000">
                <a:solidFill>
                  <a:prstClr val="black"/>
                </a:solidFill>
                <a:latin typeface="Arial" charset="0"/>
                <a:ea typeface="Arial Unicode MS" charset="0"/>
                <a:cs typeface="Arial" charset="0"/>
              </a:endParaRPr>
            </a:p>
          </p:txBody>
        </p:sp>
        <p:sp>
          <p:nvSpPr>
            <p:cNvPr id="14382" name="Rectangle 26"/>
            <p:cNvSpPr>
              <a:spLocks noChangeArrowheads="1"/>
            </p:cNvSpPr>
            <p:nvPr/>
          </p:nvSpPr>
          <p:spPr bwMode="auto">
            <a:xfrm>
              <a:off x="4878" y="3492"/>
              <a:ext cx="749" cy="8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000000"/>
                  </a:solidFill>
                  <a:latin typeface="Arial" charset="0"/>
                  <a:ea typeface="Arial Unicode MS" charset="0"/>
                  <a:cs typeface="Arial" charset="0"/>
                </a:rPr>
                <a:t>2012</a:t>
              </a:r>
              <a:endParaRPr lang="en-GB" sz="2000">
                <a:solidFill>
                  <a:prstClr val="black"/>
                </a:solidFill>
                <a:latin typeface="Arial" charset="0"/>
                <a:ea typeface="Arial Unicode MS" charset="0"/>
                <a:cs typeface="Arial" charset="0"/>
              </a:endParaRPr>
            </a:p>
          </p:txBody>
        </p:sp>
        <p:sp>
          <p:nvSpPr>
            <p:cNvPr id="14383" name="Rectangle 25"/>
            <p:cNvSpPr>
              <a:spLocks noChangeArrowheads="1"/>
            </p:cNvSpPr>
            <p:nvPr/>
          </p:nvSpPr>
          <p:spPr bwMode="auto">
            <a:xfrm>
              <a:off x="3447" y="3492"/>
              <a:ext cx="1431" cy="8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000000"/>
                  </a:solidFill>
                  <a:latin typeface="Arial" charset="0"/>
                  <a:ea typeface="Arial Unicode MS" charset="0"/>
                  <a:cs typeface="Arial" charset="0"/>
                </a:rPr>
                <a:t>Phased approach</a:t>
              </a:r>
              <a:endParaRPr lang="en-GB" sz="2000">
                <a:solidFill>
                  <a:prstClr val="black"/>
                </a:solidFill>
                <a:latin typeface="Arial" charset="0"/>
                <a:ea typeface="Arial Unicode MS" charset="0"/>
                <a:cs typeface="Arial" charset="0"/>
              </a:endParaRPr>
            </a:p>
          </p:txBody>
        </p:sp>
        <p:sp>
          <p:nvSpPr>
            <p:cNvPr id="14384" name="Line 24"/>
            <p:cNvSpPr>
              <a:spLocks noChangeShapeType="1"/>
            </p:cNvSpPr>
            <p:nvPr/>
          </p:nvSpPr>
          <p:spPr bwMode="auto">
            <a:xfrm>
              <a:off x="3447" y="3492"/>
              <a:ext cx="8722" cy="0"/>
            </a:xfrm>
            <a:prstGeom prst="line">
              <a:avLst/>
            </a:prstGeom>
            <a:grpFill/>
            <a:ln w="28575" cap="sq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85" name="Line 23"/>
            <p:cNvSpPr>
              <a:spLocks noChangeShapeType="1"/>
            </p:cNvSpPr>
            <p:nvPr/>
          </p:nvSpPr>
          <p:spPr bwMode="auto">
            <a:xfrm>
              <a:off x="3447" y="4339"/>
              <a:ext cx="8722" cy="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86" name="Line 22"/>
            <p:cNvSpPr>
              <a:spLocks noChangeShapeType="1"/>
            </p:cNvSpPr>
            <p:nvPr/>
          </p:nvSpPr>
          <p:spPr bwMode="auto">
            <a:xfrm>
              <a:off x="3447" y="4983"/>
              <a:ext cx="8722" cy="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87" name="Line 21"/>
            <p:cNvSpPr>
              <a:spLocks noChangeShapeType="1"/>
            </p:cNvSpPr>
            <p:nvPr/>
          </p:nvSpPr>
          <p:spPr bwMode="auto">
            <a:xfrm>
              <a:off x="3447" y="5554"/>
              <a:ext cx="8722" cy="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88" name="Line 20"/>
            <p:cNvSpPr>
              <a:spLocks noChangeShapeType="1"/>
            </p:cNvSpPr>
            <p:nvPr/>
          </p:nvSpPr>
          <p:spPr bwMode="auto">
            <a:xfrm>
              <a:off x="3447" y="6125"/>
              <a:ext cx="8722" cy="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89" name="Line 19"/>
            <p:cNvSpPr>
              <a:spLocks noChangeShapeType="1"/>
            </p:cNvSpPr>
            <p:nvPr/>
          </p:nvSpPr>
          <p:spPr bwMode="auto">
            <a:xfrm>
              <a:off x="3447" y="6696"/>
              <a:ext cx="8722" cy="0"/>
            </a:xfrm>
            <a:prstGeom prst="line">
              <a:avLst/>
            </a:prstGeom>
            <a:grpFill/>
            <a:ln w="28575" cap="sq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90" name="Line 18"/>
            <p:cNvSpPr>
              <a:spLocks noChangeShapeType="1"/>
            </p:cNvSpPr>
            <p:nvPr/>
          </p:nvSpPr>
          <p:spPr bwMode="auto">
            <a:xfrm>
              <a:off x="3447" y="3492"/>
              <a:ext cx="0" cy="3204"/>
            </a:xfrm>
            <a:prstGeom prst="line">
              <a:avLst/>
            </a:prstGeom>
            <a:grpFill/>
            <a:ln w="28575" cap="sq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91" name="Line 17"/>
            <p:cNvSpPr>
              <a:spLocks noChangeShapeType="1"/>
            </p:cNvSpPr>
            <p:nvPr/>
          </p:nvSpPr>
          <p:spPr bwMode="auto">
            <a:xfrm>
              <a:off x="4878" y="3492"/>
              <a:ext cx="0" cy="3204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92" name="Line 16"/>
            <p:cNvSpPr>
              <a:spLocks noChangeShapeType="1"/>
            </p:cNvSpPr>
            <p:nvPr/>
          </p:nvSpPr>
          <p:spPr bwMode="auto">
            <a:xfrm>
              <a:off x="5627" y="3492"/>
              <a:ext cx="0" cy="3204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93" name="Line 15"/>
            <p:cNvSpPr>
              <a:spLocks noChangeShapeType="1"/>
            </p:cNvSpPr>
            <p:nvPr/>
          </p:nvSpPr>
          <p:spPr bwMode="auto">
            <a:xfrm>
              <a:off x="6718" y="3492"/>
              <a:ext cx="0" cy="3204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94" name="Line 14"/>
            <p:cNvSpPr>
              <a:spLocks noChangeShapeType="1"/>
            </p:cNvSpPr>
            <p:nvPr/>
          </p:nvSpPr>
          <p:spPr bwMode="auto">
            <a:xfrm>
              <a:off x="7807" y="3492"/>
              <a:ext cx="0" cy="3204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95" name="Line 13"/>
            <p:cNvSpPr>
              <a:spLocks noChangeShapeType="1"/>
            </p:cNvSpPr>
            <p:nvPr/>
          </p:nvSpPr>
          <p:spPr bwMode="auto">
            <a:xfrm>
              <a:off x="8898" y="3492"/>
              <a:ext cx="0" cy="3204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96" name="Line 12"/>
            <p:cNvSpPr>
              <a:spLocks noChangeShapeType="1"/>
            </p:cNvSpPr>
            <p:nvPr/>
          </p:nvSpPr>
          <p:spPr bwMode="auto">
            <a:xfrm>
              <a:off x="9987" y="3492"/>
              <a:ext cx="0" cy="3204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97" name="Line 11"/>
            <p:cNvSpPr>
              <a:spLocks noChangeShapeType="1"/>
            </p:cNvSpPr>
            <p:nvPr/>
          </p:nvSpPr>
          <p:spPr bwMode="auto">
            <a:xfrm>
              <a:off x="12169" y="3492"/>
              <a:ext cx="0" cy="3204"/>
            </a:xfrm>
            <a:prstGeom prst="line">
              <a:avLst/>
            </a:prstGeom>
            <a:grpFill/>
            <a:ln w="28575" cap="sq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98" name="Line 10"/>
            <p:cNvSpPr>
              <a:spLocks noChangeShapeType="1"/>
            </p:cNvSpPr>
            <p:nvPr/>
          </p:nvSpPr>
          <p:spPr bwMode="auto">
            <a:xfrm>
              <a:off x="11077" y="3492"/>
              <a:ext cx="0" cy="3204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99" name="Rectangle 9"/>
            <p:cNvSpPr>
              <a:spLocks noChangeArrowheads="1"/>
            </p:cNvSpPr>
            <p:nvPr/>
          </p:nvSpPr>
          <p:spPr bwMode="auto">
            <a:xfrm>
              <a:off x="5068" y="4602"/>
              <a:ext cx="2385" cy="191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400" name="Rectangle 8"/>
            <p:cNvSpPr>
              <a:spLocks noChangeArrowheads="1"/>
            </p:cNvSpPr>
            <p:nvPr/>
          </p:nvSpPr>
          <p:spPr bwMode="auto">
            <a:xfrm>
              <a:off x="6881" y="5173"/>
              <a:ext cx="2384" cy="19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401" name="Rectangle 7"/>
            <p:cNvSpPr>
              <a:spLocks noChangeArrowheads="1"/>
            </p:cNvSpPr>
            <p:nvPr/>
          </p:nvSpPr>
          <p:spPr bwMode="auto">
            <a:xfrm>
              <a:off x="8407" y="5839"/>
              <a:ext cx="2384" cy="19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402" name="Rectangle 6"/>
            <p:cNvSpPr>
              <a:spLocks noChangeArrowheads="1"/>
            </p:cNvSpPr>
            <p:nvPr/>
          </p:nvSpPr>
          <p:spPr bwMode="auto">
            <a:xfrm>
              <a:off x="10696" y="6410"/>
              <a:ext cx="1526" cy="191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4341" name="Rectangle 107"/>
          <p:cNvSpPr>
            <a:spLocks noChangeArrowheads="1"/>
          </p:cNvSpPr>
          <p:nvPr/>
        </p:nvSpPr>
        <p:spPr bwMode="auto">
          <a:xfrm>
            <a:off x="0" y="4483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4342" name="TextBox 1"/>
          <p:cNvSpPr txBox="1">
            <a:spLocks noChangeArrowheads="1"/>
          </p:cNvSpPr>
          <p:nvPr/>
        </p:nvSpPr>
        <p:spPr bwMode="auto">
          <a:xfrm>
            <a:off x="80057" y="5125021"/>
            <a:ext cx="90424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Phase 1 </a:t>
            </a:r>
            <a:r>
              <a:rPr lang="en-US" dirty="0" smtClean="0">
                <a:solidFill>
                  <a:srgbClr val="FFFFFF"/>
                </a:solidFill>
              </a:rPr>
              <a:t>Activities: focus on foundation activities, selected countries, prototype/feasibility demonstrations </a:t>
            </a:r>
            <a:endParaRPr lang="en-US" dirty="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Phase 2 Activities: GEOGLAM funded tasks </a:t>
            </a:r>
            <a:r>
              <a:rPr lang="en-US" dirty="0" smtClean="0">
                <a:solidFill>
                  <a:srgbClr val="FFFFFF"/>
                </a:solidFill>
              </a:rPr>
              <a:t>implementation of feasibility </a:t>
            </a:r>
            <a:r>
              <a:rPr lang="en-US" dirty="0" smtClean="0">
                <a:solidFill>
                  <a:srgbClr val="FFFFFF"/>
                </a:solidFill>
              </a:rPr>
              <a:t>projects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endParaRPr lang="en-US" sz="2400" b="1" dirty="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   </a:t>
            </a:r>
          </a:p>
        </p:txBody>
      </p:sp>
      <p:pic>
        <p:nvPicPr>
          <p:cNvPr id="67" name="Picture 66" descr="Screen Shot 2013-04-22 at 12.47.4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6"/>
          <a:stretch/>
        </p:blipFill>
        <p:spPr>
          <a:xfrm>
            <a:off x="0" y="0"/>
            <a:ext cx="9144000" cy="83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2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/>
          </p:nvPr>
        </p:nvSpPr>
        <p:spPr>
          <a:xfrm>
            <a:off x="457200" y="86510"/>
            <a:ext cx="8229600" cy="1143000"/>
          </a:xfrm>
        </p:spPr>
        <p:txBody>
          <a:bodyPr>
            <a:noAutofit/>
          </a:bodyPr>
          <a:lstStyle/>
          <a:p>
            <a:pPr marL="0" indent="0"/>
            <a:r>
              <a:rPr lang="en-US" sz="3200" dirty="0" smtClean="0">
                <a:latin typeface="Calibri" charset="0"/>
              </a:rPr>
              <a:t>Crop Assessment Interface </a:t>
            </a:r>
            <a:br>
              <a:rPr lang="en-US" sz="3200" dirty="0" smtClean="0">
                <a:latin typeface="Calibri" charset="0"/>
              </a:rPr>
            </a:br>
            <a:endParaRPr lang="en-US" sz="3200" dirty="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3583" y="5934670"/>
            <a:ext cx="88604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Enables comparison between relevant datasets (global, national and regional), by crop type and accounting for crop calendars and enables crop condition labeling and commenting to reflect national expert assessments</a:t>
            </a:r>
            <a:endParaRPr lang="en-US" dirty="0">
              <a:latin typeface="Calibri" charset="0"/>
            </a:endParaRPr>
          </a:p>
        </p:txBody>
      </p:sp>
      <p:pic>
        <p:nvPicPr>
          <p:cNvPr id="6" name="Picture 5" descr="Screen Shot 2013-09-24 at 7.01.56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5954"/>
            <a:ext cx="9144000" cy="5218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9406" y="5530064"/>
            <a:ext cx="781496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Data include: NDVI, </a:t>
            </a:r>
            <a:r>
              <a:rPr lang="en-US" dirty="0" err="1" smtClean="0">
                <a:solidFill>
                  <a:schemeClr val="bg1"/>
                </a:solidFill>
              </a:rPr>
              <a:t>Precip</a:t>
            </a:r>
            <a:r>
              <a:rPr lang="en-US" dirty="0" smtClean="0">
                <a:solidFill>
                  <a:schemeClr val="bg1"/>
                </a:solidFill>
              </a:rPr>
              <a:t> and Temperature Anomalies from NASA/UMD and JRC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26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2286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+mj-lt"/>
              </a:rPr>
              <a:t>Crop Monitor Dashboard for GEOGLAM Analysts</a:t>
            </a:r>
            <a:endParaRPr lang="en-US" sz="2800" b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43000"/>
            <a:ext cx="9144000" cy="542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306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Prototype Synthesis Condition Maps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447800"/>
            <a:ext cx="9143992" cy="414230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25" y="5583937"/>
            <a:ext cx="5734862" cy="119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65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Chart 32"/>
          <p:cNvGraphicFramePr/>
          <p:nvPr>
            <p:extLst>
              <p:ext uri="{D42A27DB-BD31-4B8C-83A1-F6EECF244321}">
                <p14:modId xmlns:p14="http://schemas.microsoft.com/office/powerpoint/2010/main" val="2268155658"/>
              </p:ext>
            </p:extLst>
          </p:nvPr>
        </p:nvGraphicFramePr>
        <p:xfrm>
          <a:off x="685800" y="304800"/>
          <a:ext cx="7259118" cy="6163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750887329"/>
              </p:ext>
            </p:extLst>
          </p:nvPr>
        </p:nvGraphicFramePr>
        <p:xfrm>
          <a:off x="1779870" y="1201992"/>
          <a:ext cx="5297731" cy="4577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038102089"/>
              </p:ext>
            </p:extLst>
          </p:nvPr>
        </p:nvGraphicFramePr>
        <p:xfrm>
          <a:off x="2309023" y="1572252"/>
          <a:ext cx="4269046" cy="3703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Oval 6"/>
          <p:cNvSpPr/>
          <p:nvPr/>
        </p:nvSpPr>
        <p:spPr>
          <a:xfrm>
            <a:off x="3646314" y="2799368"/>
            <a:ext cx="1417413" cy="138290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 defTabSz="914400"/>
            <a:r>
              <a:rPr lang="en-GB" b="1" dirty="0">
                <a:solidFill>
                  <a:prstClr val="white"/>
                </a:solidFill>
                <a:latin typeface="Calibri"/>
              </a:rPr>
              <a:t>WHEAT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33264" y="0"/>
            <a:ext cx="8229600" cy="754417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85000" lnSpcReduction="20000"/>
          </a:bodyPr>
          <a:lstStyle>
            <a:lvl1pPr algn="ctr" defTabSz="1280160" rtl="0" eaLnBrk="1" latinLnBrk="0" hangingPunct="1">
              <a:spcBef>
                <a:spcPct val="0"/>
              </a:spcBef>
              <a:buNone/>
              <a:defRPr sz="6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Conditions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January 2014</a:t>
            </a:r>
          </a:p>
        </p:txBody>
      </p:sp>
      <p:sp>
        <p:nvSpPr>
          <p:cNvPr id="14" name="TextBox 2"/>
          <p:cNvSpPr txBox="1"/>
          <p:nvPr/>
        </p:nvSpPr>
        <p:spPr>
          <a:xfrm>
            <a:off x="2941341" y="610586"/>
            <a:ext cx="2828886" cy="608614"/>
          </a:xfrm>
          <a:prstGeom prst="rect">
            <a:avLst/>
          </a:prstGeom>
        </p:spPr>
        <p:txBody>
          <a:bodyPr wrap="none" lIns="65306" tIns="32653" rIns="65306" bIns="32653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en-US" sz="1700" b="1" dirty="0">
                <a:solidFill>
                  <a:prstClr val="black"/>
                </a:solidFill>
                <a:latin typeface="Calibri"/>
              </a:rPr>
              <a:t>Percent of </a:t>
            </a:r>
            <a:r>
              <a:rPr lang="en-US" sz="1700" b="1" dirty="0" smtClean="0">
                <a:solidFill>
                  <a:prstClr val="black"/>
                </a:solidFill>
                <a:latin typeface="Calibri"/>
              </a:rPr>
              <a:t>AMIS Production: </a:t>
            </a:r>
          </a:p>
          <a:p>
            <a:pPr algn="ctr" defTabSz="9144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Top 90% producers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"/>
          <p:cNvSpPr txBox="1"/>
          <p:nvPr/>
        </p:nvSpPr>
        <p:spPr>
          <a:xfrm>
            <a:off x="7326107" y="1295400"/>
            <a:ext cx="1028282" cy="360040"/>
          </a:xfrm>
          <a:prstGeom prst="rect">
            <a:avLst/>
          </a:prstGeom>
        </p:spPr>
        <p:txBody>
          <a:bodyPr wrap="none" lIns="65306" tIns="32653" rIns="65306" bIns="32653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1700" b="1" dirty="0">
                <a:solidFill>
                  <a:prstClr val="black"/>
                </a:solidFill>
                <a:latin typeface="Calibri"/>
              </a:rPr>
              <a:t>Conditions: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360" y="1676400"/>
            <a:ext cx="1319341" cy="10405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57271" y="2276148"/>
            <a:ext cx="927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dirty="0">
                <a:solidFill>
                  <a:prstClr val="black"/>
                </a:solidFill>
                <a:latin typeface="Calibri"/>
              </a:rPr>
              <a:t>European </a:t>
            </a:r>
          </a:p>
          <a:p>
            <a:pPr algn="ctr" defTabSz="914400"/>
            <a:r>
              <a:rPr lang="en-US" sz="1400" dirty="0">
                <a:solidFill>
                  <a:prstClr val="black"/>
                </a:solidFill>
                <a:latin typeface="Calibri"/>
              </a:rPr>
              <a:t>Union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71986" y="3769823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  <a:latin typeface="Calibri"/>
              </a:rPr>
              <a:t>China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55263" y="4521034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  <a:latin typeface="Calibri"/>
              </a:rPr>
              <a:t>India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35914" y="4111370"/>
            <a:ext cx="679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dirty="0">
                <a:solidFill>
                  <a:prstClr val="black"/>
                </a:solidFill>
                <a:latin typeface="Calibri"/>
              </a:rPr>
              <a:t>United</a:t>
            </a:r>
          </a:p>
          <a:p>
            <a:pPr algn="ctr" defTabSz="914400"/>
            <a:r>
              <a:rPr lang="en-US" sz="1400" dirty="0">
                <a:solidFill>
                  <a:prstClr val="black"/>
                </a:solidFill>
                <a:latin typeface="Calibri"/>
              </a:rPr>
              <a:t>States</a:t>
            </a:r>
          </a:p>
        </p:txBody>
      </p:sp>
      <p:sp>
        <p:nvSpPr>
          <p:cNvPr id="17" name="TextBox 16"/>
          <p:cNvSpPr txBox="1"/>
          <p:nvPr/>
        </p:nvSpPr>
        <p:spPr>
          <a:xfrm rot="610989">
            <a:off x="2674663" y="3063369"/>
            <a:ext cx="828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  <a:latin typeface="Calibri"/>
              </a:rPr>
              <a:t>Australia</a:t>
            </a:r>
          </a:p>
        </p:txBody>
      </p:sp>
      <p:sp>
        <p:nvSpPr>
          <p:cNvPr id="18" name="TextBox 17"/>
          <p:cNvSpPr txBox="1"/>
          <p:nvPr/>
        </p:nvSpPr>
        <p:spPr>
          <a:xfrm rot="2187735">
            <a:off x="2891751" y="2645479"/>
            <a:ext cx="1147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  <a:latin typeface="Calibri"/>
              </a:rPr>
              <a:t>Ukraine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17532" y="1906351"/>
            <a:ext cx="78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200" dirty="0">
                <a:solidFill>
                  <a:prstClr val="black"/>
                </a:solidFill>
                <a:latin typeface="Calibri"/>
              </a:rPr>
              <a:t>Other </a:t>
            </a:r>
          </a:p>
          <a:p>
            <a:pPr algn="ctr" defTabSz="914400"/>
            <a:r>
              <a:rPr lang="en-US" sz="1200" dirty="0">
                <a:solidFill>
                  <a:prstClr val="black"/>
                </a:solidFill>
                <a:latin typeface="Calibri"/>
              </a:rPr>
              <a:t>AMIS </a:t>
            </a:r>
          </a:p>
          <a:p>
            <a:pPr algn="ctr" defTabSz="914400"/>
            <a:r>
              <a:rPr lang="en-US" sz="1200" dirty="0">
                <a:solidFill>
                  <a:prstClr val="black"/>
                </a:solidFill>
                <a:latin typeface="Calibri"/>
              </a:rPr>
              <a:t>Countries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57870" y="3588573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  <a:latin typeface="Calibri"/>
              </a:rPr>
              <a:t>Russia</a:t>
            </a:r>
          </a:p>
        </p:txBody>
      </p:sp>
      <p:sp>
        <p:nvSpPr>
          <p:cNvPr id="21" name="TextBox 20"/>
          <p:cNvSpPr txBox="1"/>
          <p:nvPr/>
        </p:nvSpPr>
        <p:spPr>
          <a:xfrm rot="1441248">
            <a:off x="2780062" y="2774949"/>
            <a:ext cx="729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  <a:latin typeface="Calibri"/>
              </a:rPr>
              <a:t>Canada</a:t>
            </a:r>
          </a:p>
        </p:txBody>
      </p:sp>
      <p:sp>
        <p:nvSpPr>
          <p:cNvPr id="22" name="Oval 21"/>
          <p:cNvSpPr/>
          <p:nvPr/>
        </p:nvSpPr>
        <p:spPr>
          <a:xfrm>
            <a:off x="3625719" y="2758728"/>
            <a:ext cx="1460130" cy="146418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 defTabSz="914400"/>
            <a:r>
              <a:rPr lang="en-GB" b="1" dirty="0">
                <a:solidFill>
                  <a:prstClr val="white"/>
                </a:solidFill>
                <a:latin typeface="Calibri"/>
              </a:rPr>
              <a:t>WHEAT</a:t>
            </a:r>
          </a:p>
        </p:txBody>
      </p:sp>
      <p:sp>
        <p:nvSpPr>
          <p:cNvPr id="32" name="TextBox 31"/>
          <p:cNvSpPr txBox="1"/>
          <p:nvPr/>
        </p:nvSpPr>
        <p:spPr>
          <a:xfrm rot="3035298">
            <a:off x="3158076" y="2296954"/>
            <a:ext cx="6651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  <a:latin typeface="Calibri"/>
              </a:rPr>
              <a:t>Turkey</a:t>
            </a:r>
          </a:p>
        </p:txBody>
      </p:sp>
      <p:sp>
        <p:nvSpPr>
          <p:cNvPr id="23" name="TextBox 1"/>
          <p:cNvSpPr txBox="1"/>
          <p:nvPr/>
        </p:nvSpPr>
        <p:spPr>
          <a:xfrm>
            <a:off x="7326107" y="2802862"/>
            <a:ext cx="1439595" cy="337501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1700" b="1" dirty="0" smtClean="0">
                <a:solidFill>
                  <a:prstClr val="black"/>
                </a:solidFill>
                <a:latin typeface="Calibri"/>
              </a:rPr>
              <a:t>Drivers:</a:t>
            </a:r>
            <a:endParaRPr lang="en-US" sz="17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619" y="4512509"/>
            <a:ext cx="240672" cy="2271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546" y="3228583"/>
            <a:ext cx="224732" cy="21335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118" y="3528114"/>
            <a:ext cx="244830" cy="24483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71" y="4190081"/>
            <a:ext cx="287093" cy="26412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638948" y="3127282"/>
            <a:ext cx="1530740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Wet </a:t>
            </a:r>
          </a:p>
          <a:p>
            <a:pPr defTabSz="914400">
              <a:lnSpc>
                <a:spcPct val="150000"/>
              </a:lnSpc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Dry</a:t>
            </a:r>
          </a:p>
          <a:p>
            <a:pPr defTabSz="914400">
              <a:lnSpc>
                <a:spcPct val="150000"/>
              </a:lnSpc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Hot </a:t>
            </a:r>
          </a:p>
          <a:p>
            <a:pPr defTabSz="914400">
              <a:lnSpc>
                <a:spcPct val="150000"/>
              </a:lnSpc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Cold</a:t>
            </a:r>
          </a:p>
          <a:p>
            <a:pPr defTabSz="914400">
              <a:lnSpc>
                <a:spcPct val="150000"/>
              </a:lnSpc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Extreme Weather 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196" y="4878326"/>
            <a:ext cx="287093" cy="2641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231675"/>
            <a:ext cx="287093" cy="26412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093" y="914893"/>
            <a:ext cx="244830" cy="244830"/>
          </a:xfrm>
          <a:prstGeom prst="rect">
            <a:avLst/>
          </a:prstGeom>
        </p:spPr>
      </p:pic>
      <p:sp>
        <p:nvSpPr>
          <p:cNvPr id="39" name="TextBox 2"/>
          <p:cNvSpPr txBox="1"/>
          <p:nvPr/>
        </p:nvSpPr>
        <p:spPr>
          <a:xfrm>
            <a:off x="1892650" y="6425514"/>
            <a:ext cx="4926268" cy="360040"/>
          </a:xfrm>
          <a:prstGeom prst="rect">
            <a:avLst/>
          </a:prstGeom>
        </p:spPr>
        <p:txBody>
          <a:bodyPr wrap="none" lIns="65306" tIns="32653" rIns="65306" bIns="32653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1700" b="1" dirty="0" smtClean="0">
                <a:solidFill>
                  <a:prstClr val="black"/>
                </a:solidFill>
                <a:latin typeface="Calibri"/>
              </a:rPr>
              <a:t>AMIS Countries Represent 87.3% of Global Production</a:t>
            </a:r>
            <a:endParaRPr lang="en-US" sz="17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874" y="5072084"/>
            <a:ext cx="244830" cy="24483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743" y="1564675"/>
            <a:ext cx="287093" cy="264125"/>
          </a:xfrm>
          <a:prstGeom prst="rect">
            <a:avLst/>
          </a:prstGeom>
        </p:spPr>
      </p:pic>
      <p:pic>
        <p:nvPicPr>
          <p:cNvPr id="1026" name="Picture 2" descr="C:\Users\bbarker\Desktop\Work_for_Inbal\Outlooks\Conditions_visulization\symbols\black-thermometer-1-md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628" y="3877271"/>
            <a:ext cx="90653" cy="23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248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rop_Calendar_October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4444"/>
            <a:ext cx="9144000" cy="6293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29278"/>
            <a:ext cx="8646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Base Layers:  Crop Calendars and Crop Masks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9810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Best Available Crop Type Maps:</a:t>
            </a:r>
            <a:br>
              <a:rPr lang="en-US" sz="3600" dirty="0" smtClean="0">
                <a:solidFill>
                  <a:srgbClr val="FFFFFF"/>
                </a:solidFill>
              </a:rPr>
            </a:br>
            <a:r>
              <a:rPr lang="en-US" sz="3600" dirty="0" smtClean="0">
                <a:solidFill>
                  <a:srgbClr val="FFFFFF"/>
                </a:solidFill>
              </a:rPr>
              <a:t> </a:t>
            </a:r>
            <a:r>
              <a:rPr lang="en-US" sz="3600" dirty="0" smtClean="0">
                <a:solidFill>
                  <a:srgbClr val="FFFFFF"/>
                </a:solidFill>
              </a:rPr>
              <a:t>Wheat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SPAM 2005 beta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Combined USA and Canada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152400" y="6400800"/>
            <a:ext cx="1675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Calibri"/>
              </a:rPr>
              <a:t>3 percent threshold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64671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Wheat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7886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Wheat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SPAM 2005 beta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National level Australia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152400" y="6400800"/>
            <a:ext cx="1675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Calibri"/>
              </a:rPr>
              <a:t>3 percent threshold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71506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9-24 at 7.20.18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006" y="1017150"/>
            <a:ext cx="6402898" cy="5428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8670" y="89972"/>
            <a:ext cx="906532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Calibri"/>
              </a:rPr>
              <a:t>Crop Monitor Website: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www.geoglam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-crop-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monitor.org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772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>
          <a:xfrm>
            <a:off x="457200" y="697926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charset="0"/>
              </a:rPr>
              <a:t>Many achievements to GEOGLAM’s credit</a:t>
            </a:r>
          </a:p>
        </p:txBody>
      </p:sp>
      <p:sp>
        <p:nvSpPr>
          <p:cNvPr id="15363" name="Rectangle 3"/>
          <p:cNvSpPr>
            <a:spLocks noGrp="1"/>
          </p:cNvSpPr>
          <p:nvPr>
            <p:ph idx="1"/>
          </p:nvPr>
        </p:nvSpPr>
        <p:spPr>
          <a:xfrm>
            <a:off x="457200" y="1831068"/>
            <a:ext cx="8229600" cy="4525963"/>
          </a:xfrm>
        </p:spPr>
        <p:txBody>
          <a:bodyPr>
            <a:noAutofit/>
          </a:bodyPr>
          <a:lstStyle/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r>
              <a:rPr lang="en-US" sz="2000" dirty="0">
                <a:latin typeface="Calibri" charset="0"/>
              </a:rPr>
              <a:t>Substantial effort with CEOS to develop requirements/data plan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r>
              <a:rPr lang="en-US" sz="2000" dirty="0" smtClean="0">
                <a:latin typeface="Calibri" charset="0"/>
              </a:rPr>
              <a:t>Operational international crop outlooks for AMIS</a:t>
            </a:r>
            <a:endParaRPr lang="en-US" sz="2000" dirty="0">
              <a:latin typeface="Calibri" charset="0"/>
            </a:endParaRP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r>
              <a:rPr lang="en-US" sz="2000" dirty="0" smtClean="0">
                <a:latin typeface="Calibri" charset="0"/>
              </a:rPr>
              <a:t>Asia </a:t>
            </a:r>
            <a:r>
              <a:rPr lang="en-US" sz="2000" dirty="0">
                <a:latin typeface="Calibri" charset="0"/>
              </a:rPr>
              <a:t>Rice (</a:t>
            </a:r>
            <a:r>
              <a:rPr lang="en-US" sz="2000" dirty="0">
                <a:latin typeface="Calibri" charset="0"/>
                <a:hlinkClick r:id="rId2"/>
              </a:rPr>
              <a:t>www.asia-rice.org</a:t>
            </a:r>
            <a:r>
              <a:rPr lang="en-US" sz="2000" dirty="0">
                <a:latin typeface="Calibri" charset="0"/>
              </a:rPr>
              <a:t>) 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r>
              <a:rPr lang="en-US" sz="2000" dirty="0">
                <a:latin typeface="Calibri" charset="0"/>
              </a:rPr>
              <a:t>Global Rangelands monitoring initiated (CSIRO) 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r>
              <a:rPr lang="en-US" sz="2000" dirty="0" smtClean="0">
                <a:latin typeface="Calibri" charset="0"/>
              </a:rPr>
              <a:t>JECAM Network </a:t>
            </a:r>
            <a:r>
              <a:rPr lang="en-US" sz="2000" dirty="0">
                <a:latin typeface="Calibri" charset="0"/>
              </a:rPr>
              <a:t>of pilot site across the globe (</a:t>
            </a:r>
            <a:r>
              <a:rPr lang="en-US" sz="2000" dirty="0">
                <a:latin typeface="Calibri" charset="0"/>
                <a:hlinkClick r:id="rId3"/>
              </a:rPr>
              <a:t>www.jecam.org</a:t>
            </a:r>
            <a:r>
              <a:rPr lang="en-US" sz="2000" dirty="0" smtClean="0">
                <a:latin typeface="Calibri" charset="0"/>
              </a:rPr>
              <a:t>) with increasing number of new funded sites</a:t>
            </a:r>
            <a:endParaRPr lang="en-US" sz="2000" dirty="0">
              <a:latin typeface="Calibri" charset="0"/>
            </a:endParaRP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r>
              <a:rPr lang="en-US" sz="2000" dirty="0" err="1" smtClean="0">
                <a:latin typeface="Calibri" charset="0"/>
              </a:rPr>
              <a:t>CoP</a:t>
            </a:r>
            <a:r>
              <a:rPr lang="en-US" sz="2000" dirty="0" smtClean="0">
                <a:latin typeface="Calibri" charset="0"/>
              </a:rPr>
              <a:t> </a:t>
            </a:r>
            <a:r>
              <a:rPr lang="en-US" sz="2000" dirty="0">
                <a:latin typeface="Calibri" charset="0"/>
              </a:rPr>
              <a:t>with more than 300 members </a:t>
            </a:r>
            <a:r>
              <a:rPr lang="en-US" sz="2000" dirty="0" smtClean="0">
                <a:latin typeface="Calibri" charset="0"/>
              </a:rPr>
              <a:t>initiated </a:t>
            </a:r>
            <a:r>
              <a:rPr lang="en-US" sz="2000" dirty="0">
                <a:latin typeface="Calibri" charset="0"/>
              </a:rPr>
              <a:t>by the GEO Ag Task 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r>
              <a:rPr lang="en-US" sz="2000" dirty="0">
                <a:latin typeface="Calibri" charset="0"/>
              </a:rPr>
              <a:t>Increasing # of funded </a:t>
            </a:r>
            <a:r>
              <a:rPr lang="en-US" sz="2000" dirty="0" smtClean="0">
                <a:latin typeface="Calibri" charset="0"/>
              </a:rPr>
              <a:t>projects including EC SIGMA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r>
              <a:rPr lang="en-US" sz="2000" dirty="0" smtClean="0">
                <a:latin typeface="Calibri" charset="0"/>
              </a:rPr>
              <a:t>USDA GEOGLAM office under the Deputy Under Secretary of Research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r>
              <a:rPr lang="en-US" sz="2000" dirty="0" smtClean="0">
                <a:latin typeface="Calibri" charset="0"/>
              </a:rPr>
              <a:t>Regional </a:t>
            </a:r>
            <a:r>
              <a:rPr lang="en-US" sz="2000" dirty="0">
                <a:latin typeface="Calibri" charset="0"/>
              </a:rPr>
              <a:t>and National </a:t>
            </a:r>
            <a:r>
              <a:rPr lang="en-US" sz="2000" dirty="0" smtClean="0">
                <a:latin typeface="Calibri" charset="0"/>
              </a:rPr>
              <a:t>engagement</a:t>
            </a:r>
            <a:endParaRPr lang="en-US" sz="2000" dirty="0">
              <a:latin typeface="Calibri" charset="0"/>
            </a:endParaRP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r>
              <a:rPr lang="en-US" sz="2000" dirty="0" smtClean="0">
                <a:latin typeface="Calibri" charset="0"/>
              </a:rPr>
              <a:t>Many </a:t>
            </a:r>
            <a:r>
              <a:rPr lang="en-US" sz="2000" dirty="0">
                <a:latin typeface="Calibri" charset="0"/>
              </a:rPr>
              <a:t>At-Risk –country activities involving AG </a:t>
            </a:r>
            <a:r>
              <a:rPr lang="en-US" sz="2000" dirty="0" err="1">
                <a:latin typeface="Calibri" charset="0"/>
              </a:rPr>
              <a:t>CoP</a:t>
            </a:r>
            <a:r>
              <a:rPr lang="en-US" sz="2000" dirty="0">
                <a:latin typeface="Calibri" charset="0"/>
              </a:rPr>
              <a:t> being better organized 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r>
              <a:rPr lang="en-US" sz="2000" dirty="0" err="1">
                <a:latin typeface="Calibri" charset="0"/>
              </a:rPr>
              <a:t>FEWSNet</a:t>
            </a:r>
            <a:r>
              <a:rPr lang="en-US" sz="2000" dirty="0">
                <a:latin typeface="Calibri" charset="0"/>
              </a:rPr>
              <a:t> dialogue with WMO on improving in-situ EO data in Africa 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r>
              <a:rPr lang="en-US" sz="2000" dirty="0">
                <a:latin typeface="Calibri" charset="0"/>
              </a:rPr>
              <a:t>Attracting attention from potential donors as WB and Gates Foundation (pilot projects in Tanzania and Ethiopia) 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endParaRPr lang="en-US" sz="2000" dirty="0">
              <a:latin typeface="Calibri" charset="0"/>
            </a:endParaRP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endParaRPr lang="en-US" sz="2000" dirty="0">
              <a:latin typeface="Calibri" charset="0"/>
            </a:endParaRP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endParaRPr lang="en-US" sz="2000" dirty="0">
              <a:latin typeface="Calibri" charset="0"/>
            </a:endParaRPr>
          </a:p>
        </p:txBody>
      </p:sp>
      <p:pic>
        <p:nvPicPr>
          <p:cNvPr id="4" name="Picture 3" descr="Screen Shot 2013-04-22 at 12.47.4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6"/>
          <a:stretch/>
        </p:blipFill>
        <p:spPr>
          <a:xfrm>
            <a:off x="0" y="0"/>
            <a:ext cx="9144000" cy="83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6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Title 1"/>
          <p:cNvSpPr txBox="1">
            <a:spLocks/>
          </p:cNvSpPr>
          <p:nvPr/>
        </p:nvSpPr>
        <p:spPr bwMode="auto">
          <a:xfrm>
            <a:off x="1500188" y="1053670"/>
            <a:ext cx="6096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hangingPunct="1"/>
            <a:r>
              <a:rPr lang="en-US" sz="4000" dirty="0" smtClean="0">
                <a:solidFill>
                  <a:srgbClr val="FFFFFF"/>
                </a:solidFill>
                <a:latin typeface="Calibri"/>
                <a:ea typeface="MS PGothic" pitchFamily="34" charset="-128"/>
                <a:cs typeface="Tahoma" pitchFamily="34" charset="0"/>
              </a:rPr>
              <a:t>The GEOGLAM  Components</a:t>
            </a:r>
            <a:endParaRPr lang="en-US" sz="4000" dirty="0">
              <a:solidFill>
                <a:srgbClr val="FFFFFF"/>
              </a:solidFill>
              <a:latin typeface="Calibri"/>
              <a:ea typeface="MS PGothic" pitchFamily="34" charset="-128"/>
              <a:cs typeface="Tahoma" pitchFamily="34" charset="0"/>
            </a:endParaRPr>
          </a:p>
        </p:txBody>
      </p:sp>
      <p:pic>
        <p:nvPicPr>
          <p:cNvPr id="27655" name="Picture 3" descr="togeth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52400"/>
            <a:ext cx="1676400" cy="46355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pic>
        <p:nvPicPr>
          <p:cNvPr id="27656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62" y="2070922"/>
            <a:ext cx="8774856" cy="411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61" name="Group 40"/>
          <p:cNvGrpSpPr>
            <a:grpSpLocks/>
          </p:cNvGrpSpPr>
          <p:nvPr/>
        </p:nvGrpSpPr>
        <p:grpSpPr bwMode="auto">
          <a:xfrm>
            <a:off x="242345" y="3380608"/>
            <a:ext cx="8530757" cy="2213151"/>
            <a:chOff x="521" y="2296"/>
            <a:chExt cx="4718" cy="1224"/>
          </a:xfrm>
        </p:grpSpPr>
        <p:sp>
          <p:nvSpPr>
            <p:cNvPr id="27675" name="Rectangle 11"/>
            <p:cNvSpPr>
              <a:spLocks noChangeArrowheads="1"/>
            </p:cNvSpPr>
            <p:nvPr/>
          </p:nvSpPr>
          <p:spPr bwMode="auto">
            <a:xfrm>
              <a:off x="521" y="3253"/>
              <a:ext cx="4718" cy="26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prstDash val="lgDash"/>
              <a:miter lim="800000"/>
              <a:headEnd/>
              <a:tailEnd/>
            </a:ln>
          </p:spPr>
          <p:txBody>
            <a:bodyPr lIns="72238" tIns="36119" rIns="72238" bIns="36119" anchor="ctr"/>
            <a:lstStyle/>
            <a:p>
              <a:pPr algn="ctr" defTabSz="914400"/>
              <a:r>
                <a:rPr lang="en-US" altLang="zh-CN" b="1" i="1">
                  <a:solidFill>
                    <a:srgbClr val="000000"/>
                  </a:solidFill>
                  <a:latin typeface="Calibri"/>
                  <a:ea typeface="PMingLiU" pitchFamily="18" charset="-120"/>
                  <a:cs typeface="Arial" pitchFamily="34" charset="0"/>
                </a:rPr>
                <a:t>6. Data, products and INFORMATION DISSEMINATION</a:t>
              </a:r>
              <a:endParaRPr lang="en-US" sz="2400" b="1">
                <a:solidFill>
                  <a:prstClr val="black"/>
                </a:solidFill>
                <a:latin typeface="Calibri"/>
                <a:ea typeface="PMingLiU" pitchFamily="18" charset="-120"/>
                <a:cs typeface="Arial" pitchFamily="34" charset="0"/>
              </a:endParaRPr>
            </a:p>
          </p:txBody>
        </p:sp>
        <p:sp>
          <p:nvSpPr>
            <p:cNvPr id="27676" name="Rectangle 12"/>
            <p:cNvSpPr>
              <a:spLocks noChangeArrowheads="1"/>
            </p:cNvSpPr>
            <p:nvPr/>
          </p:nvSpPr>
          <p:spPr bwMode="auto">
            <a:xfrm>
              <a:off x="521" y="2775"/>
              <a:ext cx="4718" cy="26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prstDash val="lgDash"/>
              <a:miter lim="800000"/>
              <a:headEnd/>
              <a:tailEnd/>
            </a:ln>
          </p:spPr>
          <p:txBody>
            <a:bodyPr lIns="72238" tIns="36119" rIns="72238" bIns="36119" anchor="ctr"/>
            <a:lstStyle/>
            <a:p>
              <a:pPr algn="ctr" defTabSz="914400"/>
              <a:r>
                <a:rPr lang="en-US" altLang="zh-CN" b="1" i="1" dirty="0">
                  <a:solidFill>
                    <a:srgbClr val="000000"/>
                  </a:solidFill>
                  <a:latin typeface="Calibri"/>
                  <a:ea typeface="PMingLiU" pitchFamily="18" charset="-120"/>
                  <a:cs typeface="Arial" pitchFamily="34" charset="0"/>
                </a:rPr>
                <a:t>5. METHOD IMPROVEMENT </a:t>
              </a:r>
              <a:r>
                <a:rPr lang="en-US" altLang="zh-CN" sz="2000" b="1" i="1" dirty="0">
                  <a:solidFill>
                    <a:srgbClr val="000000"/>
                  </a:solidFill>
                  <a:latin typeface="Calibri"/>
                  <a:ea typeface="PMingLiU" pitchFamily="18" charset="-120"/>
                  <a:cs typeface="Arial" pitchFamily="34" charset="0"/>
                </a:rPr>
                <a:t>through R&amp;D coordination </a:t>
              </a:r>
              <a:r>
                <a:rPr lang="en-US" altLang="zh-CN" b="1" i="1" dirty="0">
                  <a:solidFill>
                    <a:srgbClr val="000000"/>
                  </a:solidFill>
                  <a:latin typeface="Calibri"/>
                  <a:ea typeface="PMingLiU" pitchFamily="18" charset="-120"/>
                  <a:cs typeface="Arial" pitchFamily="34" charset="0"/>
                </a:rPr>
                <a:t>(</a:t>
              </a:r>
              <a:r>
                <a:rPr lang="en-US" altLang="zh-CN" sz="2000" b="1" i="1" dirty="0">
                  <a:solidFill>
                    <a:srgbClr val="000000"/>
                  </a:solidFill>
                  <a:latin typeface="Calibri"/>
                  <a:ea typeface="PMingLiU" pitchFamily="18" charset="-120"/>
                  <a:cs typeface="Arial" pitchFamily="34" charset="0"/>
                </a:rPr>
                <a:t>JECAM</a:t>
              </a:r>
              <a:r>
                <a:rPr lang="en-US" altLang="zh-CN" b="1" i="1" dirty="0">
                  <a:solidFill>
                    <a:srgbClr val="000000"/>
                  </a:solidFill>
                  <a:latin typeface="Calibri"/>
                  <a:ea typeface="PMingLiU" pitchFamily="18" charset="-120"/>
                  <a:cs typeface="Arial" pitchFamily="34" charset="0"/>
                </a:rPr>
                <a:t>)</a:t>
              </a:r>
              <a:endParaRPr lang="en-US" sz="2400" b="1" dirty="0">
                <a:solidFill>
                  <a:prstClr val="black"/>
                </a:solidFill>
                <a:latin typeface="Calibri"/>
                <a:ea typeface="PMingLiU" pitchFamily="18" charset="-120"/>
                <a:cs typeface="Arial" pitchFamily="34" charset="0"/>
              </a:endParaRPr>
            </a:p>
          </p:txBody>
        </p:sp>
        <p:sp>
          <p:nvSpPr>
            <p:cNvPr id="27677" name="Rectangle 13"/>
            <p:cNvSpPr>
              <a:spLocks noChangeArrowheads="1"/>
            </p:cNvSpPr>
            <p:nvPr/>
          </p:nvSpPr>
          <p:spPr bwMode="auto">
            <a:xfrm>
              <a:off x="521" y="2296"/>
              <a:ext cx="4718" cy="26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prstDash val="lgDash"/>
              <a:miter lim="800000"/>
              <a:headEnd/>
              <a:tailEnd/>
            </a:ln>
          </p:spPr>
          <p:txBody>
            <a:bodyPr lIns="72238" tIns="36119" rIns="72238" bIns="36119" anchor="ctr"/>
            <a:lstStyle/>
            <a:p>
              <a:pPr algn="ctr" defTabSz="914400"/>
              <a:r>
                <a:rPr lang="en-US" altLang="zh-CN" b="1" i="1">
                  <a:solidFill>
                    <a:srgbClr val="000000"/>
                  </a:solidFill>
                  <a:latin typeface="Calibri"/>
                  <a:ea typeface="PMingLiU" pitchFamily="18" charset="-120"/>
                  <a:cs typeface="Arial" pitchFamily="34" charset="0"/>
                </a:rPr>
                <a:t>4. EO DATA COORDINATION</a:t>
              </a:r>
              <a:endParaRPr lang="en-US" sz="2400" b="1">
                <a:solidFill>
                  <a:prstClr val="black"/>
                </a:solidFill>
                <a:latin typeface="Calibri"/>
                <a:ea typeface="PMingLiU" pitchFamily="18" charset="-120"/>
                <a:cs typeface="Arial" pitchFamily="34" charset="0"/>
              </a:endParaRPr>
            </a:p>
          </p:txBody>
        </p:sp>
      </p:grpSp>
      <p:pic>
        <p:nvPicPr>
          <p:cNvPr id="2766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6" y="3253608"/>
            <a:ext cx="1172349" cy="7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Screen Shot 2013-04-22 at 12.47.49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6"/>
          <a:stretch/>
        </p:blipFill>
        <p:spPr>
          <a:xfrm>
            <a:off x="0" y="0"/>
            <a:ext cx="9144000" cy="83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" y="267852"/>
            <a:ext cx="41910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4725" y="2303934"/>
            <a:ext cx="6543429" cy="4463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28701" y="291016"/>
            <a:ext cx="45158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June G8 UK Summit Magazine included an article on GEOGLAM and early stages of outlooks  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990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Topics for Discussions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8684"/>
            <a:ext cx="8229600" cy="490515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Data access and processing product </a:t>
            </a:r>
            <a:r>
              <a:rPr lang="en-US" dirty="0" smtClean="0"/>
              <a:t>generation</a:t>
            </a:r>
          </a:p>
          <a:p>
            <a:pPr lvl="1"/>
            <a:r>
              <a:rPr lang="en-US" dirty="0" smtClean="0"/>
              <a:t>What </a:t>
            </a:r>
            <a:r>
              <a:rPr lang="en-US" dirty="0"/>
              <a:t>are current options</a:t>
            </a:r>
          </a:p>
          <a:p>
            <a:pPr lvl="1"/>
            <a:r>
              <a:rPr lang="en-US" dirty="0"/>
              <a:t>Overlap with GFOI</a:t>
            </a:r>
          </a:p>
          <a:p>
            <a:pPr lvl="1"/>
            <a:r>
              <a:rPr lang="en-US" dirty="0"/>
              <a:t>ESRI </a:t>
            </a:r>
            <a:r>
              <a:rPr lang="en-US" dirty="0" smtClean="0"/>
              <a:t>solution? NASA solution? Vega? Others? </a:t>
            </a:r>
            <a:endParaRPr lang="en-US" dirty="0"/>
          </a:p>
          <a:p>
            <a:pPr lvl="1"/>
            <a:r>
              <a:rPr lang="en-US" dirty="0"/>
              <a:t>What are our min requirements</a:t>
            </a:r>
          </a:p>
          <a:p>
            <a:pPr lvl="2"/>
            <a:r>
              <a:rPr lang="en-US" dirty="0"/>
              <a:t>Accessibility</a:t>
            </a:r>
          </a:p>
          <a:p>
            <a:pPr lvl="2"/>
            <a:r>
              <a:rPr lang="en-US" dirty="0"/>
              <a:t>Cloud data sharing</a:t>
            </a:r>
          </a:p>
          <a:p>
            <a:pPr lvl="2"/>
            <a:r>
              <a:rPr lang="en-US" dirty="0"/>
              <a:t>Processing </a:t>
            </a:r>
            <a:r>
              <a:rPr lang="en-US" dirty="0" smtClean="0"/>
              <a:t>levels</a:t>
            </a:r>
          </a:p>
          <a:p>
            <a:pPr lvl="1"/>
            <a:r>
              <a:rPr lang="en-US" dirty="0" smtClean="0"/>
              <a:t>Data policy, sharing and tracking</a:t>
            </a:r>
          </a:p>
          <a:p>
            <a:pPr lvl="1"/>
            <a:r>
              <a:rPr lang="en-US" dirty="0" smtClean="0"/>
              <a:t>Processing levels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/>
              <a:t>What has the </a:t>
            </a:r>
            <a:r>
              <a:rPr lang="en-US" dirty="0" smtClean="0"/>
              <a:t>CEOS Phase 1 endorsement </a:t>
            </a:r>
            <a:r>
              <a:rPr lang="en-US" dirty="0"/>
              <a:t>translated into? </a:t>
            </a:r>
          </a:p>
          <a:p>
            <a:r>
              <a:rPr lang="en-US" dirty="0"/>
              <a:t>Are data being acquired- if so- </a:t>
            </a:r>
            <a:r>
              <a:rPr lang="en-US" dirty="0" smtClean="0"/>
              <a:t>how are they </a:t>
            </a:r>
            <a:r>
              <a:rPr lang="en-US" dirty="0"/>
              <a:t>being </a:t>
            </a:r>
            <a:r>
              <a:rPr lang="en-US" dirty="0" smtClean="0"/>
              <a:t>tracked?</a:t>
            </a:r>
          </a:p>
          <a:p>
            <a:r>
              <a:rPr lang="en-US" dirty="0" smtClean="0"/>
              <a:t>Do we have the timeline &amp; objectives right?  </a:t>
            </a:r>
            <a:endParaRPr lang="en-US" dirty="0"/>
          </a:p>
          <a:p>
            <a:r>
              <a:rPr lang="en-US" dirty="0" smtClean="0"/>
              <a:t>Lessons learned from Phase 1 to inform phase 2</a:t>
            </a:r>
          </a:p>
          <a:p>
            <a:r>
              <a:rPr lang="en-US" dirty="0" smtClean="0"/>
              <a:t>Funding strategy</a:t>
            </a:r>
          </a:p>
          <a:p>
            <a:r>
              <a:rPr lang="en-US" dirty="0" smtClean="0"/>
              <a:t>reporting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68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Phase 1/2 by Component</a:t>
            </a:r>
            <a:br>
              <a:rPr lang="en-US" sz="3200" dirty="0" smtClean="0"/>
            </a:br>
            <a:r>
              <a:rPr lang="en-US" sz="3200" dirty="0" smtClean="0"/>
              <a:t>as stated in GEOGLAM Implementation Plan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5322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C1: Global</a:t>
            </a:r>
            <a:r>
              <a:rPr lang="en-US" dirty="0"/>
              <a:t>/Regional systems </a:t>
            </a:r>
          </a:p>
          <a:p>
            <a:pPr lvl="1"/>
            <a:r>
              <a:rPr lang="en-US" dirty="0" smtClean="0"/>
              <a:t>Crop Monitor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mproved </a:t>
            </a:r>
            <a:r>
              <a:rPr lang="en-US" dirty="0"/>
              <a:t>global baseline data </a:t>
            </a:r>
            <a:r>
              <a:rPr lang="en-US" dirty="0" smtClean="0"/>
              <a:t>sets</a:t>
            </a:r>
          </a:p>
          <a:p>
            <a:pPr lvl="1"/>
            <a:r>
              <a:rPr lang="en-US" dirty="0" smtClean="0"/>
              <a:t>Asia Rice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C2: National Capacity Development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Develop a series of regional workshops for status assessment, needs and priorities; </a:t>
            </a:r>
            <a:endParaRPr lang="en-US" dirty="0" smtClean="0"/>
          </a:p>
          <a:p>
            <a:pPr lvl="2"/>
            <a:r>
              <a:rPr lang="en-US" dirty="0" smtClean="0"/>
              <a:t>Argentina workshop</a:t>
            </a:r>
          </a:p>
          <a:p>
            <a:pPr lvl="2"/>
            <a:r>
              <a:rPr lang="en-US" dirty="0" smtClean="0"/>
              <a:t>Russia workshop</a:t>
            </a:r>
          </a:p>
          <a:p>
            <a:pPr lvl="2"/>
            <a:r>
              <a:rPr lang="en-US" dirty="0" smtClean="0"/>
              <a:t>Ukraine workshop planned in May</a:t>
            </a:r>
          </a:p>
          <a:p>
            <a:pPr lvl="2"/>
            <a:r>
              <a:rPr lang="en-US" dirty="0" smtClean="0"/>
              <a:t>East Africa workshop planned in June</a:t>
            </a:r>
          </a:p>
          <a:p>
            <a:pPr lvl="1"/>
            <a:r>
              <a:rPr lang="en-US" dirty="0" smtClean="0"/>
              <a:t>National </a:t>
            </a:r>
            <a:r>
              <a:rPr lang="en-US" dirty="0"/>
              <a:t>engagement and commitments by interested </a:t>
            </a:r>
            <a:r>
              <a:rPr lang="en-US" dirty="0" smtClean="0"/>
              <a:t>parties</a:t>
            </a:r>
          </a:p>
          <a:p>
            <a:pPr lvl="1"/>
            <a:r>
              <a:rPr lang="en-US" dirty="0" smtClean="0"/>
              <a:t>National Implementation</a:t>
            </a:r>
          </a:p>
          <a:p>
            <a:pPr lvl="1"/>
            <a:r>
              <a:rPr lang="en-US" dirty="0" smtClean="0"/>
              <a:t>Regional </a:t>
            </a:r>
            <a:r>
              <a:rPr lang="en-US" dirty="0"/>
              <a:t>training / information exchange and continued regional </a:t>
            </a:r>
            <a:r>
              <a:rPr lang="en-US" dirty="0" smtClean="0"/>
              <a:t>networking</a:t>
            </a:r>
            <a:endParaRPr lang="en-US" dirty="0"/>
          </a:p>
          <a:p>
            <a:r>
              <a:rPr lang="en-US" dirty="0" smtClean="0"/>
              <a:t>Need better tracking of status and successes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268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0102"/>
            <a:ext cx="8229600" cy="1143000"/>
          </a:xfrm>
        </p:spPr>
        <p:txBody>
          <a:bodyPr/>
          <a:lstStyle/>
          <a:p>
            <a:r>
              <a:rPr lang="en-US" dirty="0" smtClean="0"/>
              <a:t>C2 Activities and Countries</a:t>
            </a:r>
            <a:endParaRPr lang="en-US" dirty="0"/>
          </a:p>
        </p:txBody>
      </p:sp>
      <p:pic>
        <p:nvPicPr>
          <p:cNvPr id="4" name="Content Placeholder 3" descr="Screen Shot 2014-02-26 at 10.14.27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783" r="-32334" b="56936"/>
          <a:stretch/>
        </p:blipFill>
        <p:spPr>
          <a:xfrm>
            <a:off x="-1441307" y="1212569"/>
            <a:ext cx="8589142" cy="3082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3" descr="Screen Shot 2014-02-26 at 10.14.2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74" t="54129" r="-38943" b="-1323"/>
          <a:stretch/>
        </p:blipFill>
        <p:spPr>
          <a:xfrm>
            <a:off x="2884830" y="3647121"/>
            <a:ext cx="8229600" cy="3236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1174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C3: Countries at-</a:t>
            </a:r>
            <a:r>
              <a:rPr lang="en-US" dirty="0" smtClean="0"/>
              <a:t>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East </a:t>
            </a:r>
            <a:r>
              <a:rPr lang="en-US" dirty="0"/>
              <a:t>Africa </a:t>
            </a:r>
            <a:r>
              <a:rPr lang="en-US" dirty="0" smtClean="0"/>
              <a:t>selected </a:t>
            </a:r>
            <a:r>
              <a:rPr lang="en-US" dirty="0"/>
              <a:t>as </a:t>
            </a:r>
            <a:r>
              <a:rPr lang="en-US" dirty="0" smtClean="0"/>
              <a:t>initial </a:t>
            </a:r>
            <a:r>
              <a:rPr lang="en-US" dirty="0"/>
              <a:t>target region, given that there have been identified potential partners and in-kind sources such as JRC, FAO GIEWS, FEWSNET CMRD, the SERVIR regional hub, ICPAC and the Gates </a:t>
            </a:r>
            <a:r>
              <a:rPr lang="en-US" dirty="0" smtClean="0"/>
              <a:t>Foundation</a:t>
            </a:r>
          </a:p>
          <a:p>
            <a:pPr lvl="1"/>
            <a:r>
              <a:rPr lang="en-US" dirty="0" smtClean="0"/>
              <a:t>build </a:t>
            </a:r>
            <a:r>
              <a:rPr lang="en-US" dirty="0"/>
              <a:t>on existing systems and established collaborative networks (with potential for growth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Initial development stages- focus of Phase 2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732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C3 Activities</a:t>
            </a:r>
            <a:endParaRPr lang="en-US" dirty="0"/>
          </a:p>
        </p:txBody>
      </p:sp>
      <p:pic>
        <p:nvPicPr>
          <p:cNvPr id="4" name="Content Placeholder 3" descr="Screen Shot 2014-02-27 at 6.27.06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49" r="-10749"/>
          <a:stretch>
            <a:fillRect/>
          </a:stretch>
        </p:blipFill>
        <p:spPr>
          <a:xfrm>
            <a:off x="-408432" y="1417638"/>
            <a:ext cx="9427186" cy="5184589"/>
          </a:xfrm>
        </p:spPr>
      </p:pic>
    </p:spTree>
    <p:extLst>
      <p:ext uri="{BB962C8B-B14F-4D97-AF65-F5344CB8AC3E}">
        <p14:creationId xmlns:p14="http://schemas.microsoft.com/office/powerpoint/2010/main" val="735895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6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Examples of Phase 1 Data Products for C3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4348"/>
            <a:ext cx="9144000" cy="3100294"/>
          </a:xfrm>
          <a:prstGeom prst="rect">
            <a:avLst/>
          </a:prstGeom>
        </p:spPr>
      </p:pic>
      <p:pic>
        <p:nvPicPr>
          <p:cNvPr id="8" name="Picture 7" descr="Screen Shot 2014-02-27 at 6.43.4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484" y="3756408"/>
            <a:ext cx="3943334" cy="31015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0" y="1107348"/>
            <a:ext cx="57543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ASIS – Agricultural Stress </a:t>
            </a:r>
            <a:r>
              <a:rPr lang="en-US" sz="2800" dirty="0" smtClean="0"/>
              <a:t>Index FAO</a:t>
            </a:r>
            <a:r>
              <a:rPr lang="en-US" sz="2400" dirty="0" smtClean="0"/>
              <a:t> GIEWS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272129" y="4878373"/>
            <a:ext cx="45253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CHIRPS- Global gridded rainfall from FEWSNET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59044125"/>
      </p:ext>
    </p:extLst>
  </p:cSld>
  <p:clrMapOvr>
    <a:masterClrMapping/>
  </p:clrMapOvr>
</p:sld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ppt4CF.tm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1528</TotalTime>
  <Words>1754</Words>
  <Application>Microsoft Macintosh PowerPoint</Application>
  <PresentationFormat>On-screen Show (4:3)</PresentationFormat>
  <Paragraphs>288</Paragraphs>
  <Slides>41</Slides>
  <Notes>10</Notes>
  <HiddenSlides>1</HiddenSlides>
  <MMClips>0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Black</vt:lpstr>
      <vt:lpstr>1_Black</vt:lpstr>
      <vt:lpstr>3_Office Theme</vt:lpstr>
      <vt:lpstr>9_ppt4CF.tmp</vt:lpstr>
      <vt:lpstr>1_Office Theme</vt:lpstr>
      <vt:lpstr>4_Black</vt:lpstr>
      <vt:lpstr>Office Theme</vt:lpstr>
      <vt:lpstr>2_Office Theme</vt:lpstr>
      <vt:lpstr>Waveform</vt:lpstr>
      <vt:lpstr>PHOTO-PAINT</vt:lpstr>
      <vt:lpstr>GEOGLAM Phase 1 Implementation  Status Phase 1 country engagement Data access and processing product generation Crop Monitor for AMIS Update  </vt:lpstr>
      <vt:lpstr>GEOGLAM Phase 1</vt:lpstr>
      <vt:lpstr>GEOGLAM Phase Timing Does this timeline need to be revisited?</vt:lpstr>
      <vt:lpstr>PowerPoint Presentation</vt:lpstr>
      <vt:lpstr>Phase 1/2 by Component as stated in GEOGLAM Implementation Plan</vt:lpstr>
      <vt:lpstr>C2 Activities and Countries</vt:lpstr>
      <vt:lpstr>C3: Countries at-risk</vt:lpstr>
      <vt:lpstr>C3 Activities</vt:lpstr>
      <vt:lpstr>Examples of Phase 1 Data Products for C3</vt:lpstr>
      <vt:lpstr>PowerPoint Presentation</vt:lpstr>
      <vt:lpstr>C4: Earth Observation coordination   </vt:lpstr>
      <vt:lpstr>EO Data Requirements Framework &amp; Base Datasets</vt:lpstr>
      <vt:lpstr>C5: R&amp;D JECAM</vt:lpstr>
      <vt:lpstr>Phase 1 Country engagement</vt:lpstr>
      <vt:lpstr>Australia</vt:lpstr>
      <vt:lpstr>PowerPoint Presentation</vt:lpstr>
      <vt:lpstr>PowerPoint Presentation</vt:lpstr>
      <vt:lpstr>Argentina</vt:lpstr>
      <vt:lpstr>Argentina </vt:lpstr>
      <vt:lpstr>Pakistan: Strengthening Provincial Capacity  (collaboration between USDA, FAO, SUPARCO, CRS Pakistan, &amp; UMD)</vt:lpstr>
      <vt:lpstr>New Development:  Phase 1 planning for Phase 2 implementation</vt:lpstr>
      <vt:lpstr>GEOGLAM Crop Monitor for AMIS (Agricultural Market Information System)</vt:lpstr>
      <vt:lpstr>Crop Monitor Achievements</vt:lpstr>
      <vt:lpstr>PowerPoint Presentation</vt:lpstr>
      <vt:lpstr>GEOGLAM Crop Monitor Partners  Developing Monthly Crop Condition Assessments  (&gt;25 partners &amp; growing)  </vt:lpstr>
      <vt:lpstr>Examples of Input Data National –Global: EO indices, weather, model outputs etc</vt:lpstr>
      <vt:lpstr>PowerPoint Presentation</vt:lpstr>
      <vt:lpstr>PowerPoint Presentation</vt:lpstr>
      <vt:lpstr>PowerPoint Presentation</vt:lpstr>
      <vt:lpstr>Crop Assessment Interface  </vt:lpstr>
      <vt:lpstr>PowerPoint Presentation</vt:lpstr>
      <vt:lpstr>Prototype Synthesis Condition Maps</vt:lpstr>
      <vt:lpstr>PowerPoint Presentation</vt:lpstr>
      <vt:lpstr>PowerPoint Presentation</vt:lpstr>
      <vt:lpstr>Best Available Crop Type Maps:  Wheat</vt:lpstr>
      <vt:lpstr>Wheat</vt:lpstr>
      <vt:lpstr>Wheat</vt:lpstr>
      <vt:lpstr>PowerPoint Presentation</vt:lpstr>
      <vt:lpstr>Many achievements to GEOGLAM’s credit</vt:lpstr>
      <vt:lpstr>PowerPoint Presentation</vt:lpstr>
      <vt:lpstr>Topics for Discussions</vt:lpstr>
    </vt:vector>
  </TitlesOfParts>
  <Company>UMD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GEOGLAM Phase 1 Implementation Status</dc:title>
  <dc:creator>Inbal Becker-Reshef</dc:creator>
  <cp:lastModifiedBy>Inbal Becker-Reshef</cp:lastModifiedBy>
  <cp:revision>87</cp:revision>
  <dcterms:created xsi:type="dcterms:W3CDTF">2014-02-26T08:43:46Z</dcterms:created>
  <dcterms:modified xsi:type="dcterms:W3CDTF">2014-02-27T10:11:51Z</dcterms:modified>
</cp:coreProperties>
</file>