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2" r:id="rId1"/>
    <p:sldMasterId id="2147484152" r:id="rId2"/>
    <p:sldMasterId id="2147484176" r:id="rId3"/>
    <p:sldMasterId id="2147484200" r:id="rId4"/>
    <p:sldMasterId id="2147484212" r:id="rId5"/>
    <p:sldMasterId id="2147484224" r:id="rId6"/>
    <p:sldMasterId id="2147484236" r:id="rId7"/>
    <p:sldMasterId id="2147484248" r:id="rId8"/>
    <p:sldMasterId id="2147484260" r:id="rId9"/>
    <p:sldMasterId id="2147484269" r:id="rId10"/>
    <p:sldMasterId id="2147484281" r:id="rId11"/>
    <p:sldMasterId id="2147484305" r:id="rId12"/>
    <p:sldMasterId id="2147484317" r:id="rId13"/>
    <p:sldMasterId id="2147484354" r:id="rId14"/>
    <p:sldMasterId id="2147484366" r:id="rId15"/>
    <p:sldMasterId id="2147484378" r:id="rId16"/>
    <p:sldMasterId id="2147484402" r:id="rId17"/>
    <p:sldMasterId id="2147484429" r:id="rId18"/>
    <p:sldMasterId id="2147484441" r:id="rId19"/>
    <p:sldMasterId id="2147484453" r:id="rId20"/>
    <p:sldMasterId id="2147484465" r:id="rId21"/>
    <p:sldMasterId id="2147484475" r:id="rId22"/>
    <p:sldMasterId id="2147484487" r:id="rId23"/>
    <p:sldMasterId id="2147484499" r:id="rId24"/>
    <p:sldMasterId id="2147484511" r:id="rId25"/>
  </p:sldMasterIdLst>
  <p:notesMasterIdLst>
    <p:notesMasterId r:id="rId71"/>
  </p:notesMasterIdLst>
  <p:sldIdLst>
    <p:sldId id="539" r:id="rId26"/>
    <p:sldId id="565" r:id="rId27"/>
    <p:sldId id="566" r:id="rId28"/>
    <p:sldId id="567" r:id="rId29"/>
    <p:sldId id="568" r:id="rId30"/>
    <p:sldId id="666" r:id="rId31"/>
    <p:sldId id="667" r:id="rId32"/>
    <p:sldId id="570" r:id="rId33"/>
    <p:sldId id="555" r:id="rId34"/>
    <p:sldId id="668" r:id="rId35"/>
    <p:sldId id="664" r:id="rId36"/>
    <p:sldId id="665" r:id="rId37"/>
    <p:sldId id="684" r:id="rId38"/>
    <p:sldId id="569" r:id="rId39"/>
    <p:sldId id="647" r:id="rId40"/>
    <p:sldId id="649" r:id="rId41"/>
    <p:sldId id="651" r:id="rId42"/>
    <p:sldId id="654" r:id="rId43"/>
    <p:sldId id="576" r:id="rId44"/>
    <p:sldId id="645" r:id="rId45"/>
    <p:sldId id="644" r:id="rId46"/>
    <p:sldId id="571" r:id="rId47"/>
    <p:sldId id="559" r:id="rId48"/>
    <p:sldId id="574" r:id="rId49"/>
    <p:sldId id="660" r:id="rId50"/>
    <p:sldId id="657" r:id="rId51"/>
    <p:sldId id="669" r:id="rId52"/>
    <p:sldId id="676" r:id="rId53"/>
    <p:sldId id="675" r:id="rId54"/>
    <p:sldId id="677" r:id="rId55"/>
    <p:sldId id="678" r:id="rId56"/>
    <p:sldId id="679" r:id="rId57"/>
    <p:sldId id="680" r:id="rId58"/>
    <p:sldId id="681" r:id="rId59"/>
    <p:sldId id="682" r:id="rId60"/>
    <p:sldId id="683" r:id="rId61"/>
    <p:sldId id="670" r:id="rId62"/>
    <p:sldId id="671" r:id="rId63"/>
    <p:sldId id="672" r:id="rId64"/>
    <p:sldId id="673" r:id="rId65"/>
    <p:sldId id="674" r:id="rId66"/>
    <p:sldId id="687" r:id="rId67"/>
    <p:sldId id="685" r:id="rId68"/>
    <p:sldId id="686" r:id="rId69"/>
    <p:sldId id="661" r:id="rId70"/>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ヒラギノ角ゴ Pro W3" charset="0"/>
        <a:ea typeface="ヒラギノ角ゴ Pro W3" charset="0"/>
        <a:cs typeface="ヒラギノ角ゴ Pro W3" charset="0"/>
        <a:sym typeface="ヒラギノ角ゴ Pro W3" charset="0"/>
      </a:defRPr>
    </a:lvl1pPr>
    <a:lvl2pPr marL="457200" algn="ctr" rtl="0" fontAlgn="base">
      <a:spcBef>
        <a:spcPct val="0"/>
      </a:spcBef>
      <a:spcAft>
        <a:spcPct val="0"/>
      </a:spcAft>
      <a:defRPr sz="4200" kern="1200">
        <a:solidFill>
          <a:srgbClr val="000000"/>
        </a:solidFill>
        <a:latin typeface="ヒラギノ角ゴ Pro W3" charset="0"/>
        <a:ea typeface="ヒラギノ角ゴ Pro W3" charset="0"/>
        <a:cs typeface="ヒラギノ角ゴ Pro W3" charset="0"/>
        <a:sym typeface="ヒラギノ角ゴ Pro W3" charset="0"/>
      </a:defRPr>
    </a:lvl2pPr>
    <a:lvl3pPr marL="914400" algn="ctr" rtl="0" fontAlgn="base">
      <a:spcBef>
        <a:spcPct val="0"/>
      </a:spcBef>
      <a:spcAft>
        <a:spcPct val="0"/>
      </a:spcAft>
      <a:defRPr sz="4200" kern="1200">
        <a:solidFill>
          <a:srgbClr val="000000"/>
        </a:solidFill>
        <a:latin typeface="ヒラギノ角ゴ Pro W3" charset="0"/>
        <a:ea typeface="ヒラギノ角ゴ Pro W3" charset="0"/>
        <a:cs typeface="ヒラギノ角ゴ Pro W3" charset="0"/>
        <a:sym typeface="ヒラギノ角ゴ Pro W3" charset="0"/>
      </a:defRPr>
    </a:lvl3pPr>
    <a:lvl4pPr marL="1371600" algn="ctr" rtl="0" fontAlgn="base">
      <a:spcBef>
        <a:spcPct val="0"/>
      </a:spcBef>
      <a:spcAft>
        <a:spcPct val="0"/>
      </a:spcAft>
      <a:defRPr sz="4200" kern="1200">
        <a:solidFill>
          <a:srgbClr val="000000"/>
        </a:solidFill>
        <a:latin typeface="ヒラギノ角ゴ Pro W3" charset="0"/>
        <a:ea typeface="ヒラギノ角ゴ Pro W3" charset="0"/>
        <a:cs typeface="ヒラギノ角ゴ Pro W3" charset="0"/>
        <a:sym typeface="ヒラギノ角ゴ Pro W3" charset="0"/>
      </a:defRPr>
    </a:lvl4pPr>
    <a:lvl5pPr marL="1828800" algn="ctr" rtl="0" fontAlgn="base">
      <a:spcBef>
        <a:spcPct val="0"/>
      </a:spcBef>
      <a:spcAft>
        <a:spcPct val="0"/>
      </a:spcAft>
      <a:defRPr sz="4200" kern="1200">
        <a:solidFill>
          <a:srgbClr val="000000"/>
        </a:solidFill>
        <a:latin typeface="ヒラギノ角ゴ Pro W3" charset="0"/>
        <a:ea typeface="ヒラギノ角ゴ Pro W3" charset="0"/>
        <a:cs typeface="ヒラギノ角ゴ Pro W3" charset="0"/>
        <a:sym typeface="ヒラギノ角ゴ Pro W3" charset="0"/>
      </a:defRPr>
    </a:lvl5pPr>
    <a:lvl6pPr marL="2286000" algn="l" defTabSz="914400" rtl="0" eaLnBrk="1" latinLnBrk="0" hangingPunct="1">
      <a:defRPr sz="4200" kern="1200">
        <a:solidFill>
          <a:srgbClr val="000000"/>
        </a:solidFill>
        <a:latin typeface="ヒラギノ角ゴ Pro W3" charset="0"/>
        <a:ea typeface="ヒラギノ角ゴ Pro W3" charset="0"/>
        <a:cs typeface="ヒラギノ角ゴ Pro W3" charset="0"/>
        <a:sym typeface="ヒラギノ角ゴ Pro W3" charset="0"/>
      </a:defRPr>
    </a:lvl6pPr>
    <a:lvl7pPr marL="2743200" algn="l" defTabSz="914400" rtl="0" eaLnBrk="1" latinLnBrk="0" hangingPunct="1">
      <a:defRPr sz="4200" kern="1200">
        <a:solidFill>
          <a:srgbClr val="000000"/>
        </a:solidFill>
        <a:latin typeface="ヒラギノ角ゴ Pro W3" charset="0"/>
        <a:ea typeface="ヒラギノ角ゴ Pro W3" charset="0"/>
        <a:cs typeface="ヒラギノ角ゴ Pro W3" charset="0"/>
        <a:sym typeface="ヒラギノ角ゴ Pro W3" charset="0"/>
      </a:defRPr>
    </a:lvl7pPr>
    <a:lvl8pPr marL="3200400" algn="l" defTabSz="914400" rtl="0" eaLnBrk="1" latinLnBrk="0" hangingPunct="1">
      <a:defRPr sz="4200" kern="1200">
        <a:solidFill>
          <a:srgbClr val="000000"/>
        </a:solidFill>
        <a:latin typeface="ヒラギノ角ゴ Pro W3" charset="0"/>
        <a:ea typeface="ヒラギノ角ゴ Pro W3" charset="0"/>
        <a:cs typeface="ヒラギノ角ゴ Pro W3" charset="0"/>
        <a:sym typeface="ヒラギノ角ゴ Pro W3" charset="0"/>
      </a:defRPr>
    </a:lvl8pPr>
    <a:lvl9pPr marL="3657600" algn="l" defTabSz="914400" rtl="0" eaLnBrk="1" latinLnBrk="0" hangingPunct="1">
      <a:defRPr sz="4200" kern="1200">
        <a:solidFill>
          <a:srgbClr val="000000"/>
        </a:solidFill>
        <a:latin typeface="ヒラギノ角ゴ Pro W3" charset="0"/>
        <a:ea typeface="ヒラギノ角ゴ Pro W3" charset="0"/>
        <a:cs typeface="ヒラギノ角ゴ Pro W3" charset="0"/>
        <a:sym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7" autoAdjust="0"/>
    <p:restoredTop sz="94660"/>
  </p:normalViewPr>
  <p:slideViewPr>
    <p:cSldViewPr>
      <p:cViewPr>
        <p:scale>
          <a:sx n="75" d="100"/>
          <a:sy n="75" d="100"/>
        </p:scale>
        <p:origin x="-1788"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3277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extLst>
      <p:ext uri="{BB962C8B-B14F-4D97-AF65-F5344CB8AC3E}">
        <p14:creationId xmlns:p14="http://schemas.microsoft.com/office/powerpoint/2010/main" xmlns="" val="337212862"/>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ヒラギノ角ゴ Pro W3" charset="0"/>
        <a:ea typeface="+mn-ea"/>
        <a:cs typeface="+mn-cs"/>
      </a:defRPr>
    </a:lvl1pPr>
    <a:lvl2pPr marL="457200" algn="l" rtl="0" fontAlgn="base">
      <a:spcBef>
        <a:spcPct val="0"/>
      </a:spcBef>
      <a:spcAft>
        <a:spcPct val="0"/>
      </a:spcAft>
      <a:defRPr sz="1200" kern="1200">
        <a:solidFill>
          <a:schemeClr val="tx1"/>
        </a:solidFill>
        <a:latin typeface="ヒラギノ角ゴ Pro W3" charset="0"/>
        <a:ea typeface="+mn-ea"/>
        <a:cs typeface="+mn-cs"/>
      </a:defRPr>
    </a:lvl2pPr>
    <a:lvl3pPr marL="914400" algn="l" rtl="0" fontAlgn="base">
      <a:spcBef>
        <a:spcPct val="0"/>
      </a:spcBef>
      <a:spcAft>
        <a:spcPct val="0"/>
      </a:spcAft>
      <a:defRPr sz="1200" kern="1200">
        <a:solidFill>
          <a:schemeClr val="tx1"/>
        </a:solidFill>
        <a:latin typeface="ヒラギノ角ゴ Pro W3" charset="0"/>
        <a:ea typeface="+mn-ea"/>
        <a:cs typeface="+mn-cs"/>
      </a:defRPr>
    </a:lvl3pPr>
    <a:lvl4pPr marL="1371600" algn="l" rtl="0" fontAlgn="base">
      <a:spcBef>
        <a:spcPct val="0"/>
      </a:spcBef>
      <a:spcAft>
        <a:spcPct val="0"/>
      </a:spcAft>
      <a:defRPr sz="1200" kern="1200">
        <a:solidFill>
          <a:schemeClr val="tx1"/>
        </a:solidFill>
        <a:latin typeface="ヒラギノ角ゴ Pro W3" charset="0"/>
        <a:ea typeface="+mn-ea"/>
        <a:cs typeface="+mn-cs"/>
      </a:defRPr>
    </a:lvl4pPr>
    <a:lvl5pPr marL="1828800" algn="l" rtl="0" fontAlgn="base">
      <a:spcBef>
        <a:spcPct val="0"/>
      </a:spcBef>
      <a:spcAft>
        <a:spcPct val="0"/>
      </a:spcAft>
      <a:defRPr sz="1200" kern="1200">
        <a:solidFill>
          <a:schemeClr val="tx1"/>
        </a:solidFill>
        <a:latin typeface="ヒラギノ角ゴ Pro W3"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9875" name="Rectangle 2"/>
          <p:cNvSpPr>
            <a:spLocks noGrp="1" noChangeArrowheads="1"/>
          </p:cNvSpPr>
          <p:nvPr>
            <p:ph type="body" idx="1"/>
          </p:nvPr>
        </p:nvSpPr>
        <p:spPr>
          <a:noFill/>
          <a:ln/>
        </p:spPr>
        <p:txBody>
          <a:bodyPr/>
          <a:lstStyle/>
          <a:p>
            <a:pPr eaLnBrk="1" hangingPunct="1"/>
            <a:r>
              <a:rPr lang="en-US" altLang="ja-JP" smtClean="0">
                <a:latin typeface="Helvetica" charset="0"/>
                <a:cs typeface="Helvetica" charset="0"/>
                <a:sym typeface="Helvetica" charset="0"/>
              </a:rPr>
              <a:t>I appreciate this kind of opportunity to explain our proposal.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685801" y="4343401"/>
            <a:ext cx="5486400" cy="4114800"/>
          </a:xfrm>
          <a:prstGeom prst="rect">
            <a:avLst/>
          </a:prstGeom>
          <a:noFill/>
          <a:ln>
            <a:miter lim="800000"/>
            <a:headEnd/>
            <a:tailEnd/>
          </a:ln>
        </p:spPr>
        <p:txBody>
          <a:bodyPr/>
          <a:lstStyle/>
          <a:p>
            <a:pPr marL="39688">
              <a:spcBef>
                <a:spcPts val="425"/>
              </a:spcBef>
            </a:pPr>
            <a:r>
              <a:rPr lang="en-US" altLang="ja-JP">
                <a:solidFill>
                  <a:srgbClr val="000000"/>
                </a:solidFill>
                <a:latin typeface="Calibri" charset="0"/>
                <a:sym typeface="Calibri" charset="0"/>
              </a:rPr>
              <a:t>AMIS &amp; GLAM</a:t>
            </a:r>
          </a:p>
          <a:p>
            <a:pPr marL="39688">
              <a:spcBef>
                <a:spcPts val="425"/>
              </a:spcBef>
            </a:pPr>
            <a:r>
              <a:rPr lang="en-US" altLang="ja-JP">
                <a:solidFill>
                  <a:srgbClr val="000000"/>
                </a:solidFill>
                <a:latin typeface="Calibri" charset="0"/>
                <a:sym typeface="Calibri" charset="0"/>
              </a:rPr>
              <a:t>They committed to improve market information and transparency in order to make international markets for agricultural commodities more effective. </a:t>
            </a:r>
          </a:p>
          <a:p>
            <a:pPr marL="39688">
              <a:spcBef>
                <a:spcPts val="425"/>
              </a:spcBef>
            </a:pPr>
            <a:r>
              <a:rPr lang="en-US" altLang="ja-JP">
                <a:solidFill>
                  <a:srgbClr val="000000"/>
                </a:solidFill>
                <a:latin typeface="Calibri" charset="0"/>
                <a:sym typeface="Calibri" charset="0"/>
              </a:rPr>
              <a:t>To that end, they will launch Agricultural Market Information System" (AMIS) and  "Global Agricultural Geo-monitoring (GLAM) Initiative".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1146175" y="685800"/>
            <a:ext cx="4568825" cy="3427413"/>
          </a:xfrm>
          <a:noFill/>
          <a:ln>
            <a:solidFill>
              <a:srgbClr val="000000"/>
            </a:solidFill>
            <a:miter lim="800000"/>
            <a:headEnd/>
            <a:tailEnd/>
          </a:ln>
        </p:spPr>
      </p:sp>
      <p:sp>
        <p:nvSpPr>
          <p:cNvPr id="45059" name="Rectangle 3"/>
          <p:cNvSpPr>
            <a:spLocks noGrp="1"/>
          </p:cNvSpPr>
          <p:nvPr>
            <p:ph type="body" idx="1"/>
          </p:nvPr>
        </p:nvSpPr>
        <p:spPr>
          <a:noFill/>
        </p:spPr>
        <p:txBody>
          <a:bodyPr lIns="85102" tIns="42550" rIns="85102" bIns="42550"/>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1146175" y="685800"/>
            <a:ext cx="4568825" cy="3427413"/>
          </a:xfrm>
          <a:noFill/>
          <a:ln>
            <a:solidFill>
              <a:srgbClr val="000000"/>
            </a:solidFill>
            <a:miter lim="800000"/>
            <a:headEnd/>
            <a:tailEnd/>
          </a:ln>
        </p:spPr>
      </p:sp>
      <p:sp>
        <p:nvSpPr>
          <p:cNvPr id="48131" name="Rectangle 3"/>
          <p:cNvSpPr>
            <a:spLocks noGrp="1"/>
          </p:cNvSpPr>
          <p:nvPr>
            <p:ph type="body" idx="1"/>
          </p:nvPr>
        </p:nvSpPr>
        <p:spPr>
          <a:noFill/>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Increase </a:t>
            </a:r>
            <a:r>
              <a:rPr lang="en-US" dirty="0" err="1" smtClean="0"/>
              <a:t>prio</a:t>
            </a:r>
            <a:r>
              <a:rPr lang="en-US" dirty="0" smtClean="0"/>
              <a:t> 1 polygon from N60 to N70 </a:t>
            </a:r>
            <a:r>
              <a:rPr lang="en-US" dirty="0" err="1" smtClean="0"/>
              <a:t>deg</a:t>
            </a:r>
            <a:endParaRPr lang="en-US" dirty="0" smtClean="0"/>
          </a:p>
        </p:txBody>
      </p:sp>
      <p:sp>
        <p:nvSpPr>
          <p:cNvPr id="4" name="Slide Number Placeholder 3"/>
          <p:cNvSpPr>
            <a:spLocks noGrp="1"/>
          </p:cNvSpPr>
          <p:nvPr>
            <p:ph type="sldNum" sz="quarter" idx="10"/>
          </p:nvPr>
        </p:nvSpPr>
        <p:spPr>
          <a:xfrm>
            <a:off x="3885010" y="8684684"/>
            <a:ext cx="2971800" cy="457200"/>
          </a:xfrm>
          <a:prstGeom prst="rect">
            <a:avLst/>
          </a:prstGeom>
        </p:spPr>
        <p:txBody>
          <a:bodyPr/>
          <a:lstStyle/>
          <a:p>
            <a:fld id="{8F0A62EA-05BB-B14E-8365-EFE8FDEF1272}" type="slidenum">
              <a:rPr lang="en-US" smtClean="0"/>
              <a:pPr/>
              <a:t>43</a:t>
            </a:fld>
            <a:endParaRPr lang="en-US"/>
          </a:p>
        </p:txBody>
      </p:sp>
    </p:spTree>
    <p:extLst>
      <p:ext uri="{BB962C8B-B14F-4D97-AF65-F5344CB8AC3E}">
        <p14:creationId xmlns="" xmlns:p14="http://schemas.microsoft.com/office/powerpoint/2010/main" val="222207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83992" y="8684963"/>
            <a:ext cx="2972392" cy="457567"/>
          </a:xfrm>
          <a:prstGeom prst="rect">
            <a:avLst/>
          </a:prstGeom>
          <a:noFill/>
        </p:spPr>
        <p:txBody>
          <a:bodyPr/>
          <a:lstStyle/>
          <a:p>
            <a:fld id="{41AF73F7-171A-4E2F-80DB-D61AB9F897EA}" type="slidenum">
              <a:rPr lang="en-US" altLang="ja-JP" smtClean="0">
                <a:solidFill>
                  <a:prstClr val="black"/>
                </a:solidFill>
              </a:rPr>
              <a:pPr/>
              <a:t>45</a:t>
            </a:fld>
            <a:endParaRPr lang="en-US" altLang="ja-JP" dirty="0" smtClean="0">
              <a:solidFill>
                <a:prstClr val="black"/>
              </a:solidFill>
            </a:endParaRPr>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xfrm>
            <a:off x="686934" y="4343217"/>
            <a:ext cx="5485753" cy="4116639"/>
          </a:xfrm>
          <a:noFill/>
          <a:ln/>
        </p:spPr>
        <p:txBody>
          <a:bodyPr lIns="91535" tIns="45768" rIns="91535" bIns="45768"/>
          <a:lstStyle/>
          <a:p>
            <a:endParaRPr lang="ja-JP" altLang="ja-JP"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652E328-575C-4AE8-B88D-08D618EC4B45}"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C27D9E9-6177-4753-8C45-5E67852E44CD}"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495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p:txBody>
          <a:bodyPr/>
          <a:lstStyle>
            <a:lvl1pPr>
              <a:defRPr/>
            </a:lvl1pPr>
          </a:lstStyle>
          <a:p>
            <a:fld id="{BF740A83-F07E-4BBC-AF01-3BCAB5D3F12F}"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p:txBody>
          <a:bodyPr/>
          <a:lstStyle>
            <a:lvl1pPr>
              <a:defRPr/>
            </a:lvl1pPr>
          </a:lstStyle>
          <a:p>
            <a:fld id="{27561C78-2092-4293-87CD-3C4677FA9122}"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p:txBody>
          <a:bodyPr/>
          <a:lstStyle>
            <a:lvl1pPr>
              <a:defRPr/>
            </a:lvl1pPr>
          </a:lstStyle>
          <a:p>
            <a:fld id="{9E1C1A20-6909-4DA9-AF6E-0E16B65FF31B}"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lvl1pPr>
              <a:defRPr/>
            </a:lvl1pPr>
          </a:lstStyle>
          <a:p>
            <a:fld id="{33CFAF8D-57B8-4E7F-8968-828856E47236}"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3C79FFB2-EAFA-438D-A15C-2976BA9568D1}"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BB6AA077-3C68-4B6C-8F54-D5602CCEFE6D}"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E2B78407-6B9F-4559-996A-737E89A4876E}"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6888" y="-20638"/>
            <a:ext cx="2286000" cy="25511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112" y="-20638"/>
            <a:ext cx="6705601" cy="25511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94A402F4-F174-49D5-B990-1C9CF062FD5B}"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146051" y="246063"/>
            <a:ext cx="8778875" cy="3278187"/>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mtClean="0">
                <a:solidFill>
                  <a:srgbClr val="000000"/>
                </a:solidFill>
                <a:cs typeface="+mn-cs"/>
              </a:rPr>
              <a:t/>
            </a:r>
            <a:br>
              <a:rPr lang="en-US" altLang="ja-JP" smtClean="0">
                <a:solidFill>
                  <a:srgbClr val="000000"/>
                </a:solidFill>
                <a:cs typeface="+mn-cs"/>
              </a:rPr>
            </a:br>
            <a:r>
              <a:rPr lang="en-US" altLang="ja-JP" smtClean="0">
                <a:solidFill>
                  <a:srgbClr val="000000"/>
                </a:solidFill>
                <a:cs typeface="+mn-cs"/>
              </a:rPr>
              <a:t/>
            </a:r>
            <a:br>
              <a:rPr lang="en-US" altLang="ja-JP" smtClean="0">
                <a:solidFill>
                  <a:srgbClr val="000000"/>
                </a:solidFill>
                <a:cs typeface="+mn-cs"/>
              </a:rPr>
            </a:br>
            <a:endParaRPr lang="en-US" altLang="ja-JP" smtClean="0">
              <a:solidFill>
                <a:srgbClr val="000000"/>
              </a:solidFill>
              <a:cs typeface="+mn-cs"/>
            </a:endParaRPr>
          </a:p>
        </p:txBody>
      </p:sp>
      <p:sp>
        <p:nvSpPr>
          <p:cNvPr id="51202" name="Rectangle 2"/>
          <p:cNvSpPr>
            <a:spLocks noGrp="1" noChangeArrowheads="1"/>
          </p:cNvSpPr>
          <p:nvPr>
            <p:ph type="ctrTitle"/>
          </p:nvPr>
        </p:nvSpPr>
        <p:spPr>
          <a:xfrm>
            <a:off x="685800" y="2130437"/>
            <a:ext cx="7772400" cy="1470025"/>
          </a:xfrm>
        </p:spPr>
        <p:txBody>
          <a:bodyPr/>
          <a:lstStyle>
            <a:lvl1pPr>
              <a:defRPr/>
            </a:lvl1pPr>
          </a:lstStyle>
          <a:p>
            <a:pPr lvl="0"/>
            <a:r>
              <a:rPr lang="ja-JP" altLang="en-US" noProof="0" smtClean="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79C148C-0B07-4876-8795-AF45AAA1E4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0BB92-2B55-4853-9732-6DAE74AE5DC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6888" y="-20638"/>
            <a:ext cx="2286000" cy="43291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112" y="-20638"/>
            <a:ext cx="6705601" cy="43291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5936A6A-BB65-4710-8B44-DA390EF89326}"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331952-396D-4604-AE7D-07FE8D965F5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05AADD-6062-4B74-88FA-872C6A84276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3F5033-85C4-43C9-AA11-257801D8061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90321C-00D4-4175-B678-DAACFDB2663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847F4B-A6A0-490E-BF88-5DF72605EBA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3F3F77-6AE8-4D6B-8C2D-D61453033F6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3E6A81-5EA3-4D82-A73D-4A4FEFBFC95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D7537-96AE-4B96-966F-425A1727315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5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76FAD-F274-4A91-902C-AF1E2C32A1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60824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146051" y="246063"/>
            <a:ext cx="8778875" cy="3278187"/>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mtClean="0">
                <a:solidFill>
                  <a:srgbClr val="000000"/>
                </a:solidFill>
                <a:cs typeface="+mn-cs"/>
              </a:rPr>
              <a:t/>
            </a:r>
            <a:br>
              <a:rPr lang="en-US" altLang="ja-JP" smtClean="0">
                <a:solidFill>
                  <a:srgbClr val="000000"/>
                </a:solidFill>
                <a:cs typeface="+mn-cs"/>
              </a:rPr>
            </a:br>
            <a:r>
              <a:rPr lang="en-US" altLang="ja-JP" smtClean="0">
                <a:solidFill>
                  <a:srgbClr val="000000"/>
                </a:solidFill>
                <a:cs typeface="+mn-cs"/>
              </a:rPr>
              <a:t/>
            </a:r>
            <a:br>
              <a:rPr lang="en-US" altLang="ja-JP" smtClean="0">
                <a:solidFill>
                  <a:srgbClr val="000000"/>
                </a:solidFill>
                <a:cs typeface="+mn-cs"/>
              </a:rPr>
            </a:br>
            <a:endParaRPr lang="en-US" altLang="ja-JP" smtClean="0">
              <a:solidFill>
                <a:srgbClr val="000000"/>
              </a:solidFill>
              <a:cs typeface="+mn-cs"/>
            </a:endParaRPr>
          </a:p>
        </p:txBody>
      </p:sp>
      <p:sp>
        <p:nvSpPr>
          <p:cNvPr id="51202" name="Rectangle 2"/>
          <p:cNvSpPr>
            <a:spLocks noGrp="1" noChangeArrowheads="1"/>
          </p:cNvSpPr>
          <p:nvPr>
            <p:ph type="ctrTitle"/>
          </p:nvPr>
        </p:nvSpPr>
        <p:spPr>
          <a:xfrm>
            <a:off x="685800" y="2130437"/>
            <a:ext cx="7772400" cy="1470025"/>
          </a:xfrm>
        </p:spPr>
        <p:txBody>
          <a:bodyPr/>
          <a:lstStyle>
            <a:lvl1pPr>
              <a:defRPr/>
            </a:lvl1pPr>
          </a:lstStyle>
          <a:p>
            <a:pPr lvl="0"/>
            <a:r>
              <a:rPr lang="ja-JP" altLang="en-US" noProof="0" smtClean="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79C148C-0B07-4876-8795-AF45AAA1E4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7324829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86020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9743213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2256431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2141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2024488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8078867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35597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43629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396172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0BB92-2B55-4853-9732-6DAE74AE5DC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982FA-36F9-4D03-8FA5-EE98686FD6B2}" type="slidenum">
              <a:rPr lang="en-US"/>
              <a:pPr>
                <a:defRPr/>
              </a:pPr>
              <a:t>&lt;#&gt;</a:t>
            </a:fld>
            <a:endParaRPr lang="en-US"/>
          </a:p>
        </p:txBody>
      </p:sp>
    </p:spTree>
    <p:extLst>
      <p:ext uri="{BB962C8B-B14F-4D97-AF65-F5344CB8AC3E}">
        <p14:creationId xmlns:p14="http://schemas.microsoft.com/office/powerpoint/2010/main" xmlns="" val="19755355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DD269-6A6C-4C25-A3D9-B2E8B7BC9701}" type="slidenum">
              <a:rPr lang="en-US"/>
              <a:pPr>
                <a:defRPr/>
              </a:pPr>
              <a:t>&lt;#&gt;</a:t>
            </a:fld>
            <a:endParaRPr lang="en-US"/>
          </a:p>
        </p:txBody>
      </p:sp>
    </p:spTree>
    <p:extLst>
      <p:ext uri="{BB962C8B-B14F-4D97-AF65-F5344CB8AC3E}">
        <p14:creationId xmlns:p14="http://schemas.microsoft.com/office/powerpoint/2010/main" xmlns="" val="242665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C41BE-28C3-4E31-8672-17FF7B7500C6}" type="slidenum">
              <a:rPr lang="en-US"/>
              <a:pPr>
                <a:defRPr/>
              </a:pPr>
              <a:t>&lt;#&gt;</a:t>
            </a:fld>
            <a:endParaRPr lang="en-US"/>
          </a:p>
        </p:txBody>
      </p:sp>
    </p:spTree>
    <p:extLst>
      <p:ext uri="{BB962C8B-B14F-4D97-AF65-F5344CB8AC3E}">
        <p14:creationId xmlns:p14="http://schemas.microsoft.com/office/powerpoint/2010/main" xmlns="" val="30946916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64958E-E6ED-4AA1-B290-64B31DB1F742}" type="slidenum">
              <a:rPr lang="en-US"/>
              <a:pPr>
                <a:defRPr/>
              </a:pPr>
              <a:t>&lt;#&gt;</a:t>
            </a:fld>
            <a:endParaRPr lang="en-US"/>
          </a:p>
        </p:txBody>
      </p:sp>
    </p:spTree>
    <p:extLst>
      <p:ext uri="{BB962C8B-B14F-4D97-AF65-F5344CB8AC3E}">
        <p14:creationId xmlns:p14="http://schemas.microsoft.com/office/powerpoint/2010/main" xmlns="" val="9648589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FB171E-9C84-43D9-9F39-3E51CF62B27A}" type="slidenum">
              <a:rPr lang="en-US"/>
              <a:pPr>
                <a:defRPr/>
              </a:pPr>
              <a:t>&lt;#&gt;</a:t>
            </a:fld>
            <a:endParaRPr lang="en-US"/>
          </a:p>
        </p:txBody>
      </p:sp>
    </p:spTree>
    <p:extLst>
      <p:ext uri="{BB962C8B-B14F-4D97-AF65-F5344CB8AC3E}">
        <p14:creationId xmlns:p14="http://schemas.microsoft.com/office/powerpoint/2010/main" xmlns="" val="36196577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C9BE5F-FBD2-4D86-AADB-6B1146DC94CE}" type="slidenum">
              <a:rPr lang="en-US"/>
              <a:pPr>
                <a:defRPr/>
              </a:pPr>
              <a:t>&lt;#&gt;</a:t>
            </a:fld>
            <a:endParaRPr lang="en-US"/>
          </a:p>
        </p:txBody>
      </p:sp>
    </p:spTree>
    <p:extLst>
      <p:ext uri="{BB962C8B-B14F-4D97-AF65-F5344CB8AC3E}">
        <p14:creationId xmlns:p14="http://schemas.microsoft.com/office/powerpoint/2010/main" xmlns="" val="21744765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5C0D2F-B47D-4D45-A0C4-660D1463B1B0}" type="slidenum">
              <a:rPr lang="en-US"/>
              <a:pPr>
                <a:defRPr/>
              </a:pPr>
              <a:t>&lt;#&gt;</a:t>
            </a:fld>
            <a:endParaRPr lang="en-US"/>
          </a:p>
        </p:txBody>
      </p:sp>
    </p:spTree>
    <p:extLst>
      <p:ext uri="{BB962C8B-B14F-4D97-AF65-F5344CB8AC3E}">
        <p14:creationId xmlns:p14="http://schemas.microsoft.com/office/powerpoint/2010/main" xmlns="" val="14943005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17A22-865A-4535-A936-8CA7C5DE2FC6}" type="slidenum">
              <a:rPr lang="en-US"/>
              <a:pPr>
                <a:defRPr/>
              </a:pPr>
              <a:t>&lt;#&gt;</a:t>
            </a:fld>
            <a:endParaRPr lang="en-US"/>
          </a:p>
        </p:txBody>
      </p:sp>
    </p:spTree>
    <p:extLst>
      <p:ext uri="{BB962C8B-B14F-4D97-AF65-F5344CB8AC3E}">
        <p14:creationId xmlns:p14="http://schemas.microsoft.com/office/powerpoint/2010/main" xmlns="" val="11403416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543E8-B2D2-42F2-BA79-A11401569924}" type="slidenum">
              <a:rPr lang="en-US"/>
              <a:pPr>
                <a:defRPr/>
              </a:pPr>
              <a:t>&lt;#&gt;</a:t>
            </a:fld>
            <a:endParaRPr lang="en-US"/>
          </a:p>
        </p:txBody>
      </p:sp>
    </p:spTree>
    <p:extLst>
      <p:ext uri="{BB962C8B-B14F-4D97-AF65-F5344CB8AC3E}">
        <p14:creationId xmlns:p14="http://schemas.microsoft.com/office/powerpoint/2010/main" xmlns="" val="2507801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100E1-C945-43E3-ACB1-DD554E86C63D}" type="slidenum">
              <a:rPr lang="en-US"/>
              <a:pPr>
                <a:defRPr/>
              </a:pPr>
              <a:t>&lt;#&gt;</a:t>
            </a:fld>
            <a:endParaRPr lang="en-US"/>
          </a:p>
        </p:txBody>
      </p:sp>
    </p:spTree>
    <p:extLst>
      <p:ext uri="{BB962C8B-B14F-4D97-AF65-F5344CB8AC3E}">
        <p14:creationId xmlns:p14="http://schemas.microsoft.com/office/powerpoint/2010/main" xmlns="" val="273046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331952-396D-4604-AE7D-07FE8D965F5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0CDD0-E9C0-4F21-9FF7-C2A030FA6FC0}" type="slidenum">
              <a:rPr lang="en-US"/>
              <a:pPr>
                <a:defRPr/>
              </a:pPr>
              <a:t>&lt;#&gt;</a:t>
            </a:fld>
            <a:endParaRPr lang="en-US"/>
          </a:p>
        </p:txBody>
      </p:sp>
    </p:spTree>
    <p:extLst>
      <p:ext uri="{BB962C8B-B14F-4D97-AF65-F5344CB8AC3E}">
        <p14:creationId xmlns:p14="http://schemas.microsoft.com/office/powerpoint/2010/main" xmlns="" val="37748714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200" y="1600206"/>
            <a:ext cx="8229600" cy="4525963"/>
          </a:xfrm>
        </p:spPr>
        <p:txBody>
          <a:bodyPr/>
          <a:lstStyle/>
          <a:p>
            <a:pPr lvl="0"/>
            <a:endParaRPr lang="id-ID"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71C07-85BD-4D64-9C12-D066FE15D715}" type="slidenum">
              <a:rPr lang="en-US"/>
              <a:pPr>
                <a:defRPr/>
              </a:pPr>
              <a:t>&lt;#&gt;</a:t>
            </a:fld>
            <a:endParaRPr lang="en-US"/>
          </a:p>
        </p:txBody>
      </p:sp>
    </p:spTree>
    <p:extLst>
      <p:ext uri="{BB962C8B-B14F-4D97-AF65-F5344CB8AC3E}">
        <p14:creationId xmlns:p14="http://schemas.microsoft.com/office/powerpoint/2010/main" xmlns="" val="12151468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146051" y="246063"/>
            <a:ext cx="8778875" cy="3278187"/>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p:spPr>
        <p:txBody>
          <a:bodyPr lIns="38100" tIns="38100" rIns="38100" bIns="381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mtClean="0">
                <a:solidFill>
                  <a:srgbClr val="000000"/>
                </a:solidFill>
                <a:cs typeface="+mn-cs"/>
              </a:rPr>
              <a:t/>
            </a:r>
            <a:br>
              <a:rPr lang="en-US" altLang="ja-JP" smtClean="0">
                <a:solidFill>
                  <a:srgbClr val="000000"/>
                </a:solidFill>
                <a:cs typeface="+mn-cs"/>
              </a:rPr>
            </a:br>
            <a:r>
              <a:rPr lang="en-US" altLang="ja-JP" smtClean="0">
                <a:solidFill>
                  <a:srgbClr val="000000"/>
                </a:solidFill>
                <a:cs typeface="+mn-cs"/>
              </a:rPr>
              <a:t/>
            </a:r>
            <a:br>
              <a:rPr lang="en-US" altLang="ja-JP" smtClean="0">
                <a:solidFill>
                  <a:srgbClr val="000000"/>
                </a:solidFill>
                <a:cs typeface="+mn-cs"/>
              </a:rPr>
            </a:br>
            <a:endParaRPr lang="en-US" altLang="ja-JP" smtClean="0">
              <a:solidFill>
                <a:srgbClr val="000000"/>
              </a:solidFill>
              <a:cs typeface="+mn-cs"/>
            </a:endParaRPr>
          </a:p>
        </p:txBody>
      </p:sp>
      <p:sp>
        <p:nvSpPr>
          <p:cNvPr id="51202" name="Rectangle 2"/>
          <p:cNvSpPr>
            <a:spLocks noGrp="1" noChangeArrowheads="1"/>
          </p:cNvSpPr>
          <p:nvPr>
            <p:ph type="ctrTitle"/>
          </p:nvPr>
        </p:nvSpPr>
        <p:spPr>
          <a:xfrm>
            <a:off x="685800" y="2130437"/>
            <a:ext cx="7772400" cy="1470025"/>
          </a:xfrm>
        </p:spPr>
        <p:txBody>
          <a:bodyPr/>
          <a:lstStyle>
            <a:lvl1pPr>
              <a:defRPr/>
            </a:lvl1pPr>
          </a:lstStyle>
          <a:p>
            <a:pPr lvl="0"/>
            <a:r>
              <a:rPr lang="ja-JP" altLang="en-US" noProof="0" smtClean="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7FBBBD7-533F-46D6-AD1D-7233DB3961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5EBF0-5306-482F-B965-912BDCDEB2B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FEB92-1214-491D-9085-E4B80D02819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7D3C0-8AED-4D48-A652-C31A6920189D}"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12F0FD-A923-4390-BB5A-46C6F1F564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FF770A-51BA-4C87-99D2-1C04B6FA50E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D1D0D9-634E-4C18-AFB0-97DEF70E078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5E808-B173-4E2D-B8A1-FB0CE3AA97D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05AADD-6062-4B74-88FA-872C6A84276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E6B999-A1F9-493D-8BC5-76BCE997D3C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5F1E33-DD77-4A23-A2E5-3DBCBCFFC0A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5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B0448-9CC1-46C8-BFDB-CC42610D987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スライド番号プレースホルダ 3"/>
          <p:cNvSpPr>
            <a:spLocks noGrp="1"/>
          </p:cNvSpPr>
          <p:nvPr>
            <p:ph type="sldNum" sz="quarter" idx="10"/>
          </p:nvPr>
        </p:nvSpPr>
        <p:spPr/>
        <p:txBody>
          <a:bodyPr/>
          <a:lstStyle>
            <a:lvl1pPr algn="l">
              <a:defRPr kumimoji="1"/>
            </a:lvl1pPr>
          </a:lstStyle>
          <a:p>
            <a:pPr>
              <a:defRPr/>
            </a:pPr>
            <a:fld id="{94BE8FA7-E56F-4ECA-848C-36AA1D00A054}" type="slidenum">
              <a:rPr lang="en-US" altLang="ja-JP"/>
              <a:pPr>
                <a:defRPr/>
              </a:pPr>
              <a:t>&lt;#&gt;</a:t>
            </a:fld>
            <a:endParaRPr lang="en-US" altLang="ja-JP"/>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lgn="l">
              <a:defRPr kumimoji="1"/>
            </a:lvl1pPr>
          </a:lstStyle>
          <a:p>
            <a:pPr>
              <a:defRPr/>
            </a:pPr>
            <a:fld id="{D18FC9FD-4E38-4CDC-80E9-BDD7A571036D}" type="slidenum">
              <a:rPr lang="en-US" altLang="ja-JP"/>
              <a:pPr>
                <a:defRPr/>
              </a:pPr>
              <a:t>&lt;#&gt;</a:t>
            </a:fld>
            <a:endParaRPr lang="en-US" altLang="ja-JP"/>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p:txBody>
          <a:bodyPr/>
          <a:lstStyle>
            <a:lvl1pPr algn="l">
              <a:defRPr kumimoji="1"/>
            </a:lvl1pPr>
          </a:lstStyle>
          <a:p>
            <a:pPr>
              <a:defRPr/>
            </a:pPr>
            <a:fld id="{16EB844E-EC1D-45EF-A65B-3091C2DC5C38}" type="slidenum">
              <a:rPr lang="en-US" altLang="ja-JP"/>
              <a:pPr>
                <a:defRPr/>
              </a:pPr>
              <a:t>&lt;#&gt;</a:t>
            </a:fld>
            <a:endParaRPr lang="en-US" altLang="ja-JP"/>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495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p:txBody>
          <a:bodyPr/>
          <a:lstStyle>
            <a:lvl1pPr algn="l">
              <a:defRPr kumimoji="1"/>
            </a:lvl1pPr>
          </a:lstStyle>
          <a:p>
            <a:pPr>
              <a:defRPr/>
            </a:pPr>
            <a:fld id="{D40837F7-D0D7-434B-B17F-720207C562EA}" type="slidenum">
              <a:rPr lang="en-US" altLang="ja-JP"/>
              <a:pPr>
                <a:defRPr/>
              </a:pPr>
              <a:t>&lt;#&gt;</a:t>
            </a:fld>
            <a:endParaRPr lang="en-US" altLang="ja-JP"/>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p:txBody>
          <a:bodyPr/>
          <a:lstStyle>
            <a:lvl1pPr algn="l">
              <a:defRPr kumimoji="1"/>
            </a:lvl1pPr>
          </a:lstStyle>
          <a:p>
            <a:pPr>
              <a:defRPr/>
            </a:pPr>
            <a:fld id="{85FB4C36-D340-4B06-BEB0-0C21C4FF3578}" type="slidenum">
              <a:rPr lang="en-US" altLang="ja-JP"/>
              <a:pPr>
                <a:defRPr/>
              </a:pPr>
              <a:t>&lt;#&gt;</a:t>
            </a:fld>
            <a:endParaRPr lang="en-US" altLang="ja-JP"/>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p:txBody>
          <a:bodyPr/>
          <a:lstStyle>
            <a:lvl1pPr algn="l">
              <a:defRPr kumimoji="1"/>
            </a:lvl1pPr>
          </a:lstStyle>
          <a:p>
            <a:pPr>
              <a:defRPr/>
            </a:pPr>
            <a:fld id="{5A3D0446-D6CE-4A12-B33F-5B8F55C3F87A}" type="slidenum">
              <a:rPr lang="en-US" altLang="ja-JP"/>
              <a:pPr>
                <a:defRPr/>
              </a:pPr>
              <a:t>&lt;#&gt;</a:t>
            </a:fld>
            <a:endParaRPr lang="en-US" altLang="ja-JP"/>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lvl1pPr algn="l">
              <a:defRPr kumimoji="1"/>
            </a:lvl1pPr>
          </a:lstStyle>
          <a:p>
            <a:pPr>
              <a:defRPr/>
            </a:pPr>
            <a:fld id="{DCF18956-A775-478E-9EAC-B58A7D81FC74}" type="slidenum">
              <a:rPr lang="en-US" altLang="ja-JP"/>
              <a:pPr>
                <a:defRPr/>
              </a:pPr>
              <a:t>&lt;#&gt;</a:t>
            </a:fld>
            <a:endParaRPr lang="en-US" altLang="ja-JP"/>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3F5033-85C4-43C9-AA11-257801D8061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lgn="l">
              <a:defRPr kumimoji="1"/>
            </a:lvl1pPr>
          </a:lstStyle>
          <a:p>
            <a:pPr>
              <a:defRPr/>
            </a:pPr>
            <a:fld id="{85DCD135-ACC3-4441-8353-9E7841C97920}" type="slidenum">
              <a:rPr lang="en-US" altLang="ja-JP"/>
              <a:pPr>
                <a:defRPr/>
              </a:pPr>
              <a:t>&lt;#&gt;</a:t>
            </a:fld>
            <a:endParaRPr lang="en-US" altLang="ja-JP"/>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lgn="l">
              <a:defRPr kumimoji="1"/>
            </a:lvl1pPr>
          </a:lstStyle>
          <a:p>
            <a:pPr>
              <a:defRPr/>
            </a:pPr>
            <a:fld id="{30DC41EB-53D6-4E80-A1CC-F497680F5A42}" type="slidenum">
              <a:rPr lang="en-US" altLang="ja-JP"/>
              <a:pPr>
                <a:defRPr/>
              </a:pPr>
              <a:t>&lt;#&gt;</a:t>
            </a:fld>
            <a:endParaRPr lang="en-US" altLang="ja-JP"/>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lgn="l">
              <a:defRPr kumimoji="1"/>
            </a:lvl1pPr>
          </a:lstStyle>
          <a:p>
            <a:pPr>
              <a:defRPr/>
            </a:pPr>
            <a:fld id="{BFB600EB-0F8B-4238-AEC7-16D11148C1CA}" type="slidenum">
              <a:rPr lang="en-US" altLang="ja-JP"/>
              <a:pPr>
                <a:defRPr/>
              </a:pPr>
              <a:t>&lt;#&gt;</a:t>
            </a:fld>
            <a:endParaRPr lang="en-US" altLang="ja-JP"/>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6888" y="-20638"/>
            <a:ext cx="2286000" cy="25511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112" y="-20638"/>
            <a:ext cx="6705601" cy="25511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lgn="l">
              <a:defRPr kumimoji="1"/>
            </a:lvl1pPr>
          </a:lstStyle>
          <a:p>
            <a:pPr>
              <a:defRPr/>
            </a:pPr>
            <a:fld id="{3094F468-AD0E-4493-BDDD-9AAEAFD7BDDD}" type="slidenum">
              <a:rPr lang="en-US" altLang="ja-JP"/>
              <a:pPr>
                <a:defRPr/>
              </a:pPr>
              <a:t>&lt;#&gt;</a:t>
            </a:fld>
            <a:endParaRPr lang="en-US" altLang="ja-JP"/>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146051" y="246063"/>
            <a:ext cx="8778875" cy="3278187"/>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p:spPr>
        <p:txBody>
          <a:bodyPr lIns="38100" tIns="38100" rIns="38100" bIns="381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mtClean="0">
                <a:solidFill>
                  <a:srgbClr val="000000"/>
                </a:solidFill>
                <a:cs typeface="+mn-cs"/>
              </a:rPr>
              <a:t/>
            </a:r>
            <a:br>
              <a:rPr lang="en-US" altLang="ja-JP" smtClean="0">
                <a:solidFill>
                  <a:srgbClr val="000000"/>
                </a:solidFill>
                <a:cs typeface="+mn-cs"/>
              </a:rPr>
            </a:br>
            <a:r>
              <a:rPr lang="en-US" altLang="ja-JP" smtClean="0">
                <a:solidFill>
                  <a:srgbClr val="000000"/>
                </a:solidFill>
                <a:cs typeface="+mn-cs"/>
              </a:rPr>
              <a:t/>
            </a:r>
            <a:br>
              <a:rPr lang="en-US" altLang="ja-JP" smtClean="0">
                <a:solidFill>
                  <a:srgbClr val="000000"/>
                </a:solidFill>
                <a:cs typeface="+mn-cs"/>
              </a:rPr>
            </a:br>
            <a:endParaRPr lang="en-US" altLang="ja-JP" smtClean="0">
              <a:solidFill>
                <a:srgbClr val="000000"/>
              </a:solidFill>
              <a:cs typeface="+mn-cs"/>
            </a:endParaRPr>
          </a:p>
        </p:txBody>
      </p:sp>
      <p:sp>
        <p:nvSpPr>
          <p:cNvPr id="51202" name="Rectangle 2"/>
          <p:cNvSpPr>
            <a:spLocks noGrp="1" noChangeArrowheads="1"/>
          </p:cNvSpPr>
          <p:nvPr>
            <p:ph type="ctrTitle"/>
          </p:nvPr>
        </p:nvSpPr>
        <p:spPr>
          <a:xfrm>
            <a:off x="685800" y="2130437"/>
            <a:ext cx="7772400" cy="1470025"/>
          </a:xfrm>
        </p:spPr>
        <p:txBody>
          <a:bodyPr/>
          <a:lstStyle>
            <a:lvl1pPr>
              <a:defRPr/>
            </a:lvl1pPr>
          </a:lstStyle>
          <a:p>
            <a:pPr lvl="0"/>
            <a:r>
              <a:rPr lang="ja-JP" altLang="en-US" noProof="0" smtClean="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7FBBBD7-533F-46D6-AD1D-7233DB3961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5EBF0-5306-482F-B965-912BDCDEB2B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FEB92-1214-491D-9085-E4B80D02819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7D3C0-8AED-4D48-A652-C31A6920189D}"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12F0FD-A923-4390-BB5A-46C6F1F564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FF770A-51BA-4C87-99D2-1C04B6FA50E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90321C-00D4-4175-B678-DAACFDB2663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D1D0D9-634E-4C18-AFB0-97DEF70E078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5E808-B173-4E2D-B8A1-FB0CE3AA97D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E6B999-A1F9-493D-8BC5-76BCE997D3C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5F1E33-DD77-4A23-A2E5-3DBCBCFFC0A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5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B0448-9CC1-46C8-BFDB-CC42610D987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lvl1pPr>
              <a:defRPr>
                <a:solidFill>
                  <a:schemeClr val="tx1"/>
                </a:solidFill>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7F26E11-35A2-4B28-AAC5-E9C70DDE7523}" type="datetime1">
              <a:rPr lang="ja-JP" altLang="en-US" smtClean="0"/>
              <a:pPr>
                <a:defRPr/>
              </a:pPr>
              <a:t>2014/2/26</a:t>
            </a:fld>
            <a:endParaRPr lang="ja-JP" altLang="en-US" dirty="0"/>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82D891-7CB8-4BAD-85E6-07C883A6427C}"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baseline="0">
                <a:latin typeface="Calibri" pitchFamily="34" charset="0"/>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marL="179388" indent="-179388">
              <a:spcBef>
                <a:spcPts val="800"/>
              </a:spcBef>
              <a:defRPr sz="1800" baseline="0">
                <a:latin typeface="Calibri" pitchFamily="34" charset="0"/>
              </a:defRPr>
            </a:lvl1pPr>
            <a:lvl2pPr marL="536575" indent="-179388">
              <a:spcBef>
                <a:spcPts val="800"/>
              </a:spcBef>
              <a:buFont typeface="Wingdings" pitchFamily="2" charset="2"/>
              <a:buChar char="Ø"/>
              <a:defRPr sz="1800" baseline="0">
                <a:latin typeface="Calibri" pitchFamily="34" charset="0"/>
              </a:defRPr>
            </a:lvl2pPr>
            <a:lvl3pPr marL="893763" indent="-177800">
              <a:spcBef>
                <a:spcPts val="800"/>
              </a:spcBef>
              <a:buFont typeface="Wingdings" pitchFamily="2" charset="2"/>
              <a:buChar char="ü"/>
              <a:defRPr sz="1800" baseline="0">
                <a:latin typeface="Calibri" pitchFamily="34" charset="0"/>
              </a:defRPr>
            </a:lvl3pPr>
            <a:lvl4pPr marL="1252538" indent="-179388">
              <a:spcBef>
                <a:spcPts val="800"/>
              </a:spcBef>
              <a:defRPr sz="1800" baseline="0">
                <a:latin typeface="Calibri" pitchFamily="34" charset="0"/>
              </a:defRPr>
            </a:lvl4pPr>
            <a:lvl5pPr marL="1609725" indent="-177800">
              <a:spcBef>
                <a:spcPts val="800"/>
              </a:spcBef>
              <a:defRPr sz="1800" baseline="0">
                <a:latin typeface="Calibri"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8529600-9065-47FD-9BA4-32A2D0203616}" type="datetime1">
              <a:rPr lang="ja-JP" altLang="en-US" smtClean="0"/>
              <a:pPr>
                <a:defRPr/>
              </a:pPr>
              <a:t>2014/2/26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8F37BC6-FEF5-474E-9231-C5DFFD4B31A0}"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5EFE83E-7F4E-43C7-B465-F5D8298BB3AE}" type="datetime1">
              <a:rPr lang="ja-JP" altLang="en-US" smtClean="0"/>
              <a:pPr>
                <a:defRPr/>
              </a:pPr>
              <a:t>2014/2/26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D465D60-2FBF-4DAB-938C-1AC3B76DFC4A}"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DE9521F-9BBF-43A1-8C27-26AD8DD88C58}" type="datetime1">
              <a:rPr lang="ja-JP" altLang="en-US" smtClean="0"/>
              <a:pPr>
                <a:defRPr/>
              </a:pPr>
              <a:t>2014/2/26</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A8EDFA7-9CED-4BD2-9E4B-654CAC64C6FE}"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372222E-9F01-4887-917D-2DFC0A7E1596}" type="datetime1">
              <a:rPr lang="ja-JP" altLang="en-US" smtClean="0"/>
              <a:pPr>
                <a:defRPr/>
              </a:pPr>
              <a:t>2014/2/26</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4D3FF97-1147-4059-96B0-ECBCFF05FB4A}"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847F4B-A6A0-490E-BF88-5DF72605EBA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146051" y="246063"/>
            <a:ext cx="8778875" cy="3278187"/>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extLst>
        </p:spPr>
        <p:txBody>
          <a:bodyPr lIns="38100" tIns="38100" rIns="38100" bIns="381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mtClean="0">
                <a:solidFill>
                  <a:srgbClr val="000000"/>
                </a:solidFill>
                <a:cs typeface="+mn-cs"/>
              </a:rPr>
              <a:t/>
            </a:r>
            <a:br>
              <a:rPr lang="en-US" altLang="ja-JP" smtClean="0">
                <a:solidFill>
                  <a:srgbClr val="000000"/>
                </a:solidFill>
                <a:cs typeface="+mn-cs"/>
              </a:rPr>
            </a:br>
            <a:r>
              <a:rPr lang="en-US" altLang="ja-JP" smtClean="0">
                <a:solidFill>
                  <a:srgbClr val="000000"/>
                </a:solidFill>
                <a:cs typeface="+mn-cs"/>
              </a:rPr>
              <a:t/>
            </a:r>
            <a:br>
              <a:rPr lang="en-US" altLang="ja-JP" smtClean="0">
                <a:solidFill>
                  <a:srgbClr val="000000"/>
                </a:solidFill>
                <a:cs typeface="+mn-cs"/>
              </a:rPr>
            </a:br>
            <a:endParaRPr lang="en-US" altLang="ja-JP" smtClean="0">
              <a:solidFill>
                <a:srgbClr val="000000"/>
              </a:solidFill>
              <a:cs typeface="+mn-cs"/>
            </a:endParaRPr>
          </a:p>
        </p:txBody>
      </p:sp>
      <p:sp>
        <p:nvSpPr>
          <p:cNvPr id="51202" name="Rectangle 2"/>
          <p:cNvSpPr>
            <a:spLocks noGrp="1" noChangeArrowheads="1"/>
          </p:cNvSpPr>
          <p:nvPr>
            <p:ph type="ctrTitle"/>
          </p:nvPr>
        </p:nvSpPr>
        <p:spPr>
          <a:xfrm>
            <a:off x="685800" y="2130427"/>
            <a:ext cx="7772400" cy="1470025"/>
          </a:xfrm>
        </p:spPr>
        <p:txBody>
          <a:bodyPr/>
          <a:lstStyle>
            <a:lvl1pPr>
              <a:defRPr/>
            </a:lvl1pPr>
          </a:lstStyle>
          <a:p>
            <a:pPr lvl="0"/>
            <a:r>
              <a:rPr lang="ja-JP" altLang="en-US" noProof="0" smtClean="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7FBBBD7-533F-46D6-AD1D-7233DB3961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5EBF0-5306-482F-B965-912BDCDEB2B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FEB92-1214-491D-9085-E4B80D02819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7D3C0-8AED-4D48-A652-C31A6920189D}"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12F0FD-A923-4390-BB5A-46C6F1F564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FF770A-51BA-4C87-99D2-1C04B6FA50E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D1D0D9-634E-4C18-AFB0-97DEF70E078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5E808-B173-4E2D-B8A1-FB0CE3AA97D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E6B999-A1F9-493D-8BC5-76BCE997D3C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3F3F77-6AE8-4D6B-8C2D-D61453033F6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5F1E33-DD77-4A23-A2E5-3DBCBCFFC0A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B0448-9CC1-46C8-BFDB-CC42610D987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26082462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73248295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1086020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19743213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12256431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27921411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22024488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180788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7A695A6-C44D-45CF-83A1-2DB2A5A3EF4D}"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3E6A81-5EA3-4D82-A73D-4A4FEFBFC95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27935597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10436299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 xmlns:p14="http://schemas.microsoft.com/office/powerpoint/2010/main" val="39617216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895600"/>
            <a:ext cx="8686800" cy="762000"/>
          </a:xfrm>
        </p:spPr>
        <p:txBody>
          <a:bodyPr/>
          <a:lstStyle>
            <a:lvl1pPr algn="ctr">
              <a:defRPr b="1"/>
            </a:lvl1pPr>
          </a:lstStyle>
          <a:p>
            <a:r>
              <a:rPr lang="en-US" smtClean="0"/>
              <a:t>Click to edit Master title style</a:t>
            </a:r>
            <a:endParaRPr lang="en-US"/>
          </a:p>
        </p:txBody>
      </p:sp>
      <p:sp>
        <p:nvSpPr>
          <p:cNvPr id="3075" name="Rectangle 3"/>
          <p:cNvSpPr>
            <a:spLocks noGrp="1" noChangeArrowheads="1"/>
          </p:cNvSpPr>
          <p:nvPr>
            <p:ph type="subTitle" idx="1"/>
          </p:nvPr>
        </p:nvSpPr>
        <p:spPr bwMode="black">
          <a:xfrm>
            <a:off x="914401" y="3962400"/>
            <a:ext cx="7467600" cy="609600"/>
          </a:xfrm>
        </p:spPr>
        <p:txBody>
          <a:bodyPr/>
          <a:lstStyle>
            <a:lvl1pPr marL="0" indent="0" algn="ctr">
              <a:buFont typeface="Wingdings" pitchFamily="2" charset="2"/>
              <a:buNone/>
              <a:defRPr sz="2400" b="1"/>
            </a:lvl1pPr>
          </a:lstStyle>
          <a:p>
            <a:r>
              <a:rPr lang="en-US" smtClean="0"/>
              <a:t>Click to edit Master subtitle style</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FF2BC-9D48-48C4-BC62-94492B58CF37}"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D2EFCD-C67D-434C-8814-E5A49939B53E}"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4"/>
            <a:ext cx="42291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4"/>
            <a:ext cx="42291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F176C1-30AF-4BD0-A0FA-32272F2DEAA9}"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7E730F-FF5F-4537-954D-4AEA0BBB0984}"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EF8B47-0EB6-4140-8695-720BC5CAD35A}"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09CD82-1847-4408-BF0E-19D72802D60D}"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D7537-96AE-4B96-966F-425A1727315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2D0602-6060-45A0-BD65-4D4B66296BC3}"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C38F98-5A14-440A-9A3B-952152A025A3}"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66B266-3707-4D35-9B35-768D742A6D0D}"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33401"/>
            <a:ext cx="215265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4" y="533401"/>
            <a:ext cx="63055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99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33FBF-BB2F-4662-90F2-A03C3B0E6B52}" type="slidenum">
              <a:rPr lang="en-US">
                <a:solidFill>
                  <a:srgbClr val="99CCFF"/>
                </a:solidFill>
              </a:rPr>
              <a:pPr>
                <a:defRPr/>
              </a:pPr>
              <a:t>&lt;#&gt;</a:t>
            </a:fld>
            <a:endParaRPr lang="en-US">
              <a:solidFill>
                <a:srgbClr val="99CCFF"/>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E83517C-C328-425C-9EB0-F2F8FD18DC0D}"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A976775-0EC8-4196-B037-9168E3DE4D9E}"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459514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defRPr/>
            </a:lvl1pPr>
          </a:lstStyle>
          <a:p>
            <a:pPr>
              <a:defRPr/>
            </a:pPr>
            <a:fld id="{263C46E6-BA05-43ED-A2DF-B105AE7E071F}"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lgn="ctr">
              <a:defRPr/>
            </a:lvl1pPr>
          </a:lstStyle>
          <a:p>
            <a:pPr>
              <a:defRPr/>
            </a:pPr>
            <a:fld id="{15F6F660-2B4B-45C0-A58D-3E2F100729AF}"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81390588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F252DDE-FC90-4E11-BB8F-DAD338E4DF4E}"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432A691-C7FC-4A58-B16A-822E6A056CB1}"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193978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34EE6FA-7AB7-4F33-8FF4-A175E23956A7}"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A4B37DF-60DE-4F4A-BC7E-44D2333439E0}"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9823314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B61940D-F566-4922-AACF-2ABAC33D9838}"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73E7DA6-0FCC-4D0E-A6F6-8D5E42930F23}"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7322259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6A6DF09-9742-41E2-994B-109F56D0F963}"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8F74FDA-0852-43EB-B07A-2EBE3B64274A}"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47879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5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76FAD-F274-4A91-902C-AF1E2C32A1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9E5A70C-4B8A-4C31-8866-6D60A8A2D261}"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B38BE48A-0741-47C0-BB34-53564B8740FB}"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7034744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D1E804-04E6-424E-AB93-DA3EC94C1438}"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EC10DDB-4E5F-4E14-8F2B-3074A128F9A0}"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824033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360DEEC-44A3-4DA1-96B8-04A2392FC7C7}" type="datetime1">
              <a:rPr lang="ja-JP" altLang="en-US" smtClean="0">
                <a:solidFill>
                  <a:prstClr val="black">
                    <a:tint val="75000"/>
                  </a:prstClr>
                </a:solidFill>
              </a:rPr>
              <a:pPr>
                <a:defRPr/>
              </a:pPr>
              <a:t>2014/2/26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482F163-CBCE-4137-82EE-7536CB2BC7C3}" type="slidenum">
              <a:rPr lang="ja-JP" altLang="en-US">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225530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6082462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7324829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86020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9743213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2256431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214111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202448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146051" y="246063"/>
            <a:ext cx="8778875" cy="3278187"/>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mtClean="0">
                <a:solidFill>
                  <a:srgbClr val="000000"/>
                </a:solidFill>
                <a:cs typeface="+mn-cs"/>
              </a:rPr>
              <a:t/>
            </a:r>
            <a:br>
              <a:rPr lang="en-US" altLang="ja-JP" smtClean="0">
                <a:solidFill>
                  <a:srgbClr val="000000"/>
                </a:solidFill>
                <a:cs typeface="+mn-cs"/>
              </a:rPr>
            </a:br>
            <a:r>
              <a:rPr lang="en-US" altLang="ja-JP" smtClean="0">
                <a:solidFill>
                  <a:srgbClr val="000000"/>
                </a:solidFill>
                <a:cs typeface="+mn-cs"/>
              </a:rPr>
              <a:t/>
            </a:r>
            <a:br>
              <a:rPr lang="en-US" altLang="ja-JP" smtClean="0">
                <a:solidFill>
                  <a:srgbClr val="000000"/>
                </a:solidFill>
                <a:cs typeface="+mn-cs"/>
              </a:rPr>
            </a:br>
            <a:endParaRPr lang="en-US" altLang="ja-JP" smtClean="0">
              <a:solidFill>
                <a:srgbClr val="000000"/>
              </a:solidFill>
              <a:cs typeface="+mn-cs"/>
            </a:endParaRPr>
          </a:p>
        </p:txBody>
      </p:sp>
      <p:sp>
        <p:nvSpPr>
          <p:cNvPr id="51202" name="Rectangle 2"/>
          <p:cNvSpPr>
            <a:spLocks noGrp="1" noChangeArrowheads="1"/>
          </p:cNvSpPr>
          <p:nvPr>
            <p:ph type="ctrTitle"/>
          </p:nvPr>
        </p:nvSpPr>
        <p:spPr>
          <a:xfrm>
            <a:off x="685800" y="2130437"/>
            <a:ext cx="7772400" cy="1470025"/>
          </a:xfrm>
        </p:spPr>
        <p:txBody>
          <a:bodyPr/>
          <a:lstStyle>
            <a:lvl1pPr>
              <a:defRPr/>
            </a:lvl1pPr>
          </a:lstStyle>
          <a:p>
            <a:pPr lvl="0"/>
            <a:r>
              <a:rPr lang="ja-JP" altLang="en-US" noProof="0" smtClean="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79C148C-0B07-4876-8795-AF45AAA1E4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80788676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35597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436299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39617216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10716AA0-5C4D-C54C-9BD3-62918C824831}"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657096883"/>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C9FF6005-8CB7-F144-8861-C7C30C094EAE}"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119966107"/>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451888D9-F99D-7943-9A37-5C64C0B9B86A}"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38960158"/>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3495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B481C551-77E1-514B-A72A-1201676494F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332362764"/>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A76497E1-C109-7F43-9B00-3BD09904AEDA}"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023537348"/>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275FF8F2-342B-8D48-8DAA-2641D430F16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8276610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0BB92-2B55-4853-9732-6DAE74AE5DC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E23495D0-ED12-0843-8D3C-AD5BFF0A65CA}"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980432832"/>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2E056FEE-73EC-7F49-8097-5F86C79D08C1}"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800771422"/>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C885DE00-3845-414A-8584-F43D34D44374}"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899908989"/>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3830422F-5FBF-884E-AF9B-414A8AC40FCB}"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301935023"/>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6888" y="-20638"/>
            <a:ext cx="2286000" cy="25511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1112" y="-20638"/>
            <a:ext cx="6705601" cy="25511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003782D7-6459-DE4B-8F21-55614C63274F}"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072094795"/>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60824628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7324829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86020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97432130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225643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331952-396D-4604-AE7D-07FE8D965F5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21411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2024488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8078867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355970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4362999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396172163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60824628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7324829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86020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974321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05AADD-6062-4B74-88FA-872C6A84276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2256431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21411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2024488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80788676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35597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4362999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3961721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3F5033-85C4-43C9-AA11-257801D8061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90321C-00D4-4175-B678-DAACFDB2663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847F4B-A6A0-490E-BF88-5DF72605EBA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Text Box 3"/>
          <p:cNvSpPr txBox="1">
            <a:spLocks noGrp="1" noChangeArrowheads="1"/>
          </p:cNvSpPr>
          <p:nvPr>
            <p:ph type="sldNum" sz="quarter" idx="10"/>
          </p:nvPr>
        </p:nvSpPr>
        <p:spPr>
          <a:ln/>
        </p:spPr>
        <p:txBody>
          <a:bodyPr/>
          <a:lstStyle>
            <a:lvl1pPr>
              <a:defRPr/>
            </a:lvl1pPr>
          </a:lstStyle>
          <a:p>
            <a:pPr>
              <a:defRPr/>
            </a:pPr>
            <a:fld id="{BA9177A2-A4CD-4DE7-8CE7-7B4536FF57A8}"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3F3F77-6AE8-4D6B-8C2D-D61453033F6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3E6A81-5EA3-4D82-A73D-4A4FEFBFC95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D7537-96AE-4B96-966F-425A1727315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5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76FAD-F274-4A91-902C-AF1E2C32A1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51AA794-C7C0-4CF4-BAB4-AA547A238D18}"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A68DDFB-D1F9-49BE-99BE-407C3E6BB4D8}"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Text Box 3"/>
          <p:cNvSpPr txBox="1">
            <a:spLocks noGrp="1" noChangeArrowheads="1"/>
          </p:cNvSpPr>
          <p:nvPr>
            <p:ph type="sldNum" sz="quarter" idx="10"/>
          </p:nvPr>
        </p:nvSpPr>
        <p:spPr>
          <a:ln/>
        </p:spPr>
        <p:txBody>
          <a:bodyPr/>
          <a:lstStyle>
            <a:lvl1pPr>
              <a:defRPr/>
            </a:lvl1pPr>
          </a:lstStyle>
          <a:p>
            <a:pPr>
              <a:defRPr/>
            </a:pPr>
            <a:fld id="{C7E0500D-5E46-4795-A8DF-555D485F72C5}"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371601"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C9358472-82C9-4AD3-9AFF-51126B4CC097}"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288603B-4D0E-4C1E-8CA6-B54049AD7711}"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8C4A9CE9-2BF9-4CEA-ACEE-8000C4FFCA4F}"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4951" y="815975"/>
            <a:ext cx="42608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1" y="815975"/>
            <a:ext cx="42608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AF86BBA-EA3A-4C09-B6B7-5CA9B037046E}"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DA14A61-E732-4330-9422-1A1092B88DB3}"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pPr>
              <a:defRPr/>
            </a:pPr>
            <a:fld id="{292AB5F7-3E8E-41A8-84C6-7442C0570108}"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pitchFamily="34"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pPr>
              <a:defRPr/>
            </a:pPr>
            <a:fld id="{604C04A6-E152-4B35-B0E3-78D1572DB698}"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B5A53F8-5FB6-46C8-B7A4-504C4CC2ECB2}"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2130430"/>
            <a:ext cx="1943100" cy="35083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2130430"/>
            <a:ext cx="5676900" cy="35083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F96A4C0-5852-41B8-9193-3E67F508C7B5}"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4951" y="815982"/>
            <a:ext cx="4260850" cy="604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1" y="815982"/>
            <a:ext cx="4260850" cy="604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C455644-6952-4716-B6E5-6874CB61CFA3}"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65942" y="-20638"/>
            <a:ext cx="2289175" cy="6878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88" y="-20638"/>
            <a:ext cx="6715126" cy="6878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3"/>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55559233-7970-F748-A00B-73485A46789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39091900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A521C10B-8BFE-C64F-8311-7040934952F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948263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39E5A1CD-9D53-FD40-855C-A2AEFD95B0A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84899707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3495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1" y="815975"/>
            <a:ext cx="426085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64BD829F-FAD8-D94E-830D-8F6206EEE23F}"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392744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B5C6D140-EBD7-46B9-88DB-AE3DB804A8A0}"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F08372BE-9EA8-D540-9B8D-DEE735007E43}"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6456134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21B5F98E-49AA-4D4A-928E-EA52762FCFC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1207517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3C7DD516-6E2A-2B4E-9312-3F9C8F4F852C}"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21149751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C991BC85-3EA4-7546-8E67-7ABC7D09EF0C}"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51431272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0C80091A-BD16-5A4D-926C-0A9300920B1F}"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81409359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FDD57347-AE03-104E-A24F-21989A3359EC}"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07757102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6888" y="-20638"/>
            <a:ext cx="2286000" cy="25511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1112" y="-20638"/>
            <a:ext cx="6705601" cy="25511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30B762C3-F97F-FF4D-BF60-B2BD21E6805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72006905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6082462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7324829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860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EFEB21DE-CBBA-4AFD-A674-4F6C35005711}"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974321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2256431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2141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202448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807886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35597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43629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3961721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608246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73248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pPr>
              <a:defRPr/>
            </a:pPr>
            <a:fld id="{54571073-9BBD-4CA3-8FA2-AA50A43629C0}"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86020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9743213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2256431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21411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202448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807886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27935597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1043629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9C5DFF-294C-2540-83A5-3117EB198C4A}"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B95D83-FB48-5742-94F2-599CDB008EB2}" type="slidenum">
              <a:rPr lang="en-US" smtClean="0">
                <a:solidFill>
                  <a:prstClr val="black">
                    <a:tint val="75000"/>
                  </a:prstClr>
                </a:solidFill>
              </a:rPr>
              <a:pPr/>
              <a:t>&lt;#&gt;</a:t>
            </a:fld>
            <a:endParaRPr lang="en-US">
              <a:solidFill>
                <a:prstClr val="black">
                  <a:tint val="75000"/>
                </a:prstClr>
              </a:solidFill>
            </a:endParaRPr>
          </a:p>
        </p:txBody>
      </p:sp>
    </p:spTree>
    <p:extLst>
      <p:ext uri="{BB962C8B-B14F-4D97-AF65-F5344CB8AC3E}">
        <p14:creationId xmlns:p14="http://schemas.microsoft.com/office/powerpoint/2010/main" xmlns="" val="3961721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lvl1pPr>
              <a:defRPr>
                <a:solidFill>
                  <a:schemeClr val="tx1"/>
                </a:solidFill>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7F26E11-35A2-4B28-AAC5-E9C70DDE7523}" type="datetime1">
              <a:rPr lang="ja-JP" altLang="en-US" smtClean="0"/>
              <a:pPr>
                <a:defRPr/>
              </a:pPr>
              <a:t>2014/2/26</a:t>
            </a:fld>
            <a:endParaRPr lang="ja-JP" altLang="en-US" dirty="0"/>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82D891-7CB8-4BAD-85E6-07C883A6427C}"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pitchFamily="34"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pPr>
              <a:defRPr/>
            </a:pPr>
            <a:fld id="{6D43CF63-C7FF-492B-93D2-4495EE721440}" type="slidenum">
              <a:rPr lang="en-US" altLang="ja-JP">
                <a:solidFill>
                  <a:srgbClr val="000000"/>
                </a:solidFill>
              </a:rPr>
              <a:pPr>
                <a:defRPr/>
              </a:pPr>
              <a:t>&lt;#&gt;</a:t>
            </a:fld>
            <a:endParaRPr lang="en-US" altLang="ja-JP">
              <a:solidFill>
                <a:srgbClr val="000000"/>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baseline="0">
                <a:latin typeface="Calibri" pitchFamily="34" charset="0"/>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marL="179388" indent="-179388">
              <a:spcBef>
                <a:spcPts val="800"/>
              </a:spcBef>
              <a:defRPr sz="1800" baseline="0">
                <a:latin typeface="Calibri" pitchFamily="34" charset="0"/>
              </a:defRPr>
            </a:lvl1pPr>
            <a:lvl2pPr marL="536575" indent="-179388">
              <a:spcBef>
                <a:spcPts val="800"/>
              </a:spcBef>
              <a:buFont typeface="Wingdings" pitchFamily="2" charset="2"/>
              <a:buChar char="Ø"/>
              <a:defRPr sz="1800" baseline="0">
                <a:latin typeface="Calibri" pitchFamily="34" charset="0"/>
              </a:defRPr>
            </a:lvl2pPr>
            <a:lvl3pPr marL="893763" indent="-177800">
              <a:spcBef>
                <a:spcPts val="800"/>
              </a:spcBef>
              <a:buFont typeface="Wingdings" pitchFamily="2" charset="2"/>
              <a:buChar char="ü"/>
              <a:defRPr sz="1800" baseline="0">
                <a:latin typeface="Calibri" pitchFamily="34" charset="0"/>
              </a:defRPr>
            </a:lvl3pPr>
            <a:lvl4pPr marL="1252538" indent="-179388">
              <a:spcBef>
                <a:spcPts val="800"/>
              </a:spcBef>
              <a:defRPr sz="1800" baseline="0">
                <a:latin typeface="Calibri" pitchFamily="34" charset="0"/>
              </a:defRPr>
            </a:lvl4pPr>
            <a:lvl5pPr marL="1609725" indent="-177800">
              <a:spcBef>
                <a:spcPts val="800"/>
              </a:spcBef>
              <a:defRPr sz="1800" baseline="0">
                <a:latin typeface="Calibri"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8529600-9065-47FD-9BA4-32A2D0203616}" type="datetime1">
              <a:rPr lang="ja-JP" altLang="en-US" smtClean="0"/>
              <a:pPr>
                <a:defRPr/>
              </a:pPr>
              <a:t>2014/2/26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8F37BC6-FEF5-474E-9231-C5DFFD4B31A0}"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5EFE83E-7F4E-43C7-B465-F5D8298BB3AE}" type="datetime1">
              <a:rPr lang="ja-JP" altLang="en-US" smtClean="0"/>
              <a:pPr>
                <a:defRPr/>
              </a:pPr>
              <a:t>2014/2/26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D465D60-2FBF-4DAB-938C-1AC3B76DFC4A}"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DE9521F-9BBF-43A1-8C27-26AD8DD88C58}" type="datetime1">
              <a:rPr lang="ja-JP" altLang="en-US" smtClean="0"/>
              <a:pPr>
                <a:defRPr/>
              </a:pPr>
              <a:t>2014/2/26</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A8EDFA7-9CED-4BD2-9E4B-654CAC64C6FE}"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372222E-9F01-4887-917D-2DFC0A7E1596}" type="datetime1">
              <a:rPr lang="ja-JP" altLang="en-US" smtClean="0"/>
              <a:pPr>
                <a:defRPr/>
              </a:pPr>
              <a:t>2014/2/26</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4D3FF97-1147-4059-96B0-ECBCFF05FB4A}" type="slidenum">
              <a:rPr lang="ja-JP" altLang="en-US">
                <a:solidFill>
                  <a:prstClr val="black"/>
                </a:solidFill>
              </a:rPr>
              <a:pPr>
                <a:defRPr/>
              </a:pPr>
              <a:t>&lt;#&gt;</a:t>
            </a:fld>
            <a:endParaRPr lang="ja-JP" altLang="en-US" dirty="0">
              <a:solidFill>
                <a:prstClr val="black"/>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52"/>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EDC36462-852A-4D1A-BDCE-201F0EE717F5}" type="datetime1">
              <a:rPr lang="ja-JP" altLang="en-US" smtClean="0"/>
              <a:pPr>
                <a:defRPr/>
              </a:pPr>
              <a:t>2014/2/26</a:t>
            </a:fld>
            <a:endParaRPr lang="en-US" altLang="ja-JP" dirty="0"/>
          </a:p>
        </p:txBody>
      </p:sp>
      <p:sp>
        <p:nvSpPr>
          <p:cNvPr id="4" name="Rectangle 5"/>
          <p:cNvSpPr>
            <a:spLocks noGrp="1" noChangeArrowheads="1"/>
          </p:cNvSpPr>
          <p:nvPr>
            <p:ph type="ftr" sz="quarter" idx="11"/>
          </p:nvPr>
        </p:nvSpPr>
        <p:spPr/>
        <p:txBody>
          <a:bodyPr/>
          <a:lstStyle>
            <a:lvl1pPr>
              <a:defRPr dirty="0"/>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1C672B5-51D1-4B11-83C5-1440E6B22B01}" type="slidenum">
              <a:rPr lang="en-US" altLang="ja-JP">
                <a:solidFill>
                  <a:prstClr val="black"/>
                </a:solidFill>
              </a:rPr>
              <a:pPr>
                <a:defRPr/>
              </a:pPr>
              <a:t>&lt;#&gt;</a:t>
            </a:fld>
            <a:endParaRPr lang="en-US" altLang="ja-JP" dirty="0">
              <a:solidFill>
                <a:prstClr val="black"/>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FC96170D-07DE-4BBE-833D-86DE4E0FA79C}" type="slidenum">
              <a:rPr lang="en-US" altLang="ja-JP">
                <a:solidFill>
                  <a:prstClr val="black"/>
                </a:solidFill>
              </a:rPr>
              <a:pPr>
                <a:defRPr/>
              </a:pPr>
              <a:t>&lt;#&gt;</a:t>
            </a:fld>
            <a:endParaRPr lang="en-US" altLang="ja-JP" dirty="0">
              <a:solidFill>
                <a:prstClr val="black"/>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14FA2F73-846C-460B-89D9-AF426BC7BB04}"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597E08D4-36D4-47B7-8446-57C7E878D991}"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p:txBody>
          <a:bodyPr/>
          <a:lstStyle>
            <a:lvl1pPr>
              <a:defRPr/>
            </a:lvl1pPr>
          </a:lstStyle>
          <a:p>
            <a:fld id="{BD4B9530-A373-46E2-99C9-C7544638FC6E}" type="slidenum">
              <a:rPr lang="en-US" altLang="ja-JP">
                <a:solidFill>
                  <a:srgbClr val="000000"/>
                </a:solidFill>
              </a:rPr>
              <a:pPr/>
              <a:t>&lt;#&gt;</a:t>
            </a:fld>
            <a:endParaRPr lang="en-US" altLang="ja-JP">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3.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5.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6.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7.xml"/><Relationship Id="rId7" Type="http://schemas.openxmlformats.org/officeDocument/2006/relationships/theme" Target="../theme/theme1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5" Type="http://schemas.openxmlformats.org/officeDocument/2006/relationships/slideLayout" Target="../slideLayouts/slideLayout179.xml"/><Relationship Id="rId4" Type="http://schemas.openxmlformats.org/officeDocument/2006/relationships/slideLayout" Target="../slideLayouts/slideLayout178.xml"/><Relationship Id="rId9" Type="http://schemas.openxmlformats.org/officeDocument/2006/relationships/image" Target="../media/image4.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8.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9.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5.jpe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0.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5" Type="http://schemas.openxmlformats.org/officeDocument/2006/relationships/slideLayout" Target="../slideLayouts/slideLayout218.xml"/><Relationship Id="rId10" Type="http://schemas.openxmlformats.org/officeDocument/2006/relationships/theme" Target="../theme/theme21.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2.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3.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4.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5.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2.png"/><Relationship Id="rId5" Type="http://schemas.openxmlformats.org/officeDocument/2006/relationships/slideLayout" Target="../slideLayouts/slideLayout93.xml"/><Relationship Id="rId10" Type="http://schemas.openxmlformats.org/officeDocument/2006/relationships/image" Target="../media/image1.jpeg"/><Relationship Id="rId4" Type="http://schemas.openxmlformats.org/officeDocument/2006/relationships/slideLayout" Target="../slideLayouts/slideLayout9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11113" y="-20638"/>
            <a:ext cx="9144001" cy="676276"/>
          </a:xfrm>
          <a:prstGeom prst="rect">
            <a:avLst/>
          </a:prstGeom>
          <a:gradFill rotWithShape="0">
            <a:gsLst>
              <a:gs pos="0">
                <a:srgbClr val="19448E"/>
              </a:gs>
              <a:gs pos="100000">
                <a:srgbClr val="007BBB"/>
              </a:gs>
            </a:gsLst>
            <a:lin ang="5400000" scaled="1"/>
          </a:gradFill>
          <a:ln w="12700">
            <a:noFill/>
            <a:miter lim="800000"/>
            <a:headEnd/>
            <a:tailEnd/>
          </a:ln>
          <a:effectLst>
            <a:outerShdw dist="38099" dir="2700000" algn="ctr" rotWithShape="0">
              <a:schemeClr val="bg2">
                <a:alpha val="42999"/>
              </a:schemeClr>
            </a:outerShdw>
          </a:effectLst>
        </p:spPr>
        <p:txBody>
          <a:bodyPr vert="horz" wrap="square" lIns="50800" tIns="50800" rIns="91440" bIns="50800" numCol="1" anchor="ctr" anchorCtr="0" compatLnSpc="1">
            <a:prstTxWarp prst="textNoShape">
              <a:avLst/>
            </a:prstTxWarp>
          </a:bodyPr>
          <a:lstStyle/>
          <a:p>
            <a:pPr lvl="0"/>
            <a:r>
              <a:rPr lang="en-US" altLang="ja-JP" smtClean="0">
                <a:sym typeface="Calibri" pitchFamily="34" charset="0"/>
              </a:rPr>
              <a:t>Click to edit Master title style</a:t>
            </a:r>
          </a:p>
        </p:txBody>
      </p:sp>
      <p:sp>
        <p:nvSpPr>
          <p:cNvPr id="7171" name="Rectangle 2"/>
          <p:cNvSpPr>
            <a:spLocks noGrp="1" noChangeArrowheads="1"/>
          </p:cNvSpPr>
          <p:nvPr>
            <p:ph type="body" idx="1"/>
          </p:nvPr>
        </p:nvSpPr>
        <p:spPr bwMode="auto">
          <a:xfrm>
            <a:off x="234950" y="815975"/>
            <a:ext cx="8674100" cy="3492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altLang="ja-JP" smtClean="0">
                <a:sym typeface="Calibri" pitchFamily="34" charset="0"/>
              </a:rPr>
              <a:t>Click to edit Master text styles</a:t>
            </a:r>
          </a:p>
          <a:p>
            <a:pPr lvl="1"/>
            <a:r>
              <a:rPr lang="en-US" altLang="ja-JP" smtClean="0">
                <a:sym typeface="Calibri" pitchFamily="34" charset="0"/>
              </a:rPr>
              <a:t>Second level</a:t>
            </a:r>
          </a:p>
          <a:p>
            <a:pPr lvl="2"/>
            <a:r>
              <a:rPr lang="en-US" altLang="ja-JP" smtClean="0">
                <a:sym typeface="Calibri" pitchFamily="34" charset="0"/>
              </a:rPr>
              <a:t>Third level</a:t>
            </a:r>
          </a:p>
          <a:p>
            <a:pPr lvl="3"/>
            <a:r>
              <a:rPr lang="en-US" altLang="ja-JP" smtClean="0">
                <a:sym typeface="Calibri" pitchFamily="34" charset="0"/>
              </a:rPr>
              <a:t>Fourth level</a:t>
            </a:r>
          </a:p>
          <a:p>
            <a:pPr lvl="4"/>
            <a:r>
              <a:rPr lang="en-US" altLang="ja-JP" smtClean="0">
                <a:sym typeface="Calibri" pitchFamily="34" charset="0"/>
              </a:rPr>
              <a:t>Fifth level</a:t>
            </a:r>
          </a:p>
        </p:txBody>
      </p:sp>
      <p:sp>
        <p:nvSpPr>
          <p:cNvPr id="2" name="Text Box 3"/>
          <p:cNvSpPr txBox="1">
            <a:spLocks noGrp="1" noChangeArrowheads="1"/>
          </p:cNvSpPr>
          <p:nvPr>
            <p:ph type="sldNum" sz="quarter" idx="4"/>
          </p:nvPr>
        </p:nvSpPr>
        <p:spPr bwMode="auto">
          <a:xfrm>
            <a:off x="8739194" y="6535738"/>
            <a:ext cx="269875" cy="2794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200" smtClean="0">
                <a:solidFill>
                  <a:schemeClr val="tx1"/>
                </a:solidFill>
                <a:latin typeface="+mn-lt"/>
                <a:ea typeface="ＭＳ Ｐゴシック" pitchFamily="50" charset="-128"/>
                <a:sym typeface="Calibri" pitchFamily="34" charset="0"/>
              </a:defRPr>
            </a:lvl1pPr>
          </a:lstStyle>
          <a:p>
            <a:pPr>
              <a:defRPr/>
            </a:pPr>
            <a:fld id="{D3640BCE-B99E-4645-98D4-1477B3152A6D}"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hf hdr="0" ftr="0" dt="0"/>
  <p:txStyles>
    <p:titleStyle>
      <a:lvl1pPr marL="39688" algn="ctr" rtl="0" eaLnBrk="0" fontAlgn="base" hangingPunct="0">
        <a:spcBef>
          <a:spcPct val="0"/>
        </a:spcBef>
        <a:spcAft>
          <a:spcPct val="0"/>
        </a:spcAft>
        <a:defRPr sz="3200">
          <a:solidFill>
            <a:srgbClr val="FFFFFF"/>
          </a:solidFill>
          <a:latin typeface="+mj-lt"/>
          <a:ea typeface="+mj-ea"/>
          <a:cs typeface="+mj-cs"/>
          <a:sym typeface="Calibri" pitchFamily="34" charset="0"/>
        </a:defRPr>
      </a:lvl1pPr>
      <a:lvl2pPr marL="39688" algn="ctr" rtl="0" eaLnBrk="0" fontAlgn="base" hangingPunct="0">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2pPr>
      <a:lvl3pPr marL="39688" algn="ctr" rtl="0" eaLnBrk="0" fontAlgn="base" hangingPunct="0">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3pPr>
      <a:lvl4pPr marL="39688" algn="ctr" rtl="0" eaLnBrk="0" fontAlgn="base" hangingPunct="0">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4pPr>
      <a:lvl5pPr marL="39688" algn="ctr" rtl="0" eaLnBrk="0" fontAlgn="base" hangingPunct="0">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5pPr>
      <a:lvl6pPr marL="496888" algn="ctr" rtl="0" fontAlgn="base">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6pPr>
      <a:lvl7pPr marL="954088" algn="ctr" rtl="0" fontAlgn="base">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7pPr>
      <a:lvl8pPr marL="1411288" algn="ctr" rtl="0" fontAlgn="base">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8pPr>
      <a:lvl9pPr marL="1868488" algn="ctr" rtl="0" fontAlgn="base">
        <a:spcBef>
          <a:spcPct val="0"/>
        </a:spcBef>
        <a:spcAft>
          <a:spcPct val="0"/>
        </a:spcAft>
        <a:defRPr sz="3200">
          <a:solidFill>
            <a:srgbClr val="FFFFFF"/>
          </a:solidFill>
          <a:latin typeface="Calibri" pitchFamily="34" charset="0"/>
          <a:ea typeface="ヒラギノ角ゴ ProN W3" charset="0"/>
          <a:cs typeface="ヒラギノ角ゴ ProN W3" charset="0"/>
          <a:sym typeface="Calibri" pitchFamily="34" charset="0"/>
        </a:defRPr>
      </a:lvl9pPr>
    </p:titleStyle>
    <p:bodyStyle>
      <a:lvl1pPr marL="382588" indent="-3429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1pPr>
      <a:lvl2pPr marL="731838" indent="-285750" algn="l" rtl="0" eaLnBrk="0" fontAlgn="base" hangingPunct="0">
        <a:spcBef>
          <a:spcPts val="600"/>
        </a:spcBef>
        <a:spcAft>
          <a:spcPct val="0"/>
        </a:spcAft>
        <a:buSzPct val="100000"/>
        <a:buFont typeface="Lucida Grande" charset="0"/>
        <a:buChar char="-"/>
        <a:defRPr sz="2200">
          <a:solidFill>
            <a:schemeClr val="tx1"/>
          </a:solidFill>
          <a:latin typeface="+mn-lt"/>
          <a:ea typeface="+mn-ea"/>
          <a:cs typeface="+mn-cs"/>
          <a:sym typeface="Calibri" pitchFamily="34" charset="0"/>
        </a:defRPr>
      </a:lvl2pPr>
      <a:lvl3pPr marL="889000" indent="-889000" algn="l" rtl="0" eaLnBrk="0" fontAlgn="base" hangingPunct="0">
        <a:spcBef>
          <a:spcPts val="600"/>
        </a:spcBef>
        <a:spcAft>
          <a:spcPct val="0"/>
        </a:spcAft>
        <a:buSzPct val="100000"/>
        <a:buFont typeface="Lucida Grande" charset="0"/>
        <a:defRPr sz="2000">
          <a:solidFill>
            <a:schemeClr val="tx1"/>
          </a:solidFill>
          <a:latin typeface="+mn-lt"/>
          <a:ea typeface="+mn-ea"/>
          <a:cs typeface="+mn-cs"/>
          <a:sym typeface="Calibri" pitchFamily="34" charset="0"/>
        </a:defRPr>
      </a:lvl3pPr>
      <a:lvl4pPr marL="1589088" indent="-2286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4pPr>
      <a:lvl5pPr marL="2046288" indent="-2286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5pPr>
      <a:lvl6pPr marL="2503488" indent="-228600" algn="l" rtl="0" fontAlgn="base">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6pPr>
      <a:lvl7pPr marL="2960688" indent="-228600" algn="l" rtl="0" fontAlgn="base">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7pPr>
      <a:lvl8pPr marL="3417888" indent="-228600" algn="l" rtl="0" fontAlgn="base">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8pPr>
      <a:lvl9pPr marL="3875088" indent="-228600" algn="l" rtl="0" fontAlgn="base">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113" y="-20638"/>
            <a:ext cx="9144001" cy="676276"/>
          </a:xfrm>
          <a:prstGeom prst="rect">
            <a:avLst/>
          </a:prstGeom>
          <a:gradFill rotWithShape="0">
            <a:gsLst>
              <a:gs pos="0">
                <a:srgbClr val="19448E"/>
              </a:gs>
              <a:gs pos="100000">
                <a:srgbClr val="007BBB"/>
              </a:gs>
            </a:gsLst>
            <a:lin ang="5400000" scaled="1"/>
          </a:gradFill>
          <a:ln w="12700">
            <a:noFill/>
            <a:miter lim="800000"/>
            <a:headEnd/>
            <a:tailEnd/>
          </a:ln>
          <a:effectLst>
            <a:outerShdw dist="38099" dir="2700000" algn="ctr" rotWithShape="0">
              <a:schemeClr val="bg2">
                <a:alpha val="42999"/>
              </a:schemeClr>
            </a:outerShdw>
          </a:effectLst>
        </p:spPr>
        <p:txBody>
          <a:bodyPr vert="horz" wrap="square" lIns="50800" tIns="50800" rIns="91440" bIns="50800" numCol="1" anchor="ctr" anchorCtr="0" compatLnSpc="1">
            <a:prstTxWarp prst="textNoShape">
              <a:avLst/>
            </a:prstTxWarp>
          </a:bodyPr>
          <a:lstStyle/>
          <a:p>
            <a:pPr lvl="0"/>
            <a:r>
              <a:rPr lang="en-US" altLang="ja-JP" smtClean="0">
                <a:sym typeface="Calibri" charset="0"/>
              </a:rPr>
              <a:t>Click to edit Master title style</a:t>
            </a:r>
          </a:p>
        </p:txBody>
      </p:sp>
      <p:sp>
        <p:nvSpPr>
          <p:cNvPr id="2050" name="Rectangle 2"/>
          <p:cNvSpPr>
            <a:spLocks noGrp="1" noChangeArrowheads="1"/>
          </p:cNvSpPr>
          <p:nvPr>
            <p:ph type="body" idx="1"/>
          </p:nvPr>
        </p:nvSpPr>
        <p:spPr bwMode="auto">
          <a:xfrm>
            <a:off x="234950" y="815975"/>
            <a:ext cx="8674100" cy="17145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altLang="ja-JP" smtClean="0">
                <a:sym typeface="Calibri" charset="0"/>
              </a:rPr>
              <a:t>Click to edit Master text styles</a:t>
            </a:r>
          </a:p>
          <a:p>
            <a:pPr lvl="1"/>
            <a:r>
              <a:rPr lang="en-US" altLang="ja-JP" smtClean="0">
                <a:sym typeface="Calibri" charset="0"/>
              </a:rPr>
              <a:t>Second level</a:t>
            </a:r>
          </a:p>
          <a:p>
            <a:pPr lvl="2"/>
            <a:r>
              <a:rPr lang="en-US" altLang="ja-JP" smtClean="0">
                <a:sym typeface="Calibri" charset="0"/>
              </a:rPr>
              <a:t>Third level</a:t>
            </a:r>
          </a:p>
          <a:p>
            <a:pPr lvl="3"/>
            <a:r>
              <a:rPr lang="en-US" altLang="ja-JP" smtClean="0">
                <a:sym typeface="Calibri" charset="0"/>
              </a:rPr>
              <a:t>Fourth level</a:t>
            </a:r>
          </a:p>
          <a:p>
            <a:pPr lvl="4"/>
            <a:r>
              <a:rPr lang="en-US" altLang="ja-JP" smtClean="0">
                <a:sym typeface="Calibri" charset="0"/>
              </a:rPr>
              <a:t>Fifth level</a:t>
            </a:r>
          </a:p>
        </p:txBody>
      </p:sp>
      <p:sp>
        <p:nvSpPr>
          <p:cNvPr id="2051" name="Text Box 3"/>
          <p:cNvSpPr txBox="1">
            <a:spLocks noGrp="1" noChangeArrowheads="1"/>
          </p:cNvSpPr>
          <p:nvPr>
            <p:ph type="sldNum" sz="quarter" idx="4"/>
          </p:nvPr>
        </p:nvSpPr>
        <p:spPr bwMode="auto">
          <a:xfrm>
            <a:off x="8739194" y="6535738"/>
            <a:ext cx="269875" cy="2794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200">
                <a:solidFill>
                  <a:schemeClr val="tx1"/>
                </a:solidFill>
                <a:latin typeface="+mn-lt"/>
                <a:ea typeface="ＭＳ Ｐゴシック" charset="-128"/>
                <a:sym typeface="Calibri" charset="0"/>
              </a:defRPr>
            </a:lvl1pPr>
          </a:lstStyle>
          <a:p>
            <a:fld id="{9C4C943E-E5A6-40B9-ACC1-5536F9F312F7}" type="slidenum">
              <a:rPr lang="en-US" altLang="ja-JP" smtClean="0">
                <a:solidFill>
                  <a:srgbClr val="000000"/>
                </a:solidFill>
              </a:rPr>
              <a:pPr/>
              <a:t>&lt;#&gt;</a:t>
            </a:fld>
            <a:endParaRPr lang="en-US" altLang="ja-JP"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ransition/>
  <p:hf hdr="0" ftr="0" dt="0"/>
  <p:txStyles>
    <p:titleStyle>
      <a:lvl1pPr marL="39688" algn="ctr" rtl="0" fontAlgn="base">
        <a:spcBef>
          <a:spcPct val="0"/>
        </a:spcBef>
        <a:spcAft>
          <a:spcPct val="0"/>
        </a:spcAft>
        <a:defRPr sz="3200">
          <a:solidFill>
            <a:srgbClr val="FFFFFF"/>
          </a:solidFill>
          <a:latin typeface="+mj-lt"/>
          <a:ea typeface="+mj-ea"/>
          <a:cs typeface="+mj-cs"/>
          <a:sym typeface="Calibri" charset="0"/>
        </a:defRPr>
      </a:lvl1pPr>
      <a:lvl2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2pPr>
      <a:lvl3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3pPr>
      <a:lvl4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4pPr>
      <a:lvl5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5pPr>
      <a:lvl6pPr marL="4968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9540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4112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18684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marL="382588" indent="-3429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1pPr>
      <a:lvl2pPr marL="731838" indent="-285750" algn="l" rtl="0" fontAlgn="base">
        <a:spcBef>
          <a:spcPts val="600"/>
        </a:spcBef>
        <a:spcAft>
          <a:spcPct val="0"/>
        </a:spcAft>
        <a:buSzPct val="100000"/>
        <a:buFont typeface="Lucida Grande" charset="0"/>
        <a:buChar char="‣"/>
        <a:defRPr sz="2200">
          <a:solidFill>
            <a:schemeClr val="tx1"/>
          </a:solidFill>
          <a:latin typeface="+mn-lt"/>
          <a:ea typeface="+mn-ea"/>
          <a:cs typeface="+mn-cs"/>
          <a:sym typeface="Calibri" charset="0"/>
        </a:defRPr>
      </a:lvl2pPr>
      <a:lvl3pPr marL="11318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3pPr>
      <a:lvl4pPr marL="15890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4pPr>
      <a:lvl5pPr marL="20462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5pPr>
      <a:lvl6pPr marL="25034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6pPr>
      <a:lvl7pPr marL="29606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7pPr>
      <a:lvl8pPr marL="34178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8pPr>
      <a:lvl9pPr marL="38750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lgn="l">
              <a:defRPr/>
            </a:pPr>
            <a:endParaRPr kumimoji="1" lang="en-US" altLang="ja-JP">
              <a:cs typeface="+mn-cs"/>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kumimoji="1" lang="en-US" altLang="ja-JP">
              <a:cs typeface="+mn-cs"/>
            </a:endParaRPr>
          </a:p>
        </p:txBody>
      </p:sp>
      <p:sp>
        <p:nvSpPr>
          <p:cNvPr id="50182" name="Rectangle 6"/>
          <p:cNvSpPr>
            <a:spLocks noGrp="1" noChangeArrowheads="1"/>
          </p:cNvSpPr>
          <p:nvPr>
            <p:ph type="sldNum" sz="quarter" idx="4"/>
          </p:nvPr>
        </p:nvSpPr>
        <p:spPr bwMode="auto">
          <a:xfrm>
            <a:off x="6553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F1D867DB-A0F9-4936-A48A-8CA2808EF7EF}" type="slidenum">
              <a:rPr kumimoji="1" lang="en-US" altLang="ja-JP">
                <a:cs typeface="+mn-cs"/>
              </a:rPr>
              <a:pPr>
                <a:defRPr/>
              </a:pPr>
              <a:t>&lt;#&gt;</a:t>
            </a:fld>
            <a:endParaRPr kumimoji="1" lang="en-US" altLang="ja-JP">
              <a:cs typeface="+mn-cs"/>
            </a:endParaRPr>
          </a:p>
        </p:txBody>
      </p:sp>
      <p:sp>
        <p:nvSpPr>
          <p:cNvPr id="9217" name="Rectangle 1"/>
          <p:cNvSpPr>
            <a:spLocks noChangeArrowheads="1"/>
          </p:cNvSpPr>
          <p:nvPr userDrawn="1"/>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0800" tIns="50800" rIns="132080" bIns="508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endParaRPr lang="ja-JP"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848308011"/>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lgn="l">
              <a:defRPr/>
            </a:pPr>
            <a:endParaRPr lang="en-US">
              <a:latin typeface="Arial" charset="0"/>
              <a:ea typeface="ＭＳ Ｐゴシック" pitchFamily="50" charset="-128"/>
            </a:endParaRPr>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latin typeface="Arial" charset="0"/>
              <a:ea typeface="ＭＳ Ｐゴシック" pitchFamily="50" charset="-128"/>
            </a:endParaRPr>
          </a:p>
        </p:txBody>
      </p:sp>
      <p:sp>
        <p:nvSpPr>
          <p:cNvPr id="51206" name="Rectangle 6"/>
          <p:cNvSpPr>
            <a:spLocks noGrp="1" noChangeArrowheads="1"/>
          </p:cNvSpPr>
          <p:nvPr>
            <p:ph type="sldNum" sz="quarter" idx="4"/>
          </p:nvPr>
        </p:nvSpPr>
        <p:spPr bwMode="auto">
          <a:xfrm>
            <a:off x="6553201"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35D8CA09-5F55-456F-87D8-D1EBA563F1AB}" type="slidenum">
              <a:rPr lang="en-US">
                <a:latin typeface="Arial" charset="0"/>
                <a:ea typeface="ＭＳ Ｐゴシック" pitchFamily="50" charset="-128"/>
              </a:rPr>
              <a:pPr>
                <a:defRPr/>
              </a:pPr>
              <a:t>&lt;#&gt;</a:t>
            </a:fld>
            <a:endParaRPr lang="en-US">
              <a:latin typeface="Arial" charset="0"/>
              <a:ea typeface="ＭＳ Ｐゴシック" pitchFamily="50" charset="-128"/>
            </a:endParaRPr>
          </a:p>
        </p:txBody>
      </p:sp>
      <p:pic>
        <p:nvPicPr>
          <p:cNvPr id="6151" name="Picture 7" descr="backgrond slide2a"/>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525" y="-9525"/>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lgn="l">
              <a:defRPr/>
            </a:pPr>
            <a:endParaRPr kumimoji="1" lang="en-US" altLang="ja-JP">
              <a:cs typeface="+mn-cs"/>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kumimoji="1" lang="en-US" altLang="ja-JP">
              <a:cs typeface="+mn-cs"/>
            </a:endParaRPr>
          </a:p>
        </p:txBody>
      </p:sp>
      <p:sp>
        <p:nvSpPr>
          <p:cNvPr id="50182" name="Rectangle 6"/>
          <p:cNvSpPr>
            <a:spLocks noGrp="1" noChangeArrowheads="1"/>
          </p:cNvSpPr>
          <p:nvPr>
            <p:ph type="sldNum" sz="quarter" idx="4"/>
          </p:nvPr>
        </p:nvSpPr>
        <p:spPr bwMode="auto">
          <a:xfrm>
            <a:off x="6553201"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2B290EC-AE7E-4734-A2FE-0F1CD55A1A26}" type="slidenum">
              <a:rPr kumimoji="1" lang="en-US" altLang="ja-JP">
                <a:cs typeface="+mn-cs"/>
              </a:rPr>
              <a:pPr>
                <a:defRPr/>
              </a:pPr>
              <a:t>&lt;#&gt;</a:t>
            </a:fld>
            <a:endParaRPr kumimoji="1" lang="en-US" altLang="ja-JP">
              <a:cs typeface="+mn-cs"/>
            </a:endParaRPr>
          </a:p>
        </p:txBody>
      </p:sp>
      <p:sp>
        <p:nvSpPr>
          <p:cNvPr id="9217" name="Rectangle 1"/>
          <p:cNvSpPr>
            <a:spLocks noChangeArrowheads="1"/>
          </p:cNvSpPr>
          <p:nvPr userDrawn="1"/>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p:spPr>
        <p:txBody>
          <a:bodyPr lIns="50800" tIns="50800" rIns="132080" bIns="508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endParaRPr lang="ja-JP"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113" y="-20638"/>
            <a:ext cx="9144001" cy="676276"/>
          </a:xfrm>
          <a:prstGeom prst="rect">
            <a:avLst/>
          </a:prstGeom>
          <a:gradFill rotWithShape="0">
            <a:gsLst>
              <a:gs pos="0">
                <a:srgbClr val="19448E"/>
              </a:gs>
              <a:gs pos="100000">
                <a:srgbClr val="007BBB"/>
              </a:gs>
            </a:gsLst>
            <a:lin ang="5400000" scaled="1"/>
          </a:gradFill>
          <a:ln w="12700">
            <a:noFill/>
            <a:miter lim="800000"/>
            <a:headEnd/>
            <a:tailEnd/>
          </a:ln>
          <a:effectLst>
            <a:outerShdw dist="38099" dir="2700000" algn="ctr" rotWithShape="0">
              <a:schemeClr val="bg2">
                <a:alpha val="42999"/>
              </a:schemeClr>
            </a:outerShdw>
          </a:effectLst>
        </p:spPr>
        <p:txBody>
          <a:bodyPr vert="horz" wrap="square" lIns="50800" tIns="50800" rIns="91440" bIns="50800" numCol="1" anchor="ctr" anchorCtr="0" compatLnSpc="1">
            <a:prstTxWarp prst="textNoShape">
              <a:avLst/>
            </a:prstTxWarp>
          </a:bodyPr>
          <a:lstStyle/>
          <a:p>
            <a:pPr lvl="0"/>
            <a:r>
              <a:rPr lang="en-US" altLang="ja-JP" smtClean="0">
                <a:sym typeface="Calibri" charset="0"/>
              </a:rPr>
              <a:t>Click to edit Master title style</a:t>
            </a:r>
          </a:p>
        </p:txBody>
      </p:sp>
      <p:sp>
        <p:nvSpPr>
          <p:cNvPr id="4099" name="Rectangle 2"/>
          <p:cNvSpPr>
            <a:spLocks noGrp="1" noChangeArrowheads="1"/>
          </p:cNvSpPr>
          <p:nvPr>
            <p:ph type="body" idx="1"/>
          </p:nvPr>
        </p:nvSpPr>
        <p:spPr bwMode="auto">
          <a:xfrm>
            <a:off x="234950" y="815975"/>
            <a:ext cx="8674100" cy="1714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altLang="ja-JP" smtClean="0">
                <a:sym typeface="Calibri" pitchFamily="34" charset="0"/>
              </a:rPr>
              <a:t>Click to edit Master text styles</a:t>
            </a:r>
          </a:p>
          <a:p>
            <a:pPr lvl="1"/>
            <a:r>
              <a:rPr lang="en-US" altLang="ja-JP" smtClean="0">
                <a:sym typeface="Calibri" pitchFamily="34" charset="0"/>
              </a:rPr>
              <a:t>Second level</a:t>
            </a:r>
          </a:p>
          <a:p>
            <a:pPr lvl="2"/>
            <a:r>
              <a:rPr lang="en-US" altLang="ja-JP" smtClean="0">
                <a:sym typeface="Calibri" pitchFamily="34" charset="0"/>
              </a:rPr>
              <a:t>Third level</a:t>
            </a:r>
          </a:p>
          <a:p>
            <a:pPr lvl="3"/>
            <a:r>
              <a:rPr lang="en-US" altLang="ja-JP" smtClean="0">
                <a:sym typeface="Calibri" pitchFamily="34" charset="0"/>
              </a:rPr>
              <a:t>Fourth level</a:t>
            </a:r>
          </a:p>
          <a:p>
            <a:pPr lvl="4"/>
            <a:r>
              <a:rPr lang="en-US" altLang="ja-JP" smtClean="0">
                <a:sym typeface="Calibri" pitchFamily="34" charset="0"/>
              </a:rPr>
              <a:t>Fifth level</a:t>
            </a:r>
          </a:p>
        </p:txBody>
      </p:sp>
      <p:sp>
        <p:nvSpPr>
          <p:cNvPr id="2051" name="Text Box 3"/>
          <p:cNvSpPr txBox="1">
            <a:spLocks noGrp="1" noChangeArrowheads="1"/>
          </p:cNvSpPr>
          <p:nvPr>
            <p:ph type="sldNum" sz="quarter" idx="4"/>
          </p:nvPr>
        </p:nvSpPr>
        <p:spPr bwMode="auto">
          <a:xfrm>
            <a:off x="8739194" y="6535738"/>
            <a:ext cx="269875" cy="2794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kumimoji="0" sz="1200">
                <a:solidFill>
                  <a:srgbClr val="000000"/>
                </a:solidFill>
                <a:latin typeface="+mn-lt"/>
                <a:ea typeface="ＭＳ Ｐゴシック" charset="-128"/>
                <a:sym typeface="Calibri" charset="0"/>
              </a:defRPr>
            </a:lvl1pPr>
          </a:lstStyle>
          <a:p>
            <a:pPr>
              <a:defRPr/>
            </a:pPr>
            <a:fld id="{A93B060A-1FA3-4B60-B48A-1D918484453E}"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hf hdr="0" ftr="0" dt="0"/>
  <p:txStyles>
    <p:titleStyle>
      <a:lvl1pPr marL="39688" algn="ctr" rtl="0" eaLnBrk="0" fontAlgn="base" hangingPunct="0">
        <a:spcBef>
          <a:spcPct val="0"/>
        </a:spcBef>
        <a:spcAft>
          <a:spcPct val="0"/>
        </a:spcAft>
        <a:defRPr sz="3200">
          <a:solidFill>
            <a:srgbClr val="FFFFFF"/>
          </a:solidFill>
          <a:latin typeface="+mj-lt"/>
          <a:ea typeface="+mj-ea"/>
          <a:cs typeface="+mj-cs"/>
          <a:sym typeface="Calibri" pitchFamily="34" charset="0"/>
        </a:defRPr>
      </a:lvl1pPr>
      <a:lvl2pPr marL="39688" algn="ctr" rtl="0" eaLnBrk="0" fontAlgn="base" hangingPunct="0">
        <a:spcBef>
          <a:spcPct val="0"/>
        </a:spcBef>
        <a:spcAft>
          <a:spcPct val="0"/>
        </a:spcAft>
        <a:defRPr sz="3200">
          <a:solidFill>
            <a:srgbClr val="FFFFFF"/>
          </a:solidFill>
          <a:latin typeface="Calibri" charset="0"/>
          <a:ea typeface="ヒラギノ角ゴ ProN W3" charset="0"/>
          <a:cs typeface="ヒラギノ角ゴ ProN W3" charset="0"/>
          <a:sym typeface="Calibri" pitchFamily="34" charset="0"/>
        </a:defRPr>
      </a:lvl2pPr>
      <a:lvl3pPr marL="39688" algn="ctr" rtl="0" eaLnBrk="0" fontAlgn="base" hangingPunct="0">
        <a:spcBef>
          <a:spcPct val="0"/>
        </a:spcBef>
        <a:spcAft>
          <a:spcPct val="0"/>
        </a:spcAft>
        <a:defRPr sz="3200">
          <a:solidFill>
            <a:srgbClr val="FFFFFF"/>
          </a:solidFill>
          <a:latin typeface="Calibri" charset="0"/>
          <a:ea typeface="ヒラギノ角ゴ ProN W3" charset="0"/>
          <a:cs typeface="ヒラギノ角ゴ ProN W3" charset="0"/>
          <a:sym typeface="Calibri" pitchFamily="34" charset="0"/>
        </a:defRPr>
      </a:lvl3pPr>
      <a:lvl4pPr marL="39688" algn="ctr" rtl="0" eaLnBrk="0" fontAlgn="base" hangingPunct="0">
        <a:spcBef>
          <a:spcPct val="0"/>
        </a:spcBef>
        <a:spcAft>
          <a:spcPct val="0"/>
        </a:spcAft>
        <a:defRPr sz="3200">
          <a:solidFill>
            <a:srgbClr val="FFFFFF"/>
          </a:solidFill>
          <a:latin typeface="Calibri" charset="0"/>
          <a:ea typeface="ヒラギノ角ゴ ProN W3" charset="0"/>
          <a:cs typeface="ヒラギノ角ゴ ProN W3" charset="0"/>
          <a:sym typeface="Calibri" pitchFamily="34" charset="0"/>
        </a:defRPr>
      </a:lvl4pPr>
      <a:lvl5pPr marL="39688" algn="ctr" rtl="0" eaLnBrk="0" fontAlgn="base" hangingPunct="0">
        <a:spcBef>
          <a:spcPct val="0"/>
        </a:spcBef>
        <a:spcAft>
          <a:spcPct val="0"/>
        </a:spcAft>
        <a:defRPr sz="3200">
          <a:solidFill>
            <a:srgbClr val="FFFFFF"/>
          </a:solidFill>
          <a:latin typeface="Calibri" charset="0"/>
          <a:ea typeface="ヒラギノ角ゴ ProN W3" charset="0"/>
          <a:cs typeface="ヒラギノ角ゴ ProN W3" charset="0"/>
          <a:sym typeface="Calibri" pitchFamily="34" charset="0"/>
        </a:defRPr>
      </a:lvl5pPr>
      <a:lvl6pPr marL="4968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9540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4112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18684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marL="382588" indent="-3429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1pPr>
      <a:lvl2pPr marL="731838" indent="-285750" algn="l" rtl="0" eaLnBrk="0" fontAlgn="base" hangingPunct="0">
        <a:spcBef>
          <a:spcPts val="600"/>
        </a:spcBef>
        <a:spcAft>
          <a:spcPct val="0"/>
        </a:spcAft>
        <a:buSzPct val="100000"/>
        <a:buFont typeface="Lucida Grande" charset="0"/>
        <a:buChar char="‣"/>
        <a:defRPr sz="2200">
          <a:solidFill>
            <a:schemeClr val="tx1"/>
          </a:solidFill>
          <a:latin typeface="+mn-lt"/>
          <a:ea typeface="+mn-ea"/>
          <a:cs typeface="+mn-cs"/>
          <a:sym typeface="Calibri" pitchFamily="34" charset="0"/>
        </a:defRPr>
      </a:lvl2pPr>
      <a:lvl3pPr marL="1131888" indent="-2286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3pPr>
      <a:lvl4pPr marL="1589088" indent="-2286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4pPr>
      <a:lvl5pPr marL="2046288" indent="-228600" algn="l" rtl="0" eaLnBrk="0" fontAlgn="base" hangingPunct="0">
        <a:spcBef>
          <a:spcPts val="600"/>
        </a:spcBef>
        <a:spcAft>
          <a:spcPct val="0"/>
        </a:spcAft>
        <a:buClr>
          <a:srgbClr val="000000"/>
        </a:buClr>
        <a:buSzPct val="100000"/>
        <a:buFont typeface="Wingdings" pitchFamily="2" charset="2"/>
        <a:buChar char="v"/>
        <a:defRPr sz="2400">
          <a:solidFill>
            <a:schemeClr val="tx1"/>
          </a:solidFill>
          <a:latin typeface="+mn-lt"/>
          <a:ea typeface="+mn-ea"/>
          <a:cs typeface="+mn-cs"/>
          <a:sym typeface="Calibri" pitchFamily="34" charset="0"/>
        </a:defRPr>
      </a:lvl5pPr>
      <a:lvl6pPr marL="25034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6pPr>
      <a:lvl7pPr marL="29606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7pPr>
      <a:lvl8pPr marL="34178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8pPr>
      <a:lvl9pPr marL="3875088"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lgn="l">
              <a:defRPr/>
            </a:pPr>
            <a:endParaRPr kumimoji="1" lang="en-US" altLang="ja-JP">
              <a:cs typeface="+mn-cs"/>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kumimoji="1" lang="en-US" altLang="ja-JP">
              <a:cs typeface="+mn-cs"/>
            </a:endParaRPr>
          </a:p>
        </p:txBody>
      </p:sp>
      <p:sp>
        <p:nvSpPr>
          <p:cNvPr id="50182" name="Rectangle 6"/>
          <p:cNvSpPr>
            <a:spLocks noGrp="1" noChangeArrowheads="1"/>
          </p:cNvSpPr>
          <p:nvPr>
            <p:ph type="sldNum" sz="quarter" idx="4"/>
          </p:nvPr>
        </p:nvSpPr>
        <p:spPr bwMode="auto">
          <a:xfrm>
            <a:off x="6553201"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2B290EC-AE7E-4734-A2FE-0F1CD55A1A26}" type="slidenum">
              <a:rPr kumimoji="1" lang="en-US" altLang="ja-JP">
                <a:cs typeface="+mn-cs"/>
              </a:rPr>
              <a:pPr>
                <a:defRPr/>
              </a:pPr>
              <a:t>&lt;#&gt;</a:t>
            </a:fld>
            <a:endParaRPr kumimoji="1" lang="en-US" altLang="ja-JP">
              <a:cs typeface="+mn-cs"/>
            </a:endParaRPr>
          </a:p>
        </p:txBody>
      </p:sp>
      <p:sp>
        <p:nvSpPr>
          <p:cNvPr id="9217" name="Rectangle 1"/>
          <p:cNvSpPr>
            <a:spLocks noChangeArrowheads="1"/>
          </p:cNvSpPr>
          <p:nvPr userDrawn="1"/>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p:spPr>
        <p:txBody>
          <a:bodyPr lIns="50800" tIns="50800" rIns="132080" bIns="508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endParaRPr lang="ja-JP"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PT4"/>
          <p:cNvPicPr>
            <a:picLocks noChangeAspect="1" noChangeArrowheads="1"/>
          </p:cNvPicPr>
          <p:nvPr/>
        </p:nvPicPr>
        <p:blipFill>
          <a:blip r:embed="rId8" cstate="print"/>
          <a:srcRect/>
          <a:stretch>
            <a:fillRect/>
          </a:stretch>
        </p:blipFill>
        <p:spPr bwMode="auto">
          <a:xfrm>
            <a:off x="0" y="-26988"/>
            <a:ext cx="9144000" cy="719138"/>
          </a:xfrm>
          <a:prstGeom prst="rect">
            <a:avLst/>
          </a:prstGeom>
          <a:noFill/>
          <a:ln w="9525">
            <a:noFill/>
            <a:miter lim="800000"/>
            <a:headEnd/>
            <a:tailEnd/>
          </a:ln>
        </p:spPr>
      </p:pic>
      <p:sp>
        <p:nvSpPr>
          <p:cNvPr id="4099" name="タイトル プレースホルダ 1"/>
          <p:cNvSpPr>
            <a:spLocks noGrp="1"/>
          </p:cNvSpPr>
          <p:nvPr>
            <p:ph type="title"/>
          </p:nvPr>
        </p:nvSpPr>
        <p:spPr bwMode="auto">
          <a:xfrm>
            <a:off x="315062" y="26988"/>
            <a:ext cx="8488973"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テキスト プレースホルダ 2"/>
          <p:cNvSpPr>
            <a:spLocks noGrp="1"/>
          </p:cNvSpPr>
          <p:nvPr>
            <p:ph type="body" idx="1"/>
          </p:nvPr>
        </p:nvSpPr>
        <p:spPr bwMode="auto">
          <a:xfrm>
            <a:off x="237392" y="857251"/>
            <a:ext cx="8686800" cy="564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49288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pPr algn="l">
              <a:defRPr/>
            </a:pPr>
            <a:fld id="{CB5CB963-9360-4985-9769-0CAD4878281C}" type="datetime1">
              <a:rPr kumimoji="1" lang="ja-JP" altLang="en-US" smtClean="0">
                <a:ea typeface="ＭＳ Ｐゴシック" pitchFamily="50" charset="-128"/>
                <a:cs typeface="+mn-cs"/>
              </a:rPr>
              <a:pPr algn="l">
                <a:defRPr/>
              </a:pPr>
              <a:t>2014/2/26</a:t>
            </a:fld>
            <a:endParaRPr kumimoji="1" lang="ja-JP" altLang="en-US" dirty="0">
              <a:ea typeface="ＭＳ Ｐゴシック" pitchFamily="50" charset="-128"/>
              <a:cs typeface="+mn-cs"/>
            </a:endParaRPr>
          </a:p>
        </p:txBody>
      </p:sp>
      <p:sp>
        <p:nvSpPr>
          <p:cNvPr id="5" name="フッター プレースホルダ 4"/>
          <p:cNvSpPr>
            <a:spLocks noGrp="1"/>
          </p:cNvSpPr>
          <p:nvPr>
            <p:ph type="ftr" sz="quarter" idx="3"/>
          </p:nvPr>
        </p:nvSpPr>
        <p:spPr>
          <a:xfrm>
            <a:off x="3124200" y="6492886"/>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ＭＳ Ｐゴシック" pitchFamily="50" charset="-128"/>
                <a:ea typeface="ＭＳ Ｐゴシック" pitchFamily="50" charset="-128"/>
                <a:cs typeface="+mn-cs"/>
              </a:defRPr>
            </a:lvl1pPr>
          </a:lstStyle>
          <a:p>
            <a:pPr>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626721"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baseline="0">
                <a:latin typeface="Calibri" pitchFamily="34" charset="0"/>
              </a:defRPr>
            </a:lvl1pPr>
          </a:lstStyle>
          <a:p>
            <a:pPr>
              <a:defRPr/>
            </a:pPr>
            <a:fld id="{AA369A84-7F23-4174-A9BC-E149FA22C4AD}" type="slidenum">
              <a:rPr kumimoji="1" lang="ja-JP" altLang="en-US" smtClean="0">
                <a:solidFill>
                  <a:prstClr val="black"/>
                </a:solidFill>
                <a:ea typeface="ＭＳ Ｐゴシック" pitchFamily="50" charset="-128"/>
                <a:cs typeface="+mn-cs"/>
              </a:rPr>
              <a:pPr>
                <a:defRPr/>
              </a:pPr>
              <a:t>&lt;#&gt;</a:t>
            </a:fld>
            <a:endParaRPr kumimoji="1" lang="ja-JP" altLang="en-US" dirty="0">
              <a:solidFill>
                <a:prstClr val="black"/>
              </a:solidFill>
              <a:ea typeface="ＭＳ Ｐゴシック" pitchFamily="50" charset="-128"/>
              <a:cs typeface="+mn-cs"/>
            </a:endParaRPr>
          </a:p>
        </p:txBody>
      </p:sp>
      <p:pic>
        <p:nvPicPr>
          <p:cNvPr id="2056" name="Picture 10" descr="A2_1_blue_glay"/>
          <p:cNvPicPr>
            <a:picLocks noChangeAspect="1" noChangeArrowheads="1"/>
          </p:cNvPicPr>
          <p:nvPr/>
        </p:nvPicPr>
        <p:blipFill>
          <a:blip r:embed="rId9" cstate="print"/>
          <a:srcRect/>
          <a:stretch>
            <a:fillRect/>
          </a:stretch>
        </p:blipFill>
        <p:spPr bwMode="auto">
          <a:xfrm>
            <a:off x="-1460" y="44461"/>
            <a:ext cx="996462" cy="627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Lst>
  <p:hf hdr="0" ftr="0" dt="0"/>
  <p:txStyles>
    <p:titleStyle>
      <a:lvl1pPr algn="ctr" rtl="0" eaLnBrk="0" fontAlgn="base" hangingPunct="0">
        <a:spcBef>
          <a:spcPct val="0"/>
        </a:spcBef>
        <a:spcAft>
          <a:spcPct val="0"/>
        </a:spcAft>
        <a:defRPr kumimoji="1" sz="2800" b="1" kern="1200" baseline="0">
          <a:solidFill>
            <a:schemeClr val="bg1"/>
          </a:solidFill>
          <a:effectLst>
            <a:outerShdw blurRad="38100" dist="38100" dir="2700000" algn="tl">
              <a:srgbClr val="000000">
                <a:alpha val="43137"/>
              </a:srgbClr>
            </a:outerShdw>
          </a:effectLst>
          <a:latin typeface="Calibri" pitchFamily="34" charset="0"/>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2800" kern="1200" baseline="0">
          <a:solidFill>
            <a:schemeClr val="tx1"/>
          </a:solidFill>
          <a:latin typeface="Calibri" pitchFamily="34" charset="0"/>
          <a:ea typeface="ＭＳ Ｐゴシック" pitchFamily="50"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baseline="0">
          <a:solidFill>
            <a:schemeClr val="tx1"/>
          </a:solidFill>
          <a:latin typeface="Calibri" pitchFamily="34" charset="0"/>
          <a:ea typeface="ＭＳ Ｐゴシック"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baseline="0">
          <a:solidFill>
            <a:schemeClr val="tx1"/>
          </a:solidFill>
          <a:latin typeface="Calibri" pitchFamily="34" charset="0"/>
          <a:ea typeface="ＭＳ Ｐゴシック"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baseline="0">
          <a:solidFill>
            <a:schemeClr val="tx1"/>
          </a:solidFill>
          <a:latin typeface="Calibri" pitchFamily="34" charset="0"/>
          <a:ea typeface="ＭＳ Ｐゴシック"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baseline="0">
          <a:solidFill>
            <a:schemeClr val="tx1"/>
          </a:solidFill>
          <a:latin typeface="Calibri" pitchFamily="34" charset="0"/>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lgn="l">
              <a:defRPr/>
            </a:pPr>
            <a:endParaRPr kumimoji="1" lang="en-US" altLang="ja-JP">
              <a:cs typeface="+mn-cs"/>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kumimoji="1" lang="en-US" altLang="ja-JP">
              <a:cs typeface="+mn-cs"/>
            </a:endParaRPr>
          </a:p>
        </p:txBody>
      </p:sp>
      <p:sp>
        <p:nvSpPr>
          <p:cNvPr id="50182" name="Rectangle 6"/>
          <p:cNvSpPr>
            <a:spLocks noGrp="1" noChangeArrowheads="1"/>
          </p:cNvSpPr>
          <p:nvPr>
            <p:ph type="sldNum" sz="quarter" idx="4"/>
          </p:nvPr>
        </p:nvSpPr>
        <p:spPr bwMode="auto">
          <a:xfrm>
            <a:off x="6553201"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2B290EC-AE7E-4734-A2FE-0F1CD55A1A26}" type="slidenum">
              <a:rPr kumimoji="1" lang="en-US" altLang="ja-JP">
                <a:cs typeface="+mn-cs"/>
              </a:rPr>
              <a:pPr>
                <a:defRPr/>
              </a:pPr>
              <a:t>&lt;#&gt;</a:t>
            </a:fld>
            <a:endParaRPr kumimoji="1" lang="en-US" altLang="ja-JP">
              <a:cs typeface="+mn-cs"/>
            </a:endParaRPr>
          </a:p>
        </p:txBody>
      </p:sp>
      <p:sp>
        <p:nvSpPr>
          <p:cNvPr id="9217" name="Rectangle 1"/>
          <p:cNvSpPr>
            <a:spLocks noChangeArrowheads="1"/>
          </p:cNvSpPr>
          <p:nvPr userDrawn="1"/>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extLst>
        </p:spPr>
        <p:txBody>
          <a:bodyPr lIns="50800" tIns="50800" rIns="132080" bIns="508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endParaRPr lang="ja-JP"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 xmlns:p14="http://schemas.microsoft.com/office/powerpoint/2010/main" val="2848308011"/>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lgn="l">
              <a:defRPr/>
            </a:pPr>
            <a:endParaRPr kumimoji="1" lang="en-US" altLang="ja-JP">
              <a:cs typeface="+mn-cs"/>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kumimoji="1" lang="en-US" altLang="ja-JP">
              <a:cs typeface="+mn-cs"/>
            </a:endParaRPr>
          </a:p>
        </p:txBody>
      </p:sp>
      <p:sp>
        <p:nvSpPr>
          <p:cNvPr id="50182" name="Rectangle 6"/>
          <p:cNvSpPr>
            <a:spLocks noGrp="1" noChangeArrowheads="1"/>
          </p:cNvSpPr>
          <p:nvPr>
            <p:ph type="sldNum" sz="quarter" idx="4"/>
          </p:nvPr>
        </p:nvSpPr>
        <p:spPr bwMode="auto">
          <a:xfrm>
            <a:off x="6553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F1D867DB-A0F9-4936-A48A-8CA2808EF7EF}" type="slidenum">
              <a:rPr kumimoji="1" lang="en-US" altLang="ja-JP">
                <a:cs typeface="+mn-cs"/>
              </a:rPr>
              <a:pPr>
                <a:defRPr/>
              </a:pPr>
              <a:t>&lt;#&gt;</a:t>
            </a:fld>
            <a:endParaRPr kumimoji="1" lang="en-US" altLang="ja-JP">
              <a:cs typeface="+mn-cs"/>
            </a:endParaRPr>
          </a:p>
        </p:txBody>
      </p:sp>
      <p:sp>
        <p:nvSpPr>
          <p:cNvPr id="9217" name="Rectangle 1"/>
          <p:cNvSpPr>
            <a:spLocks noChangeArrowheads="1"/>
          </p:cNvSpPr>
          <p:nvPr userDrawn="1"/>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0800" tIns="50800" rIns="132080" bIns="508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endParaRPr lang="ja-JP"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28600" y="1295404"/>
            <a:ext cx="8610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1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a:defRPr/>
            </a:pPr>
            <a:endParaRPr lang="en-US">
              <a:solidFill>
                <a:srgbClr val="99CCFF"/>
              </a:solidFill>
              <a:ea typeface="ＭＳ Ｐゴシック" pitchFamily="50" charset="-128"/>
            </a:endParaRPr>
          </a:p>
        </p:txBody>
      </p:sp>
      <p:sp>
        <p:nvSpPr>
          <p:cNvPr id="1029" name="Rectangle 5"/>
          <p:cNvSpPr>
            <a:spLocks noGrp="1" noChangeArrowheads="1"/>
          </p:cNvSpPr>
          <p:nvPr>
            <p:ph type="ftr" sz="quarter" idx="3"/>
          </p:nvPr>
        </p:nvSpPr>
        <p:spPr bwMode="auto">
          <a:xfrm>
            <a:off x="3124200" y="6400812"/>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solidFill>
                <a:srgbClr val="99CCFF"/>
              </a:solidFill>
              <a:ea typeface="ＭＳ Ｐゴシック" pitchFamily="50" charset="-128"/>
            </a:endParaRPr>
          </a:p>
        </p:txBody>
      </p:sp>
      <p:sp>
        <p:nvSpPr>
          <p:cNvPr id="1030" name="Rectangle 6"/>
          <p:cNvSpPr>
            <a:spLocks noGrp="1" noChangeArrowheads="1"/>
          </p:cNvSpPr>
          <p:nvPr>
            <p:ph type="sldNum" sz="quarter" idx="4"/>
          </p:nvPr>
        </p:nvSpPr>
        <p:spPr bwMode="auto">
          <a:xfrm>
            <a:off x="6553201" y="640081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49E9AE33-422E-41D3-B086-FE2EC71D59FF}" type="slidenum">
              <a:rPr lang="en-US">
                <a:solidFill>
                  <a:srgbClr val="99CCFF"/>
                </a:solidFill>
                <a:ea typeface="ＭＳ Ｐゴシック" pitchFamily="50" charset="-128"/>
              </a:rPr>
              <a:pPr>
                <a:defRPr/>
              </a:pPr>
              <a:t>&lt;#&gt;</a:t>
            </a:fld>
            <a:endParaRPr lang="en-US">
              <a:solidFill>
                <a:srgbClr val="99CCFF"/>
              </a:solidFill>
              <a:ea typeface="ＭＳ Ｐゴシック" pitchFamily="50" charset="-128"/>
            </a:endParaRPr>
          </a:p>
        </p:txBody>
      </p:sp>
      <p:sp>
        <p:nvSpPr>
          <p:cNvPr id="3078" name="Rectangle 2"/>
          <p:cNvSpPr>
            <a:spLocks noGrp="1" noChangeArrowheads="1"/>
          </p:cNvSpPr>
          <p:nvPr>
            <p:ph type="title"/>
          </p:nvPr>
        </p:nvSpPr>
        <p:spPr bwMode="black">
          <a:xfrm>
            <a:off x="228600" y="533412"/>
            <a:ext cx="86106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txStyles>
    <p:titleStyle>
      <a:lvl1pPr algn="l" rtl="0" eaLnBrk="0" fontAlgn="base" hangingPunct="0">
        <a:spcBef>
          <a:spcPct val="0"/>
        </a:spcBef>
        <a:spcAft>
          <a:spcPct val="0"/>
        </a:spcAft>
        <a:defRPr sz="3000">
          <a:solidFill>
            <a:srgbClr val="FFFF99"/>
          </a:solidFill>
          <a:latin typeface="+mj-lt"/>
          <a:ea typeface="+mj-ea"/>
          <a:cs typeface="+mj-cs"/>
        </a:defRPr>
      </a:lvl1pPr>
      <a:lvl2pPr algn="l" rtl="0" eaLnBrk="0" fontAlgn="base" hangingPunct="0">
        <a:spcBef>
          <a:spcPct val="0"/>
        </a:spcBef>
        <a:spcAft>
          <a:spcPct val="0"/>
        </a:spcAft>
        <a:defRPr sz="3000">
          <a:solidFill>
            <a:srgbClr val="FFFF99"/>
          </a:solidFill>
          <a:latin typeface="Tahoma" pitchFamily="34" charset="0"/>
          <a:cs typeface="Tahoma" pitchFamily="34" charset="0"/>
        </a:defRPr>
      </a:lvl2pPr>
      <a:lvl3pPr algn="l" rtl="0" eaLnBrk="0" fontAlgn="base" hangingPunct="0">
        <a:spcBef>
          <a:spcPct val="0"/>
        </a:spcBef>
        <a:spcAft>
          <a:spcPct val="0"/>
        </a:spcAft>
        <a:defRPr sz="3000">
          <a:solidFill>
            <a:srgbClr val="FFFF99"/>
          </a:solidFill>
          <a:latin typeface="Tahoma" pitchFamily="34" charset="0"/>
          <a:cs typeface="Tahoma" pitchFamily="34" charset="0"/>
        </a:defRPr>
      </a:lvl3pPr>
      <a:lvl4pPr algn="l" rtl="0" eaLnBrk="0" fontAlgn="base" hangingPunct="0">
        <a:spcBef>
          <a:spcPct val="0"/>
        </a:spcBef>
        <a:spcAft>
          <a:spcPct val="0"/>
        </a:spcAft>
        <a:defRPr sz="3000">
          <a:solidFill>
            <a:srgbClr val="FFFF99"/>
          </a:solidFill>
          <a:latin typeface="Tahoma" pitchFamily="34" charset="0"/>
          <a:cs typeface="Tahoma" pitchFamily="34" charset="0"/>
        </a:defRPr>
      </a:lvl4pPr>
      <a:lvl5pPr algn="l" rtl="0" eaLnBrk="0" fontAlgn="base" hangingPunct="0">
        <a:spcBef>
          <a:spcPct val="0"/>
        </a:spcBef>
        <a:spcAft>
          <a:spcPct val="0"/>
        </a:spcAft>
        <a:defRPr sz="3000">
          <a:solidFill>
            <a:srgbClr val="FFFF99"/>
          </a:solidFill>
          <a:latin typeface="Tahoma" pitchFamily="34" charset="0"/>
          <a:cs typeface="Tahoma" pitchFamily="34" charset="0"/>
        </a:defRPr>
      </a:lvl5pPr>
      <a:lvl6pPr marL="457200" algn="l" rtl="0" eaLnBrk="1" fontAlgn="base" hangingPunct="1">
        <a:spcBef>
          <a:spcPct val="0"/>
        </a:spcBef>
        <a:spcAft>
          <a:spcPct val="0"/>
        </a:spcAft>
        <a:defRPr sz="3000">
          <a:solidFill>
            <a:srgbClr val="FFFF99"/>
          </a:solidFill>
          <a:latin typeface="Tahoma" pitchFamily="34" charset="0"/>
          <a:cs typeface="Tahoma" pitchFamily="34" charset="0"/>
        </a:defRPr>
      </a:lvl6pPr>
      <a:lvl7pPr marL="914400" algn="l" rtl="0" eaLnBrk="1" fontAlgn="base" hangingPunct="1">
        <a:spcBef>
          <a:spcPct val="0"/>
        </a:spcBef>
        <a:spcAft>
          <a:spcPct val="0"/>
        </a:spcAft>
        <a:defRPr sz="3000">
          <a:solidFill>
            <a:srgbClr val="FFFF99"/>
          </a:solidFill>
          <a:latin typeface="Tahoma" pitchFamily="34" charset="0"/>
          <a:cs typeface="Tahoma" pitchFamily="34" charset="0"/>
        </a:defRPr>
      </a:lvl7pPr>
      <a:lvl8pPr marL="1371600" algn="l" rtl="0" eaLnBrk="1" fontAlgn="base" hangingPunct="1">
        <a:spcBef>
          <a:spcPct val="0"/>
        </a:spcBef>
        <a:spcAft>
          <a:spcPct val="0"/>
        </a:spcAft>
        <a:defRPr sz="3000">
          <a:solidFill>
            <a:srgbClr val="FFFF99"/>
          </a:solidFill>
          <a:latin typeface="Tahoma" pitchFamily="34" charset="0"/>
          <a:cs typeface="Tahoma" pitchFamily="34" charset="0"/>
        </a:defRPr>
      </a:lvl8pPr>
      <a:lvl9pPr marL="1828800" algn="l" rtl="0" eaLnBrk="1" fontAlgn="base" hangingPunct="1">
        <a:spcBef>
          <a:spcPct val="0"/>
        </a:spcBef>
        <a:spcAft>
          <a:spcPct val="0"/>
        </a:spcAft>
        <a:defRPr sz="3000">
          <a:solidFill>
            <a:srgbClr val="FFFF99"/>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2"/>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2"/>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a:solidFill>
            <a:schemeClr val="tx2"/>
          </a:solidFill>
          <a:latin typeface="+mn-lt"/>
          <a:cs typeface="+mn-cs"/>
        </a:defRPr>
      </a:lvl5pPr>
      <a:lvl6pPr marL="2514600" indent="-228600" algn="l" rtl="0" eaLnBrk="1" fontAlgn="base" hangingPunct="1">
        <a:spcBef>
          <a:spcPct val="20000"/>
        </a:spcBef>
        <a:spcAft>
          <a:spcPct val="0"/>
        </a:spcAft>
        <a:buChar char="»"/>
        <a:defRPr>
          <a:solidFill>
            <a:schemeClr val="tx2"/>
          </a:solidFill>
          <a:latin typeface="+mn-lt"/>
          <a:cs typeface="+mn-cs"/>
        </a:defRPr>
      </a:lvl6pPr>
      <a:lvl7pPr marL="2971800" indent="-228600" algn="l" rtl="0" eaLnBrk="1" fontAlgn="base" hangingPunct="1">
        <a:spcBef>
          <a:spcPct val="20000"/>
        </a:spcBef>
        <a:spcAft>
          <a:spcPct val="0"/>
        </a:spcAft>
        <a:buChar char="»"/>
        <a:defRPr>
          <a:solidFill>
            <a:schemeClr val="tx2"/>
          </a:solidFill>
          <a:latin typeface="+mn-lt"/>
          <a:cs typeface="+mn-cs"/>
        </a:defRPr>
      </a:lvl7pPr>
      <a:lvl8pPr marL="3429000" indent="-228600" algn="l" rtl="0" eaLnBrk="1" fontAlgn="base" hangingPunct="1">
        <a:spcBef>
          <a:spcPct val="20000"/>
        </a:spcBef>
        <a:spcAft>
          <a:spcPct val="0"/>
        </a:spcAft>
        <a:buChar char="»"/>
        <a:defRPr>
          <a:solidFill>
            <a:schemeClr val="tx2"/>
          </a:solidFill>
          <a:latin typeface="+mn-lt"/>
          <a:cs typeface="+mn-cs"/>
        </a:defRPr>
      </a:lvl8pPr>
      <a:lvl9pPr marL="3886200" indent="-228600" algn="l" rtl="0" eaLnBrk="1" fontAlgn="base" hangingPunct="1">
        <a:spcBef>
          <a:spcPct val="20000"/>
        </a:spcBef>
        <a:spcAft>
          <a:spcPct val="0"/>
        </a:spcAft>
        <a:buChar char="»"/>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5AC69E6-C87F-431D-A1CE-7CB03C08A5F0}" type="datetime1">
              <a:rPr kumimoji="1" lang="ja-JP" altLang="en-US" smtClean="0">
                <a:solidFill>
                  <a:prstClr val="black">
                    <a:tint val="75000"/>
                  </a:prstClr>
                </a:solidFill>
                <a:cs typeface="+mn-cs"/>
              </a:rPr>
              <a:pPr>
                <a:defRPr/>
              </a:pPr>
              <a:t>2014/2/26</a:t>
            </a:fld>
            <a:endParaRPr kumimoji="1" lang="ja-JP" altLang="en-US">
              <a:solidFill>
                <a:prstClr val="black">
                  <a:tint val="75000"/>
                </a:prstClr>
              </a:solidFill>
              <a:cs typeface="+mn-cs"/>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kumimoji="1" lang="ja-JP" altLang="en-US">
              <a:solidFill>
                <a:prstClr val="black">
                  <a:tint val="75000"/>
                </a:prstClr>
              </a:solidFill>
              <a:cs typeface="+mn-cs"/>
            </a:endParaRPr>
          </a:p>
        </p:txBody>
      </p:sp>
      <p:sp>
        <p:nvSpPr>
          <p:cNvPr id="6" name="スライド番号プレースホルダ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0821BED-F11F-465F-982B-5774275E6860}" type="slidenum">
              <a:rPr kumimoji="1" lang="ja-JP" altLang="en-US">
                <a:solidFill>
                  <a:prstClr val="black">
                    <a:tint val="75000"/>
                  </a:prstClr>
                </a:solidFill>
                <a:cs typeface="+mn-cs"/>
              </a:rPr>
              <a:pPr>
                <a:defRPr/>
              </a:pPr>
              <a:t>&lt;#&gt;</a:t>
            </a:fld>
            <a:endParaRPr kumimoji="1" lang="ja-JP" altLang="en-US">
              <a:solidFill>
                <a:prstClr val="black">
                  <a:tint val="75000"/>
                </a:prstClr>
              </a:solidFill>
              <a:cs typeface="+mn-cs"/>
            </a:endParaRPr>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Arial Unicode MS" pitchFamily="50" charset="-128"/>
        </a:defRPr>
      </a:lvl1pPr>
      <a:lvl2pPr algn="ctr" rtl="0" eaLnBrk="0" fontAlgn="base" hangingPunct="0">
        <a:spcBef>
          <a:spcPct val="0"/>
        </a:spcBef>
        <a:spcAft>
          <a:spcPct val="0"/>
        </a:spcAft>
        <a:defRPr kumimoji="1" sz="4400">
          <a:solidFill>
            <a:schemeClr val="tx1"/>
          </a:solidFill>
          <a:latin typeface="Cambria" pitchFamily="18" charset="0"/>
          <a:ea typeface="Arial Unicode MS" pitchFamily="50" charset="-128"/>
          <a:cs typeface="Arial Unicode MS" pitchFamily="50" charset="-128"/>
        </a:defRPr>
      </a:lvl2pPr>
      <a:lvl3pPr algn="ctr" rtl="0" eaLnBrk="0" fontAlgn="base" hangingPunct="0">
        <a:spcBef>
          <a:spcPct val="0"/>
        </a:spcBef>
        <a:spcAft>
          <a:spcPct val="0"/>
        </a:spcAft>
        <a:defRPr kumimoji="1" sz="4400">
          <a:solidFill>
            <a:schemeClr val="tx1"/>
          </a:solidFill>
          <a:latin typeface="Cambria" pitchFamily="18" charset="0"/>
          <a:ea typeface="Arial Unicode MS" pitchFamily="50" charset="-128"/>
          <a:cs typeface="Arial Unicode MS" pitchFamily="50" charset="-128"/>
        </a:defRPr>
      </a:lvl3pPr>
      <a:lvl4pPr algn="ctr" rtl="0" eaLnBrk="0" fontAlgn="base" hangingPunct="0">
        <a:spcBef>
          <a:spcPct val="0"/>
        </a:spcBef>
        <a:spcAft>
          <a:spcPct val="0"/>
        </a:spcAft>
        <a:defRPr kumimoji="1" sz="4400">
          <a:solidFill>
            <a:schemeClr val="tx1"/>
          </a:solidFill>
          <a:latin typeface="Cambria" pitchFamily="18" charset="0"/>
          <a:ea typeface="Arial Unicode MS" pitchFamily="50" charset="-128"/>
          <a:cs typeface="Arial Unicode MS" pitchFamily="50" charset="-128"/>
        </a:defRPr>
      </a:lvl4pPr>
      <a:lvl5pPr algn="ctr" rtl="0" eaLnBrk="0" fontAlgn="base" hangingPunct="0">
        <a:spcBef>
          <a:spcPct val="0"/>
        </a:spcBef>
        <a:spcAft>
          <a:spcPct val="0"/>
        </a:spcAft>
        <a:defRPr kumimoji="1" sz="4400">
          <a:solidFill>
            <a:schemeClr val="tx1"/>
          </a:solidFill>
          <a:latin typeface="Cambria" pitchFamily="18" charset="0"/>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Arial Unicode MS" pitchFamily="50"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Arial Unicode MS" pitchFamily="50" charset="-128"/>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Arial Unicode MS"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Arial Unicode MS"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Arial Unicode MS"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848308011"/>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blurRad="50800" dist="38099" dir="2700000" algn="ctr" rotWithShape="0">
              <a:schemeClr val="bg2">
                <a:alpha val="42999"/>
              </a:schemeClr>
            </a:outerShdw>
          </a:effectLst>
          <a:extLst>
            <a:ext uri="{91240B29-F687-4f45-9708-019B960494DF}">
              <a14:hiddenLine xmlns:a14="http://schemas.microsoft.com/office/drawing/2010/main" xmlns="" w="12700">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ltLang="ja-JP">
                <a:sym typeface="Calibri" charset="0"/>
              </a:rPr>
              <a:t>Click to edit Master title style</a:t>
            </a:r>
          </a:p>
        </p:txBody>
      </p:sp>
      <p:sp>
        <p:nvSpPr>
          <p:cNvPr id="12290" name="Rectangle 2"/>
          <p:cNvSpPr>
            <a:spLocks noGrp="1" noChangeArrowheads="1"/>
          </p:cNvSpPr>
          <p:nvPr>
            <p:ph type="body" idx="1"/>
          </p:nvPr>
        </p:nvSpPr>
        <p:spPr bwMode="auto">
          <a:xfrm>
            <a:off x="234950" y="815975"/>
            <a:ext cx="86741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12291" name="Text Box 3"/>
          <p:cNvSpPr txBox="1">
            <a:spLocks noGrp="1" noChangeArrowheads="1"/>
          </p:cNvSpPr>
          <p:nvPr>
            <p:ph type="sldNum" sz="quarter" idx="4"/>
          </p:nvPr>
        </p:nvSpPr>
        <p:spPr bwMode="auto">
          <a:xfrm>
            <a:off x="8739192" y="6535738"/>
            <a:ext cx="269875"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chemeClr val="tx1"/>
                </a:solidFill>
                <a:latin typeface="+mn-lt"/>
                <a:ea typeface="ＭＳ Ｐゴシック" charset="0"/>
                <a:cs typeface="Calibri" charset="0"/>
                <a:sym typeface="Calibri" charset="0"/>
              </a:defRPr>
            </a:lvl1pPr>
            <a:lvl2pPr algn="l">
              <a:defRPr sz="1200">
                <a:solidFill>
                  <a:schemeClr val="tx1"/>
                </a:solidFill>
                <a:latin typeface="ヒラギノ角ゴ Pro W3" charset="0"/>
                <a:ea typeface="ＭＳ Ｐゴシック" charset="0"/>
              </a:defRPr>
            </a:lvl2pPr>
            <a:lvl3pPr algn="l">
              <a:defRPr sz="1200">
                <a:solidFill>
                  <a:schemeClr val="tx1"/>
                </a:solidFill>
                <a:latin typeface="ヒラギノ角ゴ Pro W3" charset="0"/>
                <a:ea typeface="ＭＳ Ｐゴシック" charset="0"/>
              </a:defRPr>
            </a:lvl3pPr>
            <a:lvl4pPr algn="l">
              <a:defRPr sz="1200">
                <a:solidFill>
                  <a:schemeClr val="tx1"/>
                </a:solidFill>
                <a:latin typeface="ヒラギノ角ゴ Pro W3" charset="0"/>
                <a:ea typeface="ＭＳ Ｐゴシック" charset="0"/>
              </a:defRPr>
            </a:lvl4pPr>
            <a:lvl5pPr algn="l">
              <a:defRPr sz="1200">
                <a:solidFill>
                  <a:schemeClr val="tx1"/>
                </a:solidFill>
                <a:latin typeface="ヒラギノ角ゴ Pro W3" charset="0"/>
                <a:ea typeface="ＭＳ Ｐゴシック" charset="0"/>
              </a:defRPr>
            </a:lvl5pPr>
            <a:lvl6pPr fontAlgn="base">
              <a:spcBef>
                <a:spcPct val="0"/>
              </a:spcBef>
              <a:spcAft>
                <a:spcPct val="0"/>
              </a:spcAft>
              <a:defRPr sz="1200">
                <a:solidFill>
                  <a:schemeClr val="tx1"/>
                </a:solidFill>
                <a:latin typeface="ヒラギノ角ゴ Pro W3" charset="0"/>
                <a:ea typeface="ＭＳ Ｐゴシック" charset="0"/>
              </a:defRPr>
            </a:lvl6pPr>
            <a:lvl7pPr fontAlgn="base">
              <a:spcBef>
                <a:spcPct val="0"/>
              </a:spcBef>
              <a:spcAft>
                <a:spcPct val="0"/>
              </a:spcAft>
              <a:defRPr sz="1200">
                <a:solidFill>
                  <a:schemeClr val="tx1"/>
                </a:solidFill>
                <a:latin typeface="ヒラギノ角ゴ Pro W3" charset="0"/>
                <a:ea typeface="ＭＳ Ｐゴシック" charset="0"/>
              </a:defRPr>
            </a:lvl7pPr>
            <a:lvl8pPr fontAlgn="base">
              <a:spcBef>
                <a:spcPct val="0"/>
              </a:spcBef>
              <a:spcAft>
                <a:spcPct val="0"/>
              </a:spcAft>
              <a:defRPr sz="1200">
                <a:solidFill>
                  <a:schemeClr val="tx1"/>
                </a:solidFill>
                <a:latin typeface="ヒラギノ角ゴ Pro W3" charset="0"/>
                <a:ea typeface="ＭＳ Ｐゴシック" charset="0"/>
              </a:defRPr>
            </a:lvl8pPr>
            <a:lvl9pPr fontAlgn="base">
              <a:spcBef>
                <a:spcPct val="0"/>
              </a:spcBef>
              <a:spcAft>
                <a:spcPct val="0"/>
              </a:spcAft>
              <a:defRPr sz="1200">
                <a:solidFill>
                  <a:schemeClr val="tx1"/>
                </a:solidFill>
                <a:latin typeface="ヒラギノ角ゴ Pro W3" charset="0"/>
                <a:ea typeface="ＭＳ Ｐゴシック" charset="0"/>
              </a:defRPr>
            </a:lvl9pPr>
          </a:lstStyle>
          <a:p>
            <a:fld id="{8F4392A5-7D94-274A-9C65-9A2355843E73}" type="slidenum">
              <a:rPr lang="en-US" altLang="ja-JP">
                <a:solidFill>
                  <a:srgbClr val="000000"/>
                </a:solidFill>
              </a: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ransition/>
  <p:hf hdr="0" ftr="0" dt="0"/>
  <p:txStyles>
    <p:titleStyle>
      <a:lvl1pPr marL="39688" algn="ctr" rtl="0" fontAlgn="base">
        <a:spcBef>
          <a:spcPct val="0"/>
        </a:spcBef>
        <a:spcAft>
          <a:spcPct val="0"/>
        </a:spcAft>
        <a:defRPr sz="3200">
          <a:solidFill>
            <a:srgbClr val="FFFFFF"/>
          </a:solidFill>
          <a:latin typeface="+mj-lt"/>
          <a:ea typeface="+mj-ea"/>
          <a:cs typeface="+mj-cs"/>
          <a:sym typeface="Calibri" charset="0"/>
        </a:defRPr>
      </a:lvl1pPr>
      <a:lvl2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2pPr>
      <a:lvl3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3pPr>
      <a:lvl4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4pPr>
      <a:lvl5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5pPr>
      <a:lvl6pPr marL="4968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9540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4112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18684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marL="382588" indent="-3429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1pPr>
      <a:lvl2pPr marL="731838" indent="-28575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2pPr>
      <a:lvl3pPr marL="11318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3pPr>
      <a:lvl4pPr marL="15890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4pPr>
      <a:lvl5pPr marL="20462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5pPr>
      <a:lvl6pPr marL="25034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6pPr>
      <a:lvl7pPr marL="29606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7pPr>
      <a:lvl8pPr marL="34178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8pPr>
      <a:lvl9pPr marL="38750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848308011"/>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848308011"/>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lgn="l">
              <a:defRPr/>
            </a:pPr>
            <a:endParaRPr kumimoji="1" lang="en-US" altLang="ja-JP">
              <a:cs typeface="+mn-cs"/>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kumimoji="1" lang="en-US" altLang="ja-JP">
              <a:cs typeface="+mn-cs"/>
            </a:endParaRPr>
          </a:p>
        </p:txBody>
      </p:sp>
      <p:sp>
        <p:nvSpPr>
          <p:cNvPr id="50182" name="Rectangle 6"/>
          <p:cNvSpPr>
            <a:spLocks noGrp="1" noChangeArrowheads="1"/>
          </p:cNvSpPr>
          <p:nvPr>
            <p:ph type="sldNum" sz="quarter" idx="4"/>
          </p:nvPr>
        </p:nvSpPr>
        <p:spPr bwMode="auto">
          <a:xfrm>
            <a:off x="6553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F1D867DB-A0F9-4936-A48A-8CA2808EF7EF}" type="slidenum">
              <a:rPr kumimoji="1" lang="en-US" altLang="ja-JP">
                <a:cs typeface="+mn-cs"/>
              </a:rPr>
              <a:pPr>
                <a:defRPr/>
              </a:pPr>
              <a:t>&lt;#&gt;</a:t>
            </a:fld>
            <a:endParaRPr kumimoji="1" lang="en-US" altLang="ja-JP">
              <a:cs typeface="+mn-cs"/>
            </a:endParaRPr>
          </a:p>
        </p:txBody>
      </p:sp>
      <p:sp>
        <p:nvSpPr>
          <p:cNvPr id="9217" name="Rectangle 1"/>
          <p:cNvSpPr>
            <a:spLocks noChangeArrowheads="1"/>
          </p:cNvSpPr>
          <p:nvPr userDrawn="1"/>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dist="38099" dir="2700000" algn="ctr" rotWithShape="0">
              <a:schemeClr val="bg2">
                <a:alpha val="42998"/>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0800" tIns="50800" rIns="132080" bIns="50800" anchor="ctr"/>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endParaRPr lang="ja-JP"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37"/>
            <a:ext cx="7772400" cy="1470025"/>
          </a:xfrm>
          <a:prstGeom prst="rect">
            <a:avLst/>
          </a:prstGeom>
          <a:gradFill rotWithShape="0">
            <a:gsLst>
              <a:gs pos="0">
                <a:srgbClr val="004080"/>
              </a:gs>
              <a:gs pos="100000">
                <a:srgbClr val="8DB3E2"/>
              </a:gs>
            </a:gsLst>
            <a:lin ang="5400000" scaled="1"/>
          </a:gradFill>
          <a:ln w="12700">
            <a:noFill/>
            <a:miter lim="800000"/>
            <a:headEnd/>
            <a:tailEnd/>
          </a:ln>
          <a:effectLst>
            <a:outerShdw dist="38099" dir="2700000" algn="ctr" rotWithShape="0">
              <a:schemeClr val="bg2">
                <a:alpha val="42999"/>
              </a:schemeClr>
            </a:outerShdw>
          </a:effectLst>
        </p:spPr>
        <p:txBody>
          <a:bodyPr vert="horz" wrap="square" lIns="38100" tIns="38100" rIns="38100" bIns="38100" numCol="1" anchor="ctr" anchorCtr="0" compatLnSpc="1">
            <a:prstTxWarp prst="textNoShape">
              <a:avLst/>
            </a:prstTxWarp>
          </a:bodyPr>
          <a:lstStyle/>
          <a:p>
            <a:pPr lvl="0"/>
            <a:r>
              <a:rPr lang="en-US" altLang="ja-JP" smtClean="0">
                <a:sym typeface="Calibri" pitchFamily="34"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Calibri" pitchFamily="34" charset="0"/>
              </a:rPr>
              <a:t>Click to edit Master text styles</a:t>
            </a:r>
          </a:p>
          <a:p>
            <a:pPr lvl="1"/>
            <a:r>
              <a:rPr lang="en-US" altLang="ja-JP" smtClean="0">
                <a:sym typeface="Calibri" pitchFamily="34" charset="0"/>
              </a:rPr>
              <a:t>Second level</a:t>
            </a:r>
          </a:p>
          <a:p>
            <a:pPr lvl="2"/>
            <a:r>
              <a:rPr lang="en-US" altLang="ja-JP" smtClean="0">
                <a:sym typeface="Calibri" pitchFamily="34" charset="0"/>
              </a:rPr>
              <a:t>Third level</a:t>
            </a:r>
          </a:p>
          <a:p>
            <a:pPr lvl="3"/>
            <a:r>
              <a:rPr lang="en-US" altLang="ja-JP" smtClean="0">
                <a:sym typeface="Calibri" pitchFamily="34" charset="0"/>
              </a:rPr>
              <a:t>Fourth level</a:t>
            </a:r>
          </a:p>
          <a:p>
            <a:pPr lvl="4"/>
            <a:r>
              <a:rPr lang="en-US" altLang="ja-JP" smtClean="0">
                <a:sym typeface="Calibri" pitchFamily="34" charset="0"/>
              </a:rPr>
              <a:t>Fifth level</a:t>
            </a:r>
          </a:p>
        </p:txBody>
      </p:sp>
      <p:sp>
        <p:nvSpPr>
          <p:cNvPr id="2" name="Text Box 3"/>
          <p:cNvSpPr txBox="1">
            <a:spLocks noGrp="1" noChangeArrowheads="1"/>
          </p:cNvSpPr>
          <p:nvPr>
            <p:ph type="sldNum" sz="quarter" idx="4"/>
          </p:nvPr>
        </p:nvSpPr>
        <p:spPr bwMode="auto">
          <a:xfrm>
            <a:off x="8850319" y="6591300"/>
            <a:ext cx="282575"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Verdana" charset="0"/>
                <a:ea typeface="ＭＳ Ｐゴシック" pitchFamily="50" charset="-128"/>
                <a:sym typeface="Verdana" charset="0"/>
              </a:defRPr>
            </a:lvl1pPr>
          </a:lstStyle>
          <a:p>
            <a:pPr>
              <a:defRPr/>
            </a:pPr>
            <a:fld id="{F442D6CE-D7DD-45EB-AD02-5250EBEECBE1}"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hf hdr="0" ftr="0" dt="0"/>
  <p:txStyles>
    <p:titleStyle>
      <a:lvl1pPr algn="ctr" rtl="0" eaLnBrk="0" fontAlgn="base" hangingPunct="0">
        <a:spcBef>
          <a:spcPct val="0"/>
        </a:spcBef>
        <a:spcAft>
          <a:spcPct val="0"/>
        </a:spcAft>
        <a:defRPr sz="3600">
          <a:solidFill>
            <a:srgbClr val="FFFFFF"/>
          </a:solidFill>
          <a:latin typeface="+mj-lt"/>
          <a:ea typeface="+mj-ea"/>
          <a:cs typeface="+mj-cs"/>
          <a:sym typeface="Calibri" pitchFamily="34" charset="0"/>
        </a:defRPr>
      </a:lvl1pPr>
      <a:lvl2pPr algn="ctr" rtl="0" eaLnBrk="0" fontAlgn="base" hangingPunct="0">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6pPr>
      <a:lvl7pPr marL="914400" algn="ctr" rtl="0" fontAlgn="base">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7pPr>
      <a:lvl8pPr marL="1371600" algn="ctr" rtl="0" fontAlgn="base">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8pPr>
      <a:lvl9pPr marL="1828800" algn="ctr" rtl="0" fontAlgn="base">
        <a:spcBef>
          <a:spcPct val="0"/>
        </a:spcBef>
        <a:spcAft>
          <a:spcPct val="0"/>
        </a:spcAft>
        <a:defRPr sz="3600">
          <a:solidFill>
            <a:srgbClr val="FFFFFF"/>
          </a:solidFill>
          <a:latin typeface="Calibri" pitchFamily="34" charset="0"/>
          <a:ea typeface="ヒラギノ角ゴ ProN W3" charset="0"/>
          <a:cs typeface="ヒラギノ角ゴ ProN W3" charset="0"/>
          <a:sym typeface="Calibri" pitchFamily="34" charset="0"/>
        </a:defRPr>
      </a:lvl9pPr>
    </p:titleStyle>
    <p:bodyStyle>
      <a:lvl1pPr algn="ctr" rtl="0" eaLnBrk="0" fontAlgn="base" hangingPunct="0">
        <a:spcBef>
          <a:spcPts val="600"/>
        </a:spcBef>
        <a:spcAft>
          <a:spcPct val="0"/>
        </a:spcAft>
        <a:defRPr sz="2400">
          <a:solidFill>
            <a:srgbClr val="878787"/>
          </a:solidFill>
          <a:latin typeface="+mn-lt"/>
          <a:ea typeface="+mn-ea"/>
          <a:cs typeface="+mn-cs"/>
          <a:sym typeface="Calibri" pitchFamily="34" charset="0"/>
        </a:defRPr>
      </a:lvl1pPr>
      <a:lvl2pPr marL="419100" algn="ctr" rtl="0" eaLnBrk="0" fontAlgn="base" hangingPunct="0">
        <a:spcBef>
          <a:spcPts val="600"/>
        </a:spcBef>
        <a:spcAft>
          <a:spcPct val="0"/>
        </a:spcAft>
        <a:defRPr sz="2400">
          <a:solidFill>
            <a:srgbClr val="878787"/>
          </a:solidFill>
          <a:latin typeface="+mn-lt"/>
          <a:ea typeface="+mn-ea"/>
          <a:cs typeface="+mn-cs"/>
          <a:sym typeface="Calibri" pitchFamily="34" charset="0"/>
        </a:defRPr>
      </a:lvl2pPr>
      <a:lvl3pPr marL="876300" algn="ctr" rtl="0" eaLnBrk="0" fontAlgn="base" hangingPunct="0">
        <a:spcBef>
          <a:spcPts val="600"/>
        </a:spcBef>
        <a:spcAft>
          <a:spcPct val="0"/>
        </a:spcAft>
        <a:defRPr sz="2400">
          <a:solidFill>
            <a:srgbClr val="878787"/>
          </a:solidFill>
          <a:latin typeface="+mn-lt"/>
          <a:ea typeface="+mn-ea"/>
          <a:cs typeface="+mn-cs"/>
          <a:sym typeface="Calibri" pitchFamily="34" charset="0"/>
        </a:defRPr>
      </a:lvl3pPr>
      <a:lvl4pPr marL="1333500" algn="ctr" rtl="0" eaLnBrk="0" fontAlgn="base" hangingPunct="0">
        <a:spcBef>
          <a:spcPts val="600"/>
        </a:spcBef>
        <a:spcAft>
          <a:spcPct val="0"/>
        </a:spcAft>
        <a:defRPr sz="2400">
          <a:solidFill>
            <a:srgbClr val="878787"/>
          </a:solidFill>
          <a:latin typeface="+mn-lt"/>
          <a:ea typeface="+mn-ea"/>
          <a:cs typeface="+mn-cs"/>
          <a:sym typeface="Calibri" pitchFamily="34" charset="0"/>
        </a:defRPr>
      </a:lvl4pPr>
      <a:lvl5pPr marL="1790700" algn="ctr" rtl="0" eaLnBrk="0" fontAlgn="base" hangingPunct="0">
        <a:spcBef>
          <a:spcPts val="600"/>
        </a:spcBef>
        <a:spcAft>
          <a:spcPct val="0"/>
        </a:spcAft>
        <a:defRPr sz="2400">
          <a:solidFill>
            <a:srgbClr val="878787"/>
          </a:solidFill>
          <a:latin typeface="+mn-lt"/>
          <a:ea typeface="+mn-ea"/>
          <a:cs typeface="+mn-cs"/>
          <a:sym typeface="Calibri" pitchFamily="34" charset="0"/>
        </a:defRPr>
      </a:lvl5pPr>
      <a:lvl6pPr marL="2247900" algn="ctr" rtl="0" fontAlgn="base">
        <a:spcBef>
          <a:spcPts val="600"/>
        </a:spcBef>
        <a:spcAft>
          <a:spcPct val="0"/>
        </a:spcAft>
        <a:defRPr sz="2400">
          <a:solidFill>
            <a:srgbClr val="878787"/>
          </a:solidFill>
          <a:latin typeface="+mn-lt"/>
          <a:ea typeface="+mn-ea"/>
          <a:cs typeface="+mn-cs"/>
          <a:sym typeface="Calibri" pitchFamily="34" charset="0"/>
        </a:defRPr>
      </a:lvl6pPr>
      <a:lvl7pPr marL="2705100" algn="ctr" rtl="0" fontAlgn="base">
        <a:spcBef>
          <a:spcPts val="600"/>
        </a:spcBef>
        <a:spcAft>
          <a:spcPct val="0"/>
        </a:spcAft>
        <a:defRPr sz="2400">
          <a:solidFill>
            <a:srgbClr val="878787"/>
          </a:solidFill>
          <a:latin typeface="+mn-lt"/>
          <a:ea typeface="+mn-ea"/>
          <a:cs typeface="+mn-cs"/>
          <a:sym typeface="Calibri" pitchFamily="34" charset="0"/>
        </a:defRPr>
      </a:lvl7pPr>
      <a:lvl8pPr marL="3162300" algn="ctr" rtl="0" fontAlgn="base">
        <a:spcBef>
          <a:spcPts val="600"/>
        </a:spcBef>
        <a:spcAft>
          <a:spcPct val="0"/>
        </a:spcAft>
        <a:defRPr sz="2400">
          <a:solidFill>
            <a:srgbClr val="878787"/>
          </a:solidFill>
          <a:latin typeface="+mn-lt"/>
          <a:ea typeface="+mn-ea"/>
          <a:cs typeface="+mn-cs"/>
          <a:sym typeface="Calibri" pitchFamily="34" charset="0"/>
        </a:defRPr>
      </a:lvl8pPr>
      <a:lvl9pPr marL="3619500" algn="ctr" rtl="0" fontAlgn="base">
        <a:spcBef>
          <a:spcPts val="600"/>
        </a:spcBef>
        <a:spcAft>
          <a:spcPct val="0"/>
        </a:spcAft>
        <a:defRPr sz="2400">
          <a:solidFill>
            <a:srgbClr val="878787"/>
          </a:solidFill>
          <a:latin typeface="+mn-lt"/>
          <a:ea typeface="+mn-ea"/>
          <a:cs typeface="+mn-cs"/>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586" y="-20638"/>
            <a:ext cx="9156701" cy="676276"/>
          </a:xfrm>
          <a:prstGeom prst="rect">
            <a:avLst/>
          </a:prstGeom>
          <a:gradFill rotWithShape="0">
            <a:gsLst>
              <a:gs pos="0">
                <a:srgbClr val="004080"/>
              </a:gs>
              <a:gs pos="100000">
                <a:srgbClr val="8EB4E3"/>
              </a:gs>
            </a:gsLst>
            <a:lin ang="5400000" scaled="1"/>
          </a:gradFill>
          <a:ln w="12700">
            <a:noFill/>
            <a:miter lim="800000"/>
            <a:headEnd/>
            <a:tailEnd/>
          </a:ln>
          <a:effectLst>
            <a:outerShdw dist="38099" dir="2700000" algn="ctr" rotWithShape="0">
              <a:schemeClr val="bg2">
                <a:alpha val="42998"/>
              </a:schemeClr>
            </a:outerShdw>
          </a:effectLst>
        </p:spPr>
        <p:txBody>
          <a:bodyPr vert="horz" wrap="square" lIns="38100" tIns="38100" rIns="38100" bIns="38100" numCol="1" anchor="ctr" anchorCtr="0" compatLnSpc="1">
            <a:prstTxWarp prst="textNoShape">
              <a:avLst/>
            </a:prstTxWarp>
          </a:bodyPr>
          <a:lstStyle/>
          <a:p>
            <a:pPr lvl="0"/>
            <a:r>
              <a:rPr lang="en-US" altLang="ja-JP" smtClean="0">
                <a:sym typeface="Calibri" charset="0"/>
              </a:rPr>
              <a:t>Click to edit Master title style</a:t>
            </a:r>
          </a:p>
        </p:txBody>
      </p:sp>
      <p:sp>
        <p:nvSpPr>
          <p:cNvPr id="4098" name="Rectangle 2"/>
          <p:cNvSpPr>
            <a:spLocks noGrp="1" noChangeArrowheads="1"/>
          </p:cNvSpPr>
          <p:nvPr>
            <p:ph type="body" idx="1"/>
          </p:nvPr>
        </p:nvSpPr>
        <p:spPr bwMode="auto">
          <a:xfrm>
            <a:off x="234950" y="815982"/>
            <a:ext cx="8674100" cy="6042025"/>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Calibri" charset="0"/>
              </a:rPr>
              <a:t>Click to edit Master text styles</a:t>
            </a:r>
          </a:p>
          <a:p>
            <a:pPr lvl="1"/>
            <a:r>
              <a:rPr lang="en-US" altLang="ja-JP" smtClean="0">
                <a:sym typeface="Calibri" charset="0"/>
              </a:rPr>
              <a:t>Second level</a:t>
            </a:r>
          </a:p>
          <a:p>
            <a:pPr lvl="2"/>
            <a:r>
              <a:rPr lang="en-US" altLang="ja-JP" smtClean="0">
                <a:sym typeface="Calibri" charset="0"/>
              </a:rPr>
              <a:t>Third level</a:t>
            </a:r>
          </a:p>
          <a:p>
            <a:pPr lvl="3"/>
            <a:r>
              <a:rPr lang="en-US" altLang="ja-JP" smtClean="0">
                <a:sym typeface="Calibri" charset="0"/>
              </a:rPr>
              <a:t>Fourth level</a:t>
            </a:r>
          </a:p>
          <a:p>
            <a:pPr lvl="4"/>
            <a:r>
              <a:rPr lang="en-US" altLang="ja-JP" smtClean="0">
                <a:sym typeface="Calibri" charset="0"/>
              </a:rPr>
              <a:t>Fifth level</a:t>
            </a: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lvl1pPr algn="ctr" rtl="0" fontAlgn="base">
        <a:spcBef>
          <a:spcPct val="0"/>
        </a:spcBef>
        <a:spcAft>
          <a:spcPct val="0"/>
        </a:spcAft>
        <a:defRPr sz="3200">
          <a:solidFill>
            <a:srgbClr val="FFFFFF"/>
          </a:solidFill>
          <a:latin typeface="+mj-lt"/>
          <a:ea typeface="+mj-ea"/>
          <a:cs typeface="+mj-cs"/>
          <a:sym typeface="Calibri" charset="0"/>
        </a:defRPr>
      </a:lvl1pPr>
      <a:lvl2pPr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1pPr>
      <a:lvl2pPr marL="666750" indent="-28575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2pPr>
      <a:lvl3pPr marL="10668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3pPr>
      <a:lvl4pPr marL="15240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4pPr>
      <a:lvl5pPr marL="19812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5pPr>
      <a:lvl6pPr marL="24384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6pPr>
      <a:lvl7pPr marL="28956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7pPr>
      <a:lvl8pPr marL="33528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8pPr>
      <a:lvl9pPr marL="3810000" indent="-228600" algn="l" rtl="0" fontAlgn="base">
        <a:spcBef>
          <a:spcPts val="600"/>
        </a:spcBef>
        <a:spcAft>
          <a:spcPct val="0"/>
        </a:spcAft>
        <a:buClr>
          <a:srgbClr val="000000"/>
        </a:buClr>
        <a:buSzPct val="100000"/>
        <a:buFont typeface="Wingdings" charset="2"/>
        <a:buChar char="v"/>
        <a:defRPr sz="2400">
          <a:solidFill>
            <a:schemeClr val="tx1"/>
          </a:solidFill>
          <a:latin typeface="+mn-lt"/>
          <a:ea typeface="+mn-ea"/>
          <a:cs typeface="+mn-cs"/>
          <a:sym typeface="Calibri"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1113" y="-20638"/>
            <a:ext cx="9144001" cy="676276"/>
          </a:xfrm>
          <a:prstGeom prst="rect">
            <a:avLst/>
          </a:prstGeom>
          <a:gradFill rotWithShape="0">
            <a:gsLst>
              <a:gs pos="0">
                <a:srgbClr val="19448E"/>
              </a:gs>
              <a:gs pos="100000">
                <a:srgbClr val="007BBB"/>
              </a:gs>
            </a:gsLst>
            <a:lin ang="5400000" scaled="1"/>
          </a:gradFill>
          <a:ln>
            <a:noFill/>
          </a:ln>
          <a:effectLst>
            <a:outerShdw blurRad="50800" dist="38099" dir="2700000" algn="ctr" rotWithShape="0">
              <a:schemeClr val="bg2">
                <a:alpha val="42999"/>
              </a:schemeClr>
            </a:outerShdw>
          </a:effectLst>
          <a:extLst>
            <a:ext uri="{91240B29-F687-4F45-9708-019B960494DF}">
              <a14:hiddenLine xmlns:a14="http://schemas.microsoft.com/office/drawing/2010/main" xmlns="" w="12700">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ltLang="ja-JP">
                <a:sym typeface="Calibri" charset="0"/>
              </a:rPr>
              <a:t>Click to edit Master title style</a:t>
            </a:r>
          </a:p>
        </p:txBody>
      </p:sp>
      <p:sp>
        <p:nvSpPr>
          <p:cNvPr id="3074" name="Rectangle 2"/>
          <p:cNvSpPr>
            <a:spLocks noGrp="1" noChangeArrowheads="1"/>
          </p:cNvSpPr>
          <p:nvPr>
            <p:ph type="body" idx="1"/>
          </p:nvPr>
        </p:nvSpPr>
        <p:spPr bwMode="auto">
          <a:xfrm>
            <a:off x="234950" y="815975"/>
            <a:ext cx="86741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3075" name="Text Box 3"/>
          <p:cNvSpPr txBox="1">
            <a:spLocks noGrp="1" noChangeArrowheads="1"/>
          </p:cNvSpPr>
          <p:nvPr>
            <p:ph type="sldNum" sz="quarter" idx="4"/>
          </p:nvPr>
        </p:nvSpPr>
        <p:spPr bwMode="auto">
          <a:xfrm>
            <a:off x="8739197" y="6535738"/>
            <a:ext cx="269875"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chemeClr val="tx1"/>
                </a:solidFill>
                <a:latin typeface="+mn-lt"/>
                <a:ea typeface="ＭＳ Ｐゴシック" charset="0"/>
                <a:cs typeface="Calibri" charset="0"/>
                <a:sym typeface="Calibri" charset="0"/>
              </a:defRPr>
            </a:lvl1pPr>
            <a:lvl2pPr algn="l">
              <a:defRPr sz="1200">
                <a:solidFill>
                  <a:schemeClr val="tx1"/>
                </a:solidFill>
                <a:latin typeface="ヒラギノ角ゴ Pro W3" charset="0"/>
                <a:ea typeface="ＭＳ Ｐゴシック" charset="0"/>
              </a:defRPr>
            </a:lvl2pPr>
            <a:lvl3pPr algn="l">
              <a:defRPr sz="1200">
                <a:solidFill>
                  <a:schemeClr val="tx1"/>
                </a:solidFill>
                <a:latin typeface="ヒラギノ角ゴ Pro W3" charset="0"/>
                <a:ea typeface="ＭＳ Ｐゴシック" charset="0"/>
              </a:defRPr>
            </a:lvl3pPr>
            <a:lvl4pPr algn="l">
              <a:defRPr sz="1200">
                <a:solidFill>
                  <a:schemeClr val="tx1"/>
                </a:solidFill>
                <a:latin typeface="ヒラギノ角ゴ Pro W3" charset="0"/>
                <a:ea typeface="ＭＳ Ｐゴシック" charset="0"/>
              </a:defRPr>
            </a:lvl4pPr>
            <a:lvl5pPr algn="l">
              <a:defRPr sz="1200">
                <a:solidFill>
                  <a:schemeClr val="tx1"/>
                </a:solidFill>
                <a:latin typeface="ヒラギノ角ゴ Pro W3" charset="0"/>
                <a:ea typeface="ＭＳ Ｐゴシック" charset="0"/>
              </a:defRPr>
            </a:lvl5pPr>
            <a:lvl6pPr fontAlgn="base">
              <a:spcBef>
                <a:spcPct val="0"/>
              </a:spcBef>
              <a:spcAft>
                <a:spcPct val="0"/>
              </a:spcAft>
              <a:defRPr sz="1200">
                <a:solidFill>
                  <a:schemeClr val="tx1"/>
                </a:solidFill>
                <a:latin typeface="ヒラギノ角ゴ Pro W3" charset="0"/>
                <a:ea typeface="ＭＳ Ｐゴシック" charset="0"/>
              </a:defRPr>
            </a:lvl6pPr>
            <a:lvl7pPr fontAlgn="base">
              <a:spcBef>
                <a:spcPct val="0"/>
              </a:spcBef>
              <a:spcAft>
                <a:spcPct val="0"/>
              </a:spcAft>
              <a:defRPr sz="1200">
                <a:solidFill>
                  <a:schemeClr val="tx1"/>
                </a:solidFill>
                <a:latin typeface="ヒラギノ角ゴ Pro W3" charset="0"/>
                <a:ea typeface="ＭＳ Ｐゴシック" charset="0"/>
              </a:defRPr>
            </a:lvl7pPr>
            <a:lvl8pPr fontAlgn="base">
              <a:spcBef>
                <a:spcPct val="0"/>
              </a:spcBef>
              <a:spcAft>
                <a:spcPct val="0"/>
              </a:spcAft>
              <a:defRPr sz="1200">
                <a:solidFill>
                  <a:schemeClr val="tx1"/>
                </a:solidFill>
                <a:latin typeface="ヒラギノ角ゴ Pro W3" charset="0"/>
                <a:ea typeface="ＭＳ Ｐゴシック" charset="0"/>
              </a:defRPr>
            </a:lvl8pPr>
            <a:lvl9pPr fontAlgn="base">
              <a:spcBef>
                <a:spcPct val="0"/>
              </a:spcBef>
              <a:spcAft>
                <a:spcPct val="0"/>
              </a:spcAft>
              <a:defRPr sz="1200">
                <a:solidFill>
                  <a:schemeClr val="tx1"/>
                </a:solidFill>
                <a:latin typeface="ヒラギノ角ゴ Pro W3" charset="0"/>
                <a:ea typeface="ＭＳ Ｐゴシック" charset="0"/>
              </a:defRPr>
            </a:lvl9pPr>
          </a:lstStyle>
          <a:p>
            <a:fld id="{77F6322D-43DF-D84A-AC8E-E30D0D01682A}" type="slidenum">
              <a:rPr lang="en-US" altLang="ja-JP">
                <a:solidFill>
                  <a:srgbClr val="000000"/>
                </a:solidFill>
              </a: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p:hf hdr="0" ftr="0" dt="0"/>
  <p:txStyles>
    <p:titleStyle>
      <a:lvl1pPr marL="39688" algn="ctr" rtl="0" fontAlgn="base">
        <a:spcBef>
          <a:spcPct val="0"/>
        </a:spcBef>
        <a:spcAft>
          <a:spcPct val="0"/>
        </a:spcAft>
        <a:defRPr sz="3200">
          <a:solidFill>
            <a:srgbClr val="FFFFFF"/>
          </a:solidFill>
          <a:latin typeface="+mj-lt"/>
          <a:ea typeface="+mj-ea"/>
          <a:cs typeface="+mj-cs"/>
          <a:sym typeface="Calibri" charset="0"/>
        </a:defRPr>
      </a:lvl1pPr>
      <a:lvl2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2pPr>
      <a:lvl3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3pPr>
      <a:lvl4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4pPr>
      <a:lvl5pPr marL="396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5pPr>
      <a:lvl6pPr marL="4968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9540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4112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1868488" algn="ctr"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marL="382588" indent="-3429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1pPr>
      <a:lvl2pPr marL="731838" indent="-28575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2pPr>
      <a:lvl3pPr marL="11318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3pPr>
      <a:lvl4pPr marL="15890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4pPr>
      <a:lvl5pPr marL="20462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5pPr>
      <a:lvl6pPr marL="25034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6pPr>
      <a:lvl7pPr marL="29606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7pPr>
      <a:lvl8pPr marL="34178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8pPr>
      <a:lvl9pPr marL="3875088" indent="-228600" algn="l" rtl="0" fontAlgn="base">
        <a:spcBef>
          <a:spcPts val="600"/>
        </a:spcBef>
        <a:spcAft>
          <a:spcPct val="0"/>
        </a:spcAft>
        <a:buClr>
          <a:srgbClr val="000000"/>
        </a:buClr>
        <a:buSzPct val="100000"/>
        <a:buFont typeface="Wingdings" charset="0"/>
        <a:buChar char="v"/>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84830801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9C5DFF-294C-2540-83A5-3117EB198C4A}" type="datetimeFigureOut">
              <a:rPr lang="en-US" smtClean="0">
                <a:solidFill>
                  <a:prstClr val="black">
                    <a:tint val="75000"/>
                  </a:prstClr>
                </a:solidFill>
                <a:latin typeface="Calibri"/>
                <a:ea typeface="+mn-ea"/>
                <a:cs typeface="+mn-cs"/>
              </a:rPr>
              <a:pPr defTabSz="457200" fontAlgn="auto">
                <a:spcBef>
                  <a:spcPts val="0"/>
                </a:spcBef>
                <a:spcAft>
                  <a:spcPts val="0"/>
                </a:spcAft>
              </a:pPr>
              <a:t>2/26/2014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1"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B95D83-FB48-5742-94F2-599CDB008EB2}" type="slidenum">
              <a:rPr lang="en-US" smtClean="0">
                <a:solidFill>
                  <a:prstClr val="black">
                    <a:tint val="75000"/>
                  </a:prstClr>
                </a:solidFill>
                <a:latin typeface="Calibri"/>
                <a:ea typeface="+mn-ea"/>
                <a:cs typeface="+mn-cs"/>
              </a:rPr>
              <a:pPr defTabSz="457200" fontAlgn="auto">
                <a:spcBef>
                  <a:spcPts val="0"/>
                </a:spcBef>
                <a:spcAft>
                  <a:spcPts val="0"/>
                </a:spcAft>
              </a:pPr>
              <a:t>&lt;#&gt;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848308011"/>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PT4"/>
          <p:cNvPicPr>
            <a:picLocks noChangeAspect="1" noChangeArrowheads="1"/>
          </p:cNvPicPr>
          <p:nvPr userDrawn="1"/>
        </p:nvPicPr>
        <p:blipFill>
          <a:blip r:embed="rId10" cstate="print"/>
          <a:srcRect/>
          <a:stretch>
            <a:fillRect/>
          </a:stretch>
        </p:blipFill>
        <p:spPr bwMode="auto">
          <a:xfrm>
            <a:off x="0" y="-26988"/>
            <a:ext cx="9144000" cy="719138"/>
          </a:xfrm>
          <a:prstGeom prst="rect">
            <a:avLst/>
          </a:prstGeom>
          <a:noFill/>
          <a:ln w="9525">
            <a:noFill/>
            <a:miter lim="800000"/>
            <a:headEnd/>
            <a:tailEnd/>
          </a:ln>
        </p:spPr>
      </p:pic>
      <p:sp>
        <p:nvSpPr>
          <p:cNvPr id="4099" name="タイトル プレースホルダ 1"/>
          <p:cNvSpPr>
            <a:spLocks noGrp="1"/>
          </p:cNvSpPr>
          <p:nvPr>
            <p:ph type="title"/>
          </p:nvPr>
        </p:nvSpPr>
        <p:spPr bwMode="auto">
          <a:xfrm>
            <a:off x="315063" y="26988"/>
            <a:ext cx="8488973"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テキスト プレースホルダ 2"/>
          <p:cNvSpPr>
            <a:spLocks noGrp="1"/>
          </p:cNvSpPr>
          <p:nvPr>
            <p:ph type="body" idx="1"/>
          </p:nvPr>
        </p:nvSpPr>
        <p:spPr bwMode="auto">
          <a:xfrm>
            <a:off x="237392" y="857251"/>
            <a:ext cx="8686800" cy="564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4928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pPr algn="l">
              <a:defRPr/>
            </a:pPr>
            <a:fld id="{CB5CB963-9360-4985-9769-0CAD4878281C}" type="datetime1">
              <a:rPr kumimoji="1" lang="ja-JP" altLang="en-US" smtClean="0">
                <a:ea typeface="ＭＳ Ｐゴシック"/>
                <a:cs typeface="+mn-cs"/>
              </a:rPr>
              <a:pPr algn="l">
                <a:defRPr/>
              </a:pPr>
              <a:t>2014/2/26</a:t>
            </a:fld>
            <a:endParaRPr kumimoji="1" lang="ja-JP" altLang="en-US" dirty="0">
              <a:ea typeface="ＭＳ Ｐゴシック"/>
              <a:cs typeface="+mn-cs"/>
            </a:endParaRPr>
          </a:p>
        </p:txBody>
      </p:sp>
      <p:sp>
        <p:nvSpPr>
          <p:cNvPr id="5" name="フッター プレースホルダ 4"/>
          <p:cNvSpPr>
            <a:spLocks noGrp="1"/>
          </p:cNvSpPr>
          <p:nvPr>
            <p:ph type="ftr" sz="quarter" idx="3"/>
          </p:nvPr>
        </p:nvSpPr>
        <p:spPr>
          <a:xfrm>
            <a:off x="3124200" y="6492888"/>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ＭＳ Ｐゴシック" pitchFamily="50" charset="-128"/>
                <a:ea typeface="ＭＳ Ｐゴシック" pitchFamily="50" charset="-128"/>
                <a:cs typeface="+mn-cs"/>
              </a:defRPr>
            </a:lvl1pPr>
          </a:lstStyle>
          <a:p>
            <a:pPr>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626721"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baseline="0">
                <a:latin typeface="Calibri" pitchFamily="34" charset="0"/>
              </a:defRPr>
            </a:lvl1pPr>
          </a:lstStyle>
          <a:p>
            <a:pPr>
              <a:defRPr/>
            </a:pPr>
            <a:fld id="{AA369A84-7F23-4174-A9BC-E149FA22C4AD}" type="slidenum">
              <a:rPr kumimoji="1" lang="ja-JP" altLang="en-US" smtClean="0">
                <a:solidFill>
                  <a:prstClr val="black"/>
                </a:solidFill>
                <a:ea typeface="ＭＳ Ｐゴシック"/>
                <a:cs typeface="+mn-cs"/>
              </a:rPr>
              <a:pPr>
                <a:defRPr/>
              </a:pPr>
              <a:t>&lt;#&gt;</a:t>
            </a:fld>
            <a:endParaRPr kumimoji="1" lang="ja-JP" altLang="en-US" dirty="0">
              <a:solidFill>
                <a:prstClr val="black"/>
              </a:solidFill>
              <a:ea typeface="ＭＳ Ｐゴシック"/>
              <a:cs typeface="+mn-cs"/>
            </a:endParaRPr>
          </a:p>
        </p:txBody>
      </p:sp>
      <p:pic>
        <p:nvPicPr>
          <p:cNvPr id="2056" name="Picture 10" descr="A2_1_blue_glay"/>
          <p:cNvPicPr>
            <a:picLocks noChangeAspect="1" noChangeArrowheads="1"/>
          </p:cNvPicPr>
          <p:nvPr userDrawn="1"/>
        </p:nvPicPr>
        <p:blipFill>
          <a:blip r:embed="rId11" cstate="email">
            <a:extLst>
              <a:ext uri="{28A0092B-C50C-407E-A947-70E740481C1C}">
                <a14:useLocalDpi xmlns:a14="http://schemas.microsoft.com/office/drawing/2010/main" xmlns=""/>
              </a:ext>
            </a:extLst>
          </a:blip>
          <a:srcRect/>
          <a:stretch>
            <a:fillRect/>
          </a:stretch>
        </p:blipFill>
        <p:spPr bwMode="auto">
          <a:xfrm>
            <a:off x="-1460" y="44463"/>
            <a:ext cx="996462" cy="627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Lst>
  <p:hf hdr="0" ftr="0" dt="0"/>
  <p:txStyles>
    <p:titleStyle>
      <a:lvl1pPr algn="ctr" rtl="0" eaLnBrk="0" fontAlgn="base" hangingPunct="0">
        <a:spcBef>
          <a:spcPct val="0"/>
        </a:spcBef>
        <a:spcAft>
          <a:spcPct val="0"/>
        </a:spcAft>
        <a:defRPr kumimoji="1" sz="2800" b="1" kern="1200" baseline="0">
          <a:solidFill>
            <a:schemeClr val="bg1"/>
          </a:solidFill>
          <a:effectLst>
            <a:outerShdw blurRad="38100" dist="38100" dir="2700000" algn="tl">
              <a:srgbClr val="000000">
                <a:alpha val="43137"/>
              </a:srgbClr>
            </a:outerShdw>
          </a:effectLst>
          <a:latin typeface="Calibri" pitchFamily="34" charset="0"/>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2800" kern="1200" baseline="0">
          <a:solidFill>
            <a:schemeClr val="tx1"/>
          </a:solidFill>
          <a:latin typeface="Calibri" pitchFamily="34" charset="0"/>
          <a:ea typeface="ＭＳ Ｐゴシック" pitchFamily="50"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baseline="0">
          <a:solidFill>
            <a:schemeClr val="tx1"/>
          </a:solidFill>
          <a:latin typeface="Calibri" pitchFamily="34" charset="0"/>
          <a:ea typeface="ＭＳ Ｐゴシック"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baseline="0">
          <a:solidFill>
            <a:schemeClr val="tx1"/>
          </a:solidFill>
          <a:latin typeface="Calibri" pitchFamily="34" charset="0"/>
          <a:ea typeface="ＭＳ Ｐゴシック"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baseline="0">
          <a:solidFill>
            <a:schemeClr val="tx1"/>
          </a:solidFill>
          <a:latin typeface="Calibri" pitchFamily="34" charset="0"/>
          <a:ea typeface="ＭＳ Ｐゴシック"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baseline="0">
          <a:solidFill>
            <a:schemeClr val="tx1"/>
          </a:solidFill>
          <a:latin typeface="Calibri" pitchFamily="34" charset="0"/>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193.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jpeg"/><Relationship Id="rId1" Type="http://schemas.openxmlformats.org/officeDocument/2006/relationships/slideLayout" Target="../slideLayouts/slideLayout154.xml"/><Relationship Id="rId6" Type="http://schemas.openxmlformats.org/officeDocument/2006/relationships/image" Target="../media/image48.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43.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8.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24.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2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35.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6.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46.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46.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46.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20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9.xml"/><Relationship Id="rId1" Type="http://schemas.openxmlformats.org/officeDocument/2006/relationships/vmlDrawing" Target="../drawings/vmlDrawing1.vml"/><Relationship Id="rId5" Type="http://schemas.openxmlformats.org/officeDocument/2006/relationships/image" Target="../media/image81.jpeg"/><Relationship Id="rId4" Type="http://schemas.openxmlformats.org/officeDocument/2006/relationships/oleObject" Target="../embeddings/Microsoft_Office_Excel_97-2003_______1.xls"/></Relationships>
</file>

<file path=ppt/slides/_rels/slide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8.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220.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15.xml"/><Relationship Id="rId5" Type="http://schemas.openxmlformats.org/officeDocument/2006/relationships/image" Target="../media/image92.jpe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15.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178.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3.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90.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179518" y="246063"/>
            <a:ext cx="8745413" cy="3278187"/>
          </a:xfrm>
          <a:gradFill>
            <a:gsLst>
              <a:gs pos="0">
                <a:srgbClr val="19448E"/>
              </a:gs>
              <a:gs pos="100000">
                <a:srgbClr val="007BBB"/>
              </a:gs>
            </a:gsLst>
          </a:gradFill>
        </p:spPr>
        <p:txBody>
          <a:bodyPr/>
          <a:lstStyle/>
          <a:p>
            <a:pPr eaLnBrk="1" hangingPunct="1">
              <a:defRPr/>
            </a:pPr>
            <a:r>
              <a:rPr lang="en-US" altLang="ja-JP" sz="3800" dirty="0" smtClean="0">
                <a:latin typeface="Calibri Bold" charset="0"/>
                <a:ea typeface="ＭＳ Ｐゴシック" pitchFamily="50" charset="-128"/>
                <a:sym typeface="Calibri Bold" charset="0"/>
              </a:rPr>
              <a:t> Asia-Rice team Update</a:t>
            </a:r>
          </a:p>
        </p:txBody>
      </p:sp>
      <p:sp>
        <p:nvSpPr>
          <p:cNvPr id="32771" name="Rectangle 2"/>
          <p:cNvSpPr>
            <a:spLocks noGrp="1" noChangeArrowheads="1"/>
          </p:cNvSpPr>
          <p:nvPr>
            <p:ph type="body" idx="1"/>
          </p:nvPr>
        </p:nvSpPr>
        <p:spPr>
          <a:xfrm>
            <a:off x="800100" y="4016375"/>
            <a:ext cx="7948364" cy="2692400"/>
          </a:xfrm>
        </p:spPr>
        <p:txBody>
          <a:bodyPr/>
          <a:lstStyle/>
          <a:p>
            <a:pPr eaLnBrk="1" hangingPunct="1">
              <a:lnSpc>
                <a:spcPct val="80000"/>
              </a:lnSpc>
              <a:spcBef>
                <a:spcPct val="0"/>
              </a:spcBef>
            </a:pPr>
            <a:r>
              <a:rPr lang="en-US" altLang="ja-JP" sz="3200" dirty="0" smtClean="0">
                <a:solidFill>
                  <a:schemeClr val="tx1"/>
                </a:solidFill>
                <a:ea typeface="ＭＳ Ｐゴシック" pitchFamily="50" charset="-128"/>
              </a:rPr>
              <a:t>Shinichi </a:t>
            </a:r>
            <a:r>
              <a:rPr lang="en-US" altLang="ja-JP" sz="3200" dirty="0" err="1" smtClean="0">
                <a:solidFill>
                  <a:schemeClr val="tx1"/>
                </a:solidFill>
                <a:ea typeface="ＭＳ Ｐゴシック" pitchFamily="50" charset="-128"/>
              </a:rPr>
              <a:t>Sobue</a:t>
            </a:r>
            <a:r>
              <a:rPr lang="en-US" altLang="ja-JP" sz="3200" dirty="0" smtClean="0">
                <a:solidFill>
                  <a:schemeClr val="tx1"/>
                </a:solidFill>
                <a:ea typeface="ＭＳ Ｐゴシック" pitchFamily="50" charset="-128"/>
              </a:rPr>
              <a:t>, Kei </a:t>
            </a:r>
            <a:r>
              <a:rPr lang="en-US" altLang="ja-JP" sz="3200" dirty="0" err="1" smtClean="0">
                <a:solidFill>
                  <a:schemeClr val="tx1"/>
                </a:solidFill>
                <a:ea typeface="ＭＳ Ｐゴシック" pitchFamily="50" charset="-128"/>
              </a:rPr>
              <a:t>Oyoshi</a:t>
            </a:r>
            <a:r>
              <a:rPr lang="en-US" altLang="ja-JP" sz="3200" dirty="0" smtClean="0">
                <a:solidFill>
                  <a:schemeClr val="tx1"/>
                </a:solidFill>
                <a:ea typeface="ＭＳ Ｐゴシック" pitchFamily="50" charset="-128"/>
              </a:rPr>
              <a:t> and </a:t>
            </a:r>
            <a:r>
              <a:rPr lang="en-US" altLang="ja-JP" sz="3200" dirty="0" err="1" smtClean="0">
                <a:solidFill>
                  <a:schemeClr val="tx1"/>
                </a:solidFill>
                <a:ea typeface="ＭＳ Ｐゴシック" pitchFamily="50" charset="-128"/>
              </a:rPr>
              <a:t>Tsugito</a:t>
            </a:r>
            <a:r>
              <a:rPr lang="en-US" altLang="ja-JP" sz="3200" dirty="0" smtClean="0">
                <a:solidFill>
                  <a:schemeClr val="tx1"/>
                </a:solidFill>
                <a:ea typeface="ＭＳ Ｐゴシック" pitchFamily="50" charset="-128"/>
              </a:rPr>
              <a:t> Nagano</a:t>
            </a:r>
          </a:p>
          <a:p>
            <a:pPr eaLnBrk="1" hangingPunct="1">
              <a:lnSpc>
                <a:spcPct val="80000"/>
              </a:lnSpc>
              <a:spcBef>
                <a:spcPct val="0"/>
              </a:spcBef>
            </a:pPr>
            <a:r>
              <a:rPr lang="en-US" altLang="ja-JP" sz="3200" dirty="0" smtClean="0">
                <a:solidFill>
                  <a:schemeClr val="tx1"/>
                </a:solidFill>
                <a:ea typeface="ＭＳ Ｐゴシック" pitchFamily="50" charset="-128"/>
              </a:rPr>
              <a:t>On behalf of Asia Rice crop team (Asia-</a:t>
            </a:r>
            <a:r>
              <a:rPr lang="en-US" altLang="ja-JP" sz="3200" dirty="0" err="1" smtClean="0">
                <a:solidFill>
                  <a:schemeClr val="tx1"/>
                </a:solidFill>
                <a:ea typeface="ＭＳ Ｐゴシック" pitchFamily="50" charset="-128"/>
              </a:rPr>
              <a:t>RiCE</a:t>
            </a:r>
            <a:r>
              <a:rPr lang="en-US" altLang="ja-JP" sz="3200" dirty="0" smtClean="0">
                <a:solidFill>
                  <a:schemeClr val="tx1"/>
                </a:solidFill>
                <a:ea typeface="ＭＳ Ｐゴシック" pitchFamily="50" charset="-128"/>
              </a:rPr>
              <a:t>)</a:t>
            </a:r>
          </a:p>
          <a:p>
            <a:pPr eaLnBrk="1" hangingPunct="1">
              <a:lnSpc>
                <a:spcPct val="80000"/>
              </a:lnSpc>
              <a:spcBef>
                <a:spcPct val="0"/>
              </a:spcBef>
            </a:pPr>
            <a:endParaRPr lang="en-US" altLang="ja-JP" sz="3200" dirty="0" smtClean="0">
              <a:solidFill>
                <a:schemeClr val="tx1"/>
              </a:solidFill>
              <a:ea typeface="ＭＳ Ｐゴシック" pitchFamily="50" charset="-128"/>
            </a:endParaRPr>
          </a:p>
          <a:p>
            <a:pPr eaLnBrk="1" hangingPunct="1">
              <a:lnSpc>
                <a:spcPct val="80000"/>
              </a:lnSpc>
              <a:spcBef>
                <a:spcPct val="0"/>
              </a:spcBef>
            </a:pPr>
            <a:r>
              <a:rPr lang="en-US" altLang="ja-JP" sz="3200" dirty="0" smtClean="0">
                <a:solidFill>
                  <a:schemeClr val="tx1"/>
                </a:solidFill>
                <a:ea typeface="ＭＳ Ｐゴシック" pitchFamily="50" charset="-128"/>
              </a:rPr>
              <a:t>February </a:t>
            </a:r>
            <a:r>
              <a:rPr lang="en-US" altLang="ja-JP" sz="3200" dirty="0" smtClean="0">
                <a:solidFill>
                  <a:schemeClr val="tx1"/>
                </a:solidFill>
                <a:ea typeface="ＭＳ Ｐゴシック" pitchFamily="50" charset="-128"/>
              </a:rPr>
              <a:t>26, </a:t>
            </a:r>
            <a:r>
              <a:rPr lang="en-US" altLang="ja-JP" sz="3200" dirty="0" smtClean="0">
                <a:solidFill>
                  <a:schemeClr val="tx1"/>
                </a:solidFill>
                <a:ea typeface="ＭＳ Ｐゴシック" pitchFamily="50" charset="-128"/>
              </a:rPr>
              <a:t>2014</a:t>
            </a:r>
          </a:p>
          <a:p>
            <a:pPr eaLnBrk="1" hangingPunct="1">
              <a:lnSpc>
                <a:spcPct val="80000"/>
              </a:lnSpc>
              <a:spcBef>
                <a:spcPct val="0"/>
              </a:spcBef>
            </a:pPr>
            <a:endParaRPr lang="en-US" altLang="ja-JP" sz="2000" dirty="0" smtClean="0">
              <a:solidFill>
                <a:schemeClr val="tx1"/>
              </a:solidFill>
              <a:ea typeface="ＭＳ Ｐゴシック" pitchFamily="50" charset="-128"/>
            </a:endParaRPr>
          </a:p>
        </p:txBody>
      </p:sp>
      <p:pic>
        <p:nvPicPr>
          <p:cNvPr id="32772" name="Picture 3"/>
          <p:cNvPicPr>
            <a:picLocks noChangeAspect="1" noChangeArrowheads="1"/>
          </p:cNvPicPr>
          <p:nvPr/>
        </p:nvPicPr>
        <p:blipFill>
          <a:blip r:embed="rId3" cstate="print"/>
          <a:srcRect/>
          <a:stretch>
            <a:fillRect/>
          </a:stretch>
        </p:blipFill>
        <p:spPr bwMode="auto">
          <a:xfrm>
            <a:off x="88906" y="5416550"/>
            <a:ext cx="1827213" cy="788988"/>
          </a:xfrm>
          <a:prstGeom prst="rect">
            <a:avLst/>
          </a:prstGeom>
          <a:noFill/>
          <a:ln w="12700">
            <a:noFill/>
            <a:miter lim="800000"/>
            <a:headEnd/>
            <a:tailEnd/>
          </a:ln>
        </p:spPr>
      </p:pic>
      <p:pic>
        <p:nvPicPr>
          <p:cNvPr id="32773" name="Picture 4"/>
          <p:cNvPicPr>
            <a:picLocks noChangeArrowheads="1"/>
          </p:cNvPicPr>
          <p:nvPr/>
        </p:nvPicPr>
        <p:blipFill>
          <a:blip r:embed="rId4" cstate="print"/>
          <a:srcRect/>
          <a:stretch>
            <a:fillRect/>
          </a:stretch>
        </p:blipFill>
        <p:spPr bwMode="auto">
          <a:xfrm>
            <a:off x="152400" y="6224588"/>
            <a:ext cx="1765300" cy="482600"/>
          </a:xfrm>
          <a:prstGeom prst="rect">
            <a:avLst/>
          </a:prstGeom>
          <a:noFill/>
          <a:ln w="12700">
            <a:noFill/>
            <a:miter lim="800000"/>
            <a:headEnd/>
            <a:tailEnd/>
          </a:ln>
        </p:spPr>
      </p:pic>
      <p:pic>
        <p:nvPicPr>
          <p:cNvPr id="32774" name="Picture 5"/>
          <p:cNvPicPr>
            <a:picLocks noChangeAspect="1" noChangeArrowheads="1"/>
          </p:cNvPicPr>
          <p:nvPr/>
        </p:nvPicPr>
        <p:blipFill>
          <a:blip r:embed="rId5" cstate="print"/>
          <a:srcRect/>
          <a:stretch>
            <a:fillRect/>
          </a:stretch>
        </p:blipFill>
        <p:spPr bwMode="auto">
          <a:xfrm>
            <a:off x="7239000" y="5029200"/>
            <a:ext cx="1727200" cy="17272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78901"/>
            <a:ext cx="4680520" cy="1143000"/>
          </a:xfrm>
        </p:spPr>
        <p:txBody>
          <a:bodyPr>
            <a:normAutofit/>
          </a:bodyPr>
          <a:lstStyle/>
          <a:p>
            <a:r>
              <a:rPr lang="en-US" sz="2800" dirty="0" smtClean="0">
                <a:solidFill>
                  <a:srgbClr val="17375E"/>
                </a:solidFill>
              </a:rPr>
              <a:t>Product examples</a:t>
            </a:r>
            <a:endParaRPr lang="en-US" sz="2800" dirty="0">
              <a:solidFill>
                <a:srgbClr val="17375E"/>
              </a:solidFill>
            </a:endParaRPr>
          </a:p>
        </p:txBody>
      </p:sp>
      <p:sp>
        <p:nvSpPr>
          <p:cNvPr id="6" name="Rectangle 7"/>
          <p:cNvSpPr>
            <a:spLocks/>
          </p:cNvSpPr>
          <p:nvPr/>
        </p:nvSpPr>
        <p:spPr bwMode="auto">
          <a:xfrm>
            <a:off x="2771800" y="6427115"/>
            <a:ext cx="38369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spAutoFit/>
          </a:bodyPr>
          <a:lstStyle/>
          <a:p>
            <a:pPr marL="39688" algn="l" defTabSz="457200" fontAlgn="auto">
              <a:spcBef>
                <a:spcPts val="0"/>
              </a:spcBef>
              <a:spcAft>
                <a:spcPts val="0"/>
              </a:spcAft>
            </a:pPr>
            <a:r>
              <a:rPr lang="en-US" altLang="ja-JP" sz="2800" dirty="0">
                <a:solidFill>
                  <a:prstClr val="black"/>
                </a:solidFill>
                <a:latin typeface="Calibri"/>
                <a:ea typeface="ＭＳ Ｐゴシック"/>
                <a:cs typeface="+mn-cs"/>
                <a:sym typeface="Calibri" charset="0"/>
              </a:rPr>
              <a:t>http://</a:t>
            </a:r>
            <a:r>
              <a:rPr lang="en-US" altLang="ja-JP" sz="2800" dirty="0" err="1">
                <a:solidFill>
                  <a:prstClr val="black"/>
                </a:solidFill>
                <a:latin typeface="Calibri"/>
                <a:ea typeface="ＭＳ Ｐゴシック"/>
                <a:cs typeface="+mn-cs"/>
                <a:sym typeface="Calibri" charset="0"/>
              </a:rPr>
              <a:t>www.asia-rice.org</a:t>
            </a:r>
            <a:endParaRPr lang="en-US" altLang="ja-JP" sz="2800" dirty="0">
              <a:solidFill>
                <a:prstClr val="black"/>
              </a:solidFill>
              <a:latin typeface="Calibri"/>
              <a:ea typeface="ＭＳ Ｐゴシック"/>
              <a:cs typeface="+mn-cs"/>
              <a:sym typeface="Calibri" charset="0"/>
            </a:endParaRPr>
          </a:p>
        </p:txBody>
      </p:sp>
      <p:pic>
        <p:nvPicPr>
          <p:cNvPr id="8" name="Picture 1"/>
          <p:cNvPicPr>
            <a:picLocks noChangeAspect="1" noChangeArrowheads="1"/>
          </p:cNvPicPr>
          <p:nvPr/>
        </p:nvPicPr>
        <p:blipFill>
          <a:blip r:embed="rId3" cstate="print"/>
          <a:srcRect/>
          <a:stretch>
            <a:fillRect/>
          </a:stretch>
        </p:blipFill>
        <p:spPr bwMode="auto">
          <a:xfrm>
            <a:off x="0" y="1916832"/>
            <a:ext cx="5164827" cy="3960440"/>
          </a:xfrm>
          <a:prstGeom prst="rect">
            <a:avLst/>
          </a:prstGeom>
          <a:noFill/>
          <a:ln w="9525" cap="flat">
            <a:noFill/>
            <a:round/>
            <a:headEnd/>
            <a:tailEnd/>
          </a:ln>
        </p:spPr>
      </p:pic>
      <p:sp>
        <p:nvSpPr>
          <p:cNvPr id="10" name="テキスト ボックス 9"/>
          <p:cNvSpPr txBox="1"/>
          <p:nvPr/>
        </p:nvSpPr>
        <p:spPr>
          <a:xfrm>
            <a:off x="251520" y="1268762"/>
            <a:ext cx="3816424" cy="646331"/>
          </a:xfrm>
          <a:prstGeom prst="rect">
            <a:avLst/>
          </a:prstGeom>
          <a:noFill/>
        </p:spPr>
        <p:txBody>
          <a:bodyPr wrap="square" rtlCol="0">
            <a:spAutoFit/>
          </a:bodyPr>
          <a:lstStyle/>
          <a:p>
            <a:pPr algn="l" fontAlgn="auto">
              <a:spcBef>
                <a:spcPts val="0"/>
              </a:spcBef>
              <a:spcAft>
                <a:spcPts val="0"/>
              </a:spcAft>
            </a:pPr>
            <a:r>
              <a:rPr kumimoji="1" lang="en-US" altLang="ja-JP" sz="1800" dirty="0" smtClean="0">
                <a:solidFill>
                  <a:prstClr val="black"/>
                </a:solidFill>
                <a:latin typeface="Calibri"/>
                <a:ea typeface="ＭＳ Ｐゴシック"/>
                <a:cs typeface="+mn-cs"/>
              </a:rPr>
              <a:t>Agro-meteorological information for rice crop outlook</a:t>
            </a:r>
            <a:endParaRPr kumimoji="1" lang="ja-JP" altLang="en-US" sz="1800" dirty="0">
              <a:solidFill>
                <a:prstClr val="black"/>
              </a:solidFill>
              <a:latin typeface="Calibri"/>
              <a:ea typeface="ＭＳ Ｐゴシック"/>
              <a:cs typeface="+mn-cs"/>
            </a:endParaRPr>
          </a:p>
        </p:txBody>
      </p:sp>
      <p:pic>
        <p:nvPicPr>
          <p:cNvPr id="11" name="図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92081" y="1772818"/>
            <a:ext cx="2880320" cy="204509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2" name="テキスト ボックス 11"/>
          <p:cNvSpPr txBox="1"/>
          <p:nvPr/>
        </p:nvSpPr>
        <p:spPr>
          <a:xfrm>
            <a:off x="4644008" y="1052738"/>
            <a:ext cx="3816424" cy="646331"/>
          </a:xfrm>
          <a:prstGeom prst="rect">
            <a:avLst/>
          </a:prstGeom>
          <a:noFill/>
        </p:spPr>
        <p:txBody>
          <a:bodyPr wrap="square" rtlCol="0">
            <a:spAutoFit/>
          </a:bodyPr>
          <a:lstStyle/>
          <a:p>
            <a:pPr algn="l" fontAlgn="auto">
              <a:spcBef>
                <a:spcPts val="0"/>
              </a:spcBef>
              <a:spcAft>
                <a:spcPts val="0"/>
              </a:spcAft>
            </a:pPr>
            <a:r>
              <a:rPr kumimoji="1" lang="en-US" altLang="ja-JP" sz="1800" dirty="0" smtClean="0">
                <a:solidFill>
                  <a:prstClr val="black"/>
                </a:solidFill>
                <a:latin typeface="Calibri"/>
                <a:ea typeface="ＭＳ Ｐゴシック"/>
                <a:cs typeface="+mn-cs"/>
              </a:rPr>
              <a:t>Rice crop area estimation using SAR in Thailand and Vietnam</a:t>
            </a:r>
            <a:endParaRPr kumimoji="1" lang="ja-JP" altLang="en-US" sz="1800" dirty="0">
              <a:solidFill>
                <a:prstClr val="black"/>
              </a:solidFill>
              <a:latin typeface="Calibri"/>
              <a:ea typeface="ＭＳ Ｐゴシック"/>
              <a:cs typeface="+mn-cs"/>
            </a:endParaRPr>
          </a:p>
        </p:txBody>
      </p:sp>
      <p:pic>
        <p:nvPicPr>
          <p:cNvPr id="13" name="Picture 2" descr="D:\Project_Working\SAFE\Report\results\PLR_FBD_TD2010_20101106_HHHV.jpg"/>
          <p:cNvPicPr>
            <a:picLocks noChangeAspect="1" noChangeArrowheads="1"/>
          </p:cNvPicPr>
          <p:nvPr/>
        </p:nvPicPr>
        <p:blipFill>
          <a:blip r:embed="rId5" cstate="print"/>
          <a:srcRect/>
          <a:stretch>
            <a:fillRect/>
          </a:stretch>
        </p:blipFill>
        <p:spPr bwMode="auto">
          <a:xfrm>
            <a:off x="5508104" y="3861050"/>
            <a:ext cx="2592288" cy="2380731"/>
          </a:xfrm>
          <a:prstGeom prst="rect">
            <a:avLst/>
          </a:prstGeom>
          <a:noFill/>
        </p:spPr>
      </p:pic>
    </p:spTree>
    <p:extLst>
      <p:ext uri="{BB962C8B-B14F-4D97-AF65-F5344CB8AC3E}">
        <p14:creationId xmlns="" xmlns:p14="http://schemas.microsoft.com/office/powerpoint/2010/main" val="386091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0"/>
            <a:ext cx="8229600" cy="1143000"/>
          </a:xfrm>
        </p:spPr>
        <p:txBody>
          <a:bodyPr/>
          <a:lstStyle/>
          <a:p>
            <a:r>
              <a:rPr kumimoji="1" lang="en-US" altLang="ja-JP" dirty="0" smtClean="0"/>
              <a:t>Asia Rice crop team meeting in Bali, ACRS2013 co-hosted by MOA and JAXA</a:t>
            </a:r>
            <a:endParaRPr kumimoji="1" lang="ja-JP" altLang="en-US" dirty="0"/>
          </a:p>
        </p:txBody>
      </p:sp>
      <p:sp>
        <p:nvSpPr>
          <p:cNvPr id="6" name="テキスト プレースホルダ 5"/>
          <p:cNvSpPr>
            <a:spLocks noGrp="1"/>
          </p:cNvSpPr>
          <p:nvPr>
            <p:ph type="body" idx="1"/>
          </p:nvPr>
        </p:nvSpPr>
        <p:spPr/>
        <p:txBody>
          <a:bodyPr/>
          <a:lstStyle/>
          <a:p>
            <a:endParaRPr kumimoji="1" lang="ja-JP" altLang="en-US"/>
          </a:p>
        </p:txBody>
      </p:sp>
      <p:sp>
        <p:nvSpPr>
          <p:cNvPr id="8" name="テキスト プレースホルダ 7"/>
          <p:cNvSpPr>
            <a:spLocks noGrp="1"/>
          </p:cNvSpPr>
          <p:nvPr>
            <p:ph type="body" sz="quarter" idx="3"/>
          </p:nvPr>
        </p:nvSpPr>
        <p:spPr/>
        <p:txBody>
          <a:bodyPr/>
          <a:lstStyle/>
          <a:p>
            <a:endParaRPr kumimoji="1" lang="ja-JP" altLang="en-US"/>
          </a:p>
        </p:txBody>
      </p:sp>
      <p:sp>
        <p:nvSpPr>
          <p:cNvPr id="9" name="コンテンツ プレースホルダ 8"/>
          <p:cNvSpPr>
            <a:spLocks noGrp="1"/>
          </p:cNvSpPr>
          <p:nvPr>
            <p:ph sz="quarter" idx="4"/>
          </p:nvPr>
        </p:nvSpPr>
        <p:spPr/>
        <p:txBody>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A68DDFB-D1F9-49BE-99BE-407C3E6BB4D8}" type="slidenum">
              <a:rPr lang="en-US" altLang="ja-JP" smtClean="0">
                <a:solidFill>
                  <a:srgbClr val="000000"/>
                </a:solidFill>
              </a:rPr>
              <a:pPr>
                <a:defRPr/>
              </a:pPr>
              <a:t>11</a:t>
            </a:fld>
            <a:endParaRPr lang="en-US" altLang="ja-JP">
              <a:solidFill>
                <a:srgbClr val="000000"/>
              </a:solidFill>
            </a:endParaRPr>
          </a:p>
        </p:txBody>
      </p:sp>
      <p:pic>
        <p:nvPicPr>
          <p:cNvPr id="10" name="コンテンツ プレースホルダ 9" descr="Asia+RiCE+Team_ACRS+Bali.jpg"/>
          <p:cNvPicPr>
            <a:picLocks noGrp="1" noChangeAspect="1"/>
          </p:cNvPicPr>
          <p:nvPr>
            <p:ph sz="half" idx="2"/>
          </p:nvPr>
        </p:nvPicPr>
        <p:blipFill>
          <a:blip r:embed="rId2" cstate="print">
            <a:lum bright="24000" contrast="56000"/>
          </a:blip>
          <a:stretch>
            <a:fillRect/>
          </a:stretch>
        </p:blipFill>
        <p:spPr>
          <a:xfrm>
            <a:off x="0" y="1340768"/>
            <a:ext cx="9144000" cy="6056416"/>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a:ln>
            <a:miter lim="800000"/>
            <a:headEnd/>
            <a:tailEnd/>
          </a:ln>
        </p:spPr>
        <p:txBody>
          <a:bodyPr/>
          <a:lstStyle/>
          <a:p>
            <a:fld id="{A9B6521D-4C93-4296-857A-2EE89A272E89}" type="slidenum">
              <a:rPr lang="en-US" altLang="ja-JP" smtClean="0">
                <a:latin typeface="Arial" charset="0"/>
              </a:rPr>
              <a:pPr/>
              <a:t>12</a:t>
            </a:fld>
            <a:endParaRPr lang="en-US" altLang="ja-JP" smtClean="0">
              <a:latin typeface="Arial" charset="0"/>
            </a:endParaRPr>
          </a:p>
        </p:txBody>
      </p:sp>
      <p:sp>
        <p:nvSpPr>
          <p:cNvPr id="8195" name="Rectangle 4"/>
          <p:cNvSpPr>
            <a:spLocks noChangeArrowheads="1"/>
          </p:cNvSpPr>
          <p:nvPr/>
        </p:nvSpPr>
        <p:spPr bwMode="auto">
          <a:xfrm>
            <a:off x="1339850" y="115888"/>
            <a:ext cx="6400800" cy="457200"/>
          </a:xfrm>
          <a:prstGeom prst="rect">
            <a:avLst/>
          </a:prstGeom>
          <a:noFill/>
          <a:ln w="9525">
            <a:noFill/>
            <a:miter lim="800000"/>
            <a:headEnd/>
            <a:tailEnd/>
          </a:ln>
        </p:spPr>
        <p:txBody>
          <a:bodyPr>
            <a:spAutoFit/>
          </a:bodyPr>
          <a:lstStyle/>
          <a:p>
            <a:r>
              <a:rPr lang="en-US" altLang="ja-JP" sz="2400" b="1" i="1">
                <a:solidFill>
                  <a:srgbClr val="FFFFFF"/>
                </a:solidFill>
                <a:latin typeface="Arial" charset="0"/>
                <a:ea typeface="ＭＳ Ｐゴシック" pitchFamily="50" charset="-128"/>
                <a:cs typeface="+mn-cs"/>
              </a:rPr>
              <a:t>Agenda and Topics</a:t>
            </a:r>
          </a:p>
        </p:txBody>
      </p:sp>
      <p:sp>
        <p:nvSpPr>
          <p:cNvPr id="8196" name="Rectangle 2"/>
          <p:cNvSpPr>
            <a:spLocks noChangeArrowheads="1"/>
          </p:cNvSpPr>
          <p:nvPr/>
        </p:nvSpPr>
        <p:spPr bwMode="auto">
          <a:xfrm>
            <a:off x="0" y="836613"/>
            <a:ext cx="8909050" cy="3548062"/>
          </a:xfrm>
          <a:prstGeom prst="rect">
            <a:avLst/>
          </a:prstGeom>
          <a:noFill/>
          <a:ln w="9525">
            <a:noFill/>
            <a:miter lim="800000"/>
            <a:headEnd/>
            <a:tailEnd/>
          </a:ln>
        </p:spPr>
        <p:txBody>
          <a:bodyPr lIns="50800" tIns="50800" rIns="132080" bIns="50800"/>
          <a:lstStyle/>
          <a:p>
            <a:pPr marL="382588" indent="-342900" algn="l">
              <a:spcBef>
                <a:spcPct val="20000"/>
              </a:spcBef>
              <a:buFont typeface="Arial" charset="0"/>
              <a:buChar char="•"/>
            </a:pPr>
            <a:r>
              <a:rPr kumimoji="1" lang="en-US" altLang="ja-JP" sz="1600" b="1" dirty="0" smtClean="0">
                <a:latin typeface="Arial" charset="0"/>
                <a:ea typeface="ＭＳ Ｐゴシック" pitchFamily="50" charset="-128"/>
                <a:cs typeface="+mn-cs"/>
                <a:sym typeface="Calibri Bold" charset="0"/>
              </a:rPr>
              <a:t>Asia </a:t>
            </a:r>
            <a:r>
              <a:rPr kumimoji="1" lang="en-US" altLang="ja-JP" sz="1600" b="1" dirty="0">
                <a:latin typeface="Arial" charset="0"/>
                <a:ea typeface="ＭＳ Ｐゴシック" pitchFamily="50" charset="-128"/>
                <a:cs typeface="+mn-cs"/>
                <a:sym typeface="Calibri Bold" charset="0"/>
              </a:rPr>
              <a:t>rice crop team homepage update</a:t>
            </a:r>
          </a:p>
          <a:p>
            <a:pPr marL="839788" lvl="1" indent="-342900" algn="l">
              <a:spcBef>
                <a:spcPct val="20000"/>
              </a:spcBef>
              <a:buFont typeface="Arial" charset="0"/>
              <a:buChar char="•"/>
            </a:pPr>
            <a:r>
              <a:rPr kumimoji="1" lang="en-US" altLang="ja-JP" sz="1600" b="1" dirty="0">
                <a:solidFill>
                  <a:srgbClr val="FF0000"/>
                </a:solidFill>
                <a:latin typeface="Arial" charset="0"/>
                <a:ea typeface="ＭＳ Ｐゴシック" pitchFamily="50" charset="-128"/>
                <a:cs typeface="+mn-cs"/>
                <a:sym typeface="Calibri Bold" charset="0"/>
              </a:rPr>
              <a:t>Agree to post today’s PPTs to home page</a:t>
            </a:r>
          </a:p>
          <a:p>
            <a:pPr marL="382588" indent="-342900" algn="l">
              <a:spcBef>
                <a:spcPct val="20000"/>
              </a:spcBef>
              <a:buFont typeface="Arial" charset="0"/>
              <a:buChar char="•"/>
            </a:pPr>
            <a:r>
              <a:rPr kumimoji="1" lang="en-US" altLang="ja-JP" sz="1600" b="1" dirty="0">
                <a:latin typeface="Arial" charset="0"/>
                <a:ea typeface="ＭＳ Ｐゴシック" pitchFamily="50" charset="-128"/>
                <a:cs typeface="+mn-cs"/>
                <a:sym typeface="Calibri Bold" charset="0"/>
              </a:rPr>
              <a:t>Work plan update</a:t>
            </a:r>
          </a:p>
          <a:p>
            <a:pPr marL="839788" lvl="1" indent="-342900" algn="l">
              <a:spcBef>
                <a:spcPct val="20000"/>
              </a:spcBef>
              <a:buFont typeface="Arial" charset="0"/>
              <a:buChar char="•"/>
            </a:pPr>
            <a:r>
              <a:rPr kumimoji="1" lang="en-US" altLang="ja-JP" sz="1600" b="1" dirty="0">
                <a:solidFill>
                  <a:srgbClr val="FF0000"/>
                </a:solidFill>
                <a:latin typeface="Arial" charset="0"/>
                <a:ea typeface="ＭＳ Ｐゴシック" pitchFamily="50" charset="-128"/>
                <a:cs typeface="+mn-cs"/>
                <a:sym typeface="Calibri Bold" charset="0"/>
              </a:rPr>
              <a:t>Need to update with outlook activity with linking JAXA’s outlook homepage (JASMIN) and UMD homepage </a:t>
            </a:r>
          </a:p>
          <a:p>
            <a:pPr marL="382588" indent="-342900" algn="l">
              <a:spcBef>
                <a:spcPct val="20000"/>
              </a:spcBef>
              <a:buFont typeface="Arial" charset="0"/>
              <a:buChar char="•"/>
            </a:pPr>
            <a:r>
              <a:rPr kumimoji="1" lang="en-US" altLang="ja-JP" sz="1600" b="1" dirty="0">
                <a:latin typeface="Arial" charset="0"/>
                <a:ea typeface="ＭＳ Ｐゴシック" pitchFamily="50" charset="-128"/>
                <a:cs typeface="+mn-cs"/>
                <a:sym typeface="Calibri Bold" charset="0"/>
              </a:rPr>
              <a:t>Joint </a:t>
            </a:r>
            <a:r>
              <a:rPr kumimoji="1" lang="en-US" altLang="ja-JP" sz="1600" b="1" dirty="0" err="1">
                <a:latin typeface="Arial" charset="0"/>
                <a:ea typeface="ＭＳ Ｐゴシック" pitchFamily="50" charset="-128"/>
                <a:cs typeface="+mn-cs"/>
                <a:sym typeface="Calibri Bold" charset="0"/>
              </a:rPr>
              <a:t>publishment</a:t>
            </a:r>
            <a:endParaRPr kumimoji="1" lang="en-US" altLang="ja-JP" sz="1600" b="1" dirty="0">
              <a:latin typeface="Arial" charset="0"/>
              <a:ea typeface="ＭＳ Ｐゴシック" pitchFamily="50" charset="-128"/>
              <a:cs typeface="+mn-cs"/>
              <a:sym typeface="Calibri Bold" charset="0"/>
            </a:endParaRPr>
          </a:p>
          <a:p>
            <a:pPr marL="839788" lvl="1" indent="-342900" algn="l">
              <a:spcBef>
                <a:spcPct val="20000"/>
              </a:spcBef>
              <a:buFont typeface="Arial" charset="0"/>
              <a:buChar char="•"/>
            </a:pPr>
            <a:r>
              <a:rPr kumimoji="1" lang="en-US" altLang="ja-JP" sz="1600" b="1" dirty="0">
                <a:solidFill>
                  <a:srgbClr val="FF0000"/>
                </a:solidFill>
                <a:latin typeface="Arial" charset="0"/>
                <a:ea typeface="ＭＳ Ｐゴシック" pitchFamily="50" charset="-128"/>
                <a:cs typeface="+mn-cs"/>
                <a:sym typeface="Calibri Bold" charset="0"/>
              </a:rPr>
              <a:t>Agree to think to submit joint research paper for TDSs phase 1A sites with Japan</a:t>
            </a:r>
          </a:p>
          <a:p>
            <a:pPr marL="382588" indent="-342900" algn="l">
              <a:spcBef>
                <a:spcPct val="20000"/>
              </a:spcBef>
              <a:buFont typeface="Arial" charset="0"/>
              <a:buChar char="•"/>
            </a:pPr>
            <a:r>
              <a:rPr kumimoji="1" lang="en-US" altLang="ja-JP" sz="1600" b="1" dirty="0">
                <a:latin typeface="Arial" charset="0"/>
                <a:ea typeface="ＭＳ Ｐゴシック" pitchFamily="50" charset="-128"/>
                <a:cs typeface="+mn-cs"/>
                <a:sym typeface="Calibri Bold" charset="0"/>
              </a:rPr>
              <a:t>Next face-to-face meeting (APRSAF </a:t>
            </a:r>
            <a:r>
              <a:rPr kumimoji="1" lang="en-US" altLang="ja-JP" sz="1600" b="1" dirty="0" err="1">
                <a:latin typeface="Arial" charset="0"/>
                <a:ea typeface="ＭＳ Ｐゴシック" pitchFamily="50" charset="-128"/>
                <a:cs typeface="+mn-cs"/>
                <a:sym typeface="Calibri Bold" charset="0"/>
              </a:rPr>
              <a:t>EOWG@Hanoi</a:t>
            </a:r>
            <a:r>
              <a:rPr kumimoji="1" lang="en-US" altLang="ja-JP" sz="1600" b="1" dirty="0">
                <a:latin typeface="Arial" charset="0"/>
                <a:ea typeface="ＭＳ Ｐゴシック" pitchFamily="50" charset="-128"/>
                <a:cs typeface="+mn-cs"/>
                <a:sym typeface="Calibri Bold" charset="0"/>
              </a:rPr>
              <a:t> and SAFE WS@TBD, next May)</a:t>
            </a:r>
          </a:p>
          <a:p>
            <a:pPr marL="839788" lvl="1" indent="-342900" algn="l">
              <a:spcBef>
                <a:spcPct val="20000"/>
              </a:spcBef>
              <a:buFont typeface="Arial" charset="0"/>
              <a:buChar char="•"/>
            </a:pPr>
            <a:r>
              <a:rPr kumimoji="1" lang="en-US" altLang="ja-JP" sz="1600" b="1" dirty="0">
                <a:solidFill>
                  <a:srgbClr val="FF0000"/>
                </a:solidFill>
                <a:latin typeface="Arial" charset="0"/>
                <a:ea typeface="ＭＳ Ｐゴシック" pitchFamily="50" charset="-128"/>
                <a:cs typeface="+mn-cs"/>
                <a:sym typeface="Calibri Bold" charset="0"/>
              </a:rPr>
              <a:t>Agree to hold phase 1A sites face-to-face meeting and compile phase 1A study early result to present at GEO plenary by Shinichi on behalf of Asia rice crop team</a:t>
            </a:r>
          </a:p>
          <a:p>
            <a:pPr marL="839788" lvl="1" indent="-342900" algn="l">
              <a:spcBef>
                <a:spcPct val="20000"/>
              </a:spcBef>
              <a:buFont typeface="Arial" charset="0"/>
              <a:buChar char="•"/>
            </a:pPr>
            <a:r>
              <a:rPr kumimoji="1" lang="en-US" altLang="ja-JP" sz="1600" b="1" dirty="0">
                <a:solidFill>
                  <a:srgbClr val="FF0000"/>
                </a:solidFill>
                <a:latin typeface="Arial" charset="0"/>
                <a:ea typeface="ＭＳ Ｐゴシック" pitchFamily="50" charset="-128"/>
                <a:cs typeface="+mn-cs"/>
                <a:sym typeface="Calibri Bold" charset="0"/>
              </a:rPr>
              <a:t>Propose to hold SAFE workshop with Asia rice crop team meeting in conjunction with The Institution of Geospatial &amp; Remote Sensing Malaysia (IGRSM) (http://www.igrsm.com) will be </a:t>
            </a:r>
            <a:r>
              <a:rPr kumimoji="1" lang="en-US" altLang="ja-JP" sz="1600" b="1" dirty="0" err="1">
                <a:solidFill>
                  <a:srgbClr val="FF0000"/>
                </a:solidFill>
                <a:latin typeface="Arial" charset="0"/>
                <a:ea typeface="ＭＳ Ｐゴシック" pitchFamily="50" charset="-128"/>
                <a:cs typeface="+mn-cs"/>
                <a:sym typeface="Calibri Bold" charset="0"/>
              </a:rPr>
              <a:t>organising</a:t>
            </a:r>
            <a:r>
              <a:rPr kumimoji="1" lang="en-US" altLang="ja-JP" sz="1600" b="1" dirty="0">
                <a:solidFill>
                  <a:srgbClr val="FF0000"/>
                </a:solidFill>
                <a:latin typeface="Arial" charset="0"/>
                <a:ea typeface="ＭＳ Ｐゴシック" pitchFamily="50" charset="-128"/>
                <a:cs typeface="+mn-cs"/>
                <a:sym typeface="Calibri Bold" charset="0"/>
              </a:rPr>
              <a:t> the 7th IGRSM International Remote Sensing &amp; GIS Conference and Exhibition in Kuala Lumpur, Malaysia, on 22-23 April 2014</a:t>
            </a:r>
          </a:p>
          <a:p>
            <a:pPr marL="839788" lvl="1" indent="-342900" algn="l">
              <a:spcBef>
                <a:spcPct val="20000"/>
              </a:spcBef>
              <a:buFont typeface="Arial" charset="0"/>
              <a:buChar char="•"/>
            </a:pPr>
            <a:endParaRPr kumimoji="1" lang="en-US" altLang="ja-JP" sz="2000" b="1" dirty="0">
              <a:latin typeface="Arial" charset="0"/>
              <a:ea typeface="ＭＳ Ｐゴシック" pitchFamily="50" charset="-128"/>
              <a:cs typeface="+mn-cs"/>
              <a:sym typeface="Calibri Bold" charset="0"/>
            </a:endParaRPr>
          </a:p>
          <a:p>
            <a:pPr marL="839788" lvl="1" indent="-342900" algn="l">
              <a:spcBef>
                <a:spcPct val="20000"/>
              </a:spcBef>
              <a:buFont typeface="Arial" charset="0"/>
              <a:buChar char="•"/>
            </a:pPr>
            <a:endParaRPr kumimoji="1" lang="en-US" altLang="ja-JP" sz="2000" b="1" dirty="0">
              <a:latin typeface="Arial" charset="0"/>
              <a:ea typeface="ＭＳ Ｐゴシック" pitchFamily="50" charset="-128"/>
              <a:cs typeface="+mn-cs"/>
              <a:sym typeface="Calibri Bold" charset="0"/>
            </a:endParaRPr>
          </a:p>
          <a:p>
            <a:pPr marL="382588" indent="-342900" algn="l">
              <a:spcBef>
                <a:spcPct val="20000"/>
              </a:spcBef>
              <a:buFont typeface="Arial" charset="0"/>
              <a:buChar char="•"/>
            </a:pPr>
            <a:endParaRPr kumimoji="1" lang="en-US" altLang="ja-JP" sz="2000" b="1" dirty="0">
              <a:latin typeface="Arial" charset="0"/>
              <a:ea typeface="ＭＳ Ｐゴシック" pitchFamily="50" charset="-128"/>
              <a:cs typeface="+mn-cs"/>
              <a:sym typeface="Calibri Bold" charset="0"/>
            </a:endParaRPr>
          </a:p>
          <a:p>
            <a:pPr marL="382588" indent="-342900" algn="l">
              <a:spcBef>
                <a:spcPct val="20000"/>
              </a:spcBef>
              <a:buFont typeface="Arial" charset="0"/>
              <a:buChar char="•"/>
            </a:pPr>
            <a:endParaRPr kumimoji="1" lang="en-US" altLang="ja-JP" sz="2000" b="1" dirty="0">
              <a:latin typeface="Arial" charset="0"/>
              <a:ea typeface="ＭＳ Ｐゴシック" pitchFamily="50" charset="-128"/>
              <a:cs typeface="+mn-cs"/>
              <a:sym typeface="Calibri Bold" charset="0"/>
            </a:endParaRPr>
          </a:p>
          <a:p>
            <a:pPr marL="382588" indent="-342900" algn="l">
              <a:spcBef>
                <a:spcPct val="20000"/>
              </a:spcBef>
              <a:buFont typeface="Arial" charset="0"/>
              <a:buChar char="•"/>
            </a:pPr>
            <a:endParaRPr kumimoji="1" lang="en-US" altLang="ja-JP" sz="2000" b="1" dirty="0">
              <a:latin typeface="Arial" charset="0"/>
              <a:ea typeface="ＭＳ Ｐゴシック" pitchFamily="50" charset="-128"/>
              <a:cs typeface="+mn-cs"/>
              <a:sym typeface="Calibri Bold"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64" y="-52376"/>
            <a:ext cx="8229600" cy="1143000"/>
          </a:xfrm>
        </p:spPr>
        <p:txBody>
          <a:bodyPr>
            <a:normAutofit/>
          </a:bodyPr>
          <a:lstStyle/>
          <a:p>
            <a:r>
              <a:rPr lang="en-US" sz="2800" dirty="0" smtClean="0">
                <a:solidFill>
                  <a:srgbClr val="17375E"/>
                </a:solidFill>
              </a:rPr>
              <a:t>Scope of Phase 1</a:t>
            </a:r>
            <a:endParaRPr lang="en-US" sz="2800" dirty="0">
              <a:solidFill>
                <a:srgbClr val="17375E"/>
              </a:solidFill>
            </a:endParaRPr>
          </a:p>
        </p:txBody>
      </p:sp>
      <p:sp>
        <p:nvSpPr>
          <p:cNvPr id="3" name="Content Placeholder 2"/>
          <p:cNvSpPr>
            <a:spLocks noGrp="1"/>
          </p:cNvSpPr>
          <p:nvPr>
            <p:ph idx="1"/>
          </p:nvPr>
        </p:nvSpPr>
        <p:spPr>
          <a:xfrm>
            <a:off x="457200" y="1508542"/>
            <a:ext cx="8118880" cy="4525963"/>
          </a:xfrm>
        </p:spPr>
        <p:txBody>
          <a:bodyPr>
            <a:normAutofit/>
          </a:bodyPr>
          <a:lstStyle/>
          <a:p>
            <a:r>
              <a:rPr lang="en-GB" sz="2400" dirty="0"/>
              <a:t>Phase 1A of Asia-RiCE will consist of four technical demonstration sites in </a:t>
            </a:r>
            <a:r>
              <a:rPr lang="en-GB" sz="2400" dirty="0" smtClean="0"/>
              <a:t>three countries</a:t>
            </a:r>
            <a:br>
              <a:rPr lang="en-GB" sz="2400" dirty="0" smtClean="0"/>
            </a:br>
            <a:endParaRPr lang="en-GB" sz="2400" dirty="0" smtClean="0"/>
          </a:p>
          <a:p>
            <a:r>
              <a:rPr lang="en-GB" sz="2400" dirty="0" smtClean="0"/>
              <a:t>Each </a:t>
            </a:r>
            <a:r>
              <a:rPr lang="en-GB" sz="2400" dirty="0"/>
              <a:t>of these will focus  on the development of developing provincial-level rice crop area </a:t>
            </a:r>
            <a:r>
              <a:rPr lang="en-GB" sz="2400" dirty="0" smtClean="0"/>
              <a:t>estimations.</a:t>
            </a:r>
            <a:br>
              <a:rPr lang="en-GB" sz="2400" dirty="0" smtClean="0"/>
            </a:br>
            <a:endParaRPr lang="en-GB" sz="2400" dirty="0" smtClean="0"/>
          </a:p>
          <a:p>
            <a:r>
              <a:rPr lang="en-GB" sz="2400" dirty="0" smtClean="0"/>
              <a:t>Phase </a:t>
            </a:r>
            <a:r>
              <a:rPr lang="en-GB" sz="2400" dirty="0"/>
              <a:t>1B, and/or Phase </a:t>
            </a:r>
            <a:r>
              <a:rPr lang="en-GB" sz="2400" dirty="0" smtClean="0"/>
              <a:t>2, </a:t>
            </a:r>
            <a:r>
              <a:rPr lang="en-GB" sz="2400" dirty="0"/>
              <a:t>additional technical </a:t>
            </a:r>
            <a:r>
              <a:rPr lang="en-GB" sz="2400" dirty="0" smtClean="0"/>
              <a:t>demonstrators </a:t>
            </a:r>
            <a:r>
              <a:rPr lang="en-GB" sz="2400" dirty="0"/>
              <a:t>will be added, and/or the scope may be increased to produce whole country </a:t>
            </a:r>
            <a:r>
              <a:rPr lang="en-GB" sz="2400" dirty="0" smtClean="0"/>
              <a:t>estimates.</a:t>
            </a:r>
          </a:p>
          <a:p>
            <a:pPr lvl="1"/>
            <a:r>
              <a:rPr lang="en-GB" sz="2000" dirty="0" smtClean="0"/>
              <a:t>Thailand will likely be </a:t>
            </a:r>
            <a:r>
              <a:rPr lang="en-GB" sz="2000" dirty="0"/>
              <a:t>used as a demonstration of </a:t>
            </a:r>
            <a:r>
              <a:rPr lang="en-GB" sz="2000" dirty="0" smtClean="0"/>
              <a:t>whole-</a:t>
            </a:r>
            <a:r>
              <a:rPr lang="en-GB" sz="2000" dirty="0"/>
              <a:t>country “wall-to-wall” rice crop area estimation capability, using </a:t>
            </a:r>
            <a:r>
              <a:rPr lang="en-GB" sz="2000" dirty="0" err="1"/>
              <a:t>ScanSAR</a:t>
            </a:r>
            <a:r>
              <a:rPr lang="en-GB" sz="2000" dirty="0"/>
              <a:t> and other </a:t>
            </a:r>
            <a:r>
              <a:rPr lang="en-GB" sz="2000" dirty="0" smtClean="0"/>
              <a:t>data.</a:t>
            </a:r>
          </a:p>
          <a:p>
            <a:endParaRPr lang="en-AU" sz="2400" dirty="0"/>
          </a:p>
          <a:p>
            <a:endParaRPr lang="en-US" sz="2400" dirty="0"/>
          </a:p>
        </p:txBody>
      </p:sp>
    </p:spTree>
    <p:extLst>
      <p:ext uri="{BB962C8B-B14F-4D97-AF65-F5344CB8AC3E}">
        <p14:creationId xmlns:p14="http://schemas.microsoft.com/office/powerpoint/2010/main" xmlns="" val="334644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60"/>
            <a:ext cx="8229600" cy="4525963"/>
          </a:xfrm>
        </p:spPr>
        <p:txBody>
          <a:bodyPr>
            <a:normAutofit fontScale="47500" lnSpcReduction="20000"/>
          </a:bodyPr>
          <a:lstStyle/>
          <a:p>
            <a:pPr marL="0" indent="0">
              <a:buNone/>
            </a:pPr>
            <a:r>
              <a:rPr lang="en-AU" b="1" dirty="0"/>
              <a:t>Phase-1A</a:t>
            </a:r>
            <a:endParaRPr lang="en-AU" dirty="0"/>
          </a:p>
          <a:p>
            <a:pPr lvl="0"/>
            <a:r>
              <a:rPr lang="en-GB" dirty="0"/>
              <a:t>Indonesia (</a:t>
            </a:r>
            <a:r>
              <a:rPr lang="en-GB" dirty="0" err="1"/>
              <a:t>Subang</a:t>
            </a:r>
            <a:r>
              <a:rPr lang="en-GB" dirty="0"/>
              <a:t>, West Java Island);</a:t>
            </a:r>
            <a:endParaRPr lang="en-AU" dirty="0"/>
          </a:p>
          <a:p>
            <a:pPr lvl="0"/>
            <a:r>
              <a:rPr lang="en-GB" dirty="0"/>
              <a:t>Thailand (</a:t>
            </a:r>
            <a:r>
              <a:rPr lang="en-GB" dirty="0" err="1"/>
              <a:t>Suphan</a:t>
            </a:r>
            <a:r>
              <a:rPr lang="en-GB" dirty="0"/>
              <a:t> </a:t>
            </a:r>
            <a:r>
              <a:rPr lang="en-GB" dirty="0" err="1"/>
              <a:t>Buri</a:t>
            </a:r>
            <a:r>
              <a:rPr lang="en-GB" dirty="0"/>
              <a:t> province);</a:t>
            </a:r>
            <a:endParaRPr lang="en-AU" dirty="0"/>
          </a:p>
          <a:p>
            <a:pPr lvl="0"/>
            <a:r>
              <a:rPr lang="en-GB" dirty="0"/>
              <a:t>Vietnam (Thai </a:t>
            </a:r>
            <a:r>
              <a:rPr lang="en-GB" dirty="0" err="1"/>
              <a:t>Binh</a:t>
            </a:r>
            <a:r>
              <a:rPr lang="en-GB" dirty="0"/>
              <a:t> (North</a:t>
            </a:r>
            <a:r>
              <a:rPr lang="en-GB" dirty="0" smtClean="0"/>
              <a:t>));</a:t>
            </a:r>
            <a:endParaRPr lang="en-AU" dirty="0"/>
          </a:p>
          <a:p>
            <a:pPr lvl="0"/>
            <a:r>
              <a:rPr lang="en-GB" dirty="0"/>
              <a:t>Vietnam (An </a:t>
            </a:r>
            <a:r>
              <a:rPr lang="en-GB" dirty="0" err="1"/>
              <a:t>Giang</a:t>
            </a:r>
            <a:r>
              <a:rPr lang="en-GB" dirty="0"/>
              <a:t> (South));</a:t>
            </a:r>
            <a:endParaRPr lang="en-AU" dirty="0"/>
          </a:p>
          <a:p>
            <a:pPr marL="0" indent="0">
              <a:buNone/>
            </a:pPr>
            <a:endParaRPr lang="en-GB" b="1" dirty="0" smtClean="0"/>
          </a:p>
          <a:p>
            <a:pPr marL="0" indent="0">
              <a:buNone/>
            </a:pPr>
            <a:r>
              <a:rPr lang="en-GB" b="1" dirty="0" smtClean="0"/>
              <a:t>Phase</a:t>
            </a:r>
            <a:r>
              <a:rPr lang="en-GB" b="1" dirty="0"/>
              <a:t>-1B</a:t>
            </a:r>
            <a:endParaRPr lang="en-AU" dirty="0"/>
          </a:p>
          <a:p>
            <a:pPr lvl="0"/>
            <a:r>
              <a:rPr lang="en-GB" dirty="0"/>
              <a:t>Lao P.D.R. (</a:t>
            </a:r>
            <a:r>
              <a:rPr lang="en-GB" dirty="0" err="1"/>
              <a:t>Savannakhet</a:t>
            </a:r>
            <a:r>
              <a:rPr lang="en-GB" dirty="0"/>
              <a:t> province);</a:t>
            </a:r>
            <a:endParaRPr lang="en-AU" dirty="0"/>
          </a:p>
          <a:p>
            <a:pPr lvl="0"/>
            <a:r>
              <a:rPr lang="en-GB" dirty="0"/>
              <a:t>Philippines (Nueva </a:t>
            </a:r>
            <a:r>
              <a:rPr lang="en-GB" dirty="0" err="1"/>
              <a:t>Ecija</a:t>
            </a:r>
            <a:r>
              <a:rPr lang="en-GB" dirty="0"/>
              <a:t> for RIICE project, TBD for BAS);</a:t>
            </a:r>
            <a:endParaRPr lang="en-AU" dirty="0"/>
          </a:p>
          <a:p>
            <a:pPr lvl="0"/>
            <a:r>
              <a:rPr lang="en-GB" dirty="0"/>
              <a:t>China (</a:t>
            </a:r>
            <a:r>
              <a:rPr lang="en-GB" dirty="0" err="1"/>
              <a:t>Taishan</a:t>
            </a:r>
            <a:r>
              <a:rPr lang="en-GB" dirty="0"/>
              <a:t>, Guangdong Province);</a:t>
            </a:r>
            <a:endParaRPr lang="en-AU" dirty="0"/>
          </a:p>
          <a:p>
            <a:pPr lvl="0"/>
            <a:r>
              <a:rPr lang="en-GB" dirty="0"/>
              <a:t>India </a:t>
            </a:r>
            <a:r>
              <a:rPr lang="en-GB" dirty="0" smtClean="0"/>
              <a:t>(West Bengal state);</a:t>
            </a:r>
            <a:endParaRPr lang="en-AU" dirty="0"/>
          </a:p>
          <a:p>
            <a:pPr lvl="0"/>
            <a:r>
              <a:rPr lang="en-GB" dirty="0"/>
              <a:t>Japan (</a:t>
            </a:r>
            <a:r>
              <a:rPr lang="en-GB" dirty="0" err="1"/>
              <a:t>Tsuruoka</a:t>
            </a:r>
            <a:r>
              <a:rPr lang="en-GB" dirty="0"/>
              <a:t>, Yamagata Prefecture)</a:t>
            </a:r>
            <a:r>
              <a:rPr lang="en-GB" dirty="0" smtClean="0"/>
              <a:t>;</a:t>
            </a:r>
            <a:endParaRPr lang="en-AU" dirty="0"/>
          </a:p>
          <a:p>
            <a:pPr lvl="0"/>
            <a:r>
              <a:rPr lang="en-GB" dirty="0"/>
              <a:t>Malaysia (IADA Barat </a:t>
            </a:r>
            <a:r>
              <a:rPr lang="en-GB" dirty="0" err="1"/>
              <a:t>Laut</a:t>
            </a:r>
            <a:r>
              <a:rPr lang="en-GB" dirty="0"/>
              <a:t> Selangor Province).</a:t>
            </a:r>
            <a:endParaRPr lang="en-AU" dirty="0"/>
          </a:p>
          <a:p>
            <a:pPr lvl="0"/>
            <a:r>
              <a:rPr lang="en-GB" dirty="0" smtClean="0"/>
              <a:t>Chinese Taipei (Taiwan) </a:t>
            </a:r>
            <a:r>
              <a:rPr lang="en-GB" dirty="0"/>
              <a:t>(Chang </a:t>
            </a:r>
            <a:r>
              <a:rPr lang="en-GB" dirty="0" err="1"/>
              <a:t>Hua</a:t>
            </a:r>
            <a:r>
              <a:rPr lang="en-GB" dirty="0"/>
              <a:t>, Yun Lin, and </a:t>
            </a:r>
            <a:r>
              <a:rPr lang="en-GB" dirty="0" err="1"/>
              <a:t>Chiayi</a:t>
            </a:r>
            <a:r>
              <a:rPr lang="en-GB" dirty="0"/>
              <a:t> Counties</a:t>
            </a:r>
            <a:r>
              <a:rPr lang="en-GB" dirty="0" smtClean="0"/>
              <a:t>)</a:t>
            </a:r>
          </a:p>
          <a:p>
            <a:pPr lvl="0"/>
            <a:r>
              <a:rPr lang="en-GB" dirty="0" smtClean="0"/>
              <a:t>South Korea (Location, TBD)</a:t>
            </a:r>
          </a:p>
          <a:p>
            <a:pPr lvl="0"/>
            <a:endParaRPr lang="en-GB" dirty="0" smtClean="0"/>
          </a:p>
          <a:p>
            <a:pPr lvl="0"/>
            <a:r>
              <a:rPr lang="en-GB" i="1" u="sng" dirty="0" smtClean="0"/>
              <a:t>Myanmar, Bangladesh and Cambodia </a:t>
            </a:r>
          </a:p>
          <a:p>
            <a:pPr lvl="0">
              <a:buNone/>
            </a:pPr>
            <a:endParaRPr lang="en-GB" dirty="0" smtClean="0"/>
          </a:p>
          <a:p>
            <a:pPr lvl="0"/>
            <a:endParaRPr lang="en-AU" dirty="0"/>
          </a:p>
          <a:p>
            <a:endParaRPr lang="en-US" dirty="0"/>
          </a:p>
        </p:txBody>
      </p:sp>
      <p:sp>
        <p:nvSpPr>
          <p:cNvPr id="4" name="Title 1"/>
          <p:cNvSpPr>
            <a:spLocks noGrp="1"/>
          </p:cNvSpPr>
          <p:nvPr>
            <p:ph type="title"/>
          </p:nvPr>
        </p:nvSpPr>
        <p:spPr>
          <a:xfrm>
            <a:off x="719064" y="-52376"/>
            <a:ext cx="8229600" cy="1143000"/>
          </a:xfrm>
        </p:spPr>
        <p:txBody>
          <a:bodyPr>
            <a:normAutofit/>
          </a:bodyPr>
          <a:lstStyle/>
          <a:p>
            <a:r>
              <a:rPr lang="en-US" sz="2800" dirty="0" smtClean="0">
                <a:solidFill>
                  <a:srgbClr val="17375E"/>
                </a:solidFill>
              </a:rPr>
              <a:t>Country Phasing</a:t>
            </a:r>
            <a:endParaRPr lang="en-US" sz="2800" dirty="0">
              <a:solidFill>
                <a:srgbClr val="17375E"/>
              </a:solidFill>
            </a:endParaRPr>
          </a:p>
        </p:txBody>
      </p:sp>
    </p:spTree>
    <p:extLst>
      <p:ext uri="{BB962C8B-B14F-4D97-AF65-F5344CB8AC3E}">
        <p14:creationId xmlns:p14="http://schemas.microsoft.com/office/powerpoint/2010/main" xmlns="" val="1687049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12"/>
          </p:nvPr>
        </p:nvSpPr>
        <p:spPr>
          <a:xfrm>
            <a:off x="6553201" y="6408738"/>
            <a:ext cx="2133600" cy="476250"/>
          </a:xfrm>
          <a:noFill/>
          <a:ln>
            <a:miter lim="800000"/>
            <a:headEnd/>
            <a:tailEnd/>
          </a:ln>
        </p:spPr>
        <p:txBody>
          <a:bodyPr/>
          <a:lstStyle/>
          <a:p>
            <a:fld id="{6DFE904B-F32C-4503-8C4B-AD705C74BE00}" type="slidenum">
              <a:rPr lang="en-US" altLang="ja-JP" smtClean="0">
                <a:solidFill>
                  <a:srgbClr val="000000"/>
                </a:solidFill>
                <a:latin typeface="Arial" charset="0"/>
              </a:rPr>
              <a:pPr/>
              <a:t>15</a:t>
            </a:fld>
            <a:endParaRPr lang="en-US" altLang="ja-JP" smtClean="0">
              <a:solidFill>
                <a:srgbClr val="000000"/>
              </a:solidFill>
              <a:latin typeface="Arial" charset="0"/>
            </a:endParaRPr>
          </a:p>
        </p:txBody>
      </p:sp>
      <p:sp>
        <p:nvSpPr>
          <p:cNvPr id="4099" name="Rectangle 4"/>
          <p:cNvSpPr>
            <a:spLocks noChangeArrowheads="1"/>
          </p:cNvSpPr>
          <p:nvPr/>
        </p:nvSpPr>
        <p:spPr bwMode="auto">
          <a:xfrm>
            <a:off x="1339850" y="115900"/>
            <a:ext cx="6400800" cy="461665"/>
          </a:xfrm>
          <a:prstGeom prst="rect">
            <a:avLst/>
          </a:prstGeom>
          <a:noFill/>
          <a:ln w="9525">
            <a:noFill/>
            <a:miter lim="800000"/>
            <a:headEnd/>
            <a:tailEnd/>
          </a:ln>
        </p:spPr>
        <p:txBody>
          <a:bodyPr>
            <a:spAutoFit/>
          </a:bodyPr>
          <a:lstStyle/>
          <a:p>
            <a:r>
              <a:rPr lang="en-US" altLang="ja-JP" sz="2400" b="1" i="1" dirty="0" smtClean="0">
                <a:solidFill>
                  <a:srgbClr val="FFFFFF"/>
                </a:solidFill>
                <a:latin typeface="Arial" charset="0"/>
                <a:ea typeface="ＭＳ Ｐゴシック" pitchFamily="50" charset="-128"/>
                <a:cs typeface="+mn-cs"/>
              </a:rPr>
              <a:t>Support to GEOGLAM Phase 1</a:t>
            </a:r>
            <a:endParaRPr lang="en-US" altLang="ja-JP" sz="2400" b="1" i="1" dirty="0">
              <a:solidFill>
                <a:srgbClr val="FFFFFF"/>
              </a:solidFill>
              <a:latin typeface="Arial" charset="0"/>
              <a:ea typeface="ＭＳ Ｐゴシック" pitchFamily="50" charset="-128"/>
              <a:cs typeface="+mn-cs"/>
            </a:endParaRPr>
          </a:p>
        </p:txBody>
      </p:sp>
      <p:sp>
        <p:nvSpPr>
          <p:cNvPr id="4100" name="Rectangle 2"/>
          <p:cNvSpPr>
            <a:spLocks noChangeArrowheads="1"/>
          </p:cNvSpPr>
          <p:nvPr/>
        </p:nvSpPr>
        <p:spPr bwMode="auto">
          <a:xfrm>
            <a:off x="179389" y="765187"/>
            <a:ext cx="8353052" cy="3548063"/>
          </a:xfrm>
          <a:prstGeom prst="rect">
            <a:avLst/>
          </a:prstGeom>
          <a:noFill/>
          <a:ln w="9525">
            <a:noFill/>
            <a:miter lim="800000"/>
            <a:headEnd/>
            <a:tailEnd/>
          </a:ln>
        </p:spPr>
        <p:txBody>
          <a:bodyPr lIns="50800" tIns="50800" rIns="132080" bIns="50800"/>
          <a:lstStyle/>
          <a:p>
            <a:pPr marL="382588" indent="-342900" algn="l">
              <a:spcBef>
                <a:spcPct val="20000"/>
              </a:spcBef>
              <a:buFont typeface="Arial"/>
              <a:buChar char="•"/>
            </a:pPr>
            <a:r>
              <a:rPr kumimoji="1" lang="en-US" altLang="ja-JP" sz="2400" dirty="0" smtClean="0">
                <a:latin typeface="Arial" charset="0"/>
                <a:ea typeface="ＭＳ Ｐゴシック" pitchFamily="50" charset="-128"/>
                <a:cs typeface="+mn-cs"/>
                <a:sym typeface="Calibri Bold" charset="0"/>
              </a:rPr>
              <a:t>Definition of observational requirements for Asian Rice Crops for GEOGLAM Phase 1 – 2013-2014</a:t>
            </a:r>
          </a:p>
          <a:p>
            <a:pPr marL="839788" lvl="1" indent="-342900" algn="l">
              <a:spcBef>
                <a:spcPct val="20000"/>
              </a:spcBef>
              <a:buFont typeface="Arial"/>
              <a:buChar char="•"/>
            </a:pPr>
            <a:r>
              <a:rPr kumimoji="1" lang="en-US" altLang="ja-JP" sz="2400" dirty="0" smtClean="0">
                <a:latin typeface="Arial" charset="0"/>
                <a:ea typeface="ＭＳ Ｐゴシック" pitchFamily="50" charset="-128"/>
                <a:cs typeface="+mn-cs"/>
                <a:sym typeface="Calibri Bold" charset="0"/>
              </a:rPr>
              <a:t>Rice crop requirements distinct from other cereal crops</a:t>
            </a:r>
          </a:p>
          <a:p>
            <a:pPr marL="839788" lvl="1" indent="-342900" algn="l">
              <a:spcBef>
                <a:spcPct val="20000"/>
              </a:spcBef>
              <a:buFont typeface="Arial"/>
              <a:buChar char="•"/>
            </a:pPr>
            <a:r>
              <a:rPr kumimoji="1" lang="en-US" altLang="ja-JP" sz="2400" dirty="0" smtClean="0">
                <a:latin typeface="Arial" charset="0"/>
                <a:ea typeface="ＭＳ Ｐゴシック" pitchFamily="50" charset="-128"/>
                <a:cs typeface="+mn-cs"/>
                <a:sym typeface="Calibri Bold" charset="0"/>
              </a:rPr>
              <a:t>Input to CEOS acquisition planning process</a:t>
            </a:r>
          </a:p>
          <a:p>
            <a:pPr marL="382588" indent="-342900" algn="l">
              <a:spcBef>
                <a:spcPct val="20000"/>
              </a:spcBef>
              <a:buFont typeface="Arial"/>
              <a:buChar char="•"/>
            </a:pPr>
            <a:endParaRPr kumimoji="1" lang="en-US" altLang="ja-JP" sz="2400" dirty="0" smtClean="0">
              <a:latin typeface="Arial" charset="0"/>
              <a:ea typeface="ＭＳ Ｐゴシック" pitchFamily="50" charset="-128"/>
              <a:cs typeface="+mn-cs"/>
              <a:sym typeface="Calibri Bold" charset="0"/>
            </a:endParaRPr>
          </a:p>
          <a:p>
            <a:pPr marL="382588" indent="-342900" algn="l">
              <a:spcBef>
                <a:spcPct val="20000"/>
              </a:spcBef>
              <a:buFont typeface="Arial"/>
              <a:buChar char="•"/>
            </a:pPr>
            <a:r>
              <a:rPr kumimoji="1" lang="en-US" altLang="ja-JP" sz="2400" dirty="0" smtClean="0">
                <a:latin typeface="Arial" charset="0"/>
                <a:ea typeface="ＭＳ Ｐゴシック" pitchFamily="50" charset="-128"/>
                <a:cs typeface="+mn-cs"/>
                <a:sym typeface="Calibri Bold" charset="0"/>
              </a:rPr>
              <a:t>Coordination of key data streams, including SAR</a:t>
            </a:r>
          </a:p>
          <a:p>
            <a:pPr marL="839788" lvl="1" indent="-342900" algn="l">
              <a:spcBef>
                <a:spcPct val="20000"/>
              </a:spcBef>
              <a:buFont typeface="Arial"/>
              <a:buChar char="•"/>
            </a:pPr>
            <a:r>
              <a:rPr kumimoji="1" lang="en-US" altLang="ja-JP" sz="2400" dirty="0">
                <a:latin typeface="Arial" charset="0"/>
                <a:ea typeface="ＭＳ Ｐゴシック" pitchFamily="50" charset="-128"/>
                <a:cs typeface="+mn-cs"/>
                <a:sym typeface="Calibri Bold" charset="0"/>
              </a:rPr>
              <a:t>Radarsat-</a:t>
            </a:r>
            <a:r>
              <a:rPr kumimoji="1" lang="en-US" altLang="ja-JP" sz="2400" dirty="0" smtClean="0">
                <a:latin typeface="Arial" charset="0"/>
                <a:ea typeface="ＭＳ Ｐゴシック" pitchFamily="50" charset="-128"/>
                <a:cs typeface="+mn-cs"/>
                <a:sym typeface="Calibri Bold" charset="0"/>
              </a:rPr>
              <a:t>2, RISAT-1, ALOS/ALOS-2, </a:t>
            </a:r>
            <a:r>
              <a:rPr kumimoji="1" lang="en-US" altLang="ja-JP" sz="2400" dirty="0" err="1" smtClean="0">
                <a:latin typeface="Arial" charset="0"/>
                <a:ea typeface="ＭＳ Ｐゴシック" pitchFamily="50" charset="-128"/>
                <a:cs typeface="+mn-cs"/>
                <a:sym typeface="Calibri Bold" charset="0"/>
              </a:rPr>
              <a:t>TerraSAR</a:t>
            </a:r>
            <a:r>
              <a:rPr kumimoji="1" lang="en-US" altLang="ja-JP" sz="2400" dirty="0" smtClean="0">
                <a:latin typeface="Arial" charset="0"/>
                <a:ea typeface="ＭＳ Ｐゴシック" pitchFamily="50" charset="-128"/>
                <a:cs typeface="+mn-cs"/>
                <a:sym typeface="Calibri Bold" charset="0"/>
              </a:rPr>
              <a:t>-X, Cosmo-</a:t>
            </a:r>
            <a:r>
              <a:rPr kumimoji="1" lang="en-US" altLang="ja-JP" sz="2400" dirty="0" err="1" smtClean="0">
                <a:latin typeface="Arial" charset="0"/>
                <a:ea typeface="ＭＳ Ｐゴシック" pitchFamily="50" charset="-128"/>
                <a:cs typeface="+mn-cs"/>
                <a:sym typeface="Calibri Bold" charset="0"/>
              </a:rPr>
              <a:t>Skymed</a:t>
            </a:r>
            <a:endParaRPr kumimoji="1" lang="en-US" altLang="ja-JP" sz="2400" dirty="0" smtClean="0">
              <a:latin typeface="Arial" charset="0"/>
              <a:ea typeface="ＭＳ Ｐゴシック" pitchFamily="50" charset="-128"/>
              <a:cs typeface="+mn-cs"/>
              <a:sym typeface="Calibri Bold" charset="0"/>
            </a:endParaRPr>
          </a:p>
          <a:p>
            <a:pPr marL="839788" lvl="1" indent="-342900" algn="l">
              <a:spcBef>
                <a:spcPct val="20000"/>
              </a:spcBef>
              <a:buFont typeface="Arial"/>
              <a:buChar char="•"/>
            </a:pPr>
            <a:endParaRPr kumimoji="1" lang="en-US" altLang="ja-JP" sz="2400" dirty="0">
              <a:latin typeface="Arial" charset="0"/>
              <a:ea typeface="ＭＳ Ｐゴシック" pitchFamily="50" charset="-128"/>
              <a:cs typeface="+mn-cs"/>
              <a:sym typeface="Calibri Bold" charset="0"/>
            </a:endParaRPr>
          </a:p>
          <a:p>
            <a:pPr marL="382588" indent="-342900" algn="l">
              <a:spcBef>
                <a:spcPct val="20000"/>
              </a:spcBef>
              <a:buFont typeface="Arial"/>
              <a:buChar char="•"/>
            </a:pPr>
            <a:r>
              <a:rPr kumimoji="1" lang="en-US" altLang="ja-JP" sz="2400" dirty="0" smtClean="0">
                <a:latin typeface="Arial" charset="0"/>
                <a:ea typeface="ＭＳ Ｐゴシック" pitchFamily="50" charset="-128"/>
                <a:cs typeface="+mn-cs"/>
                <a:sym typeface="Calibri Bold" charset="0"/>
              </a:rPr>
              <a:t>Development of Technical Demonstrator Sites for Phase 1A and 1B</a:t>
            </a:r>
            <a:endParaRPr kumimoji="1" lang="en-US" altLang="ja-JP" sz="2400" dirty="0">
              <a:latin typeface="Arial" charset="0"/>
              <a:ea typeface="ＭＳ Ｐゴシック" pitchFamily="50" charset="-128"/>
              <a:cs typeface="+mn-cs"/>
              <a:sym typeface="Calibri Bold" charset="0"/>
            </a:endParaRPr>
          </a:p>
        </p:txBody>
      </p:sp>
    </p:spTree>
    <p:extLst>
      <p:ext uri="{BB962C8B-B14F-4D97-AF65-F5344CB8AC3E}">
        <p14:creationId xmlns:p14="http://schemas.microsoft.com/office/powerpoint/2010/main" xmlns="" val="3205200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3"/>
          <p:cNvSpPr>
            <a:spLocks noGrp="1"/>
          </p:cNvSpPr>
          <p:nvPr>
            <p:ph type="sldNum" sz="quarter" idx="12"/>
          </p:nvPr>
        </p:nvSpPr>
        <p:spPr>
          <a:xfrm>
            <a:off x="6553201" y="6408738"/>
            <a:ext cx="2133600" cy="476250"/>
          </a:xfrm>
          <a:noFill/>
          <a:ln>
            <a:miter lim="800000"/>
            <a:headEnd/>
            <a:tailEnd/>
          </a:ln>
        </p:spPr>
        <p:txBody>
          <a:bodyPr/>
          <a:lstStyle/>
          <a:p>
            <a:fld id="{4B1A8EE0-290C-4660-B662-D5F60B1AE046}" type="slidenum">
              <a:rPr lang="en-US" altLang="ja-JP" smtClean="0">
                <a:solidFill>
                  <a:srgbClr val="000000"/>
                </a:solidFill>
                <a:latin typeface="Arial" charset="0"/>
                <a:ea typeface="ＭＳ Ｐゴシック" charset="-128"/>
              </a:rPr>
              <a:pPr/>
              <a:t>16</a:t>
            </a:fld>
            <a:endParaRPr lang="en-US" altLang="ja-JP" smtClean="0">
              <a:solidFill>
                <a:srgbClr val="000000"/>
              </a:solidFill>
              <a:latin typeface="Arial" charset="0"/>
              <a:ea typeface="ＭＳ Ｐゴシック" charset="-128"/>
            </a:endParaRPr>
          </a:p>
        </p:txBody>
      </p:sp>
      <p:sp>
        <p:nvSpPr>
          <p:cNvPr id="40963" name="Rectangle 4"/>
          <p:cNvSpPr>
            <a:spLocks noChangeArrowheads="1"/>
          </p:cNvSpPr>
          <p:nvPr/>
        </p:nvSpPr>
        <p:spPr bwMode="auto">
          <a:xfrm>
            <a:off x="107506" y="115900"/>
            <a:ext cx="9036496" cy="1200329"/>
          </a:xfrm>
          <a:prstGeom prst="rect">
            <a:avLst/>
          </a:prstGeom>
          <a:noFill/>
          <a:ln w="9525">
            <a:noFill/>
            <a:miter lim="800000"/>
            <a:headEnd/>
            <a:tailEnd/>
          </a:ln>
        </p:spPr>
        <p:txBody>
          <a:bodyPr wrap="square">
            <a:spAutoFit/>
          </a:bodyPr>
          <a:lstStyle/>
          <a:p>
            <a:r>
              <a:rPr kumimoji="1" lang="en-US" altLang="ja-JP" sz="2400" b="1" i="1" dirty="0" smtClean="0">
                <a:solidFill>
                  <a:srgbClr val="FFFFFF"/>
                </a:solidFill>
                <a:latin typeface="Arial" charset="0"/>
                <a:ea typeface="ＭＳ Ｐゴシック" pitchFamily="50" charset="-128"/>
                <a:cs typeface="+mn-cs"/>
                <a:sym typeface="Calibri Bold" charset="0"/>
              </a:rPr>
              <a:t>Status of Satellite observation plan and TDS phase 1 activity</a:t>
            </a:r>
          </a:p>
          <a:p>
            <a:endParaRPr kumimoji="1" lang="en-US" altLang="ja-JP" sz="1600" dirty="0" smtClean="0">
              <a:solidFill>
                <a:srgbClr val="FF0000"/>
              </a:solidFill>
              <a:latin typeface="Arial" charset="0"/>
              <a:ea typeface="ＭＳ Ｐゴシック" pitchFamily="50" charset="-128"/>
              <a:cs typeface="+mn-cs"/>
              <a:sym typeface="Calibri Bold" charset="0"/>
            </a:endParaRPr>
          </a:p>
          <a:p>
            <a:r>
              <a:rPr kumimoji="1" lang="en-US" altLang="ja-JP" sz="1600" dirty="0" smtClean="0">
                <a:solidFill>
                  <a:srgbClr val="FF0000"/>
                </a:solidFill>
                <a:latin typeface="Arial" charset="0"/>
                <a:ea typeface="ＭＳ Ｐゴシック" pitchFamily="50" charset="-128"/>
                <a:cs typeface="+mn-cs"/>
                <a:sym typeface="Calibri Bold" charset="0"/>
              </a:rPr>
              <a:t>Result from Asia rice crop team face-to-face meeting in rice crop workshop in ACRS at Bali co-hosted by </a:t>
            </a:r>
            <a:r>
              <a:rPr kumimoji="1" lang="en-US" altLang="ja-JP" sz="1600" dirty="0" err="1" smtClean="0">
                <a:solidFill>
                  <a:srgbClr val="FF0000"/>
                </a:solidFill>
                <a:latin typeface="Arial" charset="0"/>
                <a:ea typeface="ＭＳ Ｐゴシック" pitchFamily="50" charset="-128"/>
                <a:cs typeface="+mn-cs"/>
                <a:sym typeface="Calibri Bold" charset="0"/>
              </a:rPr>
              <a:t>Indnesian</a:t>
            </a:r>
            <a:r>
              <a:rPr kumimoji="1" lang="en-US" altLang="ja-JP" sz="1600" smtClean="0">
                <a:solidFill>
                  <a:srgbClr val="FF0000"/>
                </a:solidFill>
                <a:latin typeface="Arial" charset="0"/>
                <a:ea typeface="ＭＳ Ｐゴシック" pitchFamily="50" charset="-128"/>
                <a:cs typeface="+mn-cs"/>
                <a:sym typeface="Calibri Bold" charset="0"/>
              </a:rPr>
              <a:t> MOA </a:t>
            </a:r>
            <a:r>
              <a:rPr kumimoji="1" lang="en-US" altLang="ja-JP" sz="1600" dirty="0" smtClean="0">
                <a:solidFill>
                  <a:srgbClr val="FF0000"/>
                </a:solidFill>
                <a:latin typeface="Arial" charset="0"/>
                <a:ea typeface="ＭＳ Ｐゴシック" pitchFamily="50" charset="-128"/>
                <a:cs typeface="+mn-cs"/>
                <a:sym typeface="Calibri Bold" charset="0"/>
              </a:rPr>
              <a:t>and JAXA</a:t>
            </a:r>
            <a:endParaRPr lang="en-US" altLang="ja-JP" sz="1600" b="1" i="1" dirty="0">
              <a:solidFill>
                <a:srgbClr val="FFFFFF"/>
              </a:solidFill>
              <a:latin typeface="Arial" charset="0"/>
              <a:ea typeface="ＭＳ Ｐゴシック" pitchFamily="50" charset="-128"/>
              <a:cs typeface="+mn-cs"/>
            </a:endParaRPr>
          </a:p>
        </p:txBody>
      </p:sp>
      <p:sp>
        <p:nvSpPr>
          <p:cNvPr id="40964" name="Rectangle 2"/>
          <p:cNvSpPr>
            <a:spLocks noChangeArrowheads="1"/>
          </p:cNvSpPr>
          <p:nvPr/>
        </p:nvSpPr>
        <p:spPr bwMode="auto">
          <a:xfrm>
            <a:off x="251520" y="1268772"/>
            <a:ext cx="8892480" cy="3548063"/>
          </a:xfrm>
          <a:prstGeom prst="rect">
            <a:avLst/>
          </a:prstGeom>
          <a:noFill/>
          <a:ln w="9525">
            <a:noFill/>
            <a:miter lim="800000"/>
            <a:headEnd/>
            <a:tailEnd/>
          </a:ln>
        </p:spPr>
        <p:txBody>
          <a:bodyPr lIns="50800" tIns="50800" rIns="132080" bIns="50800"/>
          <a:lstStyle/>
          <a:p>
            <a:pPr marL="450850" lvl="1" indent="-450850" algn="l">
              <a:spcBef>
                <a:spcPct val="20000"/>
              </a:spcBef>
            </a:pPr>
            <a:r>
              <a:rPr kumimoji="1" lang="en-US" altLang="ja-JP" sz="1600" dirty="0" smtClean="0">
                <a:latin typeface="Arial" charset="0"/>
                <a:ea typeface="ＭＳ Ｐゴシック" pitchFamily="50" charset="-128"/>
                <a:cs typeface="+mn-cs"/>
                <a:sym typeface="Calibri Bold" charset="0"/>
              </a:rPr>
              <a:t>1. Radarsat-2 </a:t>
            </a:r>
            <a:r>
              <a:rPr kumimoji="1" lang="en-US" altLang="ja-JP" sz="1600" dirty="0">
                <a:latin typeface="Arial" charset="0"/>
                <a:ea typeface="ＭＳ Ｐゴシック" pitchFamily="50" charset="-128"/>
                <a:cs typeface="+mn-cs"/>
                <a:sym typeface="Calibri Bold" charset="0"/>
              </a:rPr>
              <a:t>JECAM-SOAR proposal by TDSs phase 1 </a:t>
            </a:r>
          </a:p>
          <a:p>
            <a:pPr marL="450850" lvl="2" indent="-450850" algn="l">
              <a:spcBef>
                <a:spcPct val="20000"/>
              </a:spcBef>
              <a:buFontTx/>
              <a:buChar char="•"/>
            </a:pPr>
            <a:r>
              <a:rPr kumimoji="1" lang="en-US" altLang="ja-JP" sz="1600" dirty="0" smtClean="0">
                <a:latin typeface="Arial" charset="0"/>
                <a:ea typeface="ＭＳ Ｐゴシック" pitchFamily="50" charset="-128"/>
                <a:cs typeface="+mn-cs"/>
                <a:sym typeface="Calibri Bold" charset="0"/>
              </a:rPr>
              <a:t>Submitted: Chinese Taipei, Indonesia, Japan, Malaysia, Philippine, Vietnam, </a:t>
            </a:r>
            <a:r>
              <a:rPr kumimoji="1" lang="en-US" altLang="ja-JP" sz="1600" dirty="0" smtClean="0">
                <a:latin typeface="Arial" charset="0"/>
                <a:ea typeface="ＭＳ Ｐゴシック" pitchFamily="50" charset="-128"/>
                <a:sym typeface="Calibri Bold" charset="0"/>
              </a:rPr>
              <a:t>Thailand</a:t>
            </a:r>
            <a:endParaRPr kumimoji="1" lang="en-US" altLang="ja-JP" sz="1600" dirty="0" smtClean="0">
              <a:latin typeface="Arial" charset="0"/>
              <a:ea typeface="ＭＳ Ｐゴシック" pitchFamily="50" charset="-128"/>
              <a:cs typeface="+mn-cs"/>
              <a:sym typeface="Calibri Bold" charset="0"/>
            </a:endParaRPr>
          </a:p>
          <a:p>
            <a:pPr marL="450850" lvl="2" indent="-450850" algn="l">
              <a:spcBef>
                <a:spcPct val="20000"/>
              </a:spcBef>
              <a:buFontTx/>
              <a:buChar char="•"/>
            </a:pPr>
            <a:r>
              <a:rPr kumimoji="1" lang="en-US" altLang="ja-JP" sz="1600" dirty="0" smtClean="0">
                <a:latin typeface="Arial" charset="0"/>
                <a:ea typeface="ＭＳ Ｐゴシック" pitchFamily="50" charset="-128"/>
                <a:cs typeface="+mn-cs"/>
                <a:sym typeface="Calibri Bold" charset="0"/>
              </a:rPr>
              <a:t>Preparation: China, India, LaoPDR, </a:t>
            </a:r>
          </a:p>
          <a:p>
            <a:pPr marL="450850" lvl="2" indent="-450850" algn="l">
              <a:spcBef>
                <a:spcPct val="20000"/>
              </a:spcBef>
              <a:buFontTx/>
              <a:buChar char="•"/>
            </a:pPr>
            <a:r>
              <a:rPr kumimoji="1" lang="en-US" altLang="ja-JP" sz="1600" dirty="0" smtClean="0">
                <a:latin typeface="Arial" charset="0"/>
                <a:ea typeface="ＭＳ Ｐゴシック" pitchFamily="50" charset="-128"/>
                <a:cs typeface="+mn-cs"/>
                <a:sym typeface="Calibri Bold" charset="0"/>
              </a:rPr>
              <a:t>Loan data agreement submitted; Indonesia, Thailand, Vietnam and Japan</a:t>
            </a:r>
            <a:endParaRPr kumimoji="1" lang="en-US" altLang="ja-JP" sz="1600" dirty="0">
              <a:latin typeface="Arial" charset="0"/>
              <a:ea typeface="ＭＳ Ｐゴシック" pitchFamily="50" charset="-128"/>
              <a:cs typeface="+mn-cs"/>
              <a:sym typeface="Calibri Bold" charset="0"/>
            </a:endParaRPr>
          </a:p>
          <a:p>
            <a:pPr marL="450850" lvl="1" indent="-450850" algn="l">
              <a:spcBef>
                <a:spcPct val="20000"/>
              </a:spcBef>
            </a:pPr>
            <a:r>
              <a:rPr kumimoji="1" lang="en-US" altLang="ja-JP" sz="1600" dirty="0" smtClean="0">
                <a:solidFill>
                  <a:schemeClr val="tx1"/>
                </a:solidFill>
                <a:latin typeface="Arial" charset="0"/>
                <a:ea typeface="ＭＳ Ｐゴシック" pitchFamily="50" charset="-128"/>
                <a:cs typeface="+mn-cs"/>
                <a:sym typeface="Calibri Bold" charset="0"/>
              </a:rPr>
              <a:t>2. RISAT-1 </a:t>
            </a:r>
            <a:r>
              <a:rPr kumimoji="1" lang="en-US" altLang="ja-JP" sz="1600" dirty="0">
                <a:solidFill>
                  <a:schemeClr val="tx1"/>
                </a:solidFill>
                <a:latin typeface="Arial" charset="0"/>
                <a:ea typeface="ＭＳ Ｐゴシック" pitchFamily="50" charset="-128"/>
                <a:cs typeface="+mn-cs"/>
                <a:sym typeface="Calibri Bold" charset="0"/>
              </a:rPr>
              <a:t>– </a:t>
            </a:r>
            <a:r>
              <a:rPr kumimoji="1" lang="en-US" altLang="ja-JP" sz="1600" dirty="0" smtClean="0">
                <a:solidFill>
                  <a:schemeClr val="tx1"/>
                </a:solidFill>
                <a:latin typeface="Arial" charset="0"/>
                <a:ea typeface="ＭＳ Ｐゴシック" pitchFamily="50" charset="-128"/>
                <a:cs typeface="+mn-cs"/>
                <a:sym typeface="Calibri Bold" charset="0"/>
              </a:rPr>
              <a:t>ISRO: Coordinate with ISRO</a:t>
            </a:r>
            <a:endParaRPr kumimoji="1" lang="en-US" altLang="ja-JP" sz="1600" dirty="0">
              <a:solidFill>
                <a:schemeClr val="tx1"/>
              </a:solidFill>
              <a:latin typeface="Arial" charset="0"/>
              <a:ea typeface="ＭＳ Ｐゴシック" pitchFamily="50" charset="-128"/>
              <a:cs typeface="+mn-cs"/>
              <a:sym typeface="Calibri Bold" charset="0"/>
            </a:endParaRPr>
          </a:p>
          <a:p>
            <a:pPr marL="450850" lvl="1" indent="-450850" algn="l">
              <a:spcBef>
                <a:spcPct val="20000"/>
              </a:spcBef>
            </a:pPr>
            <a:r>
              <a:rPr kumimoji="1" lang="en-US" altLang="ja-JP" sz="1600" dirty="0" smtClean="0">
                <a:latin typeface="Arial" charset="0"/>
                <a:ea typeface="ＭＳ Ｐゴシック" pitchFamily="50" charset="-128"/>
                <a:cs typeface="+mn-cs"/>
                <a:sym typeface="Calibri Bold" charset="0"/>
              </a:rPr>
              <a:t>3. ALOS/ALOS-2</a:t>
            </a:r>
            <a:endParaRPr kumimoji="1" lang="en-US" altLang="ja-JP" sz="1600" dirty="0">
              <a:latin typeface="Arial" charset="0"/>
              <a:ea typeface="ＭＳ Ｐゴシック" pitchFamily="50" charset="-128"/>
              <a:cs typeface="+mn-cs"/>
              <a:sym typeface="Calibri Bold" charset="0"/>
            </a:endParaRPr>
          </a:p>
          <a:p>
            <a:pPr marL="450850" lvl="2" indent="-450850" algn="l">
              <a:spcBef>
                <a:spcPct val="20000"/>
              </a:spcBef>
              <a:buFontTx/>
              <a:buChar char="•"/>
            </a:pPr>
            <a:r>
              <a:rPr kumimoji="1" lang="en-US" altLang="ja-JP" sz="1600" dirty="0" smtClean="0">
                <a:latin typeface="Arial" charset="0"/>
                <a:ea typeface="ＭＳ Ｐゴシック" pitchFamily="50" charset="-128"/>
                <a:cs typeface="+mn-cs"/>
                <a:sym typeface="Calibri Bold" charset="0"/>
              </a:rPr>
              <a:t>Completed: ALOS </a:t>
            </a:r>
            <a:r>
              <a:rPr kumimoji="1" lang="en-US" altLang="ja-JP" sz="1600" dirty="0">
                <a:latin typeface="Arial" charset="0"/>
                <a:ea typeface="ＭＳ Ｐゴシック" pitchFamily="50" charset="-128"/>
                <a:cs typeface="+mn-cs"/>
                <a:sym typeface="Calibri Bold" charset="0"/>
              </a:rPr>
              <a:t>archive to phase 1A TDSs</a:t>
            </a:r>
          </a:p>
          <a:p>
            <a:pPr marL="450850" lvl="2" indent="-450850" algn="l">
              <a:spcBef>
                <a:spcPct val="20000"/>
              </a:spcBef>
              <a:buFontTx/>
              <a:buChar char="•"/>
            </a:pPr>
            <a:r>
              <a:rPr kumimoji="1" lang="en-US" altLang="ja-JP" sz="1600" dirty="0">
                <a:latin typeface="Arial" charset="0"/>
                <a:ea typeface="ＭＳ Ｐゴシック" pitchFamily="50" charset="-128"/>
                <a:cs typeface="+mn-cs"/>
                <a:sym typeface="Calibri Bold" charset="0"/>
              </a:rPr>
              <a:t>ALOS-2 observation planning is </a:t>
            </a:r>
            <a:r>
              <a:rPr kumimoji="1" lang="en-US" altLang="ja-JP" sz="1600" dirty="0" smtClean="0">
                <a:latin typeface="Arial" charset="0"/>
                <a:ea typeface="ＭＳ Ｐゴシック" pitchFamily="50" charset="-128"/>
                <a:cs typeface="+mn-cs"/>
                <a:sym typeface="Calibri Bold" charset="0"/>
              </a:rPr>
              <a:t>underway</a:t>
            </a:r>
          </a:p>
          <a:p>
            <a:pPr marL="450850" lvl="3" indent="-450850" algn="l">
              <a:spcBef>
                <a:spcPct val="20000"/>
              </a:spcBef>
              <a:buFontTx/>
              <a:buChar char="•"/>
            </a:pPr>
            <a:r>
              <a:rPr kumimoji="1" lang="en-US" altLang="ja-JP" sz="1600" dirty="0" smtClean="0">
                <a:solidFill>
                  <a:srgbClr val="FF0000"/>
                </a:solidFill>
                <a:latin typeface="Arial" charset="0"/>
                <a:ea typeface="ＭＳ Ｐゴシック" pitchFamily="50" charset="-128"/>
                <a:cs typeface="+mn-cs"/>
                <a:sym typeface="Calibri Bold" charset="0"/>
              </a:rPr>
              <a:t>Asia rice crop team plans to submit team JAXA’s K&amp;C RA proposal this spring (TBD)</a:t>
            </a:r>
          </a:p>
          <a:p>
            <a:pPr marL="450850" lvl="1" indent="-450850" algn="l">
              <a:spcBef>
                <a:spcPct val="20000"/>
              </a:spcBef>
            </a:pPr>
            <a:r>
              <a:rPr kumimoji="1" lang="en-US" altLang="ja-JP" sz="1600" dirty="0" smtClean="0">
                <a:latin typeface="Arial" charset="0"/>
                <a:ea typeface="ＭＳ Ｐゴシック" pitchFamily="50" charset="-128"/>
                <a:cs typeface="+mn-cs"/>
                <a:sym typeface="Calibri Bold" charset="0"/>
              </a:rPr>
              <a:t>4. </a:t>
            </a:r>
            <a:r>
              <a:rPr kumimoji="1" lang="en-US" altLang="ja-JP" sz="1600" dirty="0" err="1" smtClean="0">
                <a:latin typeface="Arial" charset="0"/>
                <a:ea typeface="ＭＳ Ｐゴシック" pitchFamily="50" charset="-128"/>
                <a:cs typeface="+mn-cs"/>
                <a:sym typeface="Calibri Bold" charset="0"/>
              </a:rPr>
              <a:t>TerraSAR</a:t>
            </a:r>
            <a:r>
              <a:rPr kumimoji="1" lang="en-US" altLang="ja-JP" sz="1600" dirty="0" smtClean="0">
                <a:latin typeface="Arial" charset="0"/>
                <a:ea typeface="ＭＳ Ｐゴシック" pitchFamily="50" charset="-128"/>
                <a:cs typeface="+mn-cs"/>
                <a:sym typeface="Calibri Bold" charset="0"/>
              </a:rPr>
              <a:t>-X </a:t>
            </a:r>
            <a:endParaRPr kumimoji="1" lang="en-US" altLang="ja-JP" sz="1600" dirty="0">
              <a:latin typeface="Arial" charset="0"/>
              <a:ea typeface="ＭＳ Ｐゴシック" pitchFamily="50" charset="-128"/>
              <a:cs typeface="+mn-cs"/>
              <a:sym typeface="Calibri Bold" charset="0"/>
            </a:endParaRPr>
          </a:p>
          <a:p>
            <a:pPr marL="450850" lvl="2" indent="-450850" algn="l">
              <a:spcBef>
                <a:spcPct val="20000"/>
              </a:spcBef>
              <a:buFontTx/>
              <a:buChar char="•"/>
            </a:pPr>
            <a:r>
              <a:rPr kumimoji="1" lang="en-US" altLang="ja-JP" sz="1600" dirty="0">
                <a:latin typeface="Arial" charset="0"/>
                <a:ea typeface="ＭＳ Ｐゴシック" pitchFamily="50" charset="-128"/>
                <a:cs typeface="+mn-cs"/>
                <a:sym typeface="Calibri Bold" charset="0"/>
              </a:rPr>
              <a:t>Tandem-X science proposal was accepted but there was very few chance to receive </a:t>
            </a:r>
            <a:r>
              <a:rPr kumimoji="1" lang="en-US" altLang="ja-JP" sz="1600" dirty="0" err="1">
                <a:latin typeface="Arial" charset="0"/>
                <a:ea typeface="ＭＳ Ｐゴシック" pitchFamily="50" charset="-128"/>
                <a:cs typeface="+mn-cs"/>
                <a:sym typeface="Calibri Bold" charset="0"/>
              </a:rPr>
              <a:t>Balistic</a:t>
            </a:r>
            <a:r>
              <a:rPr kumimoji="1" lang="en-US" altLang="ja-JP" sz="1600" dirty="0">
                <a:latin typeface="Arial" charset="0"/>
                <a:ea typeface="ＭＳ Ｐゴシック" pitchFamily="50" charset="-128"/>
                <a:cs typeface="+mn-cs"/>
                <a:sym typeface="Calibri Bold" charset="0"/>
              </a:rPr>
              <a:t> mode of SAR data</a:t>
            </a:r>
          </a:p>
          <a:p>
            <a:pPr marL="450850" lvl="2" indent="-450850" algn="l">
              <a:spcBef>
                <a:spcPct val="20000"/>
              </a:spcBef>
              <a:buFontTx/>
              <a:buChar char="•"/>
            </a:pPr>
            <a:r>
              <a:rPr kumimoji="1" lang="en-US" altLang="ja-JP" sz="1600" dirty="0">
                <a:latin typeface="Arial" charset="0"/>
                <a:ea typeface="ＭＳ Ｐゴシック" pitchFamily="50" charset="-128"/>
                <a:cs typeface="+mn-cs"/>
                <a:sym typeface="Calibri Bold" charset="0"/>
              </a:rPr>
              <a:t>New </a:t>
            </a:r>
            <a:r>
              <a:rPr kumimoji="1" lang="en-US" altLang="ja-JP" sz="1600" dirty="0" err="1">
                <a:latin typeface="Arial" charset="0"/>
                <a:ea typeface="ＭＳ Ｐゴシック" pitchFamily="50" charset="-128"/>
                <a:cs typeface="+mn-cs"/>
                <a:sym typeface="Calibri Bold" charset="0"/>
              </a:rPr>
              <a:t>TerraSAR</a:t>
            </a:r>
            <a:r>
              <a:rPr kumimoji="1" lang="en-US" altLang="ja-JP" sz="1600" dirty="0">
                <a:latin typeface="Arial" charset="0"/>
                <a:ea typeface="ＭＳ Ｐゴシック" pitchFamily="50" charset="-128"/>
                <a:cs typeface="+mn-cs"/>
                <a:sym typeface="Calibri Bold" charset="0"/>
              </a:rPr>
              <a:t>-X proposal was </a:t>
            </a:r>
            <a:r>
              <a:rPr kumimoji="1" lang="en-US" altLang="ja-JP" sz="1600" dirty="0" smtClean="0">
                <a:latin typeface="Arial" charset="0"/>
                <a:ea typeface="ＭＳ Ｐゴシック" pitchFamily="50" charset="-128"/>
                <a:cs typeface="+mn-cs"/>
                <a:sym typeface="Calibri Bold" charset="0"/>
              </a:rPr>
              <a:t>accepted but there was limitation of amount of data (target to two countries from April)</a:t>
            </a:r>
            <a:endParaRPr kumimoji="1" lang="en-US" altLang="ja-JP" sz="1600" dirty="0">
              <a:latin typeface="Arial" charset="0"/>
              <a:ea typeface="ＭＳ Ｐゴシック" pitchFamily="50" charset="-128"/>
              <a:cs typeface="+mn-cs"/>
              <a:sym typeface="Calibri Bold" charset="0"/>
            </a:endParaRPr>
          </a:p>
          <a:p>
            <a:pPr marL="450850" lvl="1" indent="-450850" algn="l">
              <a:spcBef>
                <a:spcPct val="20000"/>
              </a:spcBef>
            </a:pPr>
            <a:r>
              <a:rPr kumimoji="1" lang="en-US" altLang="ja-JP" sz="1600" dirty="0" smtClean="0">
                <a:latin typeface="Arial" charset="0"/>
                <a:ea typeface="ＭＳ Ｐゴシック" pitchFamily="50" charset="-128"/>
                <a:cs typeface="+mn-cs"/>
                <a:sym typeface="Calibri Bold" charset="0"/>
              </a:rPr>
              <a:t>5. Cosmo-</a:t>
            </a:r>
            <a:r>
              <a:rPr kumimoji="1" lang="en-US" altLang="ja-JP" sz="1600" dirty="0" err="1" smtClean="0">
                <a:latin typeface="Arial" charset="0"/>
                <a:ea typeface="ＭＳ Ｐゴシック" pitchFamily="50" charset="-128"/>
                <a:cs typeface="+mn-cs"/>
                <a:sym typeface="Calibri Bold" charset="0"/>
              </a:rPr>
              <a:t>Skymed</a:t>
            </a:r>
            <a:endParaRPr kumimoji="1" lang="en-US" altLang="ja-JP" sz="1600" dirty="0" smtClean="0">
              <a:latin typeface="Arial" charset="0"/>
              <a:ea typeface="ＭＳ Ｐゴシック" pitchFamily="50" charset="-128"/>
              <a:cs typeface="+mn-cs"/>
              <a:sym typeface="Calibri Bold" charset="0"/>
            </a:endParaRPr>
          </a:p>
          <a:p>
            <a:pPr marL="450850" lvl="2" indent="-450850" algn="l">
              <a:spcBef>
                <a:spcPct val="20000"/>
              </a:spcBef>
              <a:buFontTx/>
              <a:buChar char="•"/>
            </a:pPr>
            <a:r>
              <a:rPr kumimoji="1" lang="en-US" altLang="ja-JP" sz="1600" dirty="0" smtClean="0">
                <a:latin typeface="Arial" charset="0"/>
                <a:ea typeface="ＭＳ Ｐゴシック" pitchFamily="50" charset="-128"/>
                <a:cs typeface="+mn-cs"/>
                <a:sym typeface="Calibri Bold" charset="0"/>
              </a:rPr>
              <a:t>Thai and south Vietnam  have some data under their own frameworks </a:t>
            </a:r>
          </a:p>
          <a:p>
            <a:pPr marL="450850" lvl="1" indent="-450850" algn="l">
              <a:spcBef>
                <a:spcPct val="20000"/>
              </a:spcBef>
            </a:pPr>
            <a:r>
              <a:rPr kumimoji="1" lang="en-US" altLang="ja-JP" sz="1600" dirty="0" smtClean="0">
                <a:latin typeface="Arial" charset="0"/>
                <a:ea typeface="ＭＳ Ｐゴシック" pitchFamily="50" charset="-128"/>
                <a:cs typeface="+mn-cs"/>
                <a:sym typeface="Calibri Bold" charset="0"/>
              </a:rPr>
              <a:t>6. </a:t>
            </a:r>
            <a:r>
              <a:rPr kumimoji="1" lang="en-US" altLang="ja-JP" sz="1600" dirty="0" smtClean="0">
                <a:solidFill>
                  <a:srgbClr val="FF0000"/>
                </a:solidFill>
                <a:latin typeface="Arial" charset="0"/>
                <a:ea typeface="ＭＳ Ｐゴシック" pitchFamily="50" charset="-128"/>
                <a:cs typeface="+mn-cs"/>
                <a:sym typeface="Calibri Bold" charset="0"/>
              </a:rPr>
              <a:t>Sentinel-1</a:t>
            </a:r>
          </a:p>
          <a:p>
            <a:pPr marL="450850" lvl="2" indent="-450850" algn="l">
              <a:spcBef>
                <a:spcPct val="20000"/>
              </a:spcBef>
              <a:buFontTx/>
              <a:buChar char="•"/>
            </a:pPr>
            <a:r>
              <a:rPr kumimoji="1" lang="en-US" altLang="ja-JP" sz="1600" dirty="0" smtClean="0">
                <a:solidFill>
                  <a:srgbClr val="FF0000"/>
                </a:solidFill>
                <a:latin typeface="Arial" charset="0"/>
                <a:ea typeface="ＭＳ Ｐゴシック" pitchFamily="50" charset="-128"/>
                <a:cs typeface="+mn-cs"/>
                <a:sym typeface="Calibri Bold" charset="0"/>
              </a:rPr>
              <a:t>Coordinate with ESA </a:t>
            </a:r>
          </a:p>
          <a:p>
            <a:pPr marL="0" lvl="2" algn="l">
              <a:spcBef>
                <a:spcPct val="20000"/>
              </a:spcBef>
            </a:pPr>
            <a:r>
              <a:rPr kumimoji="1" lang="en-US" altLang="ja-JP" sz="1600" dirty="0" smtClean="0">
                <a:solidFill>
                  <a:srgbClr val="FF0000"/>
                </a:solidFill>
                <a:latin typeface="Arial" charset="0"/>
                <a:ea typeface="ＭＳ Ｐゴシック" pitchFamily="50" charset="-128"/>
                <a:cs typeface="+mn-cs"/>
                <a:sym typeface="Calibri Bold" charset="0"/>
              </a:rPr>
              <a:t>Revised our requirement document  of Asia </a:t>
            </a:r>
            <a:r>
              <a:rPr kumimoji="1" lang="en-US" altLang="ja-JP" sz="1600" dirty="0" err="1" smtClean="0">
                <a:solidFill>
                  <a:srgbClr val="FF0000"/>
                </a:solidFill>
                <a:latin typeface="Arial" charset="0"/>
                <a:ea typeface="ＭＳ Ｐゴシック" pitchFamily="50" charset="-128"/>
                <a:cs typeface="+mn-cs"/>
                <a:sym typeface="Calibri Bold" charset="0"/>
              </a:rPr>
              <a:t>RiCE</a:t>
            </a:r>
            <a:r>
              <a:rPr kumimoji="1" lang="en-US" altLang="ja-JP" sz="1600" dirty="0" smtClean="0">
                <a:solidFill>
                  <a:srgbClr val="FF0000"/>
                </a:solidFill>
                <a:latin typeface="Arial" charset="0"/>
                <a:ea typeface="ＭＳ Ｐゴシック" pitchFamily="50" charset="-128"/>
                <a:cs typeface="+mn-cs"/>
                <a:sym typeface="Calibri Bold" charset="0"/>
              </a:rPr>
              <a:t> with adding Indian TDS</a:t>
            </a:r>
          </a:p>
          <a:p>
            <a:pPr marL="839788" lvl="1" indent="-342900" algn="l">
              <a:spcBef>
                <a:spcPct val="20000"/>
              </a:spcBef>
            </a:pPr>
            <a:r>
              <a:rPr kumimoji="1" lang="en-US" altLang="ja-JP" sz="1600" dirty="0" smtClean="0">
                <a:solidFill>
                  <a:srgbClr val="FF0000"/>
                </a:solidFill>
                <a:latin typeface="Arial" charset="0"/>
                <a:ea typeface="ＭＳ Ｐゴシック" pitchFamily="50" charset="-128"/>
                <a:cs typeface="+mn-cs"/>
                <a:sym typeface="Calibri Bold"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idx="1"/>
          </p:nvPr>
        </p:nvSpPr>
        <p:spPr>
          <a:xfrm>
            <a:off x="179512" y="620700"/>
            <a:ext cx="8964488" cy="4525963"/>
          </a:xfrm>
        </p:spPr>
        <p:txBody>
          <a:bodyPr/>
          <a:lstStyle/>
          <a:p>
            <a:pPr marL="514350" indent="-514350">
              <a:buNone/>
            </a:pPr>
            <a:r>
              <a:rPr kumimoji="1" lang="en-US" altLang="ja-JP" sz="1600" dirty="0" smtClean="0"/>
              <a:t>1. Asian Development Bank - ADB funded project 2013-4 (- Japan Fund for Poverty Reduction)</a:t>
            </a:r>
          </a:p>
          <a:p>
            <a:pPr marL="514350" indent="-514350">
              <a:buNone/>
            </a:pPr>
            <a:r>
              <a:rPr lang="en-US" altLang="ja-JP" sz="1600" dirty="0" smtClean="0"/>
              <a:t>“R-CDTA 8369: Innovative Data Collection Methods for Agricultural and Rural Statistics”</a:t>
            </a:r>
          </a:p>
          <a:p>
            <a:pPr marL="514350" indent="-514350">
              <a:buNone/>
            </a:pPr>
            <a:r>
              <a:rPr lang="en-US" altLang="ja-JP" sz="1600" dirty="0" smtClean="0"/>
              <a:t>Aims to assist the selected pilot countries (Lao PDR, Philippines, </a:t>
            </a:r>
            <a:r>
              <a:rPr lang="en-US" altLang="ja-JP" sz="1600" u="sng" dirty="0" smtClean="0"/>
              <a:t>Thailand, and Viet Nam (North)</a:t>
            </a:r>
            <a:r>
              <a:rPr lang="en-US" altLang="ja-JP" sz="1600" dirty="0" smtClean="0"/>
              <a:t>) in developing and adopting space-based technology (SBT) and similar tool application methods in estimating rice crop area and production. </a:t>
            </a:r>
          </a:p>
          <a:p>
            <a:pPr marL="514350" indent="-514350">
              <a:buNone/>
            </a:pPr>
            <a:r>
              <a:rPr lang="en-US" altLang="ja-JP" sz="1600" dirty="0" smtClean="0"/>
              <a:t>Under JAXA-ADB agreement (LOI) using JAXA’s satellite data and application</a:t>
            </a:r>
          </a:p>
          <a:p>
            <a:pPr marL="514350" indent="-514350">
              <a:buNone/>
            </a:pPr>
            <a:endParaRPr lang="en-US" altLang="ja-JP" sz="1600" dirty="0" smtClean="0"/>
          </a:p>
          <a:p>
            <a:pPr marL="514350" indent="-514350">
              <a:buNone/>
            </a:pPr>
            <a:r>
              <a:rPr lang="en-US" altLang="ja-JP" sz="1600" dirty="0" smtClean="0"/>
              <a:t>2. APRSAF SAFE projects 2013-4 (Supported by JAXA)</a:t>
            </a:r>
          </a:p>
          <a:p>
            <a:pPr marL="514350" indent="-514350">
              <a:buNone/>
            </a:pPr>
            <a:r>
              <a:rPr kumimoji="1" lang="en-US" altLang="ja-JP" sz="1600" dirty="0" smtClean="0"/>
              <a:t>Asia Pacific Regional Space Agency Forum – Space Application for Environment</a:t>
            </a:r>
          </a:p>
          <a:p>
            <a:pPr marL="514350" indent="-514350">
              <a:buNone/>
            </a:pPr>
            <a:r>
              <a:rPr lang="en-US" altLang="ja-JP" sz="1600" dirty="0" smtClean="0"/>
              <a:t>Aims to encourage environmental monitoring for climate change mitigation and adaptation studies, as well as studies on other forms of practical application, using space applications.</a:t>
            </a:r>
          </a:p>
          <a:p>
            <a:pPr marL="514350" indent="-514350">
              <a:buNone/>
            </a:pPr>
            <a:r>
              <a:rPr lang="en-US" altLang="ja-JP" sz="1600" dirty="0" smtClean="0"/>
              <a:t>Open to every agency in Asia-Pacific Region for submitting new proposal.</a:t>
            </a:r>
          </a:p>
          <a:p>
            <a:pPr marL="514350" indent="-514350">
              <a:buNone/>
            </a:pPr>
            <a:r>
              <a:rPr lang="en-US" altLang="ja-JP" sz="1600" dirty="0" smtClean="0"/>
              <a:t>Two prototyping for rice crop monitoring are on-going in</a:t>
            </a:r>
            <a:r>
              <a:rPr lang="en-US" altLang="ja-JP" sz="1600" u="sng" dirty="0" smtClean="0"/>
              <a:t> Indonesia and South Vietnam</a:t>
            </a:r>
          </a:p>
          <a:p>
            <a:pPr marL="514350" indent="-514350">
              <a:buNone/>
            </a:pPr>
            <a:endParaRPr lang="en-US" altLang="ja-JP" sz="1600" u="sng" dirty="0" smtClean="0"/>
          </a:p>
          <a:p>
            <a:pPr marL="514350" indent="-514350">
              <a:buNone/>
            </a:pPr>
            <a:r>
              <a:rPr lang="en-US" altLang="ja-JP" sz="1600" dirty="0" smtClean="0"/>
              <a:t>3. IFC, World Bank and JICA</a:t>
            </a:r>
          </a:p>
          <a:p>
            <a:pPr marL="514350" indent="-514350">
              <a:buNone/>
            </a:pPr>
            <a:r>
              <a:rPr lang="en-US" altLang="ja-JP" sz="1600" dirty="0" smtClean="0"/>
              <a:t>Some discussion with donors about crop insurance to insurance company using space based observation data</a:t>
            </a:r>
          </a:p>
          <a:p>
            <a:pPr marL="514350" indent="-514350">
              <a:buNone/>
            </a:pPr>
            <a:endParaRPr lang="en-US" altLang="ja-JP" sz="1600" dirty="0" smtClean="0"/>
          </a:p>
          <a:p>
            <a:pPr marL="514350" indent="-514350">
              <a:buNone/>
            </a:pPr>
            <a:r>
              <a:rPr lang="en-US" altLang="ja-JP" sz="1600" dirty="0" smtClean="0"/>
              <a:t>4. Other on-going and/or operational activities</a:t>
            </a:r>
          </a:p>
          <a:p>
            <a:pPr marL="514350" indent="-514350">
              <a:buNone/>
            </a:pPr>
            <a:r>
              <a:rPr lang="en-US" altLang="ja-JP" sz="1600" dirty="0" smtClean="0"/>
              <a:t>FASAL-India, </a:t>
            </a:r>
            <a:r>
              <a:rPr lang="en-US" altLang="ja-JP" sz="1600" dirty="0" err="1" smtClean="0"/>
              <a:t>CropWatch</a:t>
            </a:r>
            <a:r>
              <a:rPr lang="en-US" altLang="ja-JP" sz="1600" dirty="0" smtClean="0"/>
              <a:t>-China, RIICE-IRRI and other R&amp;D in Asia-</a:t>
            </a:r>
            <a:r>
              <a:rPr lang="en-US" altLang="ja-JP" sz="1600" dirty="0" err="1" smtClean="0"/>
              <a:t>RiCE</a:t>
            </a:r>
            <a:r>
              <a:rPr lang="en-US" altLang="ja-JP" sz="1600" dirty="0" smtClean="0"/>
              <a:t> team</a:t>
            </a:r>
          </a:p>
          <a:p>
            <a:pPr marL="514350" indent="-514350">
              <a:buAutoNum type="arabicPeriod" startAt="3"/>
            </a:pPr>
            <a:endParaRPr lang="en-US" altLang="ja-JP" sz="1600" dirty="0" smtClean="0"/>
          </a:p>
          <a:p>
            <a:pPr marL="514350" indent="-514350">
              <a:buNone/>
            </a:pPr>
            <a:endParaRPr kumimoji="1" lang="en-US" altLang="ja-JP" sz="1600" dirty="0" smtClean="0"/>
          </a:p>
          <a:p>
            <a:pPr marL="514350" indent="-514350">
              <a:buNone/>
            </a:pPr>
            <a:endParaRPr kumimoji="1" lang="ja-JP" altLang="en-US" sz="1600" dirty="0"/>
          </a:p>
        </p:txBody>
      </p:sp>
      <p:sp>
        <p:nvSpPr>
          <p:cNvPr id="2" name="スライド番号プレースホルダ 1"/>
          <p:cNvSpPr>
            <a:spLocks noGrp="1"/>
          </p:cNvSpPr>
          <p:nvPr>
            <p:ph type="sldNum" sz="quarter" idx="12"/>
          </p:nvPr>
        </p:nvSpPr>
        <p:spPr>
          <a:xfrm>
            <a:off x="7010401" y="6381750"/>
            <a:ext cx="2133600" cy="476250"/>
          </a:xfrm>
        </p:spPr>
        <p:txBody>
          <a:bodyPr/>
          <a:lstStyle/>
          <a:p>
            <a:pPr>
              <a:defRPr/>
            </a:pPr>
            <a:fld id="{82D1D0D9-634E-4C18-AFB0-97DEF70E078E}" type="slidenum">
              <a:rPr lang="en-US" altLang="ja-JP" smtClean="0">
                <a:solidFill>
                  <a:srgbClr val="000000"/>
                </a:solidFill>
              </a:rPr>
              <a:pPr>
                <a:defRPr/>
              </a:pPr>
              <a:t>17</a:t>
            </a:fld>
            <a:endParaRPr lang="en-US" altLang="ja-JP" dirty="0">
              <a:solidFill>
                <a:srgbClr val="000000"/>
              </a:solidFill>
            </a:endParaRPr>
          </a:p>
        </p:txBody>
      </p:sp>
      <p:sp>
        <p:nvSpPr>
          <p:cNvPr id="5" name="Rectangle 4"/>
          <p:cNvSpPr>
            <a:spLocks noChangeArrowheads="1"/>
          </p:cNvSpPr>
          <p:nvPr/>
        </p:nvSpPr>
        <p:spPr bwMode="auto">
          <a:xfrm>
            <a:off x="1339850" y="115900"/>
            <a:ext cx="7336606" cy="461665"/>
          </a:xfrm>
          <a:prstGeom prst="rect">
            <a:avLst/>
          </a:prstGeom>
          <a:noFill/>
          <a:ln w="9525">
            <a:noFill/>
            <a:miter lim="800000"/>
            <a:headEnd/>
            <a:tailEnd/>
          </a:ln>
        </p:spPr>
        <p:txBody>
          <a:bodyPr wrap="square">
            <a:spAutoFit/>
          </a:bodyPr>
          <a:lstStyle/>
          <a:p>
            <a:r>
              <a:rPr lang="en-US" altLang="ja-JP" sz="2400" b="1" i="1" dirty="0" smtClean="0">
                <a:solidFill>
                  <a:srgbClr val="FFFFFF"/>
                </a:solidFill>
                <a:latin typeface="Arial" charset="0"/>
                <a:ea typeface="ＭＳ Ｐゴシック" pitchFamily="50" charset="-128"/>
                <a:cs typeface="+mn-cs"/>
              </a:rPr>
              <a:t>Institutional Arrangement for Phase 1A and…</a:t>
            </a:r>
            <a:endParaRPr lang="en-US" altLang="ja-JP" sz="2400" b="1" i="1" dirty="0">
              <a:solidFill>
                <a:srgbClr val="FFFFFF"/>
              </a:solidFill>
              <a:latin typeface="Arial" charset="0"/>
              <a:ea typeface="ＭＳ Ｐゴシック"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533401" y="0"/>
            <a:ext cx="8229600" cy="792162"/>
          </a:xfrm>
        </p:spPr>
        <p:txBody>
          <a:bodyPr/>
          <a:lstStyle/>
          <a:p>
            <a:r>
              <a:rPr lang="en-US" sz="3200" b="1" i="1" dirty="0" smtClean="0">
                <a:solidFill>
                  <a:schemeClr val="bg1"/>
                </a:solidFill>
                <a:effectLst>
                  <a:outerShdw blurRad="38100" dist="38100" dir="2700000" algn="tl">
                    <a:srgbClr val="000000">
                      <a:alpha val="43137"/>
                    </a:srgbClr>
                  </a:outerShdw>
                </a:effectLst>
                <a:latin typeface="Calibri" pitchFamily="34" charset="0"/>
              </a:rPr>
              <a:t>Phase 1A discussion topic  with CEOS</a:t>
            </a:r>
          </a:p>
        </p:txBody>
      </p:sp>
      <p:sp>
        <p:nvSpPr>
          <p:cNvPr id="41987" name="Rectangle 3"/>
          <p:cNvSpPr>
            <a:spLocks noGrp="1"/>
          </p:cNvSpPr>
          <p:nvPr>
            <p:ph idx="1"/>
          </p:nvPr>
        </p:nvSpPr>
        <p:spPr>
          <a:xfrm>
            <a:off x="457200" y="1066800"/>
            <a:ext cx="8229600" cy="5334000"/>
          </a:xfrm>
        </p:spPr>
        <p:txBody>
          <a:bodyPr/>
          <a:lstStyle/>
          <a:p>
            <a:pPr marL="354013" indent="-354013">
              <a:spcBef>
                <a:spcPct val="0"/>
              </a:spcBef>
              <a:spcAft>
                <a:spcPct val="50000"/>
              </a:spcAft>
            </a:pPr>
            <a:r>
              <a:rPr lang="en-US" sz="2000" dirty="0" smtClean="0">
                <a:latin typeface="Calibri" pitchFamily="34" charset="0"/>
              </a:rPr>
              <a:t>Complicated procedure to get free data from CEOS agencies </a:t>
            </a:r>
          </a:p>
          <a:p>
            <a:pPr marL="754063" lvl="1" indent="-354013">
              <a:spcBef>
                <a:spcPct val="0"/>
              </a:spcBef>
              <a:spcAft>
                <a:spcPct val="50000"/>
              </a:spcAft>
            </a:pPr>
            <a:r>
              <a:rPr lang="en-US" sz="2000" dirty="0" smtClean="0">
                <a:latin typeface="Calibri" pitchFamily="34" charset="0"/>
              </a:rPr>
              <a:t>Each country PI selection, paper works</a:t>
            </a:r>
          </a:p>
          <a:p>
            <a:pPr marL="754063" lvl="1" indent="-354013">
              <a:spcBef>
                <a:spcPct val="0"/>
              </a:spcBef>
              <a:spcAft>
                <a:spcPct val="50000"/>
              </a:spcAft>
            </a:pPr>
            <a:r>
              <a:rPr lang="en-US" sz="2000" dirty="0" smtClean="0">
                <a:latin typeface="Calibri" pitchFamily="34" charset="0"/>
              </a:rPr>
              <a:t>No allow to share data within our Asia team</a:t>
            </a:r>
          </a:p>
          <a:p>
            <a:pPr marL="754063" lvl="1" indent="-354013">
              <a:spcBef>
                <a:spcPct val="0"/>
              </a:spcBef>
              <a:spcAft>
                <a:spcPct val="50000"/>
              </a:spcAft>
            </a:pPr>
            <a:r>
              <a:rPr lang="en-US" sz="2000" dirty="0" smtClean="0">
                <a:latin typeface="Calibri" pitchFamily="34" charset="0"/>
              </a:rPr>
              <a:t>Ground based observation and other statistical data sharing obligation</a:t>
            </a:r>
          </a:p>
          <a:p>
            <a:pPr marL="754063" lvl="1" indent="-354013">
              <a:spcBef>
                <a:spcPct val="0"/>
              </a:spcBef>
              <a:spcAft>
                <a:spcPct val="50000"/>
              </a:spcAft>
            </a:pPr>
            <a:r>
              <a:rPr lang="en-US" sz="2000" dirty="0" smtClean="0">
                <a:latin typeface="Calibri" pitchFamily="34" charset="0"/>
              </a:rPr>
              <a:t>Request to publish scientific research paper even if GEOGLAM is to promote practical data use to SBA</a:t>
            </a:r>
          </a:p>
          <a:p>
            <a:pPr marL="754063" lvl="1" indent="-354013">
              <a:spcBef>
                <a:spcPct val="0"/>
              </a:spcBef>
              <a:spcAft>
                <a:spcPct val="50000"/>
              </a:spcAft>
            </a:pPr>
            <a:endParaRPr lang="en-US" sz="2000" dirty="0" smtClean="0">
              <a:latin typeface="Calibri" pitchFamily="34" charset="0"/>
            </a:endParaRPr>
          </a:p>
          <a:p>
            <a:pPr marL="354013" indent="-354013">
              <a:spcBef>
                <a:spcPct val="0"/>
              </a:spcBef>
              <a:spcAft>
                <a:spcPct val="50000"/>
              </a:spcAft>
            </a:pPr>
            <a:r>
              <a:rPr lang="en-US" sz="2000" dirty="0" smtClean="0">
                <a:latin typeface="Calibri" pitchFamily="34" charset="0"/>
              </a:rPr>
              <a:t>Resource availability to do data processing, sharing, etc. </a:t>
            </a:r>
          </a:p>
          <a:p>
            <a:pPr marL="754063" lvl="1" indent="-354013">
              <a:spcBef>
                <a:spcPct val="0"/>
              </a:spcBef>
              <a:spcAft>
                <a:spcPct val="50000"/>
              </a:spcAft>
            </a:pPr>
            <a:r>
              <a:rPr lang="en-US" altLang="ja-JP" sz="2000" dirty="0" smtClean="0">
                <a:latin typeface="Calibri" pitchFamily="34" charset="0"/>
              </a:rPr>
              <a:t>Major issue is to get data from CEOS agencies to respected country by using Internet (too big data transfer to Asia by Internet !!!) and share data among CO-Is </a:t>
            </a:r>
          </a:p>
          <a:p>
            <a:pPr marL="754063" lvl="1" indent="-354013">
              <a:spcBef>
                <a:spcPct val="0"/>
              </a:spcBef>
              <a:spcAft>
                <a:spcPct val="50000"/>
              </a:spcAft>
            </a:pPr>
            <a:r>
              <a:rPr lang="en-US" sz="2000" dirty="0" smtClean="0">
                <a:latin typeface="Calibri" pitchFamily="34" charset="0"/>
              </a:rPr>
              <a:t>SDMS test bed? </a:t>
            </a:r>
          </a:p>
          <a:p>
            <a:pPr marL="1154113" lvl="2" indent="-354013">
              <a:spcBef>
                <a:spcPct val="0"/>
              </a:spcBef>
              <a:spcAft>
                <a:spcPct val="50000"/>
              </a:spcAft>
            </a:pPr>
            <a:endParaRPr lang="en-US" sz="1600" dirty="0" smtClean="0">
              <a:latin typeface="Calibri" pitchFamily="34" charset="0"/>
            </a:endParaRPr>
          </a:p>
        </p:txBody>
      </p:sp>
      <p:sp>
        <p:nvSpPr>
          <p:cNvPr id="4" name="スライド番号プレースホルダ 1"/>
          <p:cNvSpPr>
            <a:spLocks noGrp="1"/>
          </p:cNvSpPr>
          <p:nvPr>
            <p:ph type="sldNum" sz="quarter" idx="12"/>
          </p:nvPr>
        </p:nvSpPr>
        <p:spPr>
          <a:xfrm>
            <a:off x="7010401" y="6381750"/>
            <a:ext cx="2133600" cy="476250"/>
          </a:xfrm>
        </p:spPr>
        <p:txBody>
          <a:bodyPr/>
          <a:lstStyle/>
          <a:p>
            <a:pPr>
              <a:defRPr/>
            </a:pPr>
            <a:fld id="{82D1D0D9-634E-4C18-AFB0-97DEF70E078E}" type="slidenum">
              <a:rPr lang="en-US" altLang="ja-JP" smtClean="0">
                <a:solidFill>
                  <a:srgbClr val="000000"/>
                </a:solidFill>
              </a:rPr>
              <a:pPr>
                <a:defRPr/>
              </a:pPr>
              <a:t>18</a:t>
            </a:fld>
            <a:endParaRPr lang="en-US" altLang="ja-JP"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372673"/>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dirty="0">
              <a:solidFill>
                <a:srgbClr val="17375E"/>
              </a:solidFill>
            </a:endParaRPr>
          </a:p>
        </p:txBody>
      </p:sp>
      <p:sp>
        <p:nvSpPr>
          <p:cNvPr id="6" name="サブタイトル 5"/>
          <p:cNvSpPr>
            <a:spLocks noGrp="1"/>
          </p:cNvSpPr>
          <p:nvPr>
            <p:ph type="subTitle" idx="1"/>
          </p:nvPr>
        </p:nvSpPr>
        <p:spPr/>
        <p:txBody>
          <a:bodyPr/>
          <a:lstStyle/>
          <a:p>
            <a:endParaRPr kumimoji="1" lang="ja-JP" altLang="en-US"/>
          </a:p>
        </p:txBody>
      </p:sp>
      <p:sp>
        <p:nvSpPr>
          <p:cNvPr id="7" name="タイトル 6"/>
          <p:cNvSpPr>
            <a:spLocks noGrp="1"/>
          </p:cNvSpPr>
          <p:nvPr>
            <p:ph type="ctrTitle"/>
          </p:nvPr>
        </p:nvSpPr>
        <p:spPr>
          <a:xfrm>
            <a:off x="285750" y="2130443"/>
            <a:ext cx="8549640" cy="1470025"/>
          </a:xfrm>
        </p:spPr>
        <p:txBody>
          <a:bodyPr>
            <a:normAutofit fontScale="90000"/>
          </a:bodyPr>
          <a:lstStyle/>
          <a:p>
            <a:r>
              <a:rPr lang="en-US" altLang="ja-JP" b="1" dirty="0" smtClean="0">
                <a:solidFill>
                  <a:srgbClr val="17375E"/>
                </a:solidFill>
              </a:rPr>
              <a:t>GEO GLAM Outlook to FAO AMIS</a:t>
            </a:r>
            <a:br>
              <a:rPr lang="en-US" altLang="ja-JP" b="1" dirty="0" smtClean="0">
                <a:solidFill>
                  <a:srgbClr val="17375E"/>
                </a:solidFill>
              </a:rPr>
            </a:br>
            <a:r>
              <a:rPr lang="en-US" altLang="ja-JP" b="1" dirty="0" smtClean="0">
                <a:solidFill>
                  <a:srgbClr val="17375E"/>
                </a:solidFill>
              </a:rPr>
              <a:t>Agro-met information using satellites</a:t>
            </a:r>
            <a:endParaRPr kumimoji="1" lang="ja-JP" altLang="en-US" dirty="0"/>
          </a:p>
        </p:txBody>
      </p:sp>
    </p:spTree>
    <p:extLst>
      <p:ext uri="{BB962C8B-B14F-4D97-AF65-F5344CB8AC3E}">
        <p14:creationId xmlns:p14="http://schemas.microsoft.com/office/powerpoint/2010/main" xmlns="" val="28906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8907063" y="6638667"/>
            <a:ext cx="238526" cy="184666"/>
          </a:xfrm>
          <a:prstGeom prst="rect">
            <a:avLst/>
          </a:prstGeom>
          <a:noFill/>
          <a:ln w="12700" cap="flat">
            <a:noFill/>
            <a:miter lim="800000"/>
            <a:headEnd type="none" w="med" len="med"/>
            <a:tailEnd type="none" w="med" len="med"/>
          </a:ln>
        </p:spPr>
        <p:txBody>
          <a:bodyPr wrap="none" lIns="0" tIns="0" rIns="40639" bIns="0" anchor="ctr">
            <a:spAutoFit/>
          </a:bodyPr>
          <a:lstStyle/>
          <a:p>
            <a:pPr marL="39688" algn="r"/>
            <a:r>
              <a:rPr lang="en-US" altLang="ja-JP" sz="1200" smtClean="0">
                <a:latin typeface="Calibri"/>
                <a:ea typeface="ＭＳ Ｐゴシック" charset="-128"/>
                <a:sym typeface="Calibri" charset="0"/>
              </a:rPr>
              <a:t>10</a:t>
            </a:r>
          </a:p>
        </p:txBody>
      </p:sp>
      <p:sp>
        <p:nvSpPr>
          <p:cNvPr id="37890" name="Rectangle 2"/>
          <p:cNvSpPr>
            <a:spLocks noGrp="1" noChangeArrowheads="1"/>
          </p:cNvSpPr>
          <p:nvPr>
            <p:ph type="title"/>
          </p:nvPr>
        </p:nvSpPr>
        <p:spPr>
          <a:ln/>
        </p:spPr>
        <p:txBody>
          <a:bodyPr rIns="40639"/>
          <a:lstStyle/>
          <a:p>
            <a:r>
              <a:rPr lang="en-US" altLang="ja-JP">
                <a:ea typeface="ＭＳ Ｐゴシック" charset="-128"/>
              </a:rPr>
              <a:t>G20 France 2011 Summit Final Declaration</a:t>
            </a:r>
          </a:p>
        </p:txBody>
      </p:sp>
      <p:sp>
        <p:nvSpPr>
          <p:cNvPr id="37891" name="Rectangle 3"/>
          <p:cNvSpPr>
            <a:spLocks noGrp="1" noChangeArrowheads="1"/>
          </p:cNvSpPr>
          <p:nvPr>
            <p:ph type="body" idx="1"/>
          </p:nvPr>
        </p:nvSpPr>
        <p:spPr>
          <a:xfrm>
            <a:off x="222250" y="815975"/>
            <a:ext cx="8902700" cy="4546600"/>
          </a:xfrm>
          <a:ln/>
        </p:spPr>
        <p:txBody>
          <a:bodyPr/>
          <a:lstStyle/>
          <a:p>
            <a:r>
              <a:rPr lang="en-US" altLang="ja-JP">
                <a:solidFill>
                  <a:srgbClr val="FF0080"/>
                </a:solidFill>
                <a:latin typeface="Calibri Bold" charset="0"/>
                <a:ea typeface="ＭＳ Ｐゴシック" charset="-128"/>
                <a:sym typeface="Calibri Bold" charset="0"/>
              </a:rPr>
              <a:t>Action Plan on food price volatility and agriculture</a:t>
            </a:r>
            <a:r>
              <a:rPr lang="en-US" altLang="ja-JP">
                <a:solidFill>
                  <a:srgbClr val="FF0080"/>
                </a:solidFill>
                <a:ea typeface="ＭＳ Ｐゴシック" charset="-128"/>
              </a:rPr>
              <a:t> </a:t>
            </a:r>
            <a:br>
              <a:rPr lang="en-US" altLang="ja-JP">
                <a:solidFill>
                  <a:srgbClr val="FF0080"/>
                </a:solidFill>
                <a:ea typeface="ＭＳ Ｐゴシック" charset="-128"/>
              </a:rPr>
            </a:br>
            <a:r>
              <a:rPr lang="en-US" altLang="ja-JP">
                <a:solidFill>
                  <a:srgbClr val="333333"/>
                </a:solidFill>
                <a:ea typeface="ＭＳ Ｐゴシック" charset="-128"/>
              </a:rPr>
              <a:t>26. We recognize the importance of </a:t>
            </a:r>
            <a:r>
              <a:rPr lang="en-US" altLang="ja-JP">
                <a:solidFill>
                  <a:srgbClr val="FF0080"/>
                </a:solidFill>
                <a:ea typeface="ＭＳ Ｐゴシック" charset="-128"/>
              </a:rPr>
              <a:t>timely, accurate and transparent information in helping to address food price volatility</a:t>
            </a:r>
            <a:r>
              <a:rPr lang="en-US" altLang="ja-JP">
                <a:solidFill>
                  <a:srgbClr val="333333"/>
                </a:solidFill>
                <a:ea typeface="ＭＳ Ｐゴシック" charset="-128"/>
              </a:rPr>
              <a:t>, and agree on the need to improve the quality, reliability, accuracy, timeliness and comparability of data on agricultural markets (production, consumption and stocks). We decide to launch:</a:t>
            </a:r>
            <a:br>
              <a:rPr lang="en-US" altLang="ja-JP">
                <a:solidFill>
                  <a:srgbClr val="333333"/>
                </a:solidFill>
                <a:ea typeface="ＭＳ Ｐゴシック" charset="-128"/>
              </a:rPr>
            </a:br>
            <a:r>
              <a:rPr lang="en-US" altLang="ja-JP">
                <a:solidFill>
                  <a:srgbClr val="333333"/>
                </a:solidFill>
                <a:ea typeface="ＭＳ Ｐゴシック" charset="-128"/>
              </a:rPr>
              <a:t/>
            </a:r>
            <a:br>
              <a:rPr lang="en-US" altLang="ja-JP">
                <a:solidFill>
                  <a:srgbClr val="333333"/>
                </a:solidFill>
                <a:ea typeface="ＭＳ Ｐゴシック" charset="-128"/>
              </a:rPr>
            </a:br>
            <a:r>
              <a:rPr lang="en-US" altLang="ja-JP">
                <a:solidFill>
                  <a:srgbClr val="333333"/>
                </a:solidFill>
                <a:ea typeface="ＭＳ Ｐゴシック" charset="-128"/>
              </a:rPr>
              <a:t>- Agricultural Market Information System (AMIS),</a:t>
            </a:r>
            <a:br>
              <a:rPr lang="en-US" altLang="ja-JP">
                <a:solidFill>
                  <a:srgbClr val="333333"/>
                </a:solidFill>
                <a:ea typeface="ＭＳ Ｐゴシック" charset="-128"/>
              </a:rPr>
            </a:br>
            <a:r>
              <a:rPr lang="en-US" altLang="ja-JP">
                <a:solidFill>
                  <a:srgbClr val="333333"/>
                </a:solidFill>
                <a:ea typeface="ＭＳ Ｐゴシック" charset="-128"/>
              </a:rPr>
              <a:t>- </a:t>
            </a:r>
            <a:r>
              <a:rPr lang="en-US" altLang="ja-JP">
                <a:solidFill>
                  <a:srgbClr val="FF0080"/>
                </a:solidFill>
                <a:ea typeface="ＭＳ Ｐゴシック" charset="-128"/>
              </a:rPr>
              <a:t>Global Agricultural Geo-Monitoring Initiative (GLAM).</a:t>
            </a:r>
            <a:r>
              <a:rPr lang="en-US" altLang="ja-JP">
                <a:solidFill>
                  <a:srgbClr val="333333"/>
                </a:solidFill>
                <a:ea typeface="ＭＳ Ｐゴシック" charset="-128"/>
              </a:rPr>
              <a:t/>
            </a:r>
            <a:br>
              <a:rPr lang="en-US" altLang="ja-JP">
                <a:solidFill>
                  <a:srgbClr val="333333"/>
                </a:solidFill>
                <a:ea typeface="ＭＳ Ｐゴシック" charset="-128"/>
              </a:rPr>
            </a:br>
            <a:r>
              <a:rPr lang="en-US" altLang="ja-JP">
                <a:solidFill>
                  <a:srgbClr val="333333"/>
                </a:solidFill>
                <a:ea typeface="ＭＳ Ｐゴシック" charset="-128"/>
              </a:rPr>
              <a:t>                   </a:t>
            </a:r>
            <a:r>
              <a:rPr lang="en-US" altLang="ja-JP" sz="1800">
                <a:solidFill>
                  <a:srgbClr val="333333"/>
                </a:solidFill>
                <a:ea typeface="ＭＳ Ｐゴシック" charset="-128"/>
              </a:rPr>
              <a:t>                           </a:t>
            </a:r>
            <a:br>
              <a:rPr lang="en-US" altLang="ja-JP" sz="1800">
                <a:solidFill>
                  <a:srgbClr val="333333"/>
                </a:solidFill>
                <a:ea typeface="ＭＳ Ｐゴシック" charset="-128"/>
              </a:rPr>
            </a:br>
            <a:r>
              <a:rPr lang="en-US" altLang="ja-JP" sz="1800">
                <a:solidFill>
                  <a:srgbClr val="333333"/>
                </a:solidFill>
                <a:ea typeface="ＭＳ Ｐゴシック" charset="-128"/>
              </a:rPr>
              <a:t>                                                                [Meeting of G20 Agriculture Ministers, 2011] </a:t>
            </a:r>
            <a:br>
              <a:rPr lang="en-US" altLang="ja-JP" sz="1800">
                <a:solidFill>
                  <a:srgbClr val="333333"/>
                </a:solidFill>
                <a:ea typeface="ＭＳ Ｐゴシック" charset="-128"/>
              </a:rPr>
            </a:br>
            <a:r>
              <a:rPr lang="en-US" altLang="ja-JP" sz="1800">
                <a:solidFill>
                  <a:srgbClr val="333333"/>
                </a:solidFill>
                <a:ea typeface="ＭＳ Ｐゴシック" charset="-128"/>
              </a:rPr>
              <a:t>                                                                [G20 France 2011 Summit final declaration, 2011]</a:t>
            </a:r>
            <a:r>
              <a:rPr lang="en-US" altLang="ja-JP" sz="2200">
                <a:solidFill>
                  <a:srgbClr val="333333"/>
                </a:solidFill>
                <a:ea typeface="ＭＳ Ｐゴシック" charset="-128"/>
              </a:rPr>
              <a:t/>
            </a:r>
            <a:br>
              <a:rPr lang="en-US" altLang="ja-JP" sz="2200">
                <a:solidFill>
                  <a:srgbClr val="333333"/>
                </a:solidFill>
                <a:ea typeface="ＭＳ Ｐゴシック" charset="-128"/>
              </a:rPr>
            </a:br>
            <a:endParaRPr lang="en-US" altLang="ja-JP" sz="2200">
              <a:solidFill>
                <a:srgbClr val="333333"/>
              </a:solidFill>
              <a:ea typeface="ＭＳ Ｐゴシック" charset="-128"/>
            </a:endParaRPr>
          </a:p>
        </p:txBody>
      </p:sp>
      <p:pic>
        <p:nvPicPr>
          <p:cNvPr id="37892" name="Picture 4"/>
          <p:cNvPicPr>
            <a:picLocks noChangeArrowheads="1"/>
          </p:cNvPicPr>
          <p:nvPr/>
        </p:nvPicPr>
        <p:blipFill>
          <a:blip r:embed="rId3" cstate="print"/>
          <a:srcRect/>
          <a:stretch>
            <a:fillRect/>
          </a:stretch>
        </p:blipFill>
        <p:spPr bwMode="auto">
          <a:xfrm>
            <a:off x="7473950" y="5580063"/>
            <a:ext cx="1079500" cy="1003300"/>
          </a:xfrm>
          <a:prstGeom prst="rect">
            <a:avLst/>
          </a:prstGeom>
          <a:noFill/>
          <a:ln w="9525" cap="flat">
            <a:noFill/>
            <a:miter lim="800000"/>
            <a:headEnd/>
            <a:tailEnd/>
          </a:ln>
        </p:spPr>
      </p:pic>
      <p:pic>
        <p:nvPicPr>
          <p:cNvPr id="37893" name="Picture 5"/>
          <p:cNvPicPr>
            <a:picLocks noChangeArrowheads="1"/>
          </p:cNvPicPr>
          <p:nvPr/>
        </p:nvPicPr>
        <p:blipFill>
          <a:blip r:embed="rId4" cstate="print"/>
          <a:srcRect/>
          <a:stretch>
            <a:fillRect/>
          </a:stretch>
        </p:blipFill>
        <p:spPr bwMode="auto">
          <a:xfrm>
            <a:off x="4076700" y="5795963"/>
            <a:ext cx="2552700" cy="9398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 3"/>
          <p:cNvSpPr>
            <a:spLocks noGrp="1"/>
          </p:cNvSpPr>
          <p:nvPr>
            <p:ph type="sldNum" sz="quarter" idx="10"/>
          </p:nvPr>
        </p:nvSpPr>
        <p:spPr>
          <a:xfrm>
            <a:off x="8874131" y="6578600"/>
            <a:ext cx="269875" cy="279400"/>
          </a:xfrm>
        </p:spPr>
        <p:txBody>
          <a:bodyPr/>
          <a:lstStyle/>
          <a:p>
            <a:pPr>
              <a:defRPr/>
            </a:pPr>
            <a:fld id="{D2F9E799-C48D-4D55-9319-0B7992F5DB57}" type="slidenum">
              <a:rPr lang="en-US" altLang="ja-JP"/>
              <a:pPr>
                <a:defRPr/>
              </a:pPr>
              <a:t>20</a:t>
            </a:fld>
            <a:endParaRPr lang="en-US" altLang="ja-JP" dirty="0"/>
          </a:p>
        </p:txBody>
      </p:sp>
      <p:pic>
        <p:nvPicPr>
          <p:cNvPr id="52225" name="Picture 1"/>
          <p:cNvPicPr>
            <a:picLocks noChangeAspect="1" noChangeArrowheads="1"/>
          </p:cNvPicPr>
          <p:nvPr/>
        </p:nvPicPr>
        <p:blipFill>
          <a:blip r:embed="rId2" cstate="print"/>
          <a:srcRect/>
          <a:stretch>
            <a:fillRect/>
          </a:stretch>
        </p:blipFill>
        <p:spPr bwMode="auto">
          <a:xfrm>
            <a:off x="971602" y="4154618"/>
            <a:ext cx="3384376" cy="2538282"/>
          </a:xfrm>
          <a:prstGeom prst="rect">
            <a:avLst/>
          </a:prstGeom>
          <a:noFill/>
          <a:ln w="9525" cap="flat">
            <a:noFill/>
            <a:round/>
            <a:headEnd/>
            <a:tailEnd/>
          </a:ln>
          <a:effectLst>
            <a:outerShdw dist="38099" dir="2700000" algn="ctr" rotWithShape="0">
              <a:schemeClr val="bg2">
                <a:alpha val="42999"/>
              </a:schemeClr>
            </a:outerShdw>
          </a:effectLst>
        </p:spPr>
      </p:pic>
      <p:sp>
        <p:nvSpPr>
          <p:cNvPr id="52226" name="Rectangle 2"/>
          <p:cNvSpPr>
            <a:spLocks noGrp="1" noChangeArrowheads="1"/>
          </p:cNvSpPr>
          <p:nvPr>
            <p:ph type="title"/>
          </p:nvPr>
        </p:nvSpPr>
        <p:spPr/>
        <p:txBody>
          <a:bodyPr rIns="132080"/>
          <a:lstStyle/>
          <a:p>
            <a:pPr eaLnBrk="1" hangingPunct="1">
              <a:defRPr/>
            </a:pPr>
            <a:r>
              <a:rPr lang="en-US" altLang="ja-JP" sz="2400" i="1" dirty="0" smtClean="0">
                <a:ea typeface="ＭＳ Ｐゴシック" charset="-128"/>
                <a:sym typeface="Calibri" charset="0"/>
              </a:rPr>
              <a:t>Collaboration with AFSIS for phase 1A - Rice Growth Outlook </a:t>
            </a:r>
          </a:p>
        </p:txBody>
      </p:sp>
      <p:sp>
        <p:nvSpPr>
          <p:cNvPr id="45061" name="Rectangle 3"/>
          <p:cNvSpPr>
            <a:spLocks noGrp="1" noChangeArrowheads="1"/>
          </p:cNvSpPr>
          <p:nvPr>
            <p:ph type="body" idx="1"/>
          </p:nvPr>
        </p:nvSpPr>
        <p:spPr>
          <a:xfrm>
            <a:off x="0" y="692696"/>
            <a:ext cx="9144000" cy="2232248"/>
          </a:xfrm>
        </p:spPr>
        <p:txBody>
          <a:bodyPr rIns="132080"/>
          <a:lstStyle/>
          <a:p>
            <a:pPr eaLnBrk="1" hangingPunct="1">
              <a:buNone/>
            </a:pPr>
            <a:r>
              <a:rPr lang="en-US" altLang="ja-JP" sz="2000" dirty="0" smtClean="0">
                <a:ea typeface="ＭＳ Ｐゴシック" pitchFamily="50" charset="-128"/>
              </a:rPr>
              <a:t>GEOGLAM Consultation Meeting co-hosted by ASEAN+3 Food Security Information System (AFSIS) project and JAXA</a:t>
            </a:r>
          </a:p>
          <a:p>
            <a:pPr marL="782638" lvl="1" eaLnBrk="1" hangingPunct="1"/>
            <a:r>
              <a:rPr lang="en-US" altLang="ja-JP" sz="2000" dirty="0" smtClean="0">
                <a:ea typeface="ＭＳ Ｐゴシック" pitchFamily="50" charset="-128"/>
              </a:rPr>
              <a:t>Phase1A Country: Indonesia, Thailand, Vietnam</a:t>
            </a:r>
          </a:p>
          <a:p>
            <a:pPr marL="782638" lvl="1" eaLnBrk="1" hangingPunct="1"/>
            <a:r>
              <a:rPr lang="en-US" altLang="ja-JP" sz="2000" dirty="0" smtClean="0">
                <a:ea typeface="ＭＳ Ｐゴシック" pitchFamily="50" charset="-128"/>
              </a:rPr>
              <a:t>Submit outlook description to phase 1A countries statistic organizations through AFSIS (20th), then share in Asia-</a:t>
            </a:r>
            <a:r>
              <a:rPr lang="en-US" altLang="ja-JP" sz="2000" dirty="0" err="1" smtClean="0">
                <a:ea typeface="ＭＳ Ｐゴシック" pitchFamily="50" charset="-128"/>
              </a:rPr>
              <a:t>RiCE</a:t>
            </a:r>
            <a:r>
              <a:rPr lang="en-US" altLang="ja-JP" sz="2000" dirty="0" smtClean="0">
                <a:ea typeface="ＭＳ Ｐゴシック" pitchFamily="50" charset="-128"/>
              </a:rPr>
              <a:t> (23rd) , and submit to GEOGLAM </a:t>
            </a:r>
          </a:p>
          <a:p>
            <a:pPr marL="1182688" lvl="2" eaLnBrk="1" hangingPunct="1">
              <a:buFont typeface="Arial" pitchFamily="34" charset="0"/>
              <a:buChar char="•"/>
            </a:pPr>
            <a:r>
              <a:rPr lang="en-US" altLang="ja-JP" sz="2000" dirty="0" smtClean="0">
                <a:ea typeface="ＭＳ Ｐゴシック" pitchFamily="50" charset="-128"/>
              </a:rPr>
              <a:t>Outlook is not directly connected with official statistic information from statistic organizations because of temporal requirement and administrative issue </a:t>
            </a:r>
          </a:p>
          <a:p>
            <a:pPr marL="782638" lvl="1" eaLnBrk="1" hangingPunct="1"/>
            <a:r>
              <a:rPr lang="en-US" altLang="ja-JP" sz="2000" dirty="0" smtClean="0">
                <a:ea typeface="ＭＳ Ｐゴシック" pitchFamily="50" charset="-128"/>
              </a:rPr>
              <a:t>Satellite derived agro-met information will  serve as supporting evidence &amp; data</a:t>
            </a:r>
          </a:p>
          <a:p>
            <a:pPr marL="782638" lvl="1" eaLnBrk="1" hangingPunct="1"/>
            <a:endParaRPr lang="en-US" altLang="ja-JP" dirty="0" smtClean="0">
              <a:ea typeface="ＭＳ Ｐゴシック" pitchFamily="50" charset="-128"/>
            </a:endParaRPr>
          </a:p>
        </p:txBody>
      </p:sp>
      <p:pic>
        <p:nvPicPr>
          <p:cNvPr id="45062" name="Picture 4"/>
          <p:cNvPicPr>
            <a:picLocks noChangeAspect="1" noChangeArrowheads="1"/>
          </p:cNvPicPr>
          <p:nvPr/>
        </p:nvPicPr>
        <p:blipFill>
          <a:blip r:embed="rId3" cstate="print"/>
          <a:srcRect/>
          <a:stretch>
            <a:fillRect/>
          </a:stretch>
        </p:blipFill>
        <p:spPr bwMode="auto">
          <a:xfrm>
            <a:off x="5004048" y="3789040"/>
            <a:ext cx="977900" cy="990600"/>
          </a:xfrm>
          <a:prstGeom prst="rect">
            <a:avLst/>
          </a:prstGeom>
          <a:noFill/>
          <a:ln w="9525">
            <a:noFill/>
            <a:round/>
            <a:headEnd/>
            <a:tailEnd/>
          </a:ln>
        </p:spPr>
      </p:pic>
      <p:pic>
        <p:nvPicPr>
          <p:cNvPr id="45063" name="Picture 5"/>
          <p:cNvPicPr>
            <a:picLocks noChangeAspect="1" noChangeArrowheads="1"/>
          </p:cNvPicPr>
          <p:nvPr/>
        </p:nvPicPr>
        <p:blipFill>
          <a:blip r:embed="rId4" cstate="print"/>
          <a:srcRect/>
          <a:stretch>
            <a:fillRect/>
          </a:stretch>
        </p:blipFill>
        <p:spPr bwMode="auto">
          <a:xfrm>
            <a:off x="7092281" y="3861048"/>
            <a:ext cx="1828800" cy="788988"/>
          </a:xfrm>
          <a:prstGeom prst="rect">
            <a:avLst/>
          </a:prstGeom>
          <a:noFill/>
          <a:ln w="12700">
            <a:noFill/>
            <a:miter lim="800000"/>
            <a:headEnd/>
            <a:tailEnd/>
          </a:ln>
        </p:spPr>
      </p:pic>
      <p:pic>
        <p:nvPicPr>
          <p:cNvPr id="45064" name="Picture 6"/>
          <p:cNvPicPr>
            <a:picLocks noChangeArrowheads="1"/>
          </p:cNvPicPr>
          <p:nvPr/>
        </p:nvPicPr>
        <p:blipFill>
          <a:blip r:embed="rId5" cstate="print"/>
          <a:srcRect/>
          <a:stretch>
            <a:fillRect/>
          </a:stretch>
        </p:blipFill>
        <p:spPr bwMode="auto">
          <a:xfrm>
            <a:off x="7155781" y="4656386"/>
            <a:ext cx="1765300" cy="482600"/>
          </a:xfrm>
          <a:prstGeom prst="rect">
            <a:avLst/>
          </a:prstGeom>
          <a:noFill/>
          <a:ln w="12700">
            <a:noFill/>
            <a:miter lim="800000"/>
            <a:headEnd/>
            <a:tailEnd/>
          </a:ln>
        </p:spPr>
      </p:pic>
      <p:pic>
        <p:nvPicPr>
          <p:cNvPr id="45065" name="Picture 7"/>
          <p:cNvPicPr>
            <a:picLocks noChangeAspect="1" noChangeArrowheads="1"/>
          </p:cNvPicPr>
          <p:nvPr/>
        </p:nvPicPr>
        <p:blipFill>
          <a:blip r:embed="rId6" cstate="print"/>
          <a:srcRect/>
          <a:stretch>
            <a:fillRect/>
          </a:stretch>
        </p:blipFill>
        <p:spPr bwMode="auto">
          <a:xfrm>
            <a:off x="4932041" y="4869160"/>
            <a:ext cx="1473200" cy="787400"/>
          </a:xfrm>
          <a:prstGeom prst="rect">
            <a:avLst/>
          </a:prstGeom>
          <a:noFill/>
          <a:ln w="9525">
            <a:noFill/>
            <a:round/>
            <a:headEnd/>
            <a:tailEnd/>
          </a:ln>
        </p:spPr>
      </p:pic>
      <p:pic>
        <p:nvPicPr>
          <p:cNvPr id="45066" name="Picture 8"/>
          <p:cNvPicPr>
            <a:picLocks noChangeAspect="1" noChangeArrowheads="1"/>
          </p:cNvPicPr>
          <p:nvPr/>
        </p:nvPicPr>
        <p:blipFill>
          <a:blip r:embed="rId7" cstate="print"/>
          <a:srcRect/>
          <a:stretch>
            <a:fillRect/>
          </a:stretch>
        </p:blipFill>
        <p:spPr bwMode="auto">
          <a:xfrm>
            <a:off x="7485985" y="5416798"/>
            <a:ext cx="1397000" cy="349250"/>
          </a:xfrm>
          <a:prstGeom prst="rect">
            <a:avLst/>
          </a:prstGeom>
          <a:noFill/>
          <a:ln w="12700">
            <a:noFill/>
            <a:miter lim="800000"/>
            <a:headEnd/>
            <a:tailEnd/>
          </a:ln>
        </p:spPr>
      </p:pic>
      <p:sp>
        <p:nvSpPr>
          <p:cNvPr id="45067" name="Rectangle 9"/>
          <p:cNvSpPr>
            <a:spLocks/>
          </p:cNvSpPr>
          <p:nvPr/>
        </p:nvSpPr>
        <p:spPr bwMode="auto">
          <a:xfrm>
            <a:off x="5474819" y="5697736"/>
            <a:ext cx="2870200" cy="660400"/>
          </a:xfrm>
          <a:prstGeom prst="rect">
            <a:avLst/>
          </a:prstGeom>
          <a:noFill/>
          <a:ln w="12700">
            <a:noFill/>
            <a:miter lim="800000"/>
            <a:headEnd/>
            <a:tailEnd/>
          </a:ln>
        </p:spPr>
        <p:txBody>
          <a:bodyPr lIns="0" tIns="0" rIns="40639" bIns="0"/>
          <a:lstStyle/>
          <a:p>
            <a:pPr marL="39688" algn="l"/>
            <a:r>
              <a:rPr lang="en-US" altLang="ja-JP" sz="1800" dirty="0">
                <a:latin typeface="Calibri" pitchFamily="34" charset="0"/>
                <a:ea typeface="ＭＳ Ｐゴシック" pitchFamily="50" charset="-128"/>
                <a:sym typeface="Calibri" pitchFamily="34" charset="0"/>
              </a:rPr>
              <a:t>18 October 2013</a:t>
            </a:r>
          </a:p>
          <a:p>
            <a:pPr marL="39688" algn="l"/>
            <a:r>
              <a:rPr lang="en-US" altLang="ja-JP" sz="1800" dirty="0">
                <a:latin typeface="Calibri" pitchFamily="34" charset="0"/>
                <a:ea typeface="ＭＳ Ｐゴシック" pitchFamily="50" charset="-128"/>
                <a:sym typeface="Calibri" pitchFamily="34" charset="0"/>
              </a:rPr>
              <a:t>@OAE, Bangkok, Thailand</a:t>
            </a:r>
          </a:p>
        </p:txBody>
      </p:sp>
      <p:sp>
        <p:nvSpPr>
          <p:cNvPr id="45068" name="Rectangle 10"/>
          <p:cNvSpPr>
            <a:spLocks/>
          </p:cNvSpPr>
          <p:nvPr/>
        </p:nvSpPr>
        <p:spPr bwMode="auto">
          <a:xfrm>
            <a:off x="5330800" y="6273800"/>
            <a:ext cx="3505200" cy="584200"/>
          </a:xfrm>
          <a:prstGeom prst="rect">
            <a:avLst/>
          </a:prstGeom>
          <a:noFill/>
          <a:ln w="12700">
            <a:noFill/>
            <a:miter lim="800000"/>
            <a:headEnd/>
            <a:tailEnd/>
          </a:ln>
        </p:spPr>
        <p:txBody>
          <a:bodyPr lIns="0" tIns="0" rIns="40639" bIns="0"/>
          <a:lstStyle/>
          <a:p>
            <a:pPr marL="39688" algn="l"/>
            <a:r>
              <a:rPr lang="en-US" altLang="ja-JP" sz="1600" dirty="0">
                <a:latin typeface="Calibri" pitchFamily="34" charset="0"/>
                <a:ea typeface="ＭＳ Ｐゴシック" pitchFamily="50" charset="-128"/>
                <a:sym typeface="Calibri" pitchFamily="34" charset="0"/>
              </a:rPr>
              <a:t>AFSIS : ASEAN+3 Food Security Information System (Office in Bangkok)</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AMIS homepage"/>
          <p:cNvPicPr>
            <a:picLocks noChangeAspect="1" noChangeArrowheads="1"/>
          </p:cNvPicPr>
          <p:nvPr/>
        </p:nvPicPr>
        <p:blipFill>
          <a:blip r:embed="rId2" cstate="print"/>
          <a:srcRect/>
          <a:stretch>
            <a:fillRect/>
          </a:stretch>
        </p:blipFill>
        <p:spPr bwMode="auto">
          <a:xfrm>
            <a:off x="899920" y="5705487"/>
            <a:ext cx="2016125" cy="1001713"/>
          </a:xfrm>
          <a:prstGeom prst="rect">
            <a:avLst/>
          </a:prstGeom>
          <a:noFill/>
          <a:ln w="9525">
            <a:noFill/>
            <a:miter lim="800000"/>
            <a:headEnd/>
            <a:tailEnd/>
          </a:ln>
        </p:spPr>
      </p:pic>
      <p:pic>
        <p:nvPicPr>
          <p:cNvPr id="7172" name="Picture 1" descr="Description: Macintosh HD:Users:matty2:Dropbox:Job Stuff:Asia_RiCE website:Asia_RiCE website_condensed:localhost:images:logo.png"/>
          <p:cNvPicPr>
            <a:picLocks noChangeAspect="1" noChangeArrowheads="1"/>
          </p:cNvPicPr>
          <p:nvPr/>
        </p:nvPicPr>
        <p:blipFill>
          <a:blip r:embed="rId3" cstate="print"/>
          <a:srcRect/>
          <a:stretch>
            <a:fillRect/>
          </a:stretch>
        </p:blipFill>
        <p:spPr bwMode="auto">
          <a:xfrm>
            <a:off x="755581" y="548684"/>
            <a:ext cx="1800200" cy="892027"/>
          </a:xfrm>
          <a:prstGeom prst="rect">
            <a:avLst/>
          </a:prstGeom>
          <a:noFill/>
          <a:ln w="9525">
            <a:noFill/>
            <a:miter lim="800000"/>
            <a:headEnd/>
            <a:tailEnd/>
          </a:ln>
        </p:spPr>
      </p:pic>
      <p:pic>
        <p:nvPicPr>
          <p:cNvPr id="7173" name="Picture 8" descr="header"/>
          <p:cNvPicPr>
            <a:picLocks noChangeAspect="1" noChangeArrowheads="1"/>
          </p:cNvPicPr>
          <p:nvPr/>
        </p:nvPicPr>
        <p:blipFill>
          <a:blip r:embed="rId4" cstate="print"/>
          <a:srcRect l="76581"/>
          <a:stretch>
            <a:fillRect/>
          </a:stretch>
        </p:blipFill>
        <p:spPr bwMode="auto">
          <a:xfrm>
            <a:off x="611888" y="4337447"/>
            <a:ext cx="2124075" cy="1163638"/>
          </a:xfrm>
          <a:prstGeom prst="rect">
            <a:avLst/>
          </a:prstGeom>
          <a:noFill/>
          <a:ln w="9525">
            <a:noFill/>
            <a:miter lim="800000"/>
            <a:headEnd/>
            <a:tailEnd/>
          </a:ln>
        </p:spPr>
      </p:pic>
      <p:sp>
        <p:nvSpPr>
          <p:cNvPr id="7174" name="AutoShape 9"/>
          <p:cNvSpPr>
            <a:spLocks noChangeArrowheads="1"/>
          </p:cNvSpPr>
          <p:nvPr/>
        </p:nvSpPr>
        <p:spPr bwMode="auto">
          <a:xfrm>
            <a:off x="684014" y="5634038"/>
            <a:ext cx="2590800" cy="1223962"/>
          </a:xfrm>
          <a:prstGeom prst="roundRect">
            <a:avLst>
              <a:gd name="adj" fmla="val 16667"/>
            </a:avLst>
          </a:prstGeom>
          <a:noFill/>
          <a:ln w="9525">
            <a:solidFill>
              <a:schemeClr val="tx1"/>
            </a:solidFill>
            <a:round/>
            <a:headEnd/>
            <a:tailEnd/>
          </a:ln>
        </p:spPr>
        <p:txBody>
          <a:bodyPr wrap="none" anchor="ctr"/>
          <a:lstStyle/>
          <a:p>
            <a:pPr algn="l" defTabSz="457200"/>
            <a:endParaRPr lang="ja-JP" altLang="en-US" sz="1800">
              <a:latin typeface="Calibri" pitchFamily="34" charset="0"/>
              <a:ea typeface="ＭＳ Ｐゴシック" pitchFamily="50" charset="-128"/>
              <a:cs typeface="+mn-cs"/>
            </a:endParaRPr>
          </a:p>
        </p:txBody>
      </p:sp>
      <p:sp>
        <p:nvSpPr>
          <p:cNvPr id="7175" name="AutoShape 10"/>
          <p:cNvSpPr>
            <a:spLocks noChangeArrowheads="1"/>
          </p:cNvSpPr>
          <p:nvPr/>
        </p:nvSpPr>
        <p:spPr bwMode="auto">
          <a:xfrm>
            <a:off x="395982" y="4481910"/>
            <a:ext cx="2806700" cy="863600"/>
          </a:xfrm>
          <a:prstGeom prst="roundRect">
            <a:avLst>
              <a:gd name="adj" fmla="val 16667"/>
            </a:avLst>
          </a:prstGeom>
          <a:noFill/>
          <a:ln w="9525">
            <a:solidFill>
              <a:schemeClr val="tx1"/>
            </a:solidFill>
            <a:round/>
            <a:headEnd/>
            <a:tailEnd/>
          </a:ln>
        </p:spPr>
        <p:txBody>
          <a:bodyPr wrap="none" anchor="ctr"/>
          <a:lstStyle/>
          <a:p>
            <a:pPr algn="l" defTabSz="457200"/>
            <a:endParaRPr lang="ja-JP" altLang="en-US" sz="1800">
              <a:latin typeface="Calibri" pitchFamily="34" charset="0"/>
              <a:ea typeface="ＭＳ Ｐゴシック" pitchFamily="50" charset="-128"/>
              <a:cs typeface="+mn-cs"/>
            </a:endParaRPr>
          </a:p>
        </p:txBody>
      </p:sp>
      <p:sp>
        <p:nvSpPr>
          <p:cNvPr id="7177" name="Text Box 14"/>
          <p:cNvSpPr txBox="1">
            <a:spLocks noChangeArrowheads="1"/>
          </p:cNvSpPr>
          <p:nvPr/>
        </p:nvSpPr>
        <p:spPr bwMode="auto">
          <a:xfrm>
            <a:off x="2772247" y="5273998"/>
            <a:ext cx="447558" cy="369332"/>
          </a:xfrm>
          <a:prstGeom prst="rect">
            <a:avLst/>
          </a:prstGeom>
          <a:noFill/>
          <a:ln w="9525">
            <a:noFill/>
            <a:miter lim="800000"/>
            <a:headEnd/>
            <a:tailEnd/>
          </a:ln>
        </p:spPr>
        <p:txBody>
          <a:bodyPr wrap="none">
            <a:spAutoFit/>
          </a:bodyPr>
          <a:lstStyle/>
          <a:p>
            <a:pPr algn="l" defTabSz="457200"/>
            <a:r>
              <a:rPr lang="en-US" altLang="ja-JP" sz="1800" dirty="0">
                <a:latin typeface="Calibri" pitchFamily="34" charset="0"/>
                <a:ea typeface="ＭＳ Ｐゴシック" pitchFamily="50" charset="-128"/>
                <a:cs typeface="+mn-cs"/>
              </a:rPr>
              <a:t>(d)</a:t>
            </a:r>
          </a:p>
        </p:txBody>
      </p:sp>
      <p:sp>
        <p:nvSpPr>
          <p:cNvPr id="7178" name="Text Box 15"/>
          <p:cNvSpPr txBox="1">
            <a:spLocks noChangeArrowheads="1"/>
          </p:cNvSpPr>
          <p:nvPr/>
        </p:nvSpPr>
        <p:spPr bwMode="auto">
          <a:xfrm>
            <a:off x="2771799" y="548681"/>
            <a:ext cx="436338" cy="369332"/>
          </a:xfrm>
          <a:prstGeom prst="rect">
            <a:avLst/>
          </a:prstGeom>
          <a:noFill/>
          <a:ln w="9525">
            <a:noFill/>
            <a:miter lim="800000"/>
            <a:headEnd/>
            <a:tailEnd/>
          </a:ln>
        </p:spPr>
        <p:txBody>
          <a:bodyPr wrap="none">
            <a:spAutoFit/>
          </a:bodyPr>
          <a:lstStyle/>
          <a:p>
            <a:pPr algn="l" defTabSz="457200"/>
            <a:r>
              <a:rPr lang="en-US" altLang="ja-JP" sz="1800" dirty="0">
                <a:latin typeface="Calibri" pitchFamily="34" charset="0"/>
                <a:ea typeface="ＭＳ Ｐゴシック" pitchFamily="50" charset="-128"/>
                <a:cs typeface="+mn-cs"/>
              </a:rPr>
              <a:t>(a)</a:t>
            </a:r>
          </a:p>
        </p:txBody>
      </p:sp>
      <p:sp>
        <p:nvSpPr>
          <p:cNvPr id="7179" name="Text Box 16"/>
          <p:cNvSpPr txBox="1">
            <a:spLocks noChangeArrowheads="1"/>
          </p:cNvSpPr>
          <p:nvPr/>
        </p:nvSpPr>
        <p:spPr bwMode="auto">
          <a:xfrm>
            <a:off x="3491883" y="1988846"/>
            <a:ext cx="5435600" cy="1077218"/>
          </a:xfrm>
          <a:prstGeom prst="rect">
            <a:avLst/>
          </a:prstGeom>
          <a:noFill/>
          <a:ln w="9525">
            <a:noFill/>
            <a:miter lim="800000"/>
            <a:headEnd/>
            <a:tailEnd/>
          </a:ln>
        </p:spPr>
        <p:txBody>
          <a:bodyPr>
            <a:spAutoFit/>
          </a:bodyPr>
          <a:lstStyle/>
          <a:p>
            <a:pPr marL="342900" indent="-342900" algn="l" defTabSz="457200"/>
            <a:r>
              <a:rPr lang="en-US" altLang="ja-JP" sz="1600" dirty="0">
                <a:latin typeface="Calibri" pitchFamily="34" charset="0"/>
                <a:ea typeface="ＭＳ Ｐゴシック" pitchFamily="50" charset="-128"/>
                <a:cs typeface="+mn-cs"/>
              </a:rPr>
              <a:t>(b) Interpret agro-met information to a rice outlook information by rice crop experts in Asia in cooperation with AFSIS project (for </a:t>
            </a:r>
            <a:r>
              <a:rPr lang="en-US" altLang="ja-JP" sz="1600">
                <a:latin typeface="Calibri" pitchFamily="34" charset="0"/>
                <a:ea typeface="ＭＳ Ｐゴシック" pitchFamily="50" charset="-128"/>
                <a:cs typeface="+mn-cs"/>
              </a:rPr>
              <a:t>phase </a:t>
            </a:r>
            <a:r>
              <a:rPr lang="en-US" altLang="ja-JP" sz="1600" smtClean="0">
                <a:latin typeface="Calibri" pitchFamily="34" charset="0"/>
                <a:ea typeface="ＭＳ Ｐゴシック" pitchFamily="50" charset="-128"/>
                <a:cs typeface="+mn-cs"/>
              </a:rPr>
              <a:t>1A, </a:t>
            </a:r>
            <a:r>
              <a:rPr lang="en-US" altLang="ja-JP" sz="1600" dirty="0">
                <a:latin typeface="Calibri" pitchFamily="34" charset="0"/>
                <a:ea typeface="ＭＳ Ｐゴシック" pitchFamily="50" charset="-128"/>
                <a:cs typeface="+mn-cs"/>
              </a:rPr>
              <a:t>three countries (Indonesia, Thai, Vietnam are targeted </a:t>
            </a:r>
          </a:p>
        </p:txBody>
      </p:sp>
      <p:sp>
        <p:nvSpPr>
          <p:cNvPr id="13" name="上矢印 12"/>
          <p:cNvSpPr/>
          <p:nvPr/>
        </p:nvSpPr>
        <p:spPr>
          <a:xfrm rot="10800000">
            <a:off x="1260083" y="5346018"/>
            <a:ext cx="1225550" cy="2873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fontAlgn="auto">
              <a:spcBef>
                <a:spcPts val="0"/>
              </a:spcBef>
              <a:spcAft>
                <a:spcPts val="0"/>
              </a:spcAft>
              <a:defRPr/>
            </a:pPr>
            <a:endParaRPr kumimoji="1" lang="ja-JP" altLang="en-US" sz="1600">
              <a:solidFill>
                <a:prstClr val="white"/>
              </a:solidFill>
            </a:endParaRPr>
          </a:p>
        </p:txBody>
      </p:sp>
      <p:sp>
        <p:nvSpPr>
          <p:cNvPr id="7181" name="テキスト ボックス 13"/>
          <p:cNvSpPr txBox="1">
            <a:spLocks noChangeArrowheads="1"/>
          </p:cNvSpPr>
          <p:nvPr/>
        </p:nvSpPr>
        <p:spPr bwMode="auto">
          <a:xfrm>
            <a:off x="3491881" y="692696"/>
            <a:ext cx="5364162" cy="1077912"/>
          </a:xfrm>
          <a:prstGeom prst="rect">
            <a:avLst/>
          </a:prstGeom>
          <a:noFill/>
          <a:ln w="9525">
            <a:noFill/>
            <a:miter lim="800000"/>
            <a:headEnd/>
            <a:tailEnd/>
          </a:ln>
        </p:spPr>
        <p:txBody>
          <a:bodyPr>
            <a:spAutoFit/>
          </a:bodyPr>
          <a:lstStyle/>
          <a:p>
            <a:pPr algn="l" defTabSz="457200"/>
            <a:r>
              <a:rPr kumimoji="1" lang="en-US" altLang="ja-JP" sz="1600" dirty="0">
                <a:latin typeface="Calibri" pitchFamily="34" charset="0"/>
                <a:ea typeface="ＭＳ Ｐゴシック" pitchFamily="50" charset="-128"/>
                <a:cs typeface="+mn-cs"/>
              </a:rPr>
              <a:t>(a) Drought index (KBDI), Precipitation, LST, NDVI, Soil moisture (provincial / national / regional) anomaly by GCOM-W, </a:t>
            </a:r>
            <a:r>
              <a:rPr kumimoji="1" lang="en-US" altLang="ja-JP" sz="1600" dirty="0" err="1">
                <a:latin typeface="Calibri" pitchFamily="34" charset="0"/>
                <a:ea typeface="ＭＳ Ｐゴシック" pitchFamily="50" charset="-128"/>
                <a:cs typeface="+mn-cs"/>
              </a:rPr>
              <a:t>GSMaP</a:t>
            </a:r>
            <a:r>
              <a:rPr kumimoji="1" lang="en-US" altLang="ja-JP" sz="1600" dirty="0">
                <a:latin typeface="Calibri" pitchFamily="34" charset="0"/>
                <a:ea typeface="ＭＳ Ｐゴシック" pitchFamily="50" charset="-128"/>
                <a:cs typeface="+mn-cs"/>
              </a:rPr>
              <a:t>, MODIS, etc. by JAXA with UT(contract to RESTEC)  and other team members</a:t>
            </a:r>
            <a:endParaRPr kumimoji="1" lang="ja-JP" altLang="en-US" sz="1600" dirty="0">
              <a:latin typeface="Calibri" pitchFamily="34" charset="0"/>
              <a:ea typeface="ＭＳ Ｐゴシック" pitchFamily="50" charset="-128"/>
              <a:cs typeface="+mn-cs"/>
            </a:endParaRPr>
          </a:p>
        </p:txBody>
      </p:sp>
      <p:sp>
        <p:nvSpPr>
          <p:cNvPr id="7182" name="テキスト ボックス 14"/>
          <p:cNvSpPr txBox="1">
            <a:spLocks noChangeArrowheads="1"/>
          </p:cNvSpPr>
          <p:nvPr/>
        </p:nvSpPr>
        <p:spPr bwMode="auto">
          <a:xfrm>
            <a:off x="1692076" y="5634038"/>
            <a:ext cx="560282" cy="369332"/>
          </a:xfrm>
          <a:prstGeom prst="rect">
            <a:avLst/>
          </a:prstGeom>
          <a:noFill/>
          <a:ln w="9525">
            <a:noFill/>
            <a:miter lim="800000"/>
            <a:headEnd/>
            <a:tailEnd/>
          </a:ln>
        </p:spPr>
        <p:txBody>
          <a:bodyPr wrap="none">
            <a:spAutoFit/>
          </a:bodyPr>
          <a:lstStyle/>
          <a:p>
            <a:pPr algn="l" defTabSz="457200"/>
            <a:r>
              <a:rPr kumimoji="1" lang="en-US" altLang="ja-JP" sz="1800">
                <a:latin typeface="Calibri" pitchFamily="34" charset="0"/>
                <a:ea typeface="ＭＳ Ｐゴシック" pitchFamily="50" charset="-128"/>
                <a:cs typeface="+mn-cs"/>
              </a:rPr>
              <a:t>FAO</a:t>
            </a:r>
          </a:p>
        </p:txBody>
      </p:sp>
      <p:sp>
        <p:nvSpPr>
          <p:cNvPr id="7184" name="テキスト ボックス 16"/>
          <p:cNvSpPr txBox="1">
            <a:spLocks noChangeArrowheads="1"/>
          </p:cNvSpPr>
          <p:nvPr/>
        </p:nvSpPr>
        <p:spPr bwMode="auto">
          <a:xfrm>
            <a:off x="395536" y="1268760"/>
            <a:ext cx="2879626" cy="523220"/>
          </a:xfrm>
          <a:prstGeom prst="rect">
            <a:avLst/>
          </a:prstGeom>
          <a:noFill/>
          <a:ln w="9525">
            <a:noFill/>
            <a:miter lim="800000"/>
            <a:headEnd/>
            <a:tailEnd/>
          </a:ln>
        </p:spPr>
        <p:txBody>
          <a:bodyPr wrap="square">
            <a:spAutoFit/>
          </a:bodyPr>
          <a:lstStyle/>
          <a:p>
            <a:pPr algn="l" defTabSz="457200"/>
            <a:r>
              <a:rPr lang="en-US" altLang="ja-JP" sz="1400" dirty="0">
                <a:latin typeface="Calibri" pitchFamily="34" charset="0"/>
                <a:ea typeface="ＭＳ Ｐゴシック" pitchFamily="50" charset="-128"/>
                <a:cs typeface="+mn-cs"/>
              </a:rPr>
              <a:t>Agro-met </a:t>
            </a:r>
            <a:r>
              <a:rPr lang="en-US" altLang="ja-JP" sz="1400" dirty="0" smtClean="0">
                <a:latin typeface="Calibri" pitchFamily="34" charset="0"/>
                <a:ea typeface="ＭＳ Ｐゴシック" pitchFamily="50" charset="-128"/>
                <a:cs typeface="+mn-cs"/>
              </a:rPr>
              <a:t>information</a:t>
            </a:r>
            <a:r>
              <a:rPr lang="ja-JP" altLang="en-US" sz="1400" dirty="0" smtClean="0">
                <a:latin typeface="Calibri" pitchFamily="34" charset="0"/>
                <a:ea typeface="ＭＳ Ｐゴシック" pitchFamily="50" charset="-128"/>
                <a:cs typeface="+mn-cs"/>
              </a:rPr>
              <a:t> </a:t>
            </a:r>
            <a:r>
              <a:rPr lang="en-US" altLang="ja-JP" sz="1400" dirty="0" smtClean="0">
                <a:latin typeface="Calibri" pitchFamily="34" charset="0"/>
                <a:ea typeface="ＭＳ Ｐゴシック" pitchFamily="50" charset="-128"/>
                <a:cs typeface="+mn-cs"/>
              </a:rPr>
              <a:t>b</a:t>
            </a:r>
            <a:r>
              <a:rPr kumimoji="1" lang="en-US" altLang="ja-JP" sz="1400" dirty="0" smtClean="0">
                <a:latin typeface="Calibri" pitchFamily="34" charset="0"/>
                <a:ea typeface="ＭＳ Ｐゴシック" pitchFamily="50" charset="-128"/>
                <a:cs typeface="+mn-cs"/>
              </a:rPr>
              <a:t>y </a:t>
            </a:r>
            <a:r>
              <a:rPr kumimoji="1" lang="en-US" altLang="ja-JP" sz="1400" dirty="0">
                <a:latin typeface="Calibri" pitchFamily="34" charset="0"/>
                <a:ea typeface="ＭＳ Ｐゴシック" pitchFamily="50" charset="-128"/>
                <a:cs typeface="+mn-cs"/>
              </a:rPr>
              <a:t>JAXA using EO and </a:t>
            </a:r>
            <a:r>
              <a:rPr kumimoji="1" lang="en-US" altLang="ja-JP" sz="1400" dirty="0" smtClean="0">
                <a:latin typeface="Calibri" pitchFamily="34" charset="0"/>
                <a:ea typeface="ＭＳ Ｐゴシック" pitchFamily="50" charset="-128"/>
                <a:cs typeface="+mn-cs"/>
              </a:rPr>
              <a:t>by </a:t>
            </a:r>
            <a:r>
              <a:rPr lang="en-US" altLang="ja-JP" sz="1400" dirty="0" smtClean="0">
                <a:latin typeface="Calibri" pitchFamily="34" charset="0"/>
                <a:ea typeface="ＭＳ Ｐゴシック" pitchFamily="50" charset="-128"/>
                <a:cs typeface="+mn-cs"/>
              </a:rPr>
              <a:t>other </a:t>
            </a:r>
            <a:r>
              <a:rPr lang="en-US" altLang="ja-JP" sz="1400" dirty="0">
                <a:latin typeface="Calibri" pitchFamily="34" charset="0"/>
                <a:ea typeface="ＭＳ Ｐゴシック" pitchFamily="50" charset="-128"/>
                <a:cs typeface="+mn-cs"/>
              </a:rPr>
              <a:t>team members</a:t>
            </a:r>
            <a:endParaRPr kumimoji="1" lang="en-US" altLang="ja-JP" sz="1400" dirty="0">
              <a:latin typeface="Calibri" pitchFamily="34" charset="0"/>
              <a:ea typeface="ＭＳ Ｐゴシック" pitchFamily="50" charset="-128"/>
              <a:cs typeface="+mn-cs"/>
            </a:endParaRPr>
          </a:p>
        </p:txBody>
      </p:sp>
      <p:sp>
        <p:nvSpPr>
          <p:cNvPr id="7185" name="Text Box 15"/>
          <p:cNvSpPr txBox="1">
            <a:spLocks noChangeArrowheads="1"/>
          </p:cNvSpPr>
          <p:nvPr/>
        </p:nvSpPr>
        <p:spPr bwMode="auto">
          <a:xfrm>
            <a:off x="2915916" y="2177655"/>
            <a:ext cx="447558" cy="369332"/>
          </a:xfrm>
          <a:prstGeom prst="rect">
            <a:avLst/>
          </a:prstGeom>
          <a:noFill/>
          <a:ln w="9525">
            <a:noFill/>
            <a:miter lim="800000"/>
            <a:headEnd/>
            <a:tailEnd/>
          </a:ln>
        </p:spPr>
        <p:txBody>
          <a:bodyPr wrap="none">
            <a:spAutoFit/>
          </a:bodyPr>
          <a:lstStyle/>
          <a:p>
            <a:pPr algn="l" defTabSz="457200"/>
            <a:r>
              <a:rPr lang="en-US" altLang="ja-JP" sz="1800">
                <a:latin typeface="Calibri" pitchFamily="34" charset="0"/>
                <a:ea typeface="ＭＳ Ｐゴシック" pitchFamily="50" charset="-128"/>
                <a:cs typeface="+mn-cs"/>
              </a:rPr>
              <a:t>(b)</a:t>
            </a:r>
          </a:p>
        </p:txBody>
      </p:sp>
      <p:sp>
        <p:nvSpPr>
          <p:cNvPr id="7187" name="AutoShape 10"/>
          <p:cNvSpPr>
            <a:spLocks noChangeArrowheads="1"/>
          </p:cNvSpPr>
          <p:nvPr/>
        </p:nvSpPr>
        <p:spPr bwMode="auto">
          <a:xfrm>
            <a:off x="251768" y="548691"/>
            <a:ext cx="3096096" cy="1296145"/>
          </a:xfrm>
          <a:prstGeom prst="roundRect">
            <a:avLst>
              <a:gd name="adj" fmla="val 16667"/>
            </a:avLst>
          </a:prstGeom>
          <a:noFill/>
          <a:ln w="9525">
            <a:solidFill>
              <a:schemeClr val="tx1"/>
            </a:solidFill>
            <a:round/>
            <a:headEnd/>
            <a:tailEnd/>
          </a:ln>
        </p:spPr>
        <p:txBody>
          <a:bodyPr wrap="none" anchor="ctr"/>
          <a:lstStyle/>
          <a:p>
            <a:pPr algn="l" defTabSz="457200"/>
            <a:endParaRPr lang="ja-JP" altLang="en-US" sz="1800">
              <a:latin typeface="Calibri" pitchFamily="34" charset="0"/>
              <a:ea typeface="ＭＳ Ｐゴシック" pitchFamily="50" charset="-128"/>
              <a:cs typeface="+mn-cs"/>
            </a:endParaRPr>
          </a:p>
        </p:txBody>
      </p:sp>
      <p:sp>
        <p:nvSpPr>
          <p:cNvPr id="7188" name="AutoShape 10"/>
          <p:cNvSpPr>
            <a:spLocks noChangeArrowheads="1"/>
          </p:cNvSpPr>
          <p:nvPr/>
        </p:nvSpPr>
        <p:spPr bwMode="auto">
          <a:xfrm>
            <a:off x="323532" y="2106216"/>
            <a:ext cx="3097212" cy="863600"/>
          </a:xfrm>
          <a:prstGeom prst="roundRect">
            <a:avLst>
              <a:gd name="adj" fmla="val 16667"/>
            </a:avLst>
          </a:prstGeom>
          <a:noFill/>
          <a:ln w="9525">
            <a:solidFill>
              <a:schemeClr val="tx1"/>
            </a:solidFill>
            <a:round/>
            <a:headEnd/>
            <a:tailEnd/>
          </a:ln>
        </p:spPr>
        <p:txBody>
          <a:bodyPr wrap="none" anchor="ctr"/>
          <a:lstStyle/>
          <a:p>
            <a:pPr algn="l" defTabSz="457200"/>
            <a:endParaRPr lang="ja-JP" altLang="en-US" sz="1800">
              <a:latin typeface="Calibri" pitchFamily="34" charset="0"/>
              <a:ea typeface="ＭＳ Ｐゴシック" pitchFamily="50" charset="-128"/>
              <a:cs typeface="+mn-cs"/>
            </a:endParaRPr>
          </a:p>
        </p:txBody>
      </p:sp>
      <p:pic>
        <p:nvPicPr>
          <p:cNvPr id="7190" name="図 22" descr="headafsis2.jpg"/>
          <p:cNvPicPr>
            <a:picLocks noChangeAspect="1"/>
          </p:cNvPicPr>
          <p:nvPr/>
        </p:nvPicPr>
        <p:blipFill>
          <a:blip r:embed="rId5" cstate="print"/>
          <a:srcRect/>
          <a:stretch>
            <a:fillRect/>
          </a:stretch>
        </p:blipFill>
        <p:spPr bwMode="auto">
          <a:xfrm>
            <a:off x="467991" y="2177666"/>
            <a:ext cx="2376488" cy="663575"/>
          </a:xfrm>
          <a:prstGeom prst="rect">
            <a:avLst/>
          </a:prstGeom>
          <a:noFill/>
          <a:ln w="9525">
            <a:noFill/>
            <a:miter lim="800000"/>
            <a:headEnd/>
            <a:tailEnd/>
          </a:ln>
        </p:spPr>
      </p:pic>
      <p:sp>
        <p:nvSpPr>
          <p:cNvPr id="7191" name="正方形/長方形 24"/>
          <p:cNvSpPr>
            <a:spLocks noChangeArrowheads="1"/>
          </p:cNvSpPr>
          <p:nvPr/>
        </p:nvSpPr>
        <p:spPr bwMode="auto">
          <a:xfrm>
            <a:off x="3635897" y="5661248"/>
            <a:ext cx="4572000" cy="584200"/>
          </a:xfrm>
          <a:prstGeom prst="rect">
            <a:avLst/>
          </a:prstGeom>
          <a:noFill/>
          <a:ln w="9525">
            <a:noFill/>
            <a:miter lim="800000"/>
            <a:headEnd/>
            <a:tailEnd/>
          </a:ln>
        </p:spPr>
        <p:txBody>
          <a:bodyPr>
            <a:spAutoFit/>
          </a:bodyPr>
          <a:lstStyle/>
          <a:p>
            <a:pPr marL="342900" indent="-342900" algn="l" defTabSz="457200"/>
            <a:r>
              <a:rPr lang="en-US" altLang="ja-JP" sz="1600" dirty="0">
                <a:latin typeface="Calibri" pitchFamily="34" charset="0"/>
                <a:ea typeface="ＭＳ Ｐゴシック" pitchFamily="50" charset="-128"/>
                <a:cs typeface="+mn-cs"/>
              </a:rPr>
              <a:t>(d) Submit monthly outlook report using EO satellites information to FAO AMIS from </a:t>
            </a:r>
            <a:r>
              <a:rPr lang="en-US" altLang="ja-JP" sz="1600" dirty="0" smtClean="0">
                <a:latin typeface="Calibri" pitchFamily="34" charset="0"/>
                <a:ea typeface="ＭＳ Ｐゴシック" pitchFamily="50" charset="-128"/>
                <a:cs typeface="+mn-cs"/>
              </a:rPr>
              <a:t>September, 2013</a:t>
            </a:r>
            <a:endParaRPr lang="en-US" altLang="ja-JP" sz="1600" dirty="0">
              <a:latin typeface="Calibri" pitchFamily="34" charset="0"/>
              <a:ea typeface="ＭＳ Ｐゴシック" pitchFamily="50" charset="-128"/>
              <a:cs typeface="+mn-cs"/>
            </a:endParaRPr>
          </a:p>
        </p:txBody>
      </p:sp>
      <p:sp>
        <p:nvSpPr>
          <p:cNvPr id="7192" name="正方形/長方形 25"/>
          <p:cNvSpPr>
            <a:spLocks noChangeArrowheads="1"/>
          </p:cNvSpPr>
          <p:nvPr/>
        </p:nvSpPr>
        <p:spPr bwMode="auto">
          <a:xfrm>
            <a:off x="3491886" y="4221094"/>
            <a:ext cx="5508625" cy="1323439"/>
          </a:xfrm>
          <a:prstGeom prst="rect">
            <a:avLst/>
          </a:prstGeom>
          <a:noFill/>
          <a:ln w="9525">
            <a:noFill/>
            <a:miter lim="800000"/>
            <a:headEnd/>
            <a:tailEnd/>
          </a:ln>
        </p:spPr>
        <p:txBody>
          <a:bodyPr>
            <a:spAutoFit/>
          </a:bodyPr>
          <a:lstStyle/>
          <a:p>
            <a:pPr marL="342900" indent="-342900" algn="l" defTabSz="457200"/>
            <a:r>
              <a:rPr lang="en-US" altLang="ja-JP" sz="1600" dirty="0">
                <a:latin typeface="Calibri" pitchFamily="34" charset="0"/>
                <a:ea typeface="ＭＳ Ｐゴシック" pitchFamily="50" charset="-128"/>
                <a:cs typeface="+mn-cs"/>
              </a:rPr>
              <a:t>(c) Develop monthly outlook report for corn, wheat, soy bean and rice by GEO GLAM team including Asia rice crop outlook submitted by AFSIS and post on UMD outlook page by USDA and other crop experts with GEO GLAM team (NASA, USDA, CSA, JAXA, EC, …)</a:t>
            </a:r>
          </a:p>
        </p:txBody>
      </p:sp>
      <p:sp>
        <p:nvSpPr>
          <p:cNvPr id="7193" name="Text Box 14"/>
          <p:cNvSpPr txBox="1">
            <a:spLocks noChangeArrowheads="1"/>
          </p:cNvSpPr>
          <p:nvPr/>
        </p:nvSpPr>
        <p:spPr bwMode="auto">
          <a:xfrm>
            <a:off x="2628007" y="4481910"/>
            <a:ext cx="423514" cy="369332"/>
          </a:xfrm>
          <a:prstGeom prst="rect">
            <a:avLst/>
          </a:prstGeom>
          <a:noFill/>
          <a:ln w="9525">
            <a:noFill/>
            <a:miter lim="800000"/>
            <a:headEnd/>
            <a:tailEnd/>
          </a:ln>
        </p:spPr>
        <p:txBody>
          <a:bodyPr wrap="none">
            <a:spAutoFit/>
          </a:bodyPr>
          <a:lstStyle/>
          <a:p>
            <a:pPr algn="l" defTabSz="457200"/>
            <a:r>
              <a:rPr lang="en-US" altLang="ja-JP" sz="1800">
                <a:latin typeface="Calibri" pitchFamily="34" charset="0"/>
                <a:ea typeface="ＭＳ Ｐゴシック" pitchFamily="50" charset="-128"/>
                <a:cs typeface="+mn-cs"/>
              </a:rPr>
              <a:t>(c)</a:t>
            </a:r>
          </a:p>
        </p:txBody>
      </p:sp>
      <p:sp>
        <p:nvSpPr>
          <p:cNvPr id="7196" name="テキスト ボックス 29"/>
          <p:cNvSpPr txBox="1">
            <a:spLocks noChangeArrowheads="1"/>
          </p:cNvSpPr>
          <p:nvPr/>
        </p:nvSpPr>
        <p:spPr bwMode="auto">
          <a:xfrm>
            <a:off x="2555777" y="2"/>
            <a:ext cx="6588224" cy="461665"/>
          </a:xfrm>
          <a:prstGeom prst="rect">
            <a:avLst/>
          </a:prstGeom>
          <a:noFill/>
          <a:ln w="9525">
            <a:noFill/>
            <a:miter lim="800000"/>
            <a:headEnd/>
            <a:tailEnd/>
          </a:ln>
        </p:spPr>
        <p:txBody>
          <a:bodyPr wrap="square">
            <a:spAutoFit/>
          </a:bodyPr>
          <a:lstStyle/>
          <a:p>
            <a:pPr algn="l" defTabSz="457200"/>
            <a:r>
              <a:rPr kumimoji="1" lang="en-US" altLang="ja-JP" sz="2400" b="1" i="1" dirty="0" smtClean="0">
                <a:solidFill>
                  <a:srgbClr val="FFFFFF"/>
                </a:solidFill>
                <a:latin typeface="Calibri" pitchFamily="34" charset="0"/>
                <a:ea typeface="ＭＳ Ｐゴシック" pitchFamily="50" charset="-128"/>
                <a:cs typeface="+mn-cs"/>
              </a:rPr>
              <a:t>Asia-</a:t>
            </a:r>
            <a:r>
              <a:rPr kumimoji="1" lang="en-US" altLang="ja-JP" sz="2400" b="1" i="1" dirty="0" err="1" smtClean="0">
                <a:solidFill>
                  <a:srgbClr val="FFFFFF"/>
                </a:solidFill>
                <a:latin typeface="Calibri" pitchFamily="34" charset="0"/>
                <a:ea typeface="ＭＳ Ｐゴシック" pitchFamily="50" charset="-128"/>
                <a:cs typeface="+mn-cs"/>
              </a:rPr>
              <a:t>RiCE</a:t>
            </a:r>
            <a:r>
              <a:rPr kumimoji="1" lang="en-US" altLang="ja-JP" sz="2400" b="1" i="1" dirty="0" smtClean="0">
                <a:solidFill>
                  <a:srgbClr val="FFFFFF"/>
                </a:solidFill>
                <a:latin typeface="Calibri" pitchFamily="34" charset="0"/>
                <a:ea typeface="ＭＳ Ｐゴシック" pitchFamily="50" charset="-128"/>
                <a:cs typeface="+mn-cs"/>
              </a:rPr>
              <a:t>  phase 1A crop </a:t>
            </a:r>
            <a:r>
              <a:rPr kumimoji="1" lang="en-US" altLang="ja-JP" sz="2400" b="1" i="1" dirty="0">
                <a:solidFill>
                  <a:srgbClr val="FFFFFF"/>
                </a:solidFill>
                <a:latin typeface="Calibri" pitchFamily="34" charset="0"/>
                <a:ea typeface="ＭＳ Ｐゴシック" pitchFamily="50" charset="-128"/>
                <a:cs typeface="+mn-cs"/>
              </a:rPr>
              <a:t>outlook </a:t>
            </a:r>
            <a:r>
              <a:rPr kumimoji="1" lang="en-US" altLang="ja-JP" sz="2400" b="1" i="1" dirty="0" smtClean="0">
                <a:solidFill>
                  <a:srgbClr val="FFFFFF"/>
                </a:solidFill>
                <a:latin typeface="Calibri" pitchFamily="34" charset="0"/>
                <a:ea typeface="ＭＳ Ｐゴシック" pitchFamily="50" charset="-128"/>
                <a:cs typeface="+mn-cs"/>
              </a:rPr>
              <a:t>flow to FAOAMIS</a:t>
            </a:r>
            <a:endParaRPr kumimoji="1" lang="ja-JP" altLang="en-US" sz="2400" b="1" i="1" dirty="0">
              <a:solidFill>
                <a:srgbClr val="FFFFFF"/>
              </a:solidFill>
              <a:latin typeface="Calibri" pitchFamily="34" charset="0"/>
              <a:ea typeface="ＭＳ Ｐゴシック" pitchFamily="50" charset="-128"/>
              <a:cs typeface="+mn-cs"/>
            </a:endParaRPr>
          </a:p>
        </p:txBody>
      </p:sp>
      <p:pic>
        <p:nvPicPr>
          <p:cNvPr id="7197" name="Picture 1" descr="Description: Macintosh HD:Users:matty2:Dropbox:Job Stuff:Asia_RiCE website:Asia_RiCE website_condensed:localhost:images:logo.png"/>
          <p:cNvPicPr>
            <a:picLocks noChangeAspect="1" noChangeArrowheads="1"/>
          </p:cNvPicPr>
          <p:nvPr/>
        </p:nvPicPr>
        <p:blipFill>
          <a:blip r:embed="rId6" cstate="print"/>
          <a:srcRect/>
          <a:stretch>
            <a:fillRect/>
          </a:stretch>
        </p:blipFill>
        <p:spPr bwMode="auto">
          <a:xfrm>
            <a:off x="827783" y="3257780"/>
            <a:ext cx="1800225" cy="892175"/>
          </a:xfrm>
          <a:prstGeom prst="rect">
            <a:avLst/>
          </a:prstGeom>
          <a:noFill/>
          <a:ln w="9525">
            <a:noFill/>
            <a:miter lim="800000"/>
            <a:headEnd/>
            <a:tailEnd/>
          </a:ln>
        </p:spPr>
      </p:pic>
      <p:sp>
        <p:nvSpPr>
          <p:cNvPr id="7198" name="AutoShape 10"/>
          <p:cNvSpPr>
            <a:spLocks noChangeArrowheads="1"/>
          </p:cNvSpPr>
          <p:nvPr/>
        </p:nvSpPr>
        <p:spPr bwMode="auto">
          <a:xfrm>
            <a:off x="395988" y="3257774"/>
            <a:ext cx="2808287" cy="865188"/>
          </a:xfrm>
          <a:prstGeom prst="roundRect">
            <a:avLst>
              <a:gd name="adj" fmla="val 16667"/>
            </a:avLst>
          </a:prstGeom>
          <a:noFill/>
          <a:ln w="9525">
            <a:solidFill>
              <a:schemeClr val="tx1"/>
            </a:solidFill>
            <a:round/>
            <a:headEnd/>
            <a:tailEnd/>
          </a:ln>
        </p:spPr>
        <p:txBody>
          <a:bodyPr wrap="none" anchor="ctr"/>
          <a:lstStyle/>
          <a:p>
            <a:pPr algn="l" defTabSz="457200"/>
            <a:endParaRPr lang="ja-JP" altLang="en-US" sz="1800">
              <a:latin typeface="Calibri" pitchFamily="34" charset="0"/>
              <a:ea typeface="ＭＳ Ｐゴシック" pitchFamily="50" charset="-128"/>
              <a:cs typeface="+mn-cs"/>
            </a:endParaRPr>
          </a:p>
        </p:txBody>
      </p:sp>
      <p:sp>
        <p:nvSpPr>
          <p:cNvPr id="7201" name="Text Box 16"/>
          <p:cNvSpPr txBox="1">
            <a:spLocks noChangeArrowheads="1"/>
          </p:cNvSpPr>
          <p:nvPr/>
        </p:nvSpPr>
        <p:spPr bwMode="auto">
          <a:xfrm>
            <a:off x="3491883" y="3212976"/>
            <a:ext cx="5435600" cy="831850"/>
          </a:xfrm>
          <a:prstGeom prst="rect">
            <a:avLst/>
          </a:prstGeom>
          <a:noFill/>
          <a:ln w="9525">
            <a:noFill/>
            <a:miter lim="800000"/>
            <a:headEnd/>
            <a:tailEnd/>
          </a:ln>
        </p:spPr>
        <p:txBody>
          <a:bodyPr>
            <a:spAutoFit/>
          </a:bodyPr>
          <a:lstStyle/>
          <a:p>
            <a:pPr marL="342900" indent="-342900" algn="l" defTabSz="457200"/>
            <a:r>
              <a:rPr lang="en-US" altLang="ja-JP" sz="1600" dirty="0">
                <a:latin typeface="Calibri" pitchFamily="34" charset="0"/>
                <a:ea typeface="ＭＳ Ｐゴシック" pitchFamily="50" charset="-128"/>
                <a:cs typeface="+mn-cs"/>
              </a:rPr>
              <a:t>(b1) Review and add some outlook information with provision of additional agro-met information and  rice crop growth information derived from Asia rice crop team</a:t>
            </a:r>
          </a:p>
        </p:txBody>
      </p:sp>
      <p:sp>
        <p:nvSpPr>
          <p:cNvPr id="7202" name="Text Box 15"/>
          <p:cNvSpPr txBox="1">
            <a:spLocks noChangeArrowheads="1"/>
          </p:cNvSpPr>
          <p:nvPr/>
        </p:nvSpPr>
        <p:spPr bwMode="auto">
          <a:xfrm>
            <a:off x="2701032" y="3257774"/>
            <a:ext cx="564578" cy="369332"/>
          </a:xfrm>
          <a:prstGeom prst="rect">
            <a:avLst/>
          </a:prstGeom>
          <a:noFill/>
          <a:ln w="9525">
            <a:noFill/>
            <a:miter lim="800000"/>
            <a:headEnd/>
            <a:tailEnd/>
          </a:ln>
        </p:spPr>
        <p:txBody>
          <a:bodyPr wrap="none">
            <a:spAutoFit/>
          </a:bodyPr>
          <a:lstStyle/>
          <a:p>
            <a:pPr algn="l" defTabSz="457200"/>
            <a:r>
              <a:rPr lang="en-US" altLang="ja-JP" sz="1800">
                <a:latin typeface="Calibri" pitchFamily="34" charset="0"/>
                <a:ea typeface="ＭＳ Ｐゴシック" pitchFamily="50" charset="-128"/>
                <a:cs typeface="+mn-cs"/>
              </a:rPr>
              <a:t>(b1)</a:t>
            </a:r>
          </a:p>
        </p:txBody>
      </p:sp>
      <p:sp>
        <p:nvSpPr>
          <p:cNvPr id="38" name="スライド番号プレースホルダ 3"/>
          <p:cNvSpPr>
            <a:spLocks noGrp="1"/>
          </p:cNvSpPr>
          <p:nvPr>
            <p:ph type="sldNum" sz="quarter" idx="10"/>
          </p:nvPr>
        </p:nvSpPr>
        <p:spPr>
          <a:xfrm>
            <a:off x="8748466" y="6578600"/>
            <a:ext cx="395536" cy="279400"/>
          </a:xfrm>
        </p:spPr>
        <p:txBody>
          <a:bodyPr/>
          <a:lstStyle/>
          <a:p>
            <a:pPr>
              <a:defRPr/>
            </a:pPr>
            <a:fld id="{D2F9E799-C48D-4D55-9319-0B7992F5DB57}" type="slidenum">
              <a:rPr lang="en-US" altLang="ja-JP">
                <a:solidFill>
                  <a:srgbClr val="000000"/>
                </a:solidFill>
              </a:rPr>
              <a:pPr>
                <a:defRPr/>
              </a:pPr>
              <a:t>21</a:t>
            </a:fld>
            <a:endParaRPr lang="en-US" altLang="ja-JP" dirty="0">
              <a:solidFill>
                <a:srgbClr val="000000"/>
              </a:solidFill>
            </a:endParaRPr>
          </a:p>
        </p:txBody>
      </p:sp>
      <p:sp>
        <p:nvSpPr>
          <p:cNvPr id="39" name="上矢印 38"/>
          <p:cNvSpPr/>
          <p:nvPr/>
        </p:nvSpPr>
        <p:spPr>
          <a:xfrm rot="10800000">
            <a:off x="1260083" y="4193890"/>
            <a:ext cx="1225550" cy="2873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fontAlgn="auto">
              <a:spcBef>
                <a:spcPts val="0"/>
              </a:spcBef>
              <a:spcAft>
                <a:spcPts val="0"/>
              </a:spcAft>
              <a:defRPr/>
            </a:pPr>
            <a:endParaRPr kumimoji="1" lang="ja-JP" altLang="en-US" sz="1600">
              <a:solidFill>
                <a:prstClr val="white"/>
              </a:solidFill>
            </a:endParaRPr>
          </a:p>
        </p:txBody>
      </p:sp>
      <p:sp>
        <p:nvSpPr>
          <p:cNvPr id="40" name="上矢印 39"/>
          <p:cNvSpPr/>
          <p:nvPr/>
        </p:nvSpPr>
        <p:spPr>
          <a:xfrm rot="10800000">
            <a:off x="1260083" y="2969754"/>
            <a:ext cx="1225550" cy="2873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fontAlgn="auto">
              <a:spcBef>
                <a:spcPts val="0"/>
              </a:spcBef>
              <a:spcAft>
                <a:spcPts val="0"/>
              </a:spcAft>
              <a:defRPr/>
            </a:pPr>
            <a:endParaRPr kumimoji="1" lang="ja-JP" altLang="en-US" sz="1600">
              <a:solidFill>
                <a:prstClr val="white"/>
              </a:solidFill>
            </a:endParaRPr>
          </a:p>
        </p:txBody>
      </p:sp>
      <p:sp>
        <p:nvSpPr>
          <p:cNvPr id="41" name="上矢印 40"/>
          <p:cNvSpPr/>
          <p:nvPr/>
        </p:nvSpPr>
        <p:spPr>
          <a:xfrm rot="10800000">
            <a:off x="1259632" y="1844831"/>
            <a:ext cx="1225550" cy="2873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fontAlgn="auto">
              <a:spcBef>
                <a:spcPts val="0"/>
              </a:spcBef>
              <a:spcAft>
                <a:spcPts val="0"/>
              </a:spcAft>
              <a:defRPr/>
            </a:pPr>
            <a:endParaRPr kumimoji="1" lang="ja-JP" altLang="en-US" sz="160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スライド番号プレースホルダ 3"/>
          <p:cNvSpPr>
            <a:spLocks noGrp="1"/>
          </p:cNvSpPr>
          <p:nvPr>
            <p:ph type="sldNum" sz="quarter" idx="10"/>
          </p:nvPr>
        </p:nvSpPr>
        <p:spPr/>
        <p:txBody>
          <a:bodyPr/>
          <a:lstStyle/>
          <a:p>
            <a:fld id="{1F3645F1-DEDA-4EE0-B37C-414CDFA98179}" type="slidenum">
              <a:rPr lang="en-US" altLang="ja-JP">
                <a:solidFill>
                  <a:srgbClr val="000000"/>
                </a:solidFill>
              </a:rPr>
              <a:pPr/>
              <a:t>22</a:t>
            </a:fld>
            <a:endParaRPr lang="en-US" altLang="ja-JP">
              <a:solidFill>
                <a:srgbClr val="000000"/>
              </a:solidFill>
            </a:endParaRPr>
          </a:p>
        </p:txBody>
      </p:sp>
      <p:sp>
        <p:nvSpPr>
          <p:cNvPr id="45057" name="Rectangle 1"/>
          <p:cNvSpPr>
            <a:spLocks noGrp="1" noChangeArrowheads="1"/>
          </p:cNvSpPr>
          <p:nvPr>
            <p:ph type="title"/>
          </p:nvPr>
        </p:nvSpPr>
        <p:spPr>
          <a:ln/>
        </p:spPr>
        <p:txBody>
          <a:bodyPr rIns="132080"/>
          <a:lstStyle/>
          <a:p>
            <a:r>
              <a:rPr lang="en-US" altLang="ja-JP">
                <a:ea typeface="ＭＳ Ｐゴシック" charset="-128"/>
              </a:rPr>
              <a:t>Assessment Source for Rice Growth Outlook</a:t>
            </a:r>
          </a:p>
        </p:txBody>
      </p:sp>
      <p:graphicFrame>
        <p:nvGraphicFramePr>
          <p:cNvPr id="45058" name="Group 2"/>
          <p:cNvGraphicFramePr>
            <a:graphicFrameLocks noGrp="1"/>
          </p:cNvGraphicFramePr>
          <p:nvPr/>
        </p:nvGraphicFramePr>
        <p:xfrm>
          <a:off x="114300" y="1703388"/>
          <a:ext cx="8726488" cy="4846640"/>
        </p:xfrm>
        <a:graphic>
          <a:graphicData uri="http://schemas.openxmlformats.org/drawingml/2006/table">
            <a:tbl>
              <a:tblPr/>
              <a:tblGrid>
                <a:gridCol w="2719388"/>
                <a:gridCol w="1450975"/>
                <a:gridCol w="1196975"/>
                <a:gridCol w="1671637"/>
                <a:gridCol w="1687513"/>
              </a:tblGrid>
              <a:tr h="585788">
                <a:tc>
                  <a:txBody>
                    <a:bodyPr/>
                    <a:lstStyle/>
                    <a:p>
                      <a:pPr marL="0" marR="0" lvl="0" indent="0" algn="ctr" defTabSz="914400" rtl="0" eaLnBrk="1" fontAlgn="base" latinLnBrk="0" hangingPunct="1">
                        <a:lnSpc>
                          <a:spcPct val="70000"/>
                        </a:lnSpc>
                        <a:spcBef>
                          <a:spcPct val="0"/>
                        </a:spcBef>
                        <a:spcAft>
                          <a:spcPct val="0"/>
                        </a:spcAft>
                        <a:buClr>
                          <a:srgbClr val="000000"/>
                        </a:buClr>
                        <a:buSzPct val="100000"/>
                        <a:buFont typeface="Wingdings" charset="2"/>
                        <a:buNone/>
                        <a:tabLst>
                          <a:tab pos="914400" algn="l"/>
                        </a:tabLst>
                      </a:pP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Parameters</a:t>
                      </a: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p>
                      <a:pPr marL="0" marR="0" lvl="0" indent="0" algn="ctr" defTabSz="914400" rtl="0" eaLnBrk="1" fontAlgn="base" latinLnBrk="0" hangingPunct="1">
                        <a:lnSpc>
                          <a:spcPct val="70000"/>
                        </a:lnSpc>
                        <a:spcBef>
                          <a:spcPct val="0"/>
                        </a:spcBef>
                        <a:spcAft>
                          <a:spcPct val="0"/>
                        </a:spcAft>
                        <a:buClr>
                          <a:srgbClr val="000000"/>
                        </a:buClr>
                        <a:buSzPct val="100000"/>
                        <a:buFont typeface="Wingdings" charset="2"/>
                        <a:buNone/>
                        <a:tabLst>
                          <a:tab pos="914400" algn="l"/>
                        </a:tabLst>
                      </a:pP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Interval</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p>
                      <a:pPr marL="0" marR="0" lvl="0" indent="0" algn="ctr" defTabSz="914400" rtl="0" eaLnBrk="1" fontAlgn="base" latinLnBrk="0" hangingPunct="1">
                        <a:lnSpc>
                          <a:spcPct val="70000"/>
                        </a:lnSpc>
                        <a:spcBef>
                          <a:spcPct val="0"/>
                        </a:spcBef>
                        <a:spcAft>
                          <a:spcPct val="0"/>
                        </a:spcAft>
                        <a:buClr>
                          <a:srgbClr val="000000"/>
                        </a:buClr>
                        <a:buSzPct val="100000"/>
                        <a:buFont typeface="Wingdings" charset="2"/>
                        <a:buNone/>
                        <a:tabLst>
                          <a:tab pos="914400" algn="l"/>
                        </a:tabLst>
                      </a:pP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Spatial</a:t>
                      </a:r>
                      <a:b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b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Resolution</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p>
                      <a:pPr marL="0" marR="0" lvl="0" indent="0" algn="ctr" defTabSz="914400" rtl="0" eaLnBrk="1" fontAlgn="base" latinLnBrk="0" hangingPunct="1">
                        <a:lnSpc>
                          <a:spcPct val="70000"/>
                        </a:lnSpc>
                        <a:spcBef>
                          <a:spcPct val="0"/>
                        </a:spcBef>
                        <a:spcAft>
                          <a:spcPct val="0"/>
                        </a:spcAft>
                        <a:buClr>
                          <a:srgbClr val="000000"/>
                        </a:buClr>
                        <a:buSzPct val="100000"/>
                        <a:buFont typeface="Wingdings" charset="2"/>
                        <a:buNone/>
                        <a:tabLst>
                          <a:tab pos="914400" algn="l"/>
                        </a:tabLst>
                      </a:pP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Data Period</a:t>
                      </a:r>
                      <a:b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b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(anomaly calc.)</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p>
                      <a:pPr marL="0" marR="0" lvl="0" indent="0" algn="ctr" defTabSz="914400" rtl="0" eaLnBrk="1" fontAlgn="base" latinLnBrk="0" hangingPunct="1">
                        <a:lnSpc>
                          <a:spcPct val="70000"/>
                        </a:lnSpc>
                        <a:spcBef>
                          <a:spcPct val="0"/>
                        </a:spcBef>
                        <a:spcAft>
                          <a:spcPct val="0"/>
                        </a:spcAft>
                        <a:buClr>
                          <a:srgbClr val="000000"/>
                        </a:buClr>
                        <a:buSzPct val="100000"/>
                        <a:buFont typeface="Wingdings" charset="2"/>
                        <a:buNone/>
                        <a:tabLst>
                          <a:tab pos="914400" algn="l"/>
                        </a:tabLst>
                      </a:pPr>
                      <a:r>
                        <a:rPr kumimoji="0" lang="en-US" altLang="ja-JP" sz="1800" b="0" i="0" u="none" strike="noStrike" cap="none" normalizeH="0" baseline="0" smtClean="0">
                          <a:ln>
                            <a:noFill/>
                          </a:ln>
                          <a:solidFill>
                            <a:srgbClr val="FFFFFF"/>
                          </a:solidFill>
                          <a:effectLst/>
                          <a:latin typeface="Calibri Bold" charset="0"/>
                          <a:ea typeface="ＭＳ Ｐゴシック" charset="-128"/>
                          <a:sym typeface="Calibri Bold" charset="0"/>
                        </a:rPr>
                        <a:t>Satellite Data Source</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r>
              <a:tr h="67945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t>Precipitation</a:t>
                      </a:r>
                      <a:b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br>
                      <a:endPar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Cumulative</a:t>
                      </a:r>
                      <a:b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b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 (15-day)</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10 km</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2002-</a:t>
                      </a:r>
                      <a:b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b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(2002-2012)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GSMaP</a:t>
                      </a:r>
                      <a:b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br>
                      <a:r>
                        <a:rPr kumimoji="0" lang="en-US" altLang="ja-JP" sz="1200" b="0" i="0" u="none" strike="noStrike" cap="none" normalizeH="0" baseline="0" smtClean="0">
                          <a:ln>
                            <a:noFill/>
                          </a:ln>
                          <a:solidFill>
                            <a:schemeClr val="tx1"/>
                          </a:solidFill>
                          <a:effectLst/>
                          <a:latin typeface="Calibri" charset="0"/>
                          <a:ea typeface="ＭＳ Ｐゴシック" charset="-128"/>
                          <a:sym typeface="Calibri" charset="0"/>
                        </a:rPr>
                        <a:t>(GCOM-W1, TRMM, MTSAT etc.)</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t>Solar Radiation</a:t>
                      </a:r>
                      <a:r>
                        <a:rPr kumimoji="0" lang="en-US" altLang="ja-JP" sz="1800" b="0" i="0" u="none" strike="noStrike" cap="none" normalizeH="0" baseline="0" smtClean="0">
                          <a:ln>
                            <a:noFill/>
                          </a:ln>
                          <a:solidFill>
                            <a:schemeClr val="tx1"/>
                          </a:solidFill>
                          <a:effectLst/>
                          <a:latin typeface="Calibri Bold" charset="0"/>
                          <a:ea typeface="ＭＳ Ｐゴシック" charset="-128"/>
                          <a:sym typeface="Calibri Bold" charset="0"/>
                        </a:rPr>
                        <a:t> </a:t>
                      </a:r>
                      <a:r>
                        <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rPr>
                        <a:t/>
                      </a:r>
                      <a:br>
                        <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rPr>
                      </a:br>
                      <a:endPar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15-day Average </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5 km</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2007-</a:t>
                      </a:r>
                      <a:b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b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(2007-2012)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MODIS</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t>Land Surface Temperature </a:t>
                      </a:r>
                      <a:r>
                        <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rPr>
                        <a:t/>
                      </a:r>
                      <a:br>
                        <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rPr>
                      </a:br>
                      <a:endPar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15-day Average </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5 km</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2002-</a:t>
                      </a:r>
                      <a:b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b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(2002-2012)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MODIS</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t>Soil Moisture</a:t>
                      </a:r>
                      <a:r>
                        <a:rPr kumimoji="0" lang="en-US" altLang="ja-JP" sz="1800" b="0" i="0" u="none" strike="noStrike" cap="none" normalizeH="0" baseline="0" smtClean="0">
                          <a:ln>
                            <a:noFill/>
                          </a:ln>
                          <a:solidFill>
                            <a:srgbClr val="E60033"/>
                          </a:solidFill>
                          <a:effectLst/>
                          <a:latin typeface="Calibri" charset="0"/>
                          <a:ea typeface="ＭＳ Ｐゴシック" charset="-128"/>
                          <a:sym typeface="Calibri" charset="0"/>
                        </a:rPr>
                        <a:t/>
                      </a:r>
                      <a:br>
                        <a:rPr kumimoji="0" lang="en-US" altLang="ja-JP" sz="1800" b="0" i="0" u="none" strike="noStrike" cap="none" normalizeH="0" baseline="0" smtClean="0">
                          <a:ln>
                            <a:noFill/>
                          </a:ln>
                          <a:solidFill>
                            <a:srgbClr val="E60033"/>
                          </a:solidFill>
                          <a:effectLst/>
                          <a:latin typeface="Calibri" charset="0"/>
                          <a:ea typeface="ＭＳ Ｐゴシック" charset="-128"/>
                          <a:sym typeface="Calibri" charset="0"/>
                        </a:rPr>
                      </a:br>
                      <a:endParaRPr kumimoji="0" lang="en-US" altLang="ja-JP" sz="1800" b="0" i="0" u="none" strike="noStrike" cap="none" normalizeH="0" baseline="0" smtClean="0">
                        <a:ln>
                          <a:noFill/>
                        </a:ln>
                        <a:solidFill>
                          <a:srgbClr val="E60033"/>
                        </a:solidFill>
                        <a:effectLst/>
                        <a:latin typeface="Calibri" charset="0"/>
                        <a:ea typeface="ＭＳ Ｐゴシック" charset="-128"/>
                        <a:sym typeface="Calibri"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15-day Average </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50 km</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2009-</a:t>
                      </a:r>
                    </a:p>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(2002-2012)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AMSR-E, WINDSAT</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t>Drought Index </a:t>
                      </a:r>
                      <a:r>
                        <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rPr>
                        <a:t/>
                      </a:r>
                      <a:br>
                        <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rPr>
                      </a:br>
                      <a:endParaRPr kumimoji="0" lang="en-US" altLang="ja-JP" sz="1800" b="0" i="0" u="none" strike="noStrike" cap="none" normalizeH="0" baseline="0" smtClean="0">
                        <a:ln>
                          <a:noFill/>
                        </a:ln>
                        <a:solidFill>
                          <a:schemeClr val="tx1"/>
                        </a:solidFill>
                        <a:effectLst/>
                        <a:latin typeface="Calibri" charset="0"/>
                        <a:ea typeface="ＭＳ Ｐゴシック" charset="-128"/>
                        <a:sym typeface="Calibri"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15th /31[30]th day of month</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10 km</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2003-</a:t>
                      </a:r>
                    </a:p>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(2003-2012)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GSMaP, MTSAT</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altLang="ja-JP" sz="1800" b="0" i="0" u="none" strike="noStrike" cap="none" normalizeH="0" baseline="0" smtClean="0">
                          <a:ln>
                            <a:noFill/>
                          </a:ln>
                          <a:solidFill>
                            <a:srgbClr val="E60033"/>
                          </a:solidFill>
                          <a:effectLst/>
                          <a:latin typeface="Calibri Bold" charset="0"/>
                          <a:ea typeface="ＭＳ Ｐゴシック" charset="-128"/>
                          <a:sym typeface="Calibri Bold" charset="0"/>
                        </a:rPr>
                        <a:t>Vegetation Index</a:t>
                      </a:r>
                      <a:r>
                        <a:rPr kumimoji="0" lang="en-US" altLang="ja-JP" sz="1400" b="0" i="0" u="none" strike="noStrike" cap="none" normalizeH="0" baseline="0" smtClean="0">
                          <a:ln>
                            <a:noFill/>
                          </a:ln>
                          <a:solidFill>
                            <a:srgbClr val="E60033"/>
                          </a:solidFill>
                          <a:effectLst/>
                          <a:latin typeface="Calibri" charset="0"/>
                          <a:ea typeface="ＭＳ Ｐゴシック" charset="-128"/>
                          <a:sym typeface="Calibri" charset="0"/>
                        </a:rPr>
                        <a:t> </a:t>
                      </a:r>
                      <a:br>
                        <a:rPr kumimoji="0" lang="en-US" altLang="ja-JP" sz="1400" b="0" i="0" u="none" strike="noStrike" cap="none" normalizeH="0" baseline="0" smtClean="0">
                          <a:ln>
                            <a:noFill/>
                          </a:ln>
                          <a:solidFill>
                            <a:srgbClr val="E60033"/>
                          </a:solidFill>
                          <a:effectLst/>
                          <a:latin typeface="Calibri" charset="0"/>
                          <a:ea typeface="ＭＳ Ｐゴシック" charset="-128"/>
                          <a:sym typeface="Calibri" charset="0"/>
                        </a:rPr>
                      </a:br>
                      <a:endParaRPr kumimoji="0" lang="en-US" altLang="ja-JP" sz="1400" b="0" i="0" u="none" strike="noStrike" cap="none" normalizeH="0" baseline="0" smtClean="0">
                        <a:ln>
                          <a:noFill/>
                        </a:ln>
                        <a:solidFill>
                          <a:srgbClr val="E60033"/>
                        </a:solidFill>
                        <a:effectLst/>
                        <a:latin typeface="Calibri" charset="0"/>
                        <a:ea typeface="ＭＳ Ｐゴシック" charset="-128"/>
                        <a:sym typeface="Calibri"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15th /31[30]th day of month</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5 km</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2002-</a:t>
                      </a:r>
                      <a:b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b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(2009-2012)</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charset="2"/>
                        <a:buNone/>
                        <a:tabLst>
                          <a:tab pos="914400" algn="l"/>
                        </a:tabLst>
                      </a:pPr>
                      <a:r>
                        <a:rPr kumimoji="0" lang="en-US" altLang="ja-JP" sz="1600" b="0" i="0" u="none" strike="noStrike" cap="none" normalizeH="0" baseline="0" smtClean="0">
                          <a:ln>
                            <a:noFill/>
                          </a:ln>
                          <a:solidFill>
                            <a:schemeClr val="tx1"/>
                          </a:solidFill>
                          <a:effectLst/>
                          <a:latin typeface="Calibri" charset="0"/>
                          <a:ea typeface="ＭＳ Ｐゴシック" charset="-128"/>
                          <a:sym typeface="Calibri" charset="0"/>
                        </a:rPr>
                        <a:t>MODIS</a:t>
                      </a: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176" name="Rectangle 120"/>
          <p:cNvSpPr>
            <a:spLocks noGrp="1" noChangeArrowheads="1"/>
          </p:cNvSpPr>
          <p:nvPr>
            <p:ph type="body" idx="1"/>
          </p:nvPr>
        </p:nvSpPr>
        <p:spPr>
          <a:xfrm>
            <a:off x="133350" y="727075"/>
            <a:ext cx="8839200" cy="825500"/>
          </a:xfrm>
          <a:ln/>
        </p:spPr>
        <p:txBody>
          <a:bodyPr rIns="132080"/>
          <a:lstStyle/>
          <a:p>
            <a:r>
              <a:rPr lang="en-US" altLang="ja-JP" sz="2200">
                <a:ea typeface="ＭＳ Ｐゴシック" charset="-128"/>
              </a:rPr>
              <a:t>Satellite observation provides </a:t>
            </a:r>
            <a:r>
              <a:rPr lang="en-US" altLang="ja-JP" sz="2200">
                <a:solidFill>
                  <a:srgbClr val="E60033"/>
                </a:solidFill>
                <a:ea typeface="ＭＳ Ｐゴシック" charset="-128"/>
              </a:rPr>
              <a:t>“Current Condition”</a:t>
            </a:r>
            <a:r>
              <a:rPr lang="en-US" altLang="ja-JP" sz="2200">
                <a:ea typeface="ＭＳ Ｐゴシック" charset="-128"/>
              </a:rPr>
              <a:t> and </a:t>
            </a:r>
            <a:r>
              <a:rPr lang="en-US" altLang="ja-JP" sz="2200">
                <a:solidFill>
                  <a:srgbClr val="E60033"/>
                </a:solidFill>
                <a:ea typeface="ＭＳ Ｐゴシック" charset="-128"/>
              </a:rPr>
              <a:t>“Anomaly”</a:t>
            </a:r>
            <a:r>
              <a:rPr lang="en-US" altLang="ja-JP" sz="2200">
                <a:ea typeface="ＭＳ Ｐゴシック" charset="-128"/>
              </a:rPr>
              <a:t> information and they are updated every 15 days (twice a  month).</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3"/>
          <p:cNvSpPr>
            <a:spLocks noGrp="1"/>
          </p:cNvSpPr>
          <p:nvPr>
            <p:ph type="sldNum" sz="quarter" idx="10"/>
          </p:nvPr>
        </p:nvSpPr>
        <p:spPr/>
        <p:txBody>
          <a:bodyPr/>
          <a:lstStyle/>
          <a:p>
            <a:pPr>
              <a:defRPr/>
            </a:pPr>
            <a:fld id="{28AF9C5B-01BD-478D-9077-5497280B8863}" type="slidenum">
              <a:rPr lang="en-US" altLang="ja-JP">
                <a:solidFill>
                  <a:srgbClr val="000000"/>
                </a:solidFill>
              </a:rPr>
              <a:pPr>
                <a:defRPr/>
              </a:pPr>
              <a:t>23</a:t>
            </a:fld>
            <a:endParaRPr lang="en-US" altLang="ja-JP">
              <a:solidFill>
                <a:srgbClr val="000000"/>
              </a:solidFill>
            </a:endParaRPr>
          </a:p>
        </p:txBody>
      </p:sp>
      <p:sp>
        <p:nvSpPr>
          <p:cNvPr id="53249" name="Rectangle 1"/>
          <p:cNvSpPr>
            <a:spLocks noGrp="1" noChangeArrowheads="1"/>
          </p:cNvSpPr>
          <p:nvPr>
            <p:ph type="title"/>
          </p:nvPr>
        </p:nvSpPr>
        <p:spPr/>
        <p:txBody>
          <a:bodyPr rIns="132080"/>
          <a:lstStyle/>
          <a:p>
            <a:pPr eaLnBrk="1" hangingPunct="1">
              <a:defRPr/>
            </a:pPr>
            <a:r>
              <a:rPr lang="en-US" altLang="ja-JP" smtClean="0">
                <a:ea typeface="ＭＳ Ｐゴシック" pitchFamily="50" charset="-128"/>
              </a:rPr>
              <a:t>JASMIN - Data-distribution </a:t>
            </a:r>
            <a:r>
              <a:rPr lang="en-US" altLang="ja-JP" dirty="0" smtClean="0">
                <a:ea typeface="ＭＳ Ｐゴシック" pitchFamily="50" charset="-128"/>
              </a:rPr>
              <a:t>System for Rice Outlook</a:t>
            </a:r>
          </a:p>
        </p:txBody>
      </p:sp>
      <p:sp>
        <p:nvSpPr>
          <p:cNvPr id="50180" name="Rectangle 2"/>
          <p:cNvSpPr>
            <a:spLocks noGrp="1" noChangeArrowheads="1"/>
          </p:cNvSpPr>
          <p:nvPr>
            <p:ph type="body" idx="1"/>
          </p:nvPr>
        </p:nvSpPr>
        <p:spPr>
          <a:xfrm>
            <a:off x="196850" y="790575"/>
            <a:ext cx="8940800" cy="1003300"/>
          </a:xfrm>
        </p:spPr>
        <p:txBody>
          <a:bodyPr rIns="132080"/>
          <a:lstStyle/>
          <a:p>
            <a:pPr eaLnBrk="1" hangingPunct="1"/>
            <a:r>
              <a:rPr lang="en-US" altLang="ja-JP" smtClean="0">
                <a:ea typeface="ＭＳ Ｐゴシック" pitchFamily="50" charset="-128"/>
              </a:rPr>
              <a:t>Each data will be updated twice a month (15th, 31th day of month).</a:t>
            </a:r>
          </a:p>
          <a:p>
            <a:pPr eaLnBrk="1" hangingPunct="1"/>
            <a:r>
              <a:rPr lang="en-US" altLang="ja-JP" smtClean="0">
                <a:ea typeface="ＭＳ Ｐゴシック" pitchFamily="50" charset="-128"/>
              </a:rPr>
              <a:t>Users can access and get latest data any time.</a:t>
            </a:r>
          </a:p>
        </p:txBody>
      </p:sp>
      <p:sp>
        <p:nvSpPr>
          <p:cNvPr id="50181" name="Rectangle 3"/>
          <p:cNvSpPr>
            <a:spLocks/>
          </p:cNvSpPr>
          <p:nvPr/>
        </p:nvSpPr>
        <p:spPr bwMode="auto">
          <a:xfrm>
            <a:off x="203201" y="6350011"/>
            <a:ext cx="5181802" cy="276999"/>
          </a:xfrm>
          <a:prstGeom prst="rect">
            <a:avLst/>
          </a:prstGeom>
          <a:noFill/>
          <a:ln w="12700">
            <a:solidFill>
              <a:schemeClr val="tx1"/>
            </a:solidFill>
            <a:miter lim="800000"/>
            <a:headEnd/>
            <a:tailEnd/>
          </a:ln>
        </p:spPr>
        <p:txBody>
          <a:bodyPr wrap="none" lIns="0" tIns="0" rIns="40639" bIns="0">
            <a:spAutoFit/>
          </a:bodyPr>
          <a:lstStyle/>
          <a:p>
            <a:pPr marL="39688" algn="l"/>
            <a:r>
              <a:rPr lang="en-US" altLang="ja-JP" sz="1800" smtClean="0">
                <a:latin typeface="Calibri" pitchFamily="34" charset="0"/>
                <a:ea typeface="ＭＳ Ｐゴシック" pitchFamily="50" charset="-128"/>
                <a:sym typeface="Calibri" pitchFamily="34" charset="0"/>
              </a:rPr>
              <a:t>http://suzaku.eorc.jaxa.jp/GCOM_W/JASM/index.html</a:t>
            </a:r>
          </a:p>
        </p:txBody>
      </p:sp>
      <p:pic>
        <p:nvPicPr>
          <p:cNvPr id="50182" name="Picture 4"/>
          <p:cNvPicPr>
            <a:picLocks noChangeArrowheads="1"/>
          </p:cNvPicPr>
          <p:nvPr/>
        </p:nvPicPr>
        <p:blipFill>
          <a:blip r:embed="rId2" cstate="print"/>
          <a:srcRect/>
          <a:stretch>
            <a:fillRect/>
          </a:stretch>
        </p:blipFill>
        <p:spPr bwMode="auto">
          <a:xfrm>
            <a:off x="196851" y="1836738"/>
            <a:ext cx="4902200" cy="3568700"/>
          </a:xfrm>
          <a:prstGeom prst="rect">
            <a:avLst/>
          </a:prstGeom>
          <a:noFill/>
          <a:ln w="9525">
            <a:noFill/>
            <a:miter lim="800000"/>
            <a:headEnd/>
            <a:tailEnd/>
          </a:ln>
        </p:spPr>
      </p:pic>
      <p:pic>
        <p:nvPicPr>
          <p:cNvPr id="50183" name="Picture 5"/>
          <p:cNvPicPr>
            <a:picLocks noChangeArrowheads="1"/>
          </p:cNvPicPr>
          <p:nvPr/>
        </p:nvPicPr>
        <p:blipFill>
          <a:blip r:embed="rId3" cstate="print"/>
          <a:srcRect/>
          <a:stretch>
            <a:fillRect/>
          </a:stretch>
        </p:blipFill>
        <p:spPr bwMode="auto">
          <a:xfrm>
            <a:off x="2649543" y="2505075"/>
            <a:ext cx="4902200" cy="3683000"/>
          </a:xfrm>
          <a:prstGeom prst="rect">
            <a:avLst/>
          </a:prstGeom>
          <a:noFill/>
          <a:ln w="9525">
            <a:noFill/>
            <a:miter lim="800000"/>
            <a:headEnd/>
            <a:tailEnd/>
          </a:ln>
        </p:spPr>
      </p:pic>
      <p:pic>
        <p:nvPicPr>
          <p:cNvPr id="50184" name="Picture 6"/>
          <p:cNvPicPr>
            <a:picLocks noChangeArrowheads="1"/>
          </p:cNvPicPr>
          <p:nvPr/>
        </p:nvPicPr>
        <p:blipFill>
          <a:blip r:embed="rId4" cstate="print"/>
          <a:srcRect/>
          <a:stretch>
            <a:fillRect/>
          </a:stretch>
        </p:blipFill>
        <p:spPr bwMode="auto">
          <a:xfrm>
            <a:off x="5711830" y="2914650"/>
            <a:ext cx="3022600" cy="4052888"/>
          </a:xfrm>
          <a:prstGeom prst="rect">
            <a:avLst/>
          </a:prstGeom>
          <a:noFill/>
          <a:ln w="9525">
            <a:noFill/>
            <a:miter lim="800000"/>
            <a:headEnd/>
            <a:tailEnd/>
          </a:ln>
        </p:spPr>
      </p:pic>
      <p:sp>
        <p:nvSpPr>
          <p:cNvPr id="50185" name="Rectangle 7"/>
          <p:cNvSpPr>
            <a:spLocks/>
          </p:cNvSpPr>
          <p:nvPr/>
        </p:nvSpPr>
        <p:spPr bwMode="auto">
          <a:xfrm>
            <a:off x="1219201" y="5537211"/>
            <a:ext cx="422166" cy="276999"/>
          </a:xfrm>
          <a:prstGeom prst="rect">
            <a:avLst/>
          </a:prstGeom>
          <a:noFill/>
          <a:ln w="12700">
            <a:noFill/>
            <a:miter lim="800000"/>
            <a:headEnd/>
            <a:tailEnd/>
          </a:ln>
        </p:spPr>
        <p:txBody>
          <a:bodyPr wrap="none" lIns="0" tIns="0" rIns="40639" bIns="0">
            <a:spAutoFit/>
          </a:bodyPr>
          <a:lstStyle/>
          <a:p>
            <a:pPr marL="39688" algn="l"/>
            <a:r>
              <a:rPr lang="en-US" altLang="ja-JP" sz="1800" smtClean="0">
                <a:solidFill>
                  <a:srgbClr val="E60033"/>
                </a:solidFill>
                <a:latin typeface="Calibri Bold" charset="0"/>
                <a:ea typeface="ＭＳ Ｐゴシック" pitchFamily="50" charset="-128"/>
                <a:sym typeface="Calibri Bold" charset="0"/>
              </a:rPr>
              <a:t>Top</a:t>
            </a:r>
          </a:p>
        </p:txBody>
      </p:sp>
      <p:sp>
        <p:nvSpPr>
          <p:cNvPr id="50186" name="Rectangle 8"/>
          <p:cNvSpPr>
            <a:spLocks/>
          </p:cNvSpPr>
          <p:nvPr/>
        </p:nvSpPr>
        <p:spPr bwMode="auto">
          <a:xfrm>
            <a:off x="5624518" y="2032011"/>
            <a:ext cx="1923411" cy="276999"/>
          </a:xfrm>
          <a:prstGeom prst="rect">
            <a:avLst/>
          </a:prstGeom>
          <a:noFill/>
          <a:ln w="12700">
            <a:noFill/>
            <a:miter lim="800000"/>
            <a:headEnd/>
            <a:tailEnd/>
          </a:ln>
        </p:spPr>
        <p:txBody>
          <a:bodyPr wrap="none" lIns="0" tIns="0" rIns="40639" bIns="0">
            <a:spAutoFit/>
          </a:bodyPr>
          <a:lstStyle/>
          <a:p>
            <a:pPr marL="39688" algn="l"/>
            <a:r>
              <a:rPr lang="en-US" altLang="ja-JP" sz="1800" smtClean="0">
                <a:solidFill>
                  <a:srgbClr val="E60033"/>
                </a:solidFill>
                <a:latin typeface="Calibri Bold" charset="0"/>
                <a:ea typeface="ＭＳ Ｐゴシック" pitchFamily="50" charset="-128"/>
                <a:sym typeface="Calibri Bold" charset="0"/>
              </a:rPr>
              <a:t>Spatial Distribution</a:t>
            </a:r>
          </a:p>
        </p:txBody>
      </p:sp>
      <p:sp>
        <p:nvSpPr>
          <p:cNvPr id="50187" name="Rectangle 9"/>
          <p:cNvSpPr>
            <a:spLocks/>
          </p:cNvSpPr>
          <p:nvPr/>
        </p:nvSpPr>
        <p:spPr bwMode="auto">
          <a:xfrm>
            <a:off x="7696201" y="2489211"/>
            <a:ext cx="1193916" cy="276999"/>
          </a:xfrm>
          <a:prstGeom prst="rect">
            <a:avLst/>
          </a:prstGeom>
          <a:noFill/>
          <a:ln w="12700">
            <a:noFill/>
            <a:miter lim="800000"/>
            <a:headEnd/>
            <a:tailEnd/>
          </a:ln>
        </p:spPr>
        <p:txBody>
          <a:bodyPr wrap="none" lIns="0" tIns="0" rIns="40639" bIns="0">
            <a:spAutoFit/>
          </a:bodyPr>
          <a:lstStyle/>
          <a:p>
            <a:pPr marL="39688" algn="l"/>
            <a:r>
              <a:rPr lang="en-US" altLang="ja-JP" sz="1800" smtClean="0">
                <a:solidFill>
                  <a:srgbClr val="E60033"/>
                </a:solidFill>
                <a:latin typeface="Calibri Bold" charset="0"/>
                <a:ea typeface="ＭＳ Ｐゴシック" pitchFamily="50" charset="-128"/>
                <a:sym typeface="Calibri Bold" charset="0"/>
              </a:rPr>
              <a:t>Time-Series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3"/>
          <p:cNvSpPr>
            <a:spLocks noGrp="1"/>
          </p:cNvSpPr>
          <p:nvPr>
            <p:ph type="sldNum" sz="quarter" idx="10"/>
          </p:nvPr>
        </p:nvSpPr>
        <p:spPr/>
        <p:txBody>
          <a:bodyPr/>
          <a:lstStyle/>
          <a:p>
            <a:fld id="{7662DBC2-FF99-4AF9-838E-33D6A861CCCC}" type="slidenum">
              <a:rPr lang="en-US" altLang="ja-JP">
                <a:solidFill>
                  <a:srgbClr val="000000"/>
                </a:solidFill>
              </a:rPr>
              <a:pPr/>
              <a:t>24</a:t>
            </a:fld>
            <a:endParaRPr lang="en-US" altLang="ja-JP">
              <a:solidFill>
                <a:srgbClr val="000000"/>
              </a:solidFill>
            </a:endParaRPr>
          </a:p>
        </p:txBody>
      </p:sp>
      <p:sp>
        <p:nvSpPr>
          <p:cNvPr id="47105" name="Rectangle 1"/>
          <p:cNvSpPr>
            <a:spLocks noGrp="1" noChangeArrowheads="1"/>
          </p:cNvSpPr>
          <p:nvPr>
            <p:ph type="title"/>
          </p:nvPr>
        </p:nvSpPr>
        <p:spPr>
          <a:ln/>
        </p:spPr>
        <p:txBody>
          <a:bodyPr rIns="132080"/>
          <a:lstStyle/>
          <a:p>
            <a:r>
              <a:rPr lang="en-US" altLang="ja-JP">
                <a:ea typeface="ＭＳ Ｐゴシック" charset="-128"/>
              </a:rPr>
              <a:t>Precipitation</a:t>
            </a:r>
          </a:p>
        </p:txBody>
      </p:sp>
      <p:sp>
        <p:nvSpPr>
          <p:cNvPr id="47106" name="Rectangle 2"/>
          <p:cNvSpPr>
            <a:spLocks noGrp="1" noChangeArrowheads="1"/>
          </p:cNvSpPr>
          <p:nvPr>
            <p:ph type="body" idx="1"/>
          </p:nvPr>
        </p:nvSpPr>
        <p:spPr>
          <a:ln/>
        </p:spPr>
        <p:txBody>
          <a:bodyPr rIns="132080"/>
          <a:lstStyle/>
          <a:p>
            <a:r>
              <a:rPr lang="en-US" altLang="ja-JP">
                <a:ea typeface="ＭＳ Ｐゴシック" charset="-128"/>
              </a:rPr>
              <a:t>This system provide “Precipitation” accumulated 15-day precipitation. </a:t>
            </a:r>
          </a:p>
          <a:p>
            <a:r>
              <a:rPr lang="en-US" altLang="ja-JP">
                <a:ea typeface="ＭＳ Ｐゴシック" charset="-128"/>
              </a:rPr>
              <a:t>Few precipitation can causes drought and too much precipitation can causes flooding.</a:t>
            </a:r>
          </a:p>
        </p:txBody>
      </p:sp>
      <p:pic>
        <p:nvPicPr>
          <p:cNvPr id="4710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801" y="3225800"/>
            <a:ext cx="3810000" cy="3492500"/>
          </a:xfrm>
          <a:prstGeom prst="rect">
            <a:avLst/>
          </a:prstGeom>
          <a:noFill/>
          <a:ln w="9525" cap="flat">
            <a:noFill/>
            <a:round/>
            <a:headEnd/>
            <a:tailEnd/>
          </a:ln>
        </p:spPr>
      </p:pic>
      <p:grpSp>
        <p:nvGrpSpPr>
          <p:cNvPr id="2" name="Group 7"/>
          <p:cNvGrpSpPr>
            <a:grpSpLocks/>
          </p:cNvGrpSpPr>
          <p:nvPr/>
        </p:nvGrpSpPr>
        <p:grpSpPr bwMode="auto">
          <a:xfrm>
            <a:off x="3454401" y="4114800"/>
            <a:ext cx="885826" cy="2501900"/>
            <a:chOff x="0" y="0"/>
            <a:chExt cx="558" cy="1576"/>
          </a:xfrm>
        </p:grpSpPr>
        <p:pic>
          <p:nvPicPr>
            <p:cNvPr id="47108"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400" cy="1573"/>
            </a:xfrm>
            <a:prstGeom prst="rect">
              <a:avLst/>
            </a:prstGeom>
            <a:noFill/>
            <a:ln w="9525" cap="flat">
              <a:noFill/>
              <a:round/>
              <a:headEnd/>
              <a:tailEnd/>
            </a:ln>
          </p:spPr>
        </p:pic>
        <p:sp>
          <p:nvSpPr>
            <p:cNvPr id="47109" name="Rectangle 5"/>
            <p:cNvSpPr>
              <a:spLocks/>
            </p:cNvSpPr>
            <p:nvPr/>
          </p:nvSpPr>
          <p:spPr bwMode="auto">
            <a:xfrm>
              <a:off x="239" y="240"/>
              <a:ext cx="319" cy="136"/>
            </a:xfrm>
            <a:prstGeom prst="rect">
              <a:avLst/>
            </a:prstGeom>
            <a:noFill/>
            <a:ln w="12700" cap="flat">
              <a:noFill/>
              <a:miter lim="800000"/>
              <a:headEnd type="none" w="med" len="med"/>
              <a:tailEnd type="none" w="med" len="med"/>
            </a:ln>
          </p:spPr>
          <p:txBody>
            <a:bodyPr wrap="none" lIns="0" tIns="0" rIns="40639" bIns="0">
              <a:spAutoFit/>
            </a:bodyPr>
            <a:lstStyle/>
            <a:p>
              <a:pPr marL="39688" algn="l"/>
              <a:r>
                <a:rPr lang="en-US" altLang="ja-JP" sz="1400" smtClean="0">
                  <a:solidFill>
                    <a:srgbClr val="FF0000"/>
                  </a:solidFill>
                  <a:latin typeface="Calibri Bold" charset="0"/>
                  <a:ea typeface="ＭＳ Ｐゴシック" charset="-128"/>
                  <a:sym typeface="Calibri Bold" charset="0"/>
                </a:rPr>
                <a:t>Much</a:t>
              </a:r>
            </a:p>
          </p:txBody>
        </p:sp>
        <p:sp>
          <p:nvSpPr>
            <p:cNvPr id="47110" name="Rectangle 6"/>
            <p:cNvSpPr>
              <a:spLocks/>
            </p:cNvSpPr>
            <p:nvPr/>
          </p:nvSpPr>
          <p:spPr bwMode="auto">
            <a:xfrm>
              <a:off x="280" y="1440"/>
              <a:ext cx="246" cy="136"/>
            </a:xfrm>
            <a:prstGeom prst="rect">
              <a:avLst/>
            </a:prstGeom>
            <a:noFill/>
            <a:ln w="12700" cap="flat">
              <a:noFill/>
              <a:miter lim="800000"/>
              <a:headEnd type="none" w="med" len="med"/>
              <a:tailEnd type="none" w="med" len="med"/>
            </a:ln>
          </p:spPr>
          <p:txBody>
            <a:bodyPr wrap="none" lIns="0" tIns="0" rIns="40639" bIns="0">
              <a:spAutoFit/>
            </a:bodyPr>
            <a:lstStyle/>
            <a:p>
              <a:pPr marL="39688" algn="l"/>
              <a:r>
                <a:rPr lang="en-US" altLang="ja-JP" sz="1400" smtClean="0">
                  <a:solidFill>
                    <a:srgbClr val="19448E"/>
                  </a:solidFill>
                  <a:latin typeface="Calibri Bold" charset="0"/>
                  <a:ea typeface="ＭＳ Ｐゴシック" charset="-128"/>
                  <a:sym typeface="Calibri Bold" charset="0"/>
                </a:rPr>
                <a:t>Less</a:t>
              </a:r>
            </a:p>
          </p:txBody>
        </p:sp>
      </p:grpSp>
      <p:pic>
        <p:nvPicPr>
          <p:cNvPr id="47112" name="Picture 8"/>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445000" y="3263900"/>
            <a:ext cx="3810000" cy="3492500"/>
          </a:xfrm>
          <a:prstGeom prst="rect">
            <a:avLst/>
          </a:prstGeom>
          <a:noFill/>
          <a:ln w="9525" cap="flat">
            <a:noFill/>
            <a:round/>
            <a:headEnd/>
            <a:tailEnd/>
          </a:ln>
        </p:spPr>
      </p:pic>
      <p:grpSp>
        <p:nvGrpSpPr>
          <p:cNvPr id="3" name="Group 12"/>
          <p:cNvGrpSpPr>
            <a:grpSpLocks/>
          </p:cNvGrpSpPr>
          <p:nvPr/>
        </p:nvGrpSpPr>
        <p:grpSpPr bwMode="auto">
          <a:xfrm>
            <a:off x="7874000" y="4216412"/>
            <a:ext cx="1079500" cy="2536825"/>
            <a:chOff x="0" y="0"/>
            <a:chExt cx="680" cy="1598"/>
          </a:xfrm>
        </p:grpSpPr>
        <p:pic>
          <p:nvPicPr>
            <p:cNvPr id="47113" name="Picture 9"/>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0" y="0"/>
              <a:ext cx="437" cy="1568"/>
            </a:xfrm>
            <a:prstGeom prst="rect">
              <a:avLst/>
            </a:prstGeom>
            <a:noFill/>
            <a:ln w="9525" cap="flat">
              <a:noFill/>
              <a:round/>
              <a:headEnd/>
              <a:tailEnd/>
            </a:ln>
          </p:spPr>
        </p:pic>
        <p:sp>
          <p:nvSpPr>
            <p:cNvPr id="47114" name="Rectangle 10"/>
            <p:cNvSpPr>
              <a:spLocks/>
            </p:cNvSpPr>
            <p:nvPr/>
          </p:nvSpPr>
          <p:spPr bwMode="auto">
            <a:xfrm>
              <a:off x="288" y="263"/>
              <a:ext cx="392" cy="216"/>
            </a:xfrm>
            <a:prstGeom prst="rect">
              <a:avLst/>
            </a:prstGeom>
            <a:noFill/>
            <a:ln w="12700" cap="flat">
              <a:noFill/>
              <a:miter lim="800000"/>
              <a:headEnd type="none" w="med" len="med"/>
              <a:tailEnd type="none" w="med" len="med"/>
            </a:ln>
          </p:spPr>
          <p:txBody>
            <a:bodyPr lIns="0" tIns="0" rIns="40639" bIns="0"/>
            <a:lstStyle/>
            <a:p>
              <a:pPr marL="39688" algn="l"/>
              <a:r>
                <a:rPr lang="en-US" altLang="ja-JP" sz="1400" smtClean="0">
                  <a:solidFill>
                    <a:srgbClr val="FF0000"/>
                  </a:solidFill>
                  <a:latin typeface="Calibri Bold" charset="0"/>
                  <a:ea typeface="ＭＳ Ｐゴシック" charset="-128"/>
                  <a:sym typeface="Calibri Bold" charset="0"/>
                </a:rPr>
                <a:t>Much</a:t>
              </a:r>
            </a:p>
          </p:txBody>
        </p:sp>
        <p:sp>
          <p:nvSpPr>
            <p:cNvPr id="47115" name="Rectangle 11"/>
            <p:cNvSpPr>
              <a:spLocks/>
            </p:cNvSpPr>
            <p:nvPr/>
          </p:nvSpPr>
          <p:spPr bwMode="auto">
            <a:xfrm>
              <a:off x="308" y="1382"/>
              <a:ext cx="344" cy="216"/>
            </a:xfrm>
            <a:prstGeom prst="rect">
              <a:avLst/>
            </a:prstGeom>
            <a:noFill/>
            <a:ln w="12700" cap="flat">
              <a:noFill/>
              <a:miter lim="800000"/>
              <a:headEnd type="none" w="med" len="med"/>
              <a:tailEnd type="none" w="med" len="med"/>
            </a:ln>
          </p:spPr>
          <p:txBody>
            <a:bodyPr lIns="0" tIns="0" rIns="40639" bIns="0"/>
            <a:lstStyle/>
            <a:p>
              <a:pPr marL="39688" algn="l"/>
              <a:r>
                <a:rPr lang="en-US" altLang="ja-JP" sz="1400" smtClean="0">
                  <a:solidFill>
                    <a:srgbClr val="004080"/>
                  </a:solidFill>
                  <a:latin typeface="Calibri Bold" charset="0"/>
                  <a:ea typeface="ＭＳ Ｐゴシック" charset="-128"/>
                  <a:sym typeface="Calibri Bold" charset="0"/>
                </a:rPr>
                <a:t>Less</a:t>
              </a:r>
            </a:p>
          </p:txBody>
        </p:sp>
      </p:grpSp>
      <p:sp>
        <p:nvSpPr>
          <p:cNvPr id="47117" name="Rectangle 13"/>
          <p:cNvSpPr>
            <a:spLocks/>
          </p:cNvSpPr>
          <p:nvPr/>
        </p:nvSpPr>
        <p:spPr bwMode="auto">
          <a:xfrm>
            <a:off x="990605" y="2679700"/>
            <a:ext cx="2092561" cy="338554"/>
          </a:xfrm>
          <a:prstGeom prst="rect">
            <a:avLst/>
          </a:prstGeom>
          <a:noFill/>
          <a:ln w="12700" cap="flat">
            <a:noFill/>
            <a:miter lim="800000"/>
            <a:headEnd type="none" w="med" len="med"/>
            <a:tailEnd type="none" w="med" len="med"/>
          </a:ln>
        </p:spPr>
        <p:txBody>
          <a:bodyPr wrap="none" lIns="0" tIns="0" rIns="0" bIns="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200" smtClean="0">
                <a:latin typeface="Calibri Bold" charset="0"/>
                <a:ea typeface="ＭＳ Ｐゴシック" charset="-128"/>
                <a:sym typeface="Calibri Bold" charset="0"/>
              </a:rPr>
              <a:t>Current Condition</a:t>
            </a:r>
          </a:p>
        </p:txBody>
      </p:sp>
      <p:sp>
        <p:nvSpPr>
          <p:cNvPr id="47118" name="Rectangle 14"/>
          <p:cNvSpPr>
            <a:spLocks/>
          </p:cNvSpPr>
          <p:nvPr/>
        </p:nvSpPr>
        <p:spPr bwMode="auto">
          <a:xfrm>
            <a:off x="5727699" y="2679700"/>
            <a:ext cx="1045158" cy="338554"/>
          </a:xfrm>
          <a:prstGeom prst="rect">
            <a:avLst/>
          </a:prstGeom>
          <a:noFill/>
          <a:ln w="12700" cap="flat">
            <a:noFill/>
            <a:miter lim="800000"/>
            <a:headEnd type="none" w="med" len="med"/>
            <a:tailEnd type="none" w="med" len="med"/>
          </a:ln>
        </p:spPr>
        <p:txBody>
          <a:bodyPr wrap="none" lIns="0" tIns="0" rIns="0" bIns="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200" smtClean="0">
                <a:latin typeface="Calibri Bold" charset="0"/>
                <a:ea typeface="ＭＳ Ｐゴシック" charset="-128"/>
                <a:sym typeface="Calibri Bold" charset="0"/>
              </a:rPr>
              <a:t>Anomaly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Data requirement for outlook</a:t>
            </a:r>
            <a:endParaRPr kumimoji="1" lang="ja-JP" altLang="en-US" dirty="0"/>
          </a:p>
        </p:txBody>
      </p:sp>
      <p:sp>
        <p:nvSpPr>
          <p:cNvPr id="3" name="コンテンツ プレースホルダ 2"/>
          <p:cNvSpPr>
            <a:spLocks noGrp="1"/>
          </p:cNvSpPr>
          <p:nvPr>
            <p:ph idx="1"/>
          </p:nvPr>
        </p:nvSpPr>
        <p:spPr>
          <a:xfrm>
            <a:off x="179512" y="620688"/>
            <a:ext cx="8674100" cy="1714500"/>
          </a:xfrm>
        </p:spPr>
        <p:txBody>
          <a:bodyPr/>
          <a:lstStyle/>
          <a:p>
            <a:r>
              <a:rPr kumimoji="1" lang="en-US" altLang="ja-JP" dirty="0" smtClean="0"/>
              <a:t>Improve existing agro-met data</a:t>
            </a:r>
          </a:p>
          <a:p>
            <a:pPr lvl="1"/>
            <a:r>
              <a:rPr kumimoji="1" lang="en-US" altLang="ja-JP" dirty="0" smtClean="0"/>
              <a:t>Precipitation, LST:  GPM and new generation of geostationary weather satellites</a:t>
            </a:r>
          </a:p>
          <a:p>
            <a:pPr lvl="1"/>
            <a:r>
              <a:rPr kumimoji="1" lang="en-US" altLang="ja-JP" dirty="0" smtClean="0"/>
              <a:t>PAR, LST, NDVI: NPP, Sentinel-2 and GCOM-C</a:t>
            </a:r>
          </a:p>
          <a:p>
            <a:pPr lvl="1"/>
            <a:r>
              <a:rPr kumimoji="1" lang="en-US" altLang="ja-JP" dirty="0" smtClean="0"/>
              <a:t>Soil moisture, drought :  SMOS, SMAP, </a:t>
            </a:r>
          </a:p>
          <a:p>
            <a:pPr lvl="1"/>
            <a:r>
              <a:rPr kumimoji="1" lang="en-US" altLang="ja-JP" dirty="0" smtClean="0">
                <a:solidFill>
                  <a:srgbClr val="FF0000"/>
                </a:solidFill>
              </a:rPr>
              <a:t>Flood and water related disaster: MODIS,AMSR-2, NPP, Sentinel-2 and GCOM-C as well as </a:t>
            </a:r>
            <a:r>
              <a:rPr kumimoji="1" lang="en-US" altLang="ja-JP" dirty="0" err="1" smtClean="0">
                <a:solidFill>
                  <a:srgbClr val="FF0000"/>
                </a:solidFill>
              </a:rPr>
              <a:t>ScanSAR</a:t>
            </a:r>
            <a:r>
              <a:rPr kumimoji="1" lang="en-US" altLang="ja-JP" dirty="0" smtClean="0">
                <a:solidFill>
                  <a:srgbClr val="FF0000"/>
                </a:solidFill>
              </a:rPr>
              <a:t> of SARs</a:t>
            </a:r>
          </a:p>
          <a:p>
            <a:pPr lvl="1"/>
            <a:endParaRPr kumimoji="1" lang="en-US" altLang="ja-JP" dirty="0" smtClean="0"/>
          </a:p>
          <a:p>
            <a:r>
              <a:rPr kumimoji="1" lang="en-US" altLang="ja-JP" dirty="0" smtClean="0"/>
              <a:t>Adding countries for outlook to AMIS and ASEAN</a:t>
            </a:r>
          </a:p>
          <a:p>
            <a:pPr lvl="1"/>
            <a:r>
              <a:rPr kumimoji="1" lang="en-US" altLang="ja-JP" dirty="0" smtClean="0"/>
              <a:t>Cambodia, LaoPDR, Philippine, Myanmar with Indonesia, Thailand, Vietnam </a:t>
            </a:r>
          </a:p>
          <a:p>
            <a:pPr lvl="1"/>
            <a:endParaRPr kumimoji="1" lang="en-US" altLang="ja-JP" dirty="0" smtClean="0"/>
          </a:p>
          <a:p>
            <a:r>
              <a:rPr kumimoji="1" lang="en-US" altLang="ja-JP" dirty="0" smtClean="0">
                <a:solidFill>
                  <a:srgbClr val="FF0000"/>
                </a:solidFill>
              </a:rPr>
              <a:t>Need collaborative work to apply agro-met information derived from satellites to outlook text through holding capacity building under institutional support since agro experts don’t think they need those agro-met information for their outlook work</a:t>
            </a:r>
          </a:p>
          <a:p>
            <a:pPr lvl="1">
              <a:buNone/>
            </a:pPr>
            <a:endParaRPr kumimoji="1" lang="ja-JP" altLang="en-US" dirty="0"/>
          </a:p>
        </p:txBody>
      </p:sp>
      <p:sp>
        <p:nvSpPr>
          <p:cNvPr id="4" name="スライド番号プレースホルダ 3"/>
          <p:cNvSpPr>
            <a:spLocks noGrp="1"/>
          </p:cNvSpPr>
          <p:nvPr>
            <p:ph type="sldNum" sz="quarter" idx="10"/>
          </p:nvPr>
        </p:nvSpPr>
        <p:spPr/>
        <p:txBody>
          <a:bodyPr/>
          <a:lstStyle/>
          <a:p>
            <a:fld id="{597E08D4-36D4-47B7-8446-57C7E878D991}" type="slidenum">
              <a:rPr lang="en-US" altLang="ja-JP" smtClean="0">
                <a:solidFill>
                  <a:srgbClr val="000000"/>
                </a:solidFill>
              </a:rPr>
              <a:pPr/>
              <a:t>25</a:t>
            </a:fld>
            <a:endParaRPr lang="en-US" altLang="ja-JP">
              <a:solidFill>
                <a:srgbClr val="00000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4294967295"/>
          </p:nvPr>
        </p:nvSpPr>
        <p:spPr>
          <a:xfrm>
            <a:off x="6553201" y="6408738"/>
            <a:ext cx="2133600" cy="476250"/>
          </a:xfrm>
          <a:prstGeom prst="rect">
            <a:avLst/>
          </a:prstGeom>
          <a:noFill/>
          <a:ln>
            <a:miter lim="800000"/>
            <a:headEnd/>
            <a:tailEnd/>
          </a:ln>
        </p:spPr>
        <p:txBody>
          <a:bodyPr/>
          <a:lstStyle/>
          <a:p>
            <a:fld id="{6DFE904B-F32C-4503-8C4B-AD705C74BE00}" type="slidenum">
              <a:rPr lang="en-US" altLang="ja-JP" smtClean="0">
                <a:latin typeface="Arial" charset="0"/>
              </a:rPr>
              <a:pPr/>
              <a:t>26</a:t>
            </a:fld>
            <a:endParaRPr lang="en-US" altLang="ja-JP" smtClean="0">
              <a:latin typeface="Arial" charset="0"/>
            </a:endParaRPr>
          </a:p>
        </p:txBody>
      </p:sp>
      <p:sp>
        <p:nvSpPr>
          <p:cNvPr id="4099" name="Rectangle 4"/>
          <p:cNvSpPr>
            <a:spLocks noChangeArrowheads="1"/>
          </p:cNvSpPr>
          <p:nvPr/>
        </p:nvSpPr>
        <p:spPr bwMode="auto">
          <a:xfrm>
            <a:off x="1339850" y="115900"/>
            <a:ext cx="6400800" cy="461665"/>
          </a:xfrm>
          <a:prstGeom prst="rect">
            <a:avLst/>
          </a:prstGeom>
          <a:noFill/>
          <a:ln w="9525">
            <a:noFill/>
            <a:miter lim="800000"/>
            <a:headEnd/>
            <a:tailEnd/>
          </a:ln>
        </p:spPr>
        <p:txBody>
          <a:bodyPr>
            <a:spAutoFit/>
          </a:bodyPr>
          <a:lstStyle/>
          <a:p>
            <a:pPr algn="ctr"/>
            <a:r>
              <a:rPr kumimoji="0" lang="en-US" altLang="ja-JP" sz="2400" b="1" i="1" dirty="0" smtClean="0">
                <a:solidFill>
                  <a:schemeClr val="bg1"/>
                </a:solidFill>
              </a:rPr>
              <a:t>Questions?</a:t>
            </a:r>
            <a:endParaRPr kumimoji="0" lang="en-US" altLang="ja-JP" sz="2400" b="1" i="1" dirty="0">
              <a:solidFill>
                <a:schemeClr val="bg1"/>
              </a:solidFill>
            </a:endParaRPr>
          </a:p>
        </p:txBody>
      </p:sp>
      <p:pic>
        <p:nvPicPr>
          <p:cNvPr id="2" name="Picture 1" descr="Asia-Rice Crop_Final_300.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1844836"/>
            <a:ext cx="6948264" cy="2894387"/>
          </a:xfrm>
          <a:prstGeom prst="rect">
            <a:avLst/>
          </a:prstGeom>
        </p:spPr>
      </p:pic>
    </p:spTree>
    <p:extLst>
      <p:ext uri="{BB962C8B-B14F-4D97-AF65-F5344CB8AC3E}">
        <p14:creationId xmlns="" xmlns:p14="http://schemas.microsoft.com/office/powerpoint/2010/main" val="3247769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28802"/>
            <a:ext cx="7772400" cy="1362075"/>
          </a:xfrm>
        </p:spPr>
        <p:txBody>
          <a:bodyPr/>
          <a:lstStyle/>
          <a:p>
            <a:r>
              <a:rPr kumimoji="1" lang="en-US" altLang="ja-JP" dirty="0" smtClean="0"/>
              <a:t>APPENDIX – phase 1a requirements</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BA9177A2-A4CD-4DE7-8CE7-7B4536FF57A8}" type="slidenum">
              <a:rPr lang="en-US" altLang="ja-JP" smtClean="0">
                <a:solidFill>
                  <a:srgbClr val="000000"/>
                </a:solidFill>
              </a:rPr>
              <a:pPr>
                <a:defRPr/>
              </a:pPr>
              <a:t>27</a:t>
            </a:fld>
            <a:endParaRPr lang="en-US" altLang="ja-JP">
              <a:solidFill>
                <a:srgbClr val="00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81939" y="-31253"/>
            <a:ext cx="465388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srgbClr val="17375E"/>
                </a:solidFill>
              </a:rPr>
              <a:t>Phase 1A Space Data Requirements</a:t>
            </a:r>
            <a:endParaRPr lang="en-US" sz="2800" dirty="0">
              <a:solidFill>
                <a:srgbClr val="17375E"/>
              </a:solidFill>
            </a:endParaRPr>
          </a:p>
        </p:txBody>
      </p:sp>
      <p:sp>
        <p:nvSpPr>
          <p:cNvPr id="10" name="Title 1"/>
          <p:cNvSpPr txBox="1">
            <a:spLocks/>
          </p:cNvSpPr>
          <p:nvPr/>
        </p:nvSpPr>
        <p:spPr>
          <a:xfrm>
            <a:off x="-508043" y="972259"/>
            <a:ext cx="465388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prstClr val="black"/>
                </a:solidFill>
              </a:rPr>
              <a:t>Optical</a:t>
            </a:r>
            <a:endParaRPr lang="en-US" sz="2800" dirty="0">
              <a:solidFill>
                <a:prstClr val="black"/>
              </a:solidFill>
            </a:endParaRPr>
          </a:p>
        </p:txBody>
      </p:sp>
      <p:pic>
        <p:nvPicPr>
          <p:cNvPr id="2" name="Picture 1"/>
          <p:cNvPicPr>
            <a:picLocks noChangeAspect="1"/>
          </p:cNvPicPr>
          <p:nvPr/>
        </p:nvPicPr>
        <p:blipFill>
          <a:blip r:embed="rId2" cstate="print"/>
          <a:stretch>
            <a:fillRect/>
          </a:stretch>
        </p:blipFill>
        <p:spPr>
          <a:xfrm>
            <a:off x="1308103" y="1829106"/>
            <a:ext cx="6527800" cy="4432300"/>
          </a:xfrm>
          <a:prstGeom prst="rect">
            <a:avLst/>
          </a:prstGeom>
        </p:spPr>
      </p:pic>
    </p:spTree>
    <p:extLst>
      <p:ext uri="{BB962C8B-B14F-4D97-AF65-F5344CB8AC3E}">
        <p14:creationId xmlns="" xmlns:p14="http://schemas.microsoft.com/office/powerpoint/2010/main" val="2666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81939" y="-31253"/>
            <a:ext cx="465388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srgbClr val="17375E"/>
                </a:solidFill>
              </a:rPr>
              <a:t>Phase 1A Space Data Requirements</a:t>
            </a:r>
            <a:endParaRPr lang="en-US" sz="2800" dirty="0">
              <a:solidFill>
                <a:srgbClr val="17375E"/>
              </a:solidFill>
            </a:endParaRPr>
          </a:p>
        </p:txBody>
      </p:sp>
      <p:sp>
        <p:nvSpPr>
          <p:cNvPr id="9" name="Title 1"/>
          <p:cNvSpPr txBox="1">
            <a:spLocks/>
          </p:cNvSpPr>
          <p:nvPr/>
        </p:nvSpPr>
        <p:spPr>
          <a:xfrm>
            <a:off x="-572753" y="1148554"/>
            <a:ext cx="4653887" cy="8915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prstClr val="black"/>
                </a:solidFill>
              </a:rPr>
              <a:t>SAR</a:t>
            </a:r>
            <a:endParaRPr lang="en-US" sz="2800" dirty="0">
              <a:solidFill>
                <a:prstClr val="black"/>
              </a:solidFill>
            </a:endParaRPr>
          </a:p>
        </p:txBody>
      </p:sp>
      <p:pic>
        <p:nvPicPr>
          <p:cNvPr id="2" name="Picture 1"/>
          <p:cNvPicPr>
            <a:picLocks noChangeAspect="1"/>
          </p:cNvPicPr>
          <p:nvPr/>
        </p:nvPicPr>
        <p:blipFill>
          <a:blip r:embed="rId2" cstate="print"/>
          <a:stretch>
            <a:fillRect/>
          </a:stretch>
        </p:blipFill>
        <p:spPr>
          <a:xfrm>
            <a:off x="1407463" y="1905172"/>
            <a:ext cx="6059291" cy="4321355"/>
          </a:xfrm>
          <a:prstGeom prst="rect">
            <a:avLst/>
          </a:prstGeom>
        </p:spPr>
      </p:pic>
    </p:spTree>
    <p:extLst>
      <p:ext uri="{BB962C8B-B14F-4D97-AF65-F5344CB8AC3E}">
        <p14:creationId xmlns="" xmlns:p14="http://schemas.microsoft.com/office/powerpoint/2010/main" val="152447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rIns="40639"/>
          <a:lstStyle/>
          <a:p>
            <a:r>
              <a:rPr lang="en-US" altLang="ja-JP">
                <a:ea typeface="ＭＳ Ｐゴシック" charset="-128"/>
              </a:rPr>
              <a:t>Contributions of Remote Sensing to GLAM</a:t>
            </a:r>
          </a:p>
        </p:txBody>
      </p:sp>
      <p:pic>
        <p:nvPicPr>
          <p:cNvPr id="39938" name="Picture 2"/>
          <p:cNvPicPr>
            <a:picLocks noChangeAspect="1" noChangeArrowheads="1"/>
          </p:cNvPicPr>
          <p:nvPr/>
        </p:nvPicPr>
        <p:blipFill>
          <a:blip r:embed="rId2" cstate="print"/>
          <a:srcRect/>
          <a:stretch>
            <a:fillRect/>
          </a:stretch>
        </p:blipFill>
        <p:spPr bwMode="auto">
          <a:xfrm>
            <a:off x="787400" y="2679712"/>
            <a:ext cx="7620000" cy="4310063"/>
          </a:xfrm>
          <a:prstGeom prst="rect">
            <a:avLst/>
          </a:prstGeom>
          <a:noFill/>
          <a:ln w="25400" cap="flat">
            <a:noFill/>
            <a:round/>
            <a:headEnd/>
            <a:tailEnd/>
          </a:ln>
        </p:spPr>
      </p:pic>
      <p:sp>
        <p:nvSpPr>
          <p:cNvPr id="39939" name="Rectangle 3"/>
          <p:cNvSpPr>
            <a:spLocks noGrp="1" noChangeArrowheads="1"/>
          </p:cNvSpPr>
          <p:nvPr>
            <p:ph type="body" idx="1"/>
          </p:nvPr>
        </p:nvSpPr>
        <p:spPr>
          <a:xfrm>
            <a:off x="234950" y="815975"/>
            <a:ext cx="8674100" cy="2616200"/>
          </a:xfrm>
          <a:ln/>
        </p:spPr>
        <p:txBody>
          <a:bodyPr/>
          <a:lstStyle/>
          <a:p>
            <a:r>
              <a:rPr lang="en-US" altLang="ja-JP">
                <a:solidFill>
                  <a:srgbClr val="FF0080"/>
                </a:solidFill>
                <a:latin typeface="Calibri Bold" charset="0"/>
                <a:ea typeface="ＭＳ Ｐゴシック" charset="-128"/>
                <a:sym typeface="Calibri Bold" charset="0"/>
              </a:rPr>
              <a:t>Global Agricultural Geo-monitoring Initiative (GLAM)</a:t>
            </a:r>
            <a:r>
              <a:rPr lang="en-US" altLang="ja-JP">
                <a:ea typeface="ＭＳ Ｐゴシック" charset="-128"/>
              </a:rPr>
              <a:t/>
            </a:r>
            <a:br>
              <a:rPr lang="en-US" altLang="ja-JP">
                <a:ea typeface="ＭＳ Ｐゴシック" charset="-128"/>
              </a:rPr>
            </a:br>
            <a:r>
              <a:rPr lang="en-US" altLang="ja-JP" sz="2200">
                <a:solidFill>
                  <a:srgbClr val="333333"/>
                </a:solidFill>
                <a:ea typeface="ＭＳ Ｐゴシック" charset="-128"/>
              </a:rPr>
              <a:t>- Strengthen global agricultural monitoring </a:t>
            </a:r>
            <a:r>
              <a:rPr lang="en-US" altLang="ja-JP" sz="2200">
                <a:solidFill>
                  <a:srgbClr val="FF0080"/>
                </a:solidFill>
                <a:ea typeface="ＭＳ Ｐゴシック" charset="-128"/>
              </a:rPr>
              <a:t>by improving the use of </a:t>
            </a:r>
            <a:br>
              <a:rPr lang="en-US" altLang="ja-JP" sz="2200">
                <a:solidFill>
                  <a:srgbClr val="FF0080"/>
                </a:solidFill>
                <a:ea typeface="ＭＳ Ｐゴシック" charset="-128"/>
              </a:rPr>
            </a:br>
            <a:r>
              <a:rPr lang="en-US" altLang="ja-JP" sz="2200">
                <a:solidFill>
                  <a:srgbClr val="FF0080"/>
                </a:solidFill>
                <a:ea typeface="ＭＳ Ｐゴシック" charset="-128"/>
              </a:rPr>
              <a:t>  </a:t>
            </a:r>
            <a:r>
              <a:rPr lang="en-US" altLang="ja-JP" sz="2200">
                <a:solidFill>
                  <a:srgbClr val="FF0080"/>
                </a:solidFill>
                <a:latin typeface="Calibri Bold" charset="0"/>
                <a:ea typeface="ＭＳ Ｐゴシック" charset="-128"/>
                <a:sym typeface="Calibri Bold" charset="0"/>
              </a:rPr>
              <a:t>remote sensing tools</a:t>
            </a:r>
            <a:r>
              <a:rPr lang="en-US" altLang="ja-JP" sz="2200">
                <a:solidFill>
                  <a:srgbClr val="333333"/>
                </a:solidFill>
                <a:ea typeface="ＭＳ Ｐゴシック" charset="-128"/>
              </a:rPr>
              <a:t>.</a:t>
            </a:r>
            <a:r>
              <a:rPr lang="en-US" altLang="ja-JP" sz="2200">
                <a:ea typeface="ＭＳ Ｐゴシック" charset="-128"/>
              </a:rPr>
              <a:t/>
            </a:r>
            <a:br>
              <a:rPr lang="en-US" altLang="ja-JP" sz="2200">
                <a:ea typeface="ＭＳ Ｐゴシック" charset="-128"/>
              </a:rPr>
            </a:br>
            <a:r>
              <a:rPr lang="en-US" altLang="ja-JP" sz="2200">
                <a:solidFill>
                  <a:srgbClr val="333333"/>
                </a:solidFill>
                <a:ea typeface="ＭＳ Ｐゴシック" charset="-128"/>
              </a:rPr>
              <a:t>- To enhance</a:t>
            </a:r>
            <a:r>
              <a:rPr lang="en-US" altLang="ja-JP" sz="2200">
                <a:ea typeface="ＭＳ Ｐゴシック" charset="-128"/>
              </a:rPr>
              <a:t> </a:t>
            </a:r>
            <a:r>
              <a:rPr lang="en-US" altLang="ja-JP" sz="2200">
                <a:solidFill>
                  <a:srgbClr val="FF0080"/>
                </a:solidFill>
                <a:ea typeface="ＭＳ Ｐゴシック" charset="-128"/>
              </a:rPr>
              <a:t>crop production projections </a:t>
            </a:r>
            <a:r>
              <a:rPr lang="en-US" altLang="ja-JP" sz="2200">
                <a:solidFill>
                  <a:srgbClr val="333333"/>
                </a:solidFill>
                <a:ea typeface="ＭＳ Ｐゴシック" charset="-128"/>
              </a:rPr>
              <a:t>and</a:t>
            </a:r>
            <a:r>
              <a:rPr lang="en-US" altLang="ja-JP" sz="2200">
                <a:ea typeface="ＭＳ Ｐゴシック" charset="-128"/>
              </a:rPr>
              <a:t> </a:t>
            </a:r>
            <a:r>
              <a:rPr lang="en-US" altLang="ja-JP" sz="2200">
                <a:solidFill>
                  <a:srgbClr val="FF0080"/>
                </a:solidFill>
                <a:ea typeface="ＭＳ Ｐゴシック" charset="-128"/>
              </a:rPr>
              <a:t>weather forecasting</a:t>
            </a:r>
            <a:r>
              <a:rPr lang="en-US" altLang="ja-JP" sz="2200">
                <a:ea typeface="ＭＳ Ｐゴシック" charset="-128"/>
              </a:rPr>
              <a:t>. </a:t>
            </a:r>
            <a:br>
              <a:rPr lang="en-US" altLang="ja-JP" sz="2200">
                <a:ea typeface="ＭＳ Ｐゴシック" charset="-128"/>
              </a:rPr>
            </a:br>
            <a:r>
              <a:rPr lang="en-US" altLang="ja-JP" sz="2200">
                <a:solidFill>
                  <a:srgbClr val="333333"/>
                </a:solidFill>
                <a:ea typeface="ＭＳ Ｐゴシック" charset="-128"/>
              </a:rPr>
              <a:t>- </a:t>
            </a:r>
            <a:r>
              <a:rPr lang="en-US" altLang="ja-JP" sz="2200">
                <a:solidFill>
                  <a:srgbClr val="FF0080"/>
                </a:solidFill>
                <a:ea typeface="ＭＳ Ｐゴシック" charset="-128"/>
              </a:rPr>
              <a:t>Useful input for AMIS</a:t>
            </a:r>
            <a:r>
              <a:rPr lang="en-US" altLang="ja-JP" sz="2200">
                <a:solidFill>
                  <a:srgbClr val="333333"/>
                </a:solidFill>
                <a:ea typeface="ＭＳ Ｐゴシック" charset="-128"/>
              </a:rPr>
              <a:t> concerning the provision of more accurate </a:t>
            </a:r>
            <a:br>
              <a:rPr lang="en-US" altLang="ja-JP" sz="2200">
                <a:solidFill>
                  <a:srgbClr val="333333"/>
                </a:solidFill>
                <a:ea typeface="ＭＳ Ｐゴシック" charset="-128"/>
              </a:rPr>
            </a:br>
            <a:r>
              <a:rPr lang="en-US" altLang="ja-JP" sz="2200">
                <a:solidFill>
                  <a:srgbClr val="333333"/>
                </a:solidFill>
                <a:ea typeface="ＭＳ Ｐゴシック" charset="-128"/>
              </a:rPr>
              <a:t>  crop forecasts data.</a:t>
            </a:r>
            <a:r>
              <a:rPr lang="en-US" altLang="ja-JP">
                <a:ea typeface="ＭＳ Ｐゴシック" charset="-128"/>
              </a:rPr>
              <a:t/>
            </a:r>
            <a:br>
              <a:rPr lang="en-US" altLang="ja-JP">
                <a:ea typeface="ＭＳ Ｐゴシック" charset="-128"/>
              </a:rPr>
            </a:br>
            <a:r>
              <a:rPr lang="en-US" altLang="ja-JP">
                <a:ea typeface="ＭＳ Ｐゴシック" charset="-128"/>
              </a:rPr>
              <a:t>                  </a:t>
            </a:r>
          </a:p>
        </p:txBody>
      </p:sp>
      <p:pic>
        <p:nvPicPr>
          <p:cNvPr id="39940" name="Picture 4"/>
          <p:cNvPicPr>
            <a:picLocks noChangeArrowheads="1"/>
          </p:cNvPicPr>
          <p:nvPr/>
        </p:nvPicPr>
        <p:blipFill>
          <a:blip r:embed="rId3" cstate="print"/>
          <a:srcRect/>
          <a:stretch>
            <a:fillRect/>
          </a:stretch>
        </p:blipFill>
        <p:spPr bwMode="auto">
          <a:xfrm>
            <a:off x="6362701" y="5834063"/>
            <a:ext cx="2552700" cy="9398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3"/>
          <p:cNvSpPr>
            <a:spLocks noGrp="1"/>
          </p:cNvSpPr>
          <p:nvPr>
            <p:ph type="sldNum" sz="quarter" idx="10"/>
          </p:nvPr>
        </p:nvSpPr>
        <p:spPr/>
        <p:txBody>
          <a:bodyPr/>
          <a:lstStyle/>
          <a:p>
            <a:fld id="{47988220-279E-714D-B723-9FF3B36AF363}" type="slidenum">
              <a:rPr lang="en-US" altLang="ja-JP">
                <a:solidFill>
                  <a:srgbClr val="000000"/>
                </a:solidFill>
              </a:rPr>
              <a:pPr/>
              <a:t>30</a:t>
            </a:fld>
            <a:endParaRPr lang="en-US" altLang="ja-JP">
              <a:solidFill>
                <a:srgbClr val="000000"/>
              </a:solidFill>
            </a:endParaRPr>
          </a:p>
        </p:txBody>
      </p:sp>
      <p:pic>
        <p:nvPicPr>
          <p:cNvPr id="6041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99" y="722313"/>
            <a:ext cx="9525000" cy="609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60418" name="Rectangle 2"/>
          <p:cNvSpPr>
            <a:spLocks noGrp="1" noChangeArrowheads="1"/>
          </p:cNvSpPr>
          <p:nvPr>
            <p:ph type="title"/>
          </p:nvPr>
        </p:nvSpPr>
        <p:spPr>
          <a:ln/>
        </p:spPr>
        <p:txBody>
          <a:bodyPr rIns="132080"/>
          <a:lstStyle/>
          <a:p>
            <a:r>
              <a:rPr lang="en-US" altLang="ja-JP" sz="3000"/>
              <a:t>Technical Demonstrator Sites (TDS) for Asia-RiCE</a:t>
            </a:r>
          </a:p>
        </p:txBody>
      </p:sp>
      <p:sp>
        <p:nvSpPr>
          <p:cNvPr id="60419" name="Text Box 3"/>
          <p:cNvSpPr txBox="1">
            <a:spLocks noChangeArrowheads="1"/>
          </p:cNvSpPr>
          <p:nvPr/>
        </p:nvSpPr>
        <p:spPr bwMode="auto">
          <a:xfrm>
            <a:off x="8739192" y="6535738"/>
            <a:ext cx="2698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lgn="l">
              <a:defRPr sz="1200">
                <a:solidFill>
                  <a:schemeClr val="tx1"/>
                </a:solidFill>
                <a:latin typeface="ヒラギノ角ゴ Pro W3" charset="0"/>
                <a:ea typeface="ＭＳ Ｐゴシック" charset="0"/>
              </a:defRPr>
            </a:lvl1pPr>
            <a:lvl2pPr algn="l">
              <a:defRPr sz="1200">
                <a:solidFill>
                  <a:schemeClr val="tx1"/>
                </a:solidFill>
                <a:latin typeface="ヒラギノ角ゴ Pro W3" charset="0"/>
                <a:ea typeface="ＭＳ Ｐゴシック" charset="0"/>
              </a:defRPr>
            </a:lvl2pPr>
            <a:lvl3pPr algn="l">
              <a:defRPr sz="1200">
                <a:solidFill>
                  <a:schemeClr val="tx1"/>
                </a:solidFill>
                <a:latin typeface="ヒラギノ角ゴ Pro W3" charset="0"/>
                <a:ea typeface="ＭＳ Ｐゴシック" charset="0"/>
              </a:defRPr>
            </a:lvl3pPr>
            <a:lvl4pPr algn="l">
              <a:defRPr sz="1200">
                <a:solidFill>
                  <a:schemeClr val="tx1"/>
                </a:solidFill>
                <a:latin typeface="ヒラギノ角ゴ Pro W3" charset="0"/>
                <a:ea typeface="ＭＳ Ｐゴシック" charset="0"/>
              </a:defRPr>
            </a:lvl4pPr>
            <a:lvl5pPr algn="l">
              <a:defRPr sz="1200">
                <a:solidFill>
                  <a:schemeClr val="tx1"/>
                </a:solidFill>
                <a:latin typeface="ヒラギノ角ゴ Pro W3" charset="0"/>
                <a:ea typeface="ＭＳ Ｐゴシック" charset="0"/>
              </a:defRPr>
            </a:lvl5pPr>
            <a:lvl6pPr fontAlgn="base">
              <a:spcBef>
                <a:spcPct val="0"/>
              </a:spcBef>
              <a:spcAft>
                <a:spcPct val="0"/>
              </a:spcAft>
              <a:defRPr sz="1200">
                <a:solidFill>
                  <a:schemeClr val="tx1"/>
                </a:solidFill>
                <a:latin typeface="ヒラギノ角ゴ Pro W3" charset="0"/>
                <a:ea typeface="ＭＳ Ｐゴシック" charset="0"/>
              </a:defRPr>
            </a:lvl6pPr>
            <a:lvl7pPr fontAlgn="base">
              <a:spcBef>
                <a:spcPct val="0"/>
              </a:spcBef>
              <a:spcAft>
                <a:spcPct val="0"/>
              </a:spcAft>
              <a:defRPr sz="1200">
                <a:solidFill>
                  <a:schemeClr val="tx1"/>
                </a:solidFill>
                <a:latin typeface="ヒラギノ角ゴ Pro W3" charset="0"/>
                <a:ea typeface="ＭＳ Ｐゴシック" charset="0"/>
              </a:defRPr>
            </a:lvl7pPr>
            <a:lvl8pPr fontAlgn="base">
              <a:spcBef>
                <a:spcPct val="0"/>
              </a:spcBef>
              <a:spcAft>
                <a:spcPct val="0"/>
              </a:spcAft>
              <a:defRPr sz="1200">
                <a:solidFill>
                  <a:schemeClr val="tx1"/>
                </a:solidFill>
                <a:latin typeface="ヒラギノ角ゴ Pro W3" charset="0"/>
                <a:ea typeface="ＭＳ Ｐゴシック" charset="0"/>
              </a:defRPr>
            </a:lvl8pPr>
            <a:lvl9pPr fontAlgn="base">
              <a:spcBef>
                <a:spcPct val="0"/>
              </a:spcBef>
              <a:spcAft>
                <a:spcPct val="0"/>
              </a:spcAft>
              <a:defRPr sz="1200">
                <a:solidFill>
                  <a:schemeClr val="tx1"/>
                </a:solidFill>
                <a:latin typeface="ヒラギノ角ゴ Pro W3" charset="0"/>
                <a:ea typeface="ＭＳ Ｐゴシック" charset="0"/>
              </a:defRPr>
            </a:lvl9pPr>
          </a:lstStyle>
          <a:p>
            <a:pPr algn="ctr"/>
            <a:fld id="{C094CB72-B53D-3744-A739-90854C5CECBB}" type="slidenum">
              <a:rPr lang="en-US" altLang="ja-JP">
                <a:solidFill>
                  <a:srgbClr val="000000"/>
                </a:solidFill>
                <a:latin typeface="Calibri" charset="0"/>
                <a:cs typeface="Calibri" charset="0"/>
                <a:sym typeface="Calibri" charset="0"/>
              </a:rPr>
              <a:pPr algn="ctr"/>
              <a:t>30</a:t>
            </a:fld>
            <a:endParaRPr lang="en-US" altLang="ja-JP">
              <a:solidFill>
                <a:srgbClr val="000000"/>
              </a:solidFill>
              <a:latin typeface="Calibri" charset="0"/>
              <a:cs typeface="Calibri" charset="0"/>
              <a:sym typeface="Calibri" charset="0"/>
            </a:endParaRPr>
          </a:p>
        </p:txBody>
      </p:sp>
      <p:sp>
        <p:nvSpPr>
          <p:cNvPr id="60420" name="Rectangle 4"/>
          <p:cNvSpPr>
            <a:spLocks/>
          </p:cNvSpPr>
          <p:nvPr/>
        </p:nvSpPr>
        <p:spPr bwMode="auto">
          <a:xfrm>
            <a:off x="1117600" y="1841504"/>
            <a:ext cx="5591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00"/>
                </a:solidFill>
                <a:latin typeface="Calibri Bold" charset="0"/>
                <a:ea typeface="ＭＳ Ｐゴシック" charset="0"/>
                <a:cs typeface="Calibri Bold" charset="0"/>
                <a:sym typeface="Calibri Bold" charset="0"/>
              </a:rPr>
              <a:t>India</a:t>
            </a:r>
          </a:p>
        </p:txBody>
      </p:sp>
      <p:sp>
        <p:nvSpPr>
          <p:cNvPr id="60421" name="Rectangle 5"/>
          <p:cNvSpPr>
            <a:spLocks/>
          </p:cNvSpPr>
          <p:nvPr/>
        </p:nvSpPr>
        <p:spPr bwMode="auto">
          <a:xfrm>
            <a:off x="3187704" y="5943607"/>
            <a:ext cx="1012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8000"/>
                </a:solidFill>
                <a:latin typeface="Calibri Bold" charset="0"/>
                <a:ea typeface="ＭＳ Ｐゴシック" charset="0"/>
                <a:cs typeface="Calibri Bold" charset="0"/>
                <a:sym typeface="Calibri Bold" charset="0"/>
              </a:rPr>
              <a:t>Indonesia</a:t>
            </a:r>
          </a:p>
        </p:txBody>
      </p:sp>
      <p:sp>
        <p:nvSpPr>
          <p:cNvPr id="60422" name="Rectangle 6"/>
          <p:cNvSpPr>
            <a:spLocks/>
          </p:cNvSpPr>
          <p:nvPr/>
        </p:nvSpPr>
        <p:spPr bwMode="auto">
          <a:xfrm>
            <a:off x="4368804" y="3581406"/>
            <a:ext cx="112979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00"/>
                </a:solidFill>
                <a:latin typeface="Calibri Bold" charset="0"/>
                <a:ea typeface="ＭＳ Ｐゴシック" charset="0"/>
                <a:cs typeface="Calibri Bold" charset="0"/>
                <a:sym typeface="Calibri Bold" charset="0"/>
              </a:rPr>
              <a:t>Philippines</a:t>
            </a:r>
          </a:p>
        </p:txBody>
      </p:sp>
      <p:sp>
        <p:nvSpPr>
          <p:cNvPr id="60423" name="Rectangle 7"/>
          <p:cNvSpPr>
            <a:spLocks/>
          </p:cNvSpPr>
          <p:nvPr/>
        </p:nvSpPr>
        <p:spPr bwMode="auto">
          <a:xfrm>
            <a:off x="4368802" y="2374907"/>
            <a:ext cx="6200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00"/>
                </a:solidFill>
                <a:latin typeface="Calibri Bold" charset="0"/>
                <a:ea typeface="ＭＳ Ｐゴシック" charset="0"/>
                <a:cs typeface="Calibri Bold" charset="0"/>
                <a:sym typeface="Calibri Bold" charset="0"/>
              </a:rPr>
              <a:t>China</a:t>
            </a:r>
          </a:p>
        </p:txBody>
      </p:sp>
      <p:sp>
        <p:nvSpPr>
          <p:cNvPr id="60424" name="Rectangle 8"/>
          <p:cNvSpPr>
            <a:spLocks/>
          </p:cNvSpPr>
          <p:nvPr/>
        </p:nvSpPr>
        <p:spPr bwMode="auto">
          <a:xfrm>
            <a:off x="2997200" y="2882907"/>
            <a:ext cx="5078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00"/>
                </a:solidFill>
                <a:latin typeface="Calibri Bold" charset="0"/>
                <a:ea typeface="ＭＳ Ｐゴシック" charset="0"/>
                <a:cs typeface="Calibri Bold" charset="0"/>
                <a:sym typeface="Calibri Bold" charset="0"/>
              </a:rPr>
              <a:t>Laos</a:t>
            </a:r>
          </a:p>
        </p:txBody>
      </p:sp>
      <p:sp>
        <p:nvSpPr>
          <p:cNvPr id="60425" name="Rectangle 9"/>
          <p:cNvSpPr>
            <a:spLocks/>
          </p:cNvSpPr>
          <p:nvPr/>
        </p:nvSpPr>
        <p:spPr bwMode="auto">
          <a:xfrm>
            <a:off x="3098803" y="4165607"/>
            <a:ext cx="11987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8000"/>
                </a:solidFill>
                <a:latin typeface="Calibri Bold" charset="0"/>
                <a:ea typeface="ＭＳ Ｐゴシック" charset="0"/>
                <a:cs typeface="Calibri Bold" charset="0"/>
                <a:sym typeface="Calibri Bold" charset="0"/>
              </a:rPr>
              <a:t>Vietnam (S)</a:t>
            </a:r>
          </a:p>
        </p:txBody>
      </p:sp>
      <p:sp>
        <p:nvSpPr>
          <p:cNvPr id="60426" name="Rectangle 10"/>
          <p:cNvSpPr>
            <a:spLocks/>
          </p:cNvSpPr>
          <p:nvPr/>
        </p:nvSpPr>
        <p:spPr bwMode="auto">
          <a:xfrm>
            <a:off x="1752603" y="4546607"/>
            <a:ext cx="9317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00"/>
                </a:solidFill>
                <a:latin typeface="Calibri Bold" charset="0"/>
                <a:ea typeface="ＭＳ Ｐゴシック" charset="0"/>
                <a:cs typeface="Calibri Bold" charset="0"/>
                <a:sym typeface="Calibri Bold" charset="0"/>
              </a:rPr>
              <a:t>Malaysia</a:t>
            </a:r>
          </a:p>
        </p:txBody>
      </p:sp>
      <p:sp>
        <p:nvSpPr>
          <p:cNvPr id="60427" name="Rectangle 11"/>
          <p:cNvSpPr>
            <a:spLocks/>
          </p:cNvSpPr>
          <p:nvPr/>
        </p:nvSpPr>
        <p:spPr bwMode="auto">
          <a:xfrm>
            <a:off x="7073904" y="5422907"/>
            <a:ext cx="9759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8000"/>
                </a:solidFill>
                <a:latin typeface="Calibri Bold" charset="0"/>
                <a:ea typeface="ＭＳ Ｐゴシック" charset="0"/>
                <a:cs typeface="Calibri Bold" charset="0"/>
                <a:sym typeface="Calibri Bold" charset="0"/>
              </a:rPr>
              <a:t>Phase-1A</a:t>
            </a:r>
          </a:p>
        </p:txBody>
      </p:sp>
      <p:sp>
        <p:nvSpPr>
          <p:cNvPr id="60428" name="Rectangle 12"/>
          <p:cNvSpPr>
            <a:spLocks/>
          </p:cNvSpPr>
          <p:nvPr/>
        </p:nvSpPr>
        <p:spPr bwMode="auto">
          <a:xfrm>
            <a:off x="7073904" y="5740407"/>
            <a:ext cx="9662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66"/>
                </a:solidFill>
                <a:latin typeface="Calibri Bold" charset="0"/>
                <a:ea typeface="ＭＳ Ｐゴシック" charset="0"/>
                <a:cs typeface="Calibri Bold" charset="0"/>
                <a:sym typeface="Calibri Bold" charset="0"/>
              </a:rPr>
              <a:t>Phase-1B</a:t>
            </a:r>
          </a:p>
        </p:txBody>
      </p:sp>
      <p:sp>
        <p:nvSpPr>
          <p:cNvPr id="60429" name="Rectangle 13"/>
          <p:cNvSpPr>
            <a:spLocks/>
          </p:cNvSpPr>
          <p:nvPr/>
        </p:nvSpPr>
        <p:spPr bwMode="auto">
          <a:xfrm>
            <a:off x="2755901" y="2387607"/>
            <a:ext cx="124200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8000"/>
                </a:solidFill>
                <a:latin typeface="Calibri Bold" charset="0"/>
                <a:ea typeface="ＭＳ Ｐゴシック" charset="0"/>
                <a:cs typeface="Calibri Bold" charset="0"/>
                <a:sym typeface="Calibri Bold" charset="0"/>
              </a:rPr>
              <a:t>Vietnam (N)</a:t>
            </a:r>
          </a:p>
        </p:txBody>
      </p:sp>
      <p:sp>
        <p:nvSpPr>
          <p:cNvPr id="60430" name="Rectangle 14"/>
          <p:cNvSpPr>
            <a:spLocks/>
          </p:cNvSpPr>
          <p:nvPr/>
        </p:nvSpPr>
        <p:spPr bwMode="auto">
          <a:xfrm>
            <a:off x="5410201" y="2374907"/>
            <a:ext cx="7539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solidFill>
                  <a:srgbClr val="FFFF00"/>
                </a:solidFill>
                <a:latin typeface="Calibri Bold" charset="0"/>
                <a:ea typeface="ＭＳ Ｐゴシック" charset="0"/>
                <a:cs typeface="Calibri Bold" charset="0"/>
                <a:sym typeface="Calibri Bold" charset="0"/>
              </a:rPr>
              <a:t>Taiwan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5038" y="-5271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srgbClr val="17375E"/>
                </a:solidFill>
              </a:rPr>
              <a:t>Phase 1A: Indonesia</a:t>
            </a:r>
            <a:endParaRPr lang="en-US" sz="2800" dirty="0">
              <a:solidFill>
                <a:srgbClr val="17375E"/>
              </a:solidFill>
            </a:endParaRPr>
          </a:p>
        </p:txBody>
      </p:sp>
      <p:sp>
        <p:nvSpPr>
          <p:cNvPr id="7" name="Text Box 2"/>
          <p:cNvSpPr txBox="1">
            <a:spLocks noChangeArrowheads="1"/>
          </p:cNvSpPr>
          <p:nvPr/>
        </p:nvSpPr>
        <p:spPr bwMode="auto">
          <a:xfrm>
            <a:off x="5240107" y="3624138"/>
            <a:ext cx="3451133" cy="254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r">
              <a:lnSpc>
                <a:spcPct val="104000"/>
              </a:lnSpc>
              <a:spcBef>
                <a:spcPts val="1300"/>
              </a:spcBef>
            </a:pPr>
            <a:r>
              <a:rPr lang="en-GB" sz="1600" i="1" dirty="0" err="1" smtClean="0">
                <a:solidFill>
                  <a:prstClr val="black"/>
                </a:solidFill>
                <a:latin typeface="Times New Roman" charset="0"/>
                <a:cs typeface="+mn-cs"/>
              </a:rPr>
              <a:t>Subang</a:t>
            </a:r>
            <a:r>
              <a:rPr lang="en-GB" sz="1600" i="1" dirty="0" smtClean="0">
                <a:solidFill>
                  <a:prstClr val="black"/>
                </a:solidFill>
                <a:latin typeface="Times New Roman" charset="0"/>
                <a:cs typeface="+mn-cs"/>
              </a:rPr>
              <a:t> </a:t>
            </a:r>
            <a:r>
              <a:rPr lang="en-GB" sz="1600" i="1" dirty="0">
                <a:solidFill>
                  <a:prstClr val="black"/>
                </a:solidFill>
                <a:latin typeface="Times New Roman" charset="0"/>
                <a:cs typeface="+mn-cs"/>
              </a:rPr>
              <a:t>Region, West Java </a:t>
            </a:r>
            <a:r>
              <a:rPr lang="en-GB" sz="1600" i="1" dirty="0" smtClean="0">
                <a:solidFill>
                  <a:prstClr val="black"/>
                </a:solidFill>
                <a:latin typeface="Times New Roman" charset="0"/>
                <a:cs typeface="+mn-cs"/>
              </a:rPr>
              <a:t>Island.</a:t>
            </a:r>
            <a:endParaRPr lang="en-US" sz="4400" dirty="0">
              <a:solidFill>
                <a:prstClr val="black"/>
              </a:solidFill>
              <a:cs typeface="+mn-cs"/>
            </a:endParaRPr>
          </a:p>
        </p:txBody>
      </p:sp>
      <p:sp>
        <p:nvSpPr>
          <p:cNvPr id="6" name="Rectangle 5"/>
          <p:cNvSpPr/>
          <p:nvPr/>
        </p:nvSpPr>
        <p:spPr>
          <a:xfrm>
            <a:off x="-118893" y="1206125"/>
            <a:ext cx="5777574" cy="5109091"/>
          </a:xfrm>
          <a:prstGeom prst="rect">
            <a:avLst/>
          </a:prstGeom>
        </p:spPr>
        <p:txBody>
          <a:bodyPr wrap="square">
            <a:spAutoFit/>
          </a:bodyPr>
          <a:lstStyle/>
          <a:p>
            <a:pPr lvl="1" algn="l" defTabSz="457200" fontAlgn="auto">
              <a:spcBef>
                <a:spcPts val="0"/>
              </a:spcBef>
              <a:spcAft>
                <a:spcPts val="0"/>
              </a:spcAft>
            </a:pPr>
            <a:r>
              <a:rPr lang="en-AU" sz="2400" b="1" dirty="0">
                <a:solidFill>
                  <a:prstClr val="black"/>
                </a:solidFill>
                <a:latin typeface="Calibri"/>
                <a:ea typeface="+mn-ea"/>
                <a:cs typeface="+mn-cs"/>
              </a:rPr>
              <a:t>Indonesia – </a:t>
            </a:r>
            <a:r>
              <a:rPr lang="en-AU" sz="2400" b="1" dirty="0" err="1">
                <a:solidFill>
                  <a:prstClr val="black"/>
                </a:solidFill>
                <a:latin typeface="Calibri"/>
                <a:ea typeface="+mn-ea"/>
                <a:cs typeface="+mn-cs"/>
              </a:rPr>
              <a:t>Subang</a:t>
            </a:r>
            <a:r>
              <a:rPr lang="en-AU" sz="2400" b="1" dirty="0">
                <a:solidFill>
                  <a:prstClr val="black"/>
                </a:solidFill>
                <a:latin typeface="Calibri"/>
                <a:ea typeface="+mn-ea"/>
                <a:cs typeface="+mn-cs"/>
              </a:rPr>
              <a:t>, West Java </a:t>
            </a:r>
            <a:r>
              <a:rPr lang="en-AU" sz="2400" b="1" dirty="0" smtClean="0">
                <a:solidFill>
                  <a:prstClr val="black"/>
                </a:solidFill>
                <a:latin typeface="Calibri"/>
                <a:ea typeface="+mn-ea"/>
                <a:cs typeface="+mn-cs"/>
              </a:rPr>
              <a:t>Island</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r>
              <a:rPr lang="en-AU" sz="1800" b="1" dirty="0" smtClean="0">
                <a:solidFill>
                  <a:prstClr val="black"/>
                </a:solidFill>
                <a:latin typeface="Calibri"/>
                <a:ea typeface="+mn-ea"/>
                <a:cs typeface="+mn-cs"/>
              </a:rPr>
              <a:t>Aim</a:t>
            </a:r>
            <a:r>
              <a:rPr lang="en-AU" sz="1800" b="1" dirty="0">
                <a:solidFill>
                  <a:prstClr val="black"/>
                </a:solidFill>
                <a:latin typeface="Calibri"/>
                <a:ea typeface="+mn-ea"/>
                <a:cs typeface="+mn-cs"/>
              </a:rPr>
              <a:t>: To develop and use the rice crop yield estimation model (with a focus on Western Java Island) to provide comprehensive and accurate information to the BPS and Ministry of Agriculture</a:t>
            </a:r>
            <a:r>
              <a:rPr lang="en-AU" sz="1800" b="1" dirty="0" smtClean="0">
                <a:solidFill>
                  <a:prstClr val="black"/>
                </a:solidFill>
                <a:latin typeface="Calibri"/>
                <a:ea typeface="+mn-ea"/>
                <a:cs typeface="+mn-cs"/>
              </a:rPr>
              <a:t>.</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r>
              <a:rPr lang="en-US" sz="1600" b="1" dirty="0">
                <a:solidFill>
                  <a:prstClr val="black"/>
                </a:solidFill>
                <a:latin typeface="Calibri"/>
                <a:ea typeface="+mn-ea"/>
                <a:cs typeface="+mn-cs"/>
              </a:rPr>
              <a:t>Responsible Agency: </a:t>
            </a:r>
            <a:r>
              <a:rPr lang="en-US" sz="1600" dirty="0">
                <a:solidFill>
                  <a:prstClr val="black"/>
                </a:solidFill>
                <a:latin typeface="Calibri"/>
                <a:ea typeface="+mn-ea"/>
                <a:cs typeface="+mn-cs"/>
              </a:rPr>
              <a:t>Indonesian National Institute </a:t>
            </a:r>
            <a:endParaRPr lang="en-US" sz="1600" dirty="0" smtClean="0">
              <a:solidFill>
                <a:prstClr val="black"/>
              </a:solidFill>
              <a:latin typeface="Calibri"/>
              <a:ea typeface="+mn-ea"/>
              <a:cs typeface="+mn-cs"/>
            </a:endParaRPr>
          </a:p>
          <a:p>
            <a:pPr lvl="1" algn="l" defTabSz="457200" fontAlgn="auto">
              <a:spcBef>
                <a:spcPts val="0"/>
              </a:spcBef>
              <a:spcAft>
                <a:spcPts val="0"/>
              </a:spcAft>
            </a:pPr>
            <a:r>
              <a:rPr lang="en-US" sz="1600" dirty="0" smtClean="0">
                <a:solidFill>
                  <a:prstClr val="black"/>
                </a:solidFill>
                <a:latin typeface="Calibri"/>
                <a:ea typeface="+mn-ea"/>
                <a:cs typeface="+mn-cs"/>
              </a:rPr>
              <a:t>of </a:t>
            </a:r>
            <a:r>
              <a:rPr lang="en-US" sz="1600" dirty="0">
                <a:solidFill>
                  <a:prstClr val="black"/>
                </a:solidFill>
                <a:latin typeface="Calibri"/>
                <a:ea typeface="+mn-ea"/>
                <a:cs typeface="+mn-cs"/>
              </a:rPr>
              <a:t>Aeronautics and Space (LAPAN)</a:t>
            </a:r>
            <a:r>
              <a:rPr lang="en-US" sz="1600" dirty="0" smtClean="0">
                <a:solidFill>
                  <a:prstClr val="black"/>
                </a:solidFill>
                <a:latin typeface="Calibri"/>
                <a:ea typeface="+mn-ea"/>
                <a:cs typeface="+mn-cs"/>
              </a:rPr>
              <a:t>.</a:t>
            </a:r>
          </a:p>
          <a:p>
            <a:pPr lvl="1" algn="l" defTabSz="457200" fontAlgn="auto">
              <a:spcBef>
                <a:spcPts val="0"/>
              </a:spcBef>
              <a:spcAft>
                <a:spcPts val="0"/>
              </a:spcAft>
            </a:pPr>
            <a:endParaRPr lang="en-US" sz="1600" b="1" dirty="0">
              <a:solidFill>
                <a:prstClr val="black"/>
              </a:solidFill>
              <a:latin typeface="Calibri"/>
              <a:ea typeface="+mn-ea"/>
              <a:cs typeface="+mn-cs"/>
            </a:endParaRPr>
          </a:p>
          <a:p>
            <a:pPr lvl="1" algn="l" defTabSz="457200" fontAlgn="auto">
              <a:spcBef>
                <a:spcPts val="0"/>
              </a:spcBef>
              <a:spcAft>
                <a:spcPts val="0"/>
              </a:spcAft>
            </a:pPr>
            <a:r>
              <a:rPr lang="en-US" sz="1600" b="1" dirty="0">
                <a:solidFill>
                  <a:prstClr val="black"/>
                </a:solidFill>
                <a:latin typeface="Calibri"/>
                <a:ea typeface="+mn-ea"/>
                <a:cs typeface="+mn-cs"/>
              </a:rPr>
              <a:t>Technical/Implementation Agency: </a:t>
            </a:r>
          </a:p>
          <a:p>
            <a:pPr lvl="1" algn="l" defTabSz="457200" fontAlgn="auto">
              <a:spcBef>
                <a:spcPts val="0"/>
              </a:spcBef>
              <a:spcAft>
                <a:spcPts val="0"/>
              </a:spcAft>
            </a:pPr>
            <a:r>
              <a:rPr lang="en-US" sz="1600" dirty="0" smtClean="0">
                <a:solidFill>
                  <a:prstClr val="black"/>
                </a:solidFill>
                <a:latin typeface="Calibri"/>
                <a:ea typeface="+mn-ea"/>
                <a:cs typeface="+mn-cs"/>
              </a:rPr>
              <a:t>LAPAN, Indonesian </a:t>
            </a:r>
            <a:r>
              <a:rPr lang="en-US" sz="1600" dirty="0">
                <a:solidFill>
                  <a:prstClr val="black"/>
                </a:solidFill>
                <a:latin typeface="Calibri"/>
                <a:ea typeface="+mn-ea"/>
                <a:cs typeface="+mn-cs"/>
              </a:rPr>
              <a:t>Center for Agricultural Land Resources Research and Development (ICALRD), Indonesian Agency of Agricultural Research and Development (IAARD), Ministry of Agriculture (</a:t>
            </a:r>
            <a:r>
              <a:rPr lang="en-US" sz="1600" dirty="0" err="1">
                <a:solidFill>
                  <a:prstClr val="black"/>
                </a:solidFill>
                <a:latin typeface="Calibri"/>
                <a:ea typeface="+mn-ea"/>
                <a:cs typeface="+mn-cs"/>
              </a:rPr>
              <a:t>MoA</a:t>
            </a:r>
            <a:r>
              <a:rPr lang="en-US" sz="1600" dirty="0">
                <a:solidFill>
                  <a:prstClr val="black"/>
                </a:solidFill>
                <a:latin typeface="Calibri"/>
                <a:ea typeface="+mn-ea"/>
                <a:cs typeface="+mn-cs"/>
              </a:rPr>
              <a:t>) of Republic of </a:t>
            </a:r>
            <a:r>
              <a:rPr lang="en-US" sz="1600" dirty="0" smtClean="0">
                <a:solidFill>
                  <a:prstClr val="black"/>
                </a:solidFill>
                <a:latin typeface="Calibri"/>
                <a:ea typeface="+mn-ea"/>
                <a:cs typeface="+mn-cs"/>
              </a:rPr>
              <a:t>Indonesia, Bogor </a:t>
            </a:r>
            <a:r>
              <a:rPr lang="en-US" sz="1600" dirty="0">
                <a:solidFill>
                  <a:prstClr val="black"/>
                </a:solidFill>
                <a:latin typeface="Calibri"/>
                <a:ea typeface="+mn-ea"/>
                <a:cs typeface="+mn-cs"/>
              </a:rPr>
              <a:t>Agricultural Institute (IPB</a:t>
            </a:r>
            <a:r>
              <a:rPr lang="en-US" sz="1600" dirty="0" smtClean="0">
                <a:solidFill>
                  <a:prstClr val="black"/>
                </a:solidFill>
                <a:latin typeface="Calibri"/>
                <a:ea typeface="+mn-ea"/>
                <a:cs typeface="+mn-cs"/>
              </a:rPr>
              <a:t>)</a:t>
            </a:r>
            <a:endParaRPr lang="en-US" sz="1600" dirty="0">
              <a:solidFill>
                <a:prstClr val="black"/>
              </a:solidFill>
              <a:latin typeface="Calibri"/>
              <a:ea typeface="+mn-ea"/>
              <a:cs typeface="+mn-cs"/>
            </a:endParaRPr>
          </a:p>
          <a:p>
            <a:pPr lvl="1" algn="l" defTabSz="457200" fontAlgn="auto">
              <a:spcBef>
                <a:spcPts val="0"/>
              </a:spcBef>
              <a:spcAft>
                <a:spcPts val="0"/>
              </a:spcAft>
            </a:pPr>
            <a:endParaRPr lang="en-AU" sz="1800" dirty="0" smtClean="0">
              <a:solidFill>
                <a:prstClr val="black"/>
              </a:solidFill>
              <a:latin typeface="Calibri"/>
              <a:ea typeface="+mn-ea"/>
              <a:cs typeface="+mn-cs"/>
            </a:endParaRPr>
          </a:p>
          <a:p>
            <a:pPr lvl="1" algn="l" defTabSz="457200" fontAlgn="auto">
              <a:spcBef>
                <a:spcPts val="0"/>
              </a:spcBef>
              <a:spcAft>
                <a:spcPts val="0"/>
              </a:spcAft>
            </a:pPr>
            <a:r>
              <a:rPr lang="en-US" sz="1600" b="1" dirty="0">
                <a:solidFill>
                  <a:prstClr val="black"/>
                </a:solidFill>
                <a:latin typeface="Calibri"/>
                <a:ea typeface="+mn-ea"/>
                <a:cs typeface="+mn-cs"/>
              </a:rPr>
              <a:t>Links to Existing Agricultural Authorities: </a:t>
            </a:r>
            <a:r>
              <a:rPr lang="en-US" sz="1600" dirty="0">
                <a:solidFill>
                  <a:prstClr val="black"/>
                </a:solidFill>
                <a:latin typeface="Calibri"/>
                <a:ea typeface="+mn-ea"/>
                <a:cs typeface="+mn-cs"/>
              </a:rPr>
              <a:t>Ministry of Agriculture (</a:t>
            </a:r>
            <a:r>
              <a:rPr lang="en-US" sz="1600" dirty="0" err="1">
                <a:solidFill>
                  <a:prstClr val="black"/>
                </a:solidFill>
                <a:latin typeface="Calibri"/>
                <a:ea typeface="+mn-ea"/>
                <a:cs typeface="+mn-cs"/>
              </a:rPr>
              <a:t>MoA</a:t>
            </a:r>
            <a:r>
              <a:rPr lang="en-US" sz="1600" dirty="0">
                <a:solidFill>
                  <a:prstClr val="black"/>
                </a:solidFill>
                <a:latin typeface="Calibri"/>
                <a:ea typeface="+mn-ea"/>
                <a:cs typeface="+mn-cs"/>
              </a:rPr>
              <a:t>).</a:t>
            </a:r>
            <a:endParaRPr lang="en-AU" sz="1600" dirty="0">
              <a:solidFill>
                <a:prstClr val="black"/>
              </a:solidFill>
              <a:latin typeface="Calibri"/>
              <a:ea typeface="+mn-ea"/>
              <a:cs typeface="+mn-cs"/>
            </a:endParaRPr>
          </a:p>
        </p:txBody>
      </p:sp>
      <p:pic>
        <p:nvPicPr>
          <p:cNvPr id="2" name="Picture 1"/>
          <p:cNvPicPr>
            <a:picLocks noChangeAspect="1"/>
          </p:cNvPicPr>
          <p:nvPr/>
        </p:nvPicPr>
        <p:blipFill>
          <a:blip r:embed="rId2" cstate="print"/>
          <a:stretch>
            <a:fillRect/>
          </a:stretch>
        </p:blipFill>
        <p:spPr>
          <a:xfrm>
            <a:off x="5658682" y="4249657"/>
            <a:ext cx="3327400" cy="13843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27582" y="1329606"/>
            <a:ext cx="2476500" cy="2244725"/>
          </a:xfrm>
          <a:prstGeom prst="rect">
            <a:avLst/>
          </a:prstGeom>
          <a:noFill/>
          <a:ln w="19050">
            <a:solidFill>
              <a:srgbClr val="1F497D"/>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6127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38" y="-52712"/>
            <a:ext cx="8229600" cy="1143000"/>
          </a:xfrm>
        </p:spPr>
        <p:txBody>
          <a:bodyPr>
            <a:normAutofit/>
          </a:bodyPr>
          <a:lstStyle/>
          <a:p>
            <a:r>
              <a:rPr lang="en-US" sz="2800" dirty="0" smtClean="0">
                <a:solidFill>
                  <a:srgbClr val="17375E"/>
                </a:solidFill>
              </a:rPr>
              <a:t>Phase 1A: Thailand</a:t>
            </a:r>
            <a:endParaRPr lang="en-US" sz="2800" dirty="0">
              <a:solidFill>
                <a:srgbClr val="17375E"/>
              </a:solidFill>
            </a:endParaRPr>
          </a:p>
        </p:txBody>
      </p:sp>
      <p:sp>
        <p:nvSpPr>
          <p:cNvPr id="5" name="Rectangle 4"/>
          <p:cNvSpPr/>
          <p:nvPr/>
        </p:nvSpPr>
        <p:spPr>
          <a:xfrm>
            <a:off x="-92707" y="1323970"/>
            <a:ext cx="7948669" cy="1815882"/>
          </a:xfrm>
          <a:prstGeom prst="rect">
            <a:avLst/>
          </a:prstGeom>
        </p:spPr>
        <p:txBody>
          <a:bodyPr wrap="square">
            <a:spAutoFit/>
          </a:bodyPr>
          <a:lstStyle/>
          <a:p>
            <a:pPr lvl="1" algn="l" defTabSz="457200" fontAlgn="auto">
              <a:spcBef>
                <a:spcPts val="0"/>
              </a:spcBef>
              <a:spcAft>
                <a:spcPts val="0"/>
              </a:spcAft>
            </a:pPr>
            <a:r>
              <a:rPr lang="en-AU" sz="2400" b="1" dirty="0" smtClean="0">
                <a:solidFill>
                  <a:prstClr val="black"/>
                </a:solidFill>
                <a:latin typeface="Calibri"/>
                <a:ea typeface="+mn-ea"/>
                <a:cs typeface="+mn-cs"/>
              </a:rPr>
              <a:t>Thailand </a:t>
            </a:r>
            <a:r>
              <a:rPr lang="en-AU" sz="2400" b="1" dirty="0">
                <a:solidFill>
                  <a:prstClr val="black"/>
                </a:solidFill>
                <a:latin typeface="Calibri"/>
                <a:ea typeface="+mn-ea"/>
                <a:cs typeface="+mn-cs"/>
              </a:rPr>
              <a:t>– </a:t>
            </a:r>
            <a:r>
              <a:rPr lang="en-AU" sz="2400" b="1" dirty="0" err="1" smtClean="0">
                <a:solidFill>
                  <a:prstClr val="black"/>
                </a:solidFill>
                <a:latin typeface="Calibri"/>
                <a:ea typeface="+mn-ea"/>
                <a:cs typeface="+mn-cs"/>
              </a:rPr>
              <a:t>Suphan</a:t>
            </a:r>
            <a:r>
              <a:rPr lang="en-AU" sz="2400" b="1" dirty="0" smtClean="0">
                <a:solidFill>
                  <a:prstClr val="black"/>
                </a:solidFill>
                <a:latin typeface="Calibri"/>
                <a:ea typeface="+mn-ea"/>
                <a:cs typeface="+mn-cs"/>
              </a:rPr>
              <a:t> </a:t>
            </a:r>
            <a:r>
              <a:rPr lang="en-AU" sz="2400" b="1" dirty="0" err="1" smtClean="0">
                <a:solidFill>
                  <a:prstClr val="black"/>
                </a:solidFill>
                <a:latin typeface="Calibri"/>
                <a:ea typeface="+mn-ea"/>
                <a:cs typeface="+mn-cs"/>
              </a:rPr>
              <a:t>Buri</a:t>
            </a:r>
            <a:r>
              <a:rPr lang="en-AU" sz="2400" b="1" dirty="0" smtClean="0">
                <a:solidFill>
                  <a:prstClr val="black"/>
                </a:solidFill>
                <a:latin typeface="Calibri"/>
                <a:ea typeface="+mn-ea"/>
                <a:cs typeface="+mn-cs"/>
              </a:rPr>
              <a:t> Province</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r>
              <a:rPr lang="en-AU" sz="1800" b="1" dirty="0" smtClean="0">
                <a:solidFill>
                  <a:prstClr val="black"/>
                </a:solidFill>
                <a:latin typeface="Calibri"/>
                <a:ea typeface="+mn-ea"/>
                <a:cs typeface="+mn-cs"/>
              </a:rPr>
              <a:t>Aim</a:t>
            </a:r>
            <a:r>
              <a:rPr lang="en-AU" sz="1800" b="1" dirty="0">
                <a:solidFill>
                  <a:prstClr val="black"/>
                </a:solidFill>
                <a:latin typeface="Calibri"/>
                <a:ea typeface="+mn-ea"/>
                <a:cs typeface="+mn-cs"/>
              </a:rPr>
              <a:t>: </a:t>
            </a:r>
            <a:r>
              <a:rPr lang="en-AU" sz="1800" b="1" dirty="0" smtClean="0">
                <a:solidFill>
                  <a:prstClr val="black"/>
                </a:solidFill>
                <a:latin typeface="Calibri"/>
                <a:ea typeface="+mn-ea"/>
                <a:cs typeface="+mn-cs"/>
              </a:rPr>
              <a:t>To </a:t>
            </a:r>
            <a:r>
              <a:rPr lang="en-US" sz="1800" b="1" dirty="0">
                <a:solidFill>
                  <a:prstClr val="black"/>
                </a:solidFill>
                <a:latin typeface="Calibri"/>
                <a:ea typeface="+mn-ea"/>
                <a:cs typeface="+mn-cs"/>
              </a:rPr>
              <a:t>produce a rice crop area and yield prediction algorithm</a:t>
            </a:r>
            <a:r>
              <a:rPr lang="en-AU" sz="1800" b="1" dirty="0" smtClean="0">
                <a:solidFill>
                  <a:prstClr val="black"/>
                </a:solidFill>
                <a:latin typeface="Calibri"/>
                <a:ea typeface="+mn-ea"/>
                <a:cs typeface="+mn-cs"/>
              </a:rPr>
              <a:t>.</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endParaRPr lang="en-AU" sz="1800" dirty="0">
              <a:solidFill>
                <a:prstClr val="black"/>
              </a:solidFill>
              <a:latin typeface="Calibri"/>
              <a:ea typeface="+mn-ea"/>
              <a:cs typeface="+mn-cs"/>
            </a:endParaRPr>
          </a:p>
        </p:txBody>
      </p:sp>
      <p:sp>
        <p:nvSpPr>
          <p:cNvPr id="6" name="Rectangle 5"/>
          <p:cNvSpPr/>
          <p:nvPr/>
        </p:nvSpPr>
        <p:spPr>
          <a:xfrm>
            <a:off x="-118893" y="2405784"/>
            <a:ext cx="5185993" cy="2062103"/>
          </a:xfrm>
          <a:prstGeom prst="rect">
            <a:avLst/>
          </a:prstGeom>
        </p:spPr>
        <p:txBody>
          <a:bodyPr wrap="square">
            <a:spAutoFit/>
          </a:bodyPr>
          <a:lstStyle/>
          <a:p>
            <a:pPr lvl="1" algn="l" defTabSz="457200" fontAlgn="auto">
              <a:spcBef>
                <a:spcPts val="0"/>
              </a:spcBef>
              <a:spcAft>
                <a:spcPts val="0"/>
              </a:spcAft>
            </a:pPr>
            <a:r>
              <a:rPr lang="en-US" sz="1600" b="1" dirty="0">
                <a:solidFill>
                  <a:prstClr val="black"/>
                </a:solidFill>
                <a:latin typeface="Calibri"/>
                <a:ea typeface="+mn-ea"/>
                <a:cs typeface="+mn-cs"/>
              </a:rPr>
              <a:t>Responsible Agency: </a:t>
            </a:r>
            <a:r>
              <a:rPr lang="en-US" sz="1600" dirty="0">
                <a:solidFill>
                  <a:prstClr val="black"/>
                </a:solidFill>
                <a:latin typeface="Calibri"/>
                <a:ea typeface="+mn-ea"/>
                <a:cs typeface="+mn-cs"/>
              </a:rPr>
              <a:t>Office of Agricultural Economics (OAE), Rice Department (RD).</a:t>
            </a: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r>
              <a:rPr lang="en-US" sz="1600" b="1" dirty="0">
                <a:solidFill>
                  <a:prstClr val="black"/>
                </a:solidFill>
                <a:latin typeface="Calibri"/>
                <a:ea typeface="+mn-ea"/>
                <a:cs typeface="+mn-cs"/>
              </a:rPr>
              <a:t>Technical/Implementation Agency: </a:t>
            </a:r>
            <a:r>
              <a:rPr lang="en-US" sz="1600" dirty="0">
                <a:solidFill>
                  <a:prstClr val="black"/>
                </a:solidFill>
                <a:latin typeface="Calibri"/>
                <a:ea typeface="+mn-ea"/>
                <a:cs typeface="+mn-cs"/>
              </a:rPr>
              <a:t>Office of Agricultural Economics (OAE), GISTDA</a:t>
            </a:r>
            <a:r>
              <a:rPr lang="en-US" sz="1600" dirty="0" smtClean="0">
                <a:solidFill>
                  <a:prstClr val="black"/>
                </a:solidFill>
                <a:latin typeface="Calibri"/>
                <a:ea typeface="+mn-ea"/>
                <a:cs typeface="+mn-cs"/>
              </a:rPr>
              <a:t>.</a:t>
            </a: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r>
              <a:rPr lang="en-US" sz="1600" b="1" dirty="0" smtClean="0">
                <a:solidFill>
                  <a:prstClr val="black"/>
                </a:solidFill>
                <a:latin typeface="Calibri"/>
                <a:ea typeface="+mn-ea"/>
                <a:cs typeface="+mn-cs"/>
              </a:rPr>
              <a:t>Links to Existing Agricultural Authorities</a:t>
            </a:r>
            <a:r>
              <a:rPr lang="en-US" sz="1600" b="1" dirty="0">
                <a:solidFill>
                  <a:prstClr val="black"/>
                </a:solidFill>
                <a:latin typeface="Calibri"/>
                <a:ea typeface="+mn-ea"/>
                <a:cs typeface="+mn-cs"/>
              </a:rPr>
              <a:t>: </a:t>
            </a:r>
            <a:r>
              <a:rPr lang="en-US" sz="1600" dirty="0">
                <a:solidFill>
                  <a:prstClr val="black"/>
                </a:solidFill>
                <a:latin typeface="Calibri"/>
                <a:ea typeface="+mn-ea"/>
                <a:cs typeface="+mn-cs"/>
              </a:rPr>
              <a:t>Ministry for Agricultural and Cooperatives (MOAC)</a:t>
            </a:r>
            <a:r>
              <a:rPr lang="en-US" sz="1600" dirty="0" smtClean="0">
                <a:solidFill>
                  <a:prstClr val="black"/>
                </a:solidFill>
                <a:latin typeface="Calibri"/>
                <a:ea typeface="+mn-ea"/>
                <a:cs typeface="+mn-cs"/>
              </a:rPr>
              <a:t>.</a:t>
            </a:r>
            <a:endParaRPr lang="en-US" sz="1600" dirty="0">
              <a:solidFill>
                <a:prstClr val="black"/>
              </a:solidFill>
              <a:latin typeface="Calibri"/>
              <a:ea typeface="+mn-ea"/>
              <a:cs typeface="+mn-cs"/>
            </a:endParaRPr>
          </a:p>
        </p:txBody>
      </p:sp>
      <p:pic>
        <p:nvPicPr>
          <p:cNvPr id="7" name="Picture 6"/>
          <p:cNvPicPr>
            <a:picLocks noChangeAspect="1"/>
          </p:cNvPicPr>
          <p:nvPr/>
        </p:nvPicPr>
        <p:blipFill>
          <a:blip r:embed="rId2" cstate="print"/>
          <a:stretch>
            <a:fillRect/>
          </a:stretch>
        </p:blipFill>
        <p:spPr>
          <a:xfrm>
            <a:off x="381705" y="4622444"/>
            <a:ext cx="3352800" cy="1384300"/>
          </a:xfrm>
          <a:prstGeom prst="rect">
            <a:avLst/>
          </a:prstGeom>
        </p:spPr>
      </p:pic>
      <p:pic>
        <p:nvPicPr>
          <p:cNvPr id="10241"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5168" y="2559209"/>
            <a:ext cx="2807088" cy="2882760"/>
          </a:xfrm>
          <a:prstGeom prst="rect">
            <a:avLst/>
          </a:prstGeom>
          <a:noFill/>
          <a:ln w="19050">
            <a:solidFill>
              <a:srgbClr val="1F497D"/>
            </a:solidFill>
            <a:miter lim="800000"/>
            <a:headEnd/>
            <a:tailEnd/>
          </a:ln>
          <a:extLst>
            <a:ext uri="{909E8E84-426E-40dd-AFC4-6F175D3DCCD1}">
              <a14:hiddenFill xmlns="" xmlns:a14="http://schemas.microsoft.com/office/drawing/2010/main">
                <a:solidFill>
                  <a:srgbClr val="FFFFFF"/>
                </a:solidFill>
              </a14:hiddenFill>
            </a:ext>
          </a:extLst>
        </p:spPr>
      </p:pic>
      <p:sp>
        <p:nvSpPr>
          <p:cNvPr id="10" name="Text Box 2"/>
          <p:cNvSpPr txBox="1">
            <a:spLocks noChangeArrowheads="1"/>
          </p:cNvSpPr>
          <p:nvPr/>
        </p:nvSpPr>
        <p:spPr bwMode="auto">
          <a:xfrm>
            <a:off x="4719057" y="5510174"/>
            <a:ext cx="3451133" cy="254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r">
              <a:lnSpc>
                <a:spcPct val="104000"/>
              </a:lnSpc>
              <a:spcBef>
                <a:spcPts val="1300"/>
              </a:spcBef>
            </a:pPr>
            <a:r>
              <a:rPr lang="en-GB" sz="1600" i="1" dirty="0" err="1" smtClean="0">
                <a:solidFill>
                  <a:prstClr val="black"/>
                </a:solidFill>
                <a:latin typeface="Times New Roman" charset="0"/>
                <a:cs typeface="+mn-cs"/>
              </a:rPr>
              <a:t>Suphan</a:t>
            </a:r>
            <a:r>
              <a:rPr lang="en-GB" sz="1600" i="1" dirty="0" smtClean="0">
                <a:solidFill>
                  <a:prstClr val="black"/>
                </a:solidFill>
                <a:latin typeface="Times New Roman" charset="0"/>
                <a:cs typeface="+mn-cs"/>
              </a:rPr>
              <a:t> </a:t>
            </a:r>
            <a:r>
              <a:rPr lang="en-GB" sz="1600" i="1" dirty="0" err="1" smtClean="0">
                <a:solidFill>
                  <a:prstClr val="black"/>
                </a:solidFill>
                <a:latin typeface="Times New Roman" charset="0"/>
                <a:cs typeface="+mn-cs"/>
              </a:rPr>
              <a:t>Buri</a:t>
            </a:r>
            <a:r>
              <a:rPr lang="en-GB" sz="1600" i="1" dirty="0" smtClean="0">
                <a:solidFill>
                  <a:prstClr val="black"/>
                </a:solidFill>
                <a:latin typeface="Times New Roman" charset="0"/>
                <a:cs typeface="+mn-cs"/>
              </a:rPr>
              <a:t> Province.</a:t>
            </a:r>
            <a:endParaRPr lang="en-US" sz="4400" dirty="0">
              <a:solidFill>
                <a:prstClr val="black"/>
              </a:solidFill>
              <a:cs typeface="+mn-cs"/>
            </a:endParaRPr>
          </a:p>
        </p:txBody>
      </p:sp>
    </p:spTree>
    <p:extLst>
      <p:ext uri="{BB962C8B-B14F-4D97-AF65-F5344CB8AC3E}">
        <p14:creationId xmlns="" xmlns:p14="http://schemas.microsoft.com/office/powerpoint/2010/main" val="3750935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482" y="-13094"/>
            <a:ext cx="3915946" cy="1143000"/>
          </a:xfrm>
        </p:spPr>
        <p:txBody>
          <a:bodyPr>
            <a:normAutofit/>
          </a:bodyPr>
          <a:lstStyle/>
          <a:p>
            <a:r>
              <a:rPr lang="en-US" sz="2800" dirty="0" smtClean="0">
                <a:solidFill>
                  <a:srgbClr val="17375E"/>
                </a:solidFill>
              </a:rPr>
              <a:t>Phase 1A: Vietnam (North) – Thai </a:t>
            </a:r>
            <a:r>
              <a:rPr lang="en-US" sz="2800" dirty="0" err="1" smtClean="0">
                <a:solidFill>
                  <a:srgbClr val="17375E"/>
                </a:solidFill>
              </a:rPr>
              <a:t>Binh</a:t>
            </a:r>
            <a:endParaRPr lang="en-US" sz="2800" dirty="0">
              <a:solidFill>
                <a:srgbClr val="17375E"/>
              </a:solidFill>
            </a:endParaRPr>
          </a:p>
        </p:txBody>
      </p:sp>
      <p:sp>
        <p:nvSpPr>
          <p:cNvPr id="4" name="Rectangle 3"/>
          <p:cNvSpPr/>
          <p:nvPr/>
        </p:nvSpPr>
        <p:spPr>
          <a:xfrm>
            <a:off x="-158174" y="1297786"/>
            <a:ext cx="7948669" cy="2092881"/>
          </a:xfrm>
          <a:prstGeom prst="rect">
            <a:avLst/>
          </a:prstGeom>
        </p:spPr>
        <p:txBody>
          <a:bodyPr wrap="square">
            <a:spAutoFit/>
          </a:bodyPr>
          <a:lstStyle/>
          <a:p>
            <a:pPr lvl="1" algn="l" defTabSz="457200" fontAlgn="auto">
              <a:spcBef>
                <a:spcPts val="0"/>
              </a:spcBef>
              <a:spcAft>
                <a:spcPts val="0"/>
              </a:spcAft>
            </a:pPr>
            <a:r>
              <a:rPr lang="en-AU" sz="2400" b="1" dirty="0" smtClean="0">
                <a:solidFill>
                  <a:prstClr val="black"/>
                </a:solidFill>
                <a:latin typeface="Calibri"/>
                <a:ea typeface="+mn-ea"/>
                <a:cs typeface="+mn-cs"/>
              </a:rPr>
              <a:t>Vietnam – Thai </a:t>
            </a:r>
            <a:r>
              <a:rPr lang="en-AU" sz="2400" b="1" dirty="0" err="1" smtClean="0">
                <a:solidFill>
                  <a:prstClr val="black"/>
                </a:solidFill>
                <a:latin typeface="Calibri"/>
                <a:ea typeface="+mn-ea"/>
                <a:cs typeface="+mn-cs"/>
              </a:rPr>
              <a:t>Binh</a:t>
            </a:r>
            <a:r>
              <a:rPr lang="en-AU" sz="2400" b="1" dirty="0" smtClean="0">
                <a:solidFill>
                  <a:prstClr val="black"/>
                </a:solidFill>
                <a:latin typeface="Calibri"/>
                <a:ea typeface="+mn-ea"/>
                <a:cs typeface="+mn-cs"/>
              </a:rPr>
              <a:t> (North)</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r>
              <a:rPr lang="en-AU" sz="1800" b="1" dirty="0" smtClean="0">
                <a:solidFill>
                  <a:prstClr val="black"/>
                </a:solidFill>
                <a:latin typeface="Calibri"/>
                <a:ea typeface="+mn-ea"/>
                <a:cs typeface="+mn-cs"/>
              </a:rPr>
              <a:t>Aim</a:t>
            </a:r>
            <a:r>
              <a:rPr lang="en-AU" sz="1800" b="1" dirty="0">
                <a:solidFill>
                  <a:prstClr val="black"/>
                </a:solidFill>
                <a:latin typeface="Calibri"/>
                <a:ea typeface="+mn-ea"/>
                <a:cs typeface="+mn-cs"/>
              </a:rPr>
              <a:t>: </a:t>
            </a:r>
            <a:r>
              <a:rPr lang="en-US" sz="1800" b="1" dirty="0">
                <a:solidFill>
                  <a:prstClr val="black"/>
                </a:solidFill>
                <a:latin typeface="Calibri"/>
                <a:ea typeface="+mn-ea"/>
                <a:cs typeface="+mn-cs"/>
              </a:rPr>
              <a:t>To improve the accuracy of rice mapping and to refine yield estimation models</a:t>
            </a:r>
            <a:r>
              <a:rPr lang="en-AU" sz="1800" b="1" dirty="0" smtClean="0">
                <a:solidFill>
                  <a:prstClr val="black"/>
                </a:solidFill>
                <a:latin typeface="Calibri"/>
                <a:ea typeface="+mn-ea"/>
                <a:cs typeface="+mn-cs"/>
              </a:rPr>
              <a:t>.</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endParaRPr lang="en-AU" sz="1800" dirty="0">
              <a:solidFill>
                <a:prstClr val="black"/>
              </a:solidFill>
              <a:latin typeface="Calibri"/>
              <a:ea typeface="+mn-ea"/>
              <a:cs typeface="+mn-cs"/>
            </a:endParaRPr>
          </a:p>
        </p:txBody>
      </p:sp>
      <p:sp>
        <p:nvSpPr>
          <p:cNvPr id="5" name="Rectangle 4"/>
          <p:cNvSpPr/>
          <p:nvPr/>
        </p:nvSpPr>
        <p:spPr>
          <a:xfrm>
            <a:off x="-149320" y="2630949"/>
            <a:ext cx="6054381" cy="2062103"/>
          </a:xfrm>
          <a:prstGeom prst="rect">
            <a:avLst/>
          </a:prstGeom>
        </p:spPr>
        <p:txBody>
          <a:bodyPr wrap="square">
            <a:spAutoFit/>
          </a:bodyPr>
          <a:lstStyle/>
          <a:p>
            <a:pPr lvl="1" algn="l" defTabSz="457200" fontAlgn="auto">
              <a:spcBef>
                <a:spcPts val="0"/>
              </a:spcBef>
              <a:spcAft>
                <a:spcPts val="0"/>
              </a:spcAft>
            </a:pPr>
            <a:r>
              <a:rPr lang="en-US" sz="1600" b="1" dirty="0">
                <a:solidFill>
                  <a:prstClr val="black"/>
                </a:solidFill>
                <a:latin typeface="Calibri"/>
                <a:ea typeface="+mn-ea"/>
                <a:cs typeface="+mn-cs"/>
              </a:rPr>
              <a:t>Responsible Agency: </a:t>
            </a:r>
            <a:r>
              <a:rPr lang="en-US" sz="1600" dirty="0">
                <a:solidFill>
                  <a:prstClr val="black"/>
                </a:solidFill>
                <a:latin typeface="Calibri"/>
                <a:ea typeface="+mn-ea"/>
                <a:cs typeface="+mn-cs"/>
              </a:rPr>
              <a:t>Centre for Informatics and Statistics (CIS), Ministry of Agriculture and Rural Development (MARD)</a:t>
            </a: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r>
              <a:rPr lang="en-US" sz="1600" b="1" dirty="0">
                <a:solidFill>
                  <a:prstClr val="black"/>
                </a:solidFill>
                <a:latin typeface="Calibri"/>
                <a:ea typeface="+mn-ea"/>
                <a:cs typeface="+mn-cs"/>
              </a:rPr>
              <a:t>Technical/Implementation Agency:</a:t>
            </a:r>
            <a:r>
              <a:rPr lang="en-US" sz="1600" dirty="0">
                <a:solidFill>
                  <a:prstClr val="black"/>
                </a:solidFill>
                <a:latin typeface="Calibri"/>
                <a:ea typeface="+mn-ea"/>
                <a:cs typeface="+mn-cs"/>
              </a:rPr>
              <a:t> Vietnam Academy of Science and Technology (VAST), Space Technology Institute (STI), GIC</a:t>
            </a: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r>
              <a:rPr lang="en-US" sz="1600" b="1" dirty="0" smtClean="0">
                <a:solidFill>
                  <a:prstClr val="black"/>
                </a:solidFill>
                <a:latin typeface="Calibri"/>
                <a:ea typeface="+mn-ea"/>
                <a:cs typeface="+mn-cs"/>
              </a:rPr>
              <a:t>Links to Existing Agricultural Authorities: </a:t>
            </a:r>
            <a:r>
              <a:rPr lang="en-US" sz="1600" dirty="0" smtClean="0">
                <a:solidFill>
                  <a:prstClr val="black"/>
                </a:solidFill>
                <a:latin typeface="Calibri"/>
                <a:ea typeface="+mn-ea"/>
                <a:cs typeface="+mn-cs"/>
              </a:rPr>
              <a:t>NIAP, Agriculture and Rural Development Department of Thai </a:t>
            </a:r>
            <a:r>
              <a:rPr lang="en-US" sz="1600" dirty="0" err="1" smtClean="0">
                <a:solidFill>
                  <a:prstClr val="black"/>
                </a:solidFill>
                <a:latin typeface="Calibri"/>
                <a:ea typeface="+mn-ea"/>
                <a:cs typeface="+mn-cs"/>
              </a:rPr>
              <a:t>Binh</a:t>
            </a:r>
            <a:r>
              <a:rPr lang="en-US" sz="1600" dirty="0" smtClean="0">
                <a:solidFill>
                  <a:prstClr val="black"/>
                </a:solidFill>
                <a:latin typeface="Calibri"/>
                <a:ea typeface="+mn-ea"/>
                <a:cs typeface="+mn-cs"/>
              </a:rPr>
              <a:t> Province</a:t>
            </a:r>
            <a:endParaRPr lang="en-US" sz="1600" dirty="0">
              <a:solidFill>
                <a:prstClr val="black"/>
              </a:solidFill>
              <a:latin typeface="Calibri"/>
              <a:ea typeface="+mn-ea"/>
              <a:cs typeface="+mn-cs"/>
            </a:endParaRPr>
          </a:p>
        </p:txBody>
      </p:sp>
      <p:pic>
        <p:nvPicPr>
          <p:cNvPr id="1126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35209" y="2657131"/>
            <a:ext cx="2603500" cy="2343150"/>
          </a:xfrm>
          <a:prstGeom prst="rect">
            <a:avLst/>
          </a:prstGeom>
          <a:noFill/>
          <a:ln w="19050">
            <a:solidFill>
              <a:srgbClr val="1F497D"/>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 Box 2"/>
          <p:cNvSpPr txBox="1">
            <a:spLocks noChangeArrowheads="1"/>
          </p:cNvSpPr>
          <p:nvPr/>
        </p:nvSpPr>
        <p:spPr bwMode="auto">
          <a:xfrm>
            <a:off x="4745250" y="5177288"/>
            <a:ext cx="3451133" cy="254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r">
              <a:lnSpc>
                <a:spcPct val="104000"/>
              </a:lnSpc>
              <a:spcBef>
                <a:spcPts val="1300"/>
              </a:spcBef>
            </a:pPr>
            <a:r>
              <a:rPr lang="en-GB" sz="1600" i="1" dirty="0" smtClean="0">
                <a:solidFill>
                  <a:prstClr val="black"/>
                </a:solidFill>
                <a:latin typeface="Times New Roman" charset="0"/>
                <a:cs typeface="+mn-cs"/>
              </a:rPr>
              <a:t>Thai </a:t>
            </a:r>
            <a:r>
              <a:rPr lang="en-GB" sz="1600" i="1" dirty="0" err="1" smtClean="0">
                <a:solidFill>
                  <a:prstClr val="black"/>
                </a:solidFill>
                <a:latin typeface="Times New Roman" charset="0"/>
                <a:cs typeface="+mn-cs"/>
              </a:rPr>
              <a:t>Binh</a:t>
            </a:r>
            <a:r>
              <a:rPr lang="en-GB" sz="1600" i="1" dirty="0" smtClean="0">
                <a:solidFill>
                  <a:prstClr val="black"/>
                </a:solidFill>
                <a:latin typeface="Times New Roman" charset="0"/>
                <a:cs typeface="+mn-cs"/>
              </a:rPr>
              <a:t> Region</a:t>
            </a:r>
            <a:endParaRPr lang="en-US" sz="4400" dirty="0">
              <a:solidFill>
                <a:prstClr val="black"/>
              </a:solidFill>
              <a:cs typeface="+mn-cs"/>
            </a:endParaRPr>
          </a:p>
        </p:txBody>
      </p:sp>
      <p:pic>
        <p:nvPicPr>
          <p:cNvPr id="6" name="Picture 5"/>
          <p:cNvPicPr>
            <a:picLocks noChangeAspect="1"/>
          </p:cNvPicPr>
          <p:nvPr/>
        </p:nvPicPr>
        <p:blipFill>
          <a:blip r:embed="rId3" cstate="print"/>
          <a:stretch>
            <a:fillRect/>
          </a:stretch>
        </p:blipFill>
        <p:spPr>
          <a:xfrm>
            <a:off x="348302" y="4778447"/>
            <a:ext cx="3340100" cy="1358900"/>
          </a:xfrm>
          <a:prstGeom prst="rect">
            <a:avLst/>
          </a:prstGeom>
        </p:spPr>
      </p:pic>
    </p:spTree>
    <p:extLst>
      <p:ext uri="{BB962C8B-B14F-4D97-AF65-F5344CB8AC3E}">
        <p14:creationId xmlns="" xmlns:p14="http://schemas.microsoft.com/office/powerpoint/2010/main" val="3992985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23482" y="-13094"/>
            <a:ext cx="3915946" cy="1143000"/>
          </a:xfrm>
        </p:spPr>
        <p:txBody>
          <a:bodyPr>
            <a:normAutofit/>
          </a:bodyPr>
          <a:lstStyle/>
          <a:p>
            <a:r>
              <a:rPr lang="en-US" sz="2800" dirty="0" smtClean="0">
                <a:solidFill>
                  <a:srgbClr val="17375E"/>
                </a:solidFill>
              </a:rPr>
              <a:t>Phase 1A: Vietnam (South) – An </a:t>
            </a:r>
            <a:r>
              <a:rPr lang="en-US" sz="2800" dirty="0" err="1" smtClean="0">
                <a:solidFill>
                  <a:srgbClr val="17375E"/>
                </a:solidFill>
              </a:rPr>
              <a:t>Giang</a:t>
            </a:r>
            <a:endParaRPr lang="en-US" sz="2800" dirty="0">
              <a:solidFill>
                <a:srgbClr val="17375E"/>
              </a:solidFill>
            </a:endParaRPr>
          </a:p>
        </p:txBody>
      </p:sp>
      <p:sp>
        <p:nvSpPr>
          <p:cNvPr id="6" name="Rectangle 5"/>
          <p:cNvSpPr/>
          <p:nvPr/>
        </p:nvSpPr>
        <p:spPr>
          <a:xfrm>
            <a:off x="1" y="1219223"/>
            <a:ext cx="5721751" cy="3754874"/>
          </a:xfrm>
          <a:prstGeom prst="rect">
            <a:avLst/>
          </a:prstGeom>
        </p:spPr>
        <p:txBody>
          <a:bodyPr wrap="square">
            <a:spAutoFit/>
          </a:bodyPr>
          <a:lstStyle/>
          <a:p>
            <a:pPr lvl="1" algn="l" defTabSz="457200" fontAlgn="auto">
              <a:spcBef>
                <a:spcPts val="0"/>
              </a:spcBef>
              <a:spcAft>
                <a:spcPts val="0"/>
              </a:spcAft>
            </a:pPr>
            <a:r>
              <a:rPr lang="en-AU" sz="2400" b="1" dirty="0" smtClean="0">
                <a:solidFill>
                  <a:prstClr val="black"/>
                </a:solidFill>
                <a:latin typeface="Calibri"/>
                <a:ea typeface="+mn-ea"/>
                <a:cs typeface="+mn-cs"/>
              </a:rPr>
              <a:t>Vietnam </a:t>
            </a:r>
            <a:r>
              <a:rPr lang="en-AU" sz="2400" b="1" dirty="0">
                <a:solidFill>
                  <a:prstClr val="black"/>
                </a:solidFill>
                <a:latin typeface="Calibri"/>
                <a:ea typeface="+mn-ea"/>
                <a:cs typeface="+mn-cs"/>
              </a:rPr>
              <a:t>– </a:t>
            </a:r>
            <a:r>
              <a:rPr lang="en-AU" sz="2400" b="1" dirty="0" smtClean="0">
                <a:solidFill>
                  <a:prstClr val="black"/>
                </a:solidFill>
                <a:latin typeface="Calibri"/>
                <a:ea typeface="+mn-ea"/>
                <a:cs typeface="+mn-cs"/>
              </a:rPr>
              <a:t>An </a:t>
            </a:r>
            <a:r>
              <a:rPr lang="en-AU" sz="2400" b="1" dirty="0" err="1" smtClean="0">
                <a:solidFill>
                  <a:prstClr val="black"/>
                </a:solidFill>
                <a:latin typeface="Calibri"/>
                <a:ea typeface="+mn-ea"/>
                <a:cs typeface="+mn-cs"/>
              </a:rPr>
              <a:t>Giang</a:t>
            </a:r>
            <a:r>
              <a:rPr lang="en-AU" sz="2400" b="1" dirty="0" smtClean="0">
                <a:solidFill>
                  <a:prstClr val="black"/>
                </a:solidFill>
                <a:latin typeface="Calibri"/>
                <a:ea typeface="+mn-ea"/>
                <a:cs typeface="+mn-cs"/>
              </a:rPr>
              <a:t> (South)</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r>
              <a:rPr lang="en-AU" sz="1800" b="1" dirty="0" smtClean="0">
                <a:solidFill>
                  <a:prstClr val="black"/>
                </a:solidFill>
                <a:latin typeface="Calibri"/>
                <a:ea typeface="+mn-ea"/>
                <a:cs typeface="+mn-cs"/>
              </a:rPr>
              <a:t>Aim:</a:t>
            </a:r>
            <a:r>
              <a:rPr lang="en-US" sz="1800" b="1" dirty="0" smtClean="0">
                <a:solidFill>
                  <a:prstClr val="black"/>
                </a:solidFill>
                <a:latin typeface="Calibri"/>
                <a:ea typeface="+mn-ea"/>
                <a:cs typeface="+mn-cs"/>
              </a:rPr>
              <a:t> </a:t>
            </a:r>
            <a:r>
              <a:rPr lang="en-US" sz="1800" b="1" dirty="0">
                <a:solidFill>
                  <a:prstClr val="black"/>
                </a:solidFill>
                <a:latin typeface="Calibri"/>
                <a:ea typeface="+mn-ea"/>
                <a:cs typeface="+mn-cs"/>
              </a:rPr>
              <a:t>To produce more accurate and reliable remote sensing methods for operational rice crop monitoring.  More accurate rice area and rice production estimates are desired to supplement current in-situ measurements to support agricultural managers and planers at local to national level to enhance rice monitoring capability and yield forecast </a:t>
            </a:r>
            <a:r>
              <a:rPr lang="en-US" sz="1800" b="1" dirty="0" smtClean="0">
                <a:solidFill>
                  <a:prstClr val="black"/>
                </a:solidFill>
                <a:latin typeface="Calibri"/>
                <a:ea typeface="+mn-ea"/>
                <a:cs typeface="+mn-cs"/>
              </a:rPr>
              <a:t>accuracy</a:t>
            </a:r>
            <a:r>
              <a:rPr lang="en-AU" sz="1800" b="1" dirty="0" smtClean="0">
                <a:solidFill>
                  <a:prstClr val="black"/>
                </a:solidFill>
                <a:latin typeface="Calibri"/>
                <a:ea typeface="+mn-ea"/>
                <a:cs typeface="+mn-cs"/>
              </a:rPr>
              <a:t>.</a:t>
            </a:r>
          </a:p>
          <a:p>
            <a:pPr lvl="1" algn="l" defTabSz="457200" fontAlgn="auto">
              <a:spcBef>
                <a:spcPts val="0"/>
              </a:spcBef>
              <a:spcAft>
                <a:spcPts val="0"/>
              </a:spcAft>
            </a:pPr>
            <a:endParaRPr lang="en-AU" sz="1800" b="1" dirty="0">
              <a:solidFill>
                <a:prstClr val="black"/>
              </a:solidFill>
              <a:latin typeface="Calibri"/>
              <a:ea typeface="+mn-ea"/>
              <a:cs typeface="+mn-cs"/>
            </a:endParaRP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endParaRPr lang="en-AU" sz="1800" dirty="0">
              <a:solidFill>
                <a:prstClr val="black"/>
              </a:solidFill>
              <a:latin typeface="Calibri"/>
              <a:ea typeface="+mn-ea"/>
              <a:cs typeface="+mn-cs"/>
            </a:endParaRPr>
          </a:p>
        </p:txBody>
      </p:sp>
      <p:sp>
        <p:nvSpPr>
          <p:cNvPr id="7" name="Rectangle 6"/>
          <p:cNvSpPr/>
          <p:nvPr/>
        </p:nvSpPr>
        <p:spPr>
          <a:xfrm>
            <a:off x="-1064" y="4209913"/>
            <a:ext cx="5722817" cy="2062103"/>
          </a:xfrm>
          <a:prstGeom prst="rect">
            <a:avLst/>
          </a:prstGeom>
        </p:spPr>
        <p:txBody>
          <a:bodyPr wrap="square">
            <a:spAutoFit/>
          </a:bodyPr>
          <a:lstStyle/>
          <a:p>
            <a:pPr lvl="1" algn="l" defTabSz="457200" fontAlgn="auto">
              <a:spcBef>
                <a:spcPts val="0"/>
              </a:spcBef>
              <a:spcAft>
                <a:spcPts val="0"/>
              </a:spcAft>
            </a:pPr>
            <a:r>
              <a:rPr lang="en-US" sz="1600" b="1" dirty="0" smtClean="0">
                <a:solidFill>
                  <a:prstClr val="black"/>
                </a:solidFill>
                <a:latin typeface="Calibri"/>
                <a:ea typeface="+mn-ea"/>
                <a:cs typeface="+mn-cs"/>
              </a:rPr>
              <a:t>Responsible and </a:t>
            </a:r>
            <a:r>
              <a:rPr lang="en-US" sz="1600" b="1" dirty="0">
                <a:solidFill>
                  <a:prstClr val="black"/>
                </a:solidFill>
                <a:latin typeface="Calibri"/>
                <a:ea typeface="+mn-ea"/>
                <a:cs typeface="+mn-cs"/>
              </a:rPr>
              <a:t>Technical/Implementation Agency</a:t>
            </a:r>
            <a:r>
              <a:rPr lang="en-US" sz="1600" b="1" dirty="0" smtClean="0">
                <a:solidFill>
                  <a:prstClr val="black"/>
                </a:solidFill>
                <a:latin typeface="Calibri"/>
                <a:ea typeface="+mn-ea"/>
                <a:cs typeface="+mn-cs"/>
              </a:rPr>
              <a:t>:</a:t>
            </a:r>
            <a:r>
              <a:rPr lang="en-US" sz="1600" dirty="0" smtClean="0">
                <a:solidFill>
                  <a:prstClr val="black"/>
                </a:solidFill>
                <a:latin typeface="Calibri"/>
                <a:ea typeface="+mn-ea"/>
                <a:cs typeface="+mn-cs"/>
              </a:rPr>
              <a:t> </a:t>
            </a:r>
            <a:r>
              <a:rPr lang="en-US" sz="1600" dirty="0">
                <a:solidFill>
                  <a:prstClr val="black"/>
                </a:solidFill>
                <a:latin typeface="Calibri"/>
                <a:ea typeface="+mn-ea"/>
                <a:cs typeface="+mn-cs"/>
              </a:rPr>
              <a:t>Vietnam Academy of Science and Technology (VAST), Ho Chi Minh Institute of Resources Geography (HCMIRG)</a:t>
            </a:r>
            <a:r>
              <a:rPr lang="en-US" sz="1600" dirty="0" smtClean="0">
                <a:solidFill>
                  <a:prstClr val="black"/>
                </a:solidFill>
                <a:latin typeface="Calibri"/>
                <a:ea typeface="+mn-ea"/>
                <a:cs typeface="+mn-cs"/>
              </a:rPr>
              <a:t>.</a:t>
            </a:r>
          </a:p>
          <a:p>
            <a:pPr lvl="1" algn="l" defTabSz="457200" fontAlgn="auto">
              <a:spcBef>
                <a:spcPts val="0"/>
              </a:spcBef>
              <a:spcAft>
                <a:spcPts val="0"/>
              </a:spcAft>
            </a:pPr>
            <a:endParaRPr lang="en-US" sz="1600" dirty="0">
              <a:solidFill>
                <a:prstClr val="black"/>
              </a:solidFill>
              <a:latin typeface="Calibri"/>
              <a:ea typeface="+mn-ea"/>
              <a:cs typeface="+mn-cs"/>
            </a:endParaRPr>
          </a:p>
          <a:p>
            <a:pPr lvl="1" algn="l" defTabSz="457200" fontAlgn="auto">
              <a:spcBef>
                <a:spcPts val="0"/>
              </a:spcBef>
              <a:spcAft>
                <a:spcPts val="0"/>
              </a:spcAft>
            </a:pPr>
            <a:r>
              <a:rPr lang="en-US" sz="1600" b="1" dirty="0">
                <a:solidFill>
                  <a:prstClr val="black"/>
                </a:solidFill>
                <a:latin typeface="Calibri"/>
                <a:ea typeface="+mn-ea"/>
                <a:cs typeface="+mn-cs"/>
              </a:rPr>
              <a:t>Links to Existing Agricultural Authorities: </a:t>
            </a:r>
            <a:r>
              <a:rPr lang="en-US" sz="1600" dirty="0">
                <a:solidFill>
                  <a:prstClr val="black"/>
                </a:solidFill>
                <a:latin typeface="Calibri"/>
                <a:ea typeface="+mn-ea"/>
                <a:cs typeface="+mn-cs"/>
              </a:rPr>
              <a:t>Ministry of Agriculture and Rural Development (MARD), Center for Informatics and Statistics (</a:t>
            </a:r>
            <a:r>
              <a:rPr lang="en-US" sz="1600" dirty="0" smtClean="0">
                <a:solidFill>
                  <a:prstClr val="black"/>
                </a:solidFill>
                <a:latin typeface="Calibri"/>
                <a:ea typeface="+mn-ea"/>
                <a:cs typeface="+mn-cs"/>
              </a:rPr>
              <a:t>CIS), </a:t>
            </a:r>
            <a:r>
              <a:rPr lang="en-US" sz="1600" dirty="0">
                <a:solidFill>
                  <a:prstClr val="black"/>
                </a:solidFill>
                <a:latin typeface="Calibri"/>
                <a:ea typeface="+mn-ea"/>
                <a:cs typeface="+mn-cs"/>
              </a:rPr>
              <a:t>Department of Agriculture and Rural Development (DARD) in An </a:t>
            </a:r>
            <a:r>
              <a:rPr lang="en-US" sz="1600" dirty="0" err="1">
                <a:solidFill>
                  <a:prstClr val="black"/>
                </a:solidFill>
                <a:latin typeface="Calibri"/>
                <a:ea typeface="+mn-ea"/>
                <a:cs typeface="+mn-cs"/>
              </a:rPr>
              <a:t>Giang</a:t>
            </a:r>
            <a:r>
              <a:rPr lang="en-US" sz="1600" dirty="0">
                <a:solidFill>
                  <a:prstClr val="black"/>
                </a:solidFill>
                <a:latin typeface="Calibri"/>
                <a:ea typeface="+mn-ea"/>
                <a:cs typeface="+mn-cs"/>
              </a:rPr>
              <a:t> Province</a:t>
            </a:r>
            <a:r>
              <a:rPr lang="en-US" sz="1600" dirty="0" smtClean="0">
                <a:solidFill>
                  <a:prstClr val="black"/>
                </a:solidFill>
                <a:latin typeface="Calibri"/>
                <a:ea typeface="+mn-ea"/>
                <a:cs typeface="+mn-cs"/>
              </a:rPr>
              <a:t>.</a:t>
            </a:r>
            <a:endParaRPr lang="en-US" sz="1600" dirty="0">
              <a:solidFill>
                <a:prstClr val="black"/>
              </a:solidFill>
              <a:latin typeface="Calibri"/>
              <a:ea typeface="+mn-ea"/>
              <a:cs typeface="+mn-cs"/>
            </a:endParaRPr>
          </a:p>
        </p:txBody>
      </p:sp>
      <p:pic>
        <p:nvPicPr>
          <p:cNvPr id="1228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53504" y="1513829"/>
            <a:ext cx="2603500" cy="2470150"/>
          </a:xfrm>
          <a:prstGeom prst="rect">
            <a:avLst/>
          </a:prstGeom>
          <a:noFill/>
          <a:ln w="19050">
            <a:solidFill>
              <a:srgbClr val="1F497D"/>
            </a:solidFill>
            <a:miter lim="800000"/>
            <a:headEnd/>
            <a:tailEnd/>
          </a:ln>
          <a:extLst>
            <a:ext uri="{909E8E84-426E-40dd-AFC4-6F175D3DCCD1}">
              <a14:hiddenFill xmlns="" xmlns:a14="http://schemas.microsoft.com/office/drawing/2010/main">
                <a:solidFill>
                  <a:srgbClr val="FFFFFF"/>
                </a:solidFill>
              </a14:hiddenFill>
            </a:ext>
          </a:extLst>
        </p:spPr>
      </p:pic>
      <p:sp>
        <p:nvSpPr>
          <p:cNvPr id="9" name="Text Box 2"/>
          <p:cNvSpPr txBox="1">
            <a:spLocks noChangeArrowheads="1"/>
          </p:cNvSpPr>
          <p:nvPr/>
        </p:nvSpPr>
        <p:spPr bwMode="auto">
          <a:xfrm>
            <a:off x="4679786" y="4086424"/>
            <a:ext cx="3451133" cy="254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r">
              <a:lnSpc>
                <a:spcPct val="104000"/>
              </a:lnSpc>
              <a:spcBef>
                <a:spcPts val="1300"/>
              </a:spcBef>
            </a:pPr>
            <a:r>
              <a:rPr lang="en-GB" sz="1600" i="1" dirty="0" smtClean="0">
                <a:solidFill>
                  <a:prstClr val="black"/>
                </a:solidFill>
                <a:latin typeface="Times New Roman" charset="0"/>
                <a:cs typeface="+mn-cs"/>
              </a:rPr>
              <a:t>An </a:t>
            </a:r>
            <a:r>
              <a:rPr lang="en-GB" sz="1600" i="1" dirty="0" err="1" smtClean="0">
                <a:solidFill>
                  <a:prstClr val="black"/>
                </a:solidFill>
                <a:latin typeface="Times New Roman" charset="0"/>
                <a:cs typeface="+mn-cs"/>
              </a:rPr>
              <a:t>Giang</a:t>
            </a:r>
            <a:r>
              <a:rPr lang="en-GB" sz="1600" i="1" dirty="0" smtClean="0">
                <a:solidFill>
                  <a:prstClr val="black"/>
                </a:solidFill>
                <a:latin typeface="Times New Roman" charset="0"/>
                <a:cs typeface="+mn-cs"/>
              </a:rPr>
              <a:t> Region</a:t>
            </a:r>
            <a:endParaRPr lang="en-US" sz="4400" dirty="0">
              <a:solidFill>
                <a:prstClr val="black"/>
              </a:solidFill>
              <a:cs typeface="+mn-cs"/>
            </a:endParaRPr>
          </a:p>
        </p:txBody>
      </p:sp>
      <p:pic>
        <p:nvPicPr>
          <p:cNvPr id="8" name="Picture 7"/>
          <p:cNvPicPr>
            <a:picLocks noChangeAspect="1"/>
          </p:cNvPicPr>
          <p:nvPr/>
        </p:nvPicPr>
        <p:blipFill>
          <a:blip r:embed="rId3" cstate="print"/>
          <a:stretch>
            <a:fillRect/>
          </a:stretch>
        </p:blipFill>
        <p:spPr>
          <a:xfrm>
            <a:off x="5671765" y="4655322"/>
            <a:ext cx="3378200" cy="1384300"/>
          </a:xfrm>
          <a:prstGeom prst="rect">
            <a:avLst/>
          </a:prstGeom>
        </p:spPr>
      </p:pic>
    </p:spTree>
    <p:extLst>
      <p:ext uri="{BB962C8B-B14F-4D97-AF65-F5344CB8AC3E}">
        <p14:creationId xmlns="" xmlns:p14="http://schemas.microsoft.com/office/powerpoint/2010/main" val="3672267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689" y="-65806"/>
            <a:ext cx="8229600" cy="1143000"/>
          </a:xfrm>
        </p:spPr>
        <p:txBody>
          <a:bodyPr>
            <a:normAutofit/>
          </a:bodyPr>
          <a:lstStyle/>
          <a:p>
            <a:r>
              <a:rPr lang="en-US" sz="2800" dirty="0" smtClean="0">
                <a:solidFill>
                  <a:srgbClr val="17375E"/>
                </a:solidFill>
              </a:rPr>
              <a:t>Phase 1A Crop Calendars</a:t>
            </a:r>
            <a:endParaRPr lang="en-US" sz="2800" dirty="0">
              <a:solidFill>
                <a:srgbClr val="17375E"/>
              </a:solidFill>
            </a:endParaRPr>
          </a:p>
        </p:txBody>
      </p:sp>
      <p:sp>
        <p:nvSpPr>
          <p:cNvPr id="5" name="正方形/長方形 4"/>
          <p:cNvSpPr/>
          <p:nvPr/>
        </p:nvSpPr>
        <p:spPr>
          <a:xfrm>
            <a:off x="2434379" y="5383527"/>
            <a:ext cx="4892252" cy="923330"/>
          </a:xfrm>
          <a:prstGeom prst="rect">
            <a:avLst/>
          </a:prstGeom>
        </p:spPr>
        <p:txBody>
          <a:bodyPr wrap="square">
            <a:spAutoFit/>
          </a:bodyPr>
          <a:lstStyle/>
          <a:p>
            <a:pPr algn="l" defTabSz="457200" fontAlgn="auto">
              <a:spcBef>
                <a:spcPts val="0"/>
              </a:spcBef>
              <a:spcAft>
                <a:spcPts val="0"/>
              </a:spcAft>
            </a:pPr>
            <a:r>
              <a:rPr lang="en-GB" altLang="ja-JP" sz="1800" dirty="0" smtClean="0">
                <a:solidFill>
                  <a:prstClr val="black"/>
                </a:solidFill>
                <a:latin typeface="Calibri"/>
                <a:ea typeface="ＭＳ Ｐゴシック"/>
                <a:cs typeface="+mn-cs"/>
              </a:rPr>
              <a:t>Indonesia (</a:t>
            </a:r>
            <a:r>
              <a:rPr lang="en-GB" altLang="ja-JP" sz="1800" dirty="0" err="1" smtClean="0">
                <a:solidFill>
                  <a:prstClr val="black"/>
                </a:solidFill>
                <a:latin typeface="Calibri"/>
                <a:ea typeface="ＭＳ Ｐゴシック"/>
                <a:cs typeface="+mn-cs"/>
              </a:rPr>
              <a:t>Subang</a:t>
            </a:r>
            <a:r>
              <a:rPr lang="en-GB" altLang="ja-JP" sz="1800" dirty="0" smtClean="0">
                <a:solidFill>
                  <a:prstClr val="black"/>
                </a:solidFill>
                <a:latin typeface="Calibri"/>
                <a:ea typeface="ＭＳ Ｐゴシック"/>
                <a:cs typeface="+mn-cs"/>
              </a:rPr>
              <a:t>, West Java Island);</a:t>
            </a:r>
            <a:endParaRPr lang="en-AU" altLang="ja-JP" sz="1800" dirty="0" smtClean="0">
              <a:solidFill>
                <a:prstClr val="black"/>
              </a:solidFill>
              <a:latin typeface="Calibri"/>
              <a:ea typeface="ＭＳ Ｐゴシック"/>
              <a:cs typeface="+mn-cs"/>
            </a:endParaRPr>
          </a:p>
          <a:p>
            <a:pPr algn="l" defTabSz="457200" fontAlgn="auto">
              <a:spcBef>
                <a:spcPts val="0"/>
              </a:spcBef>
              <a:spcAft>
                <a:spcPts val="0"/>
              </a:spcAft>
            </a:pPr>
            <a:r>
              <a:rPr lang="en-GB" altLang="ja-JP" sz="1800" dirty="0" smtClean="0">
                <a:solidFill>
                  <a:prstClr val="black"/>
                </a:solidFill>
                <a:latin typeface="Calibri"/>
                <a:ea typeface="ＭＳ Ｐゴシック"/>
                <a:cs typeface="+mn-cs"/>
              </a:rPr>
              <a:t>Thailand (</a:t>
            </a:r>
            <a:r>
              <a:rPr lang="en-GB" altLang="ja-JP" sz="1800" dirty="0" err="1" smtClean="0">
                <a:solidFill>
                  <a:prstClr val="black"/>
                </a:solidFill>
                <a:latin typeface="Calibri"/>
                <a:ea typeface="ＭＳ Ｐゴシック"/>
                <a:cs typeface="+mn-cs"/>
              </a:rPr>
              <a:t>Suphan</a:t>
            </a:r>
            <a:r>
              <a:rPr lang="en-GB" altLang="ja-JP" sz="1800" dirty="0" smtClean="0">
                <a:solidFill>
                  <a:prstClr val="black"/>
                </a:solidFill>
                <a:latin typeface="Calibri"/>
                <a:ea typeface="ＭＳ Ｐゴシック"/>
                <a:cs typeface="+mn-cs"/>
              </a:rPr>
              <a:t> </a:t>
            </a:r>
            <a:r>
              <a:rPr lang="en-GB" altLang="ja-JP" sz="1800" dirty="0" err="1" smtClean="0">
                <a:solidFill>
                  <a:prstClr val="black"/>
                </a:solidFill>
                <a:latin typeface="Calibri"/>
                <a:ea typeface="ＭＳ Ｐゴシック"/>
                <a:cs typeface="+mn-cs"/>
              </a:rPr>
              <a:t>Buri</a:t>
            </a:r>
            <a:r>
              <a:rPr lang="en-GB" altLang="ja-JP" sz="1800" dirty="0" smtClean="0">
                <a:solidFill>
                  <a:prstClr val="black"/>
                </a:solidFill>
                <a:latin typeface="Calibri"/>
                <a:ea typeface="ＭＳ Ｐゴシック"/>
                <a:cs typeface="+mn-cs"/>
              </a:rPr>
              <a:t> province);</a:t>
            </a:r>
            <a:endParaRPr lang="en-AU" altLang="ja-JP" sz="1800" dirty="0" smtClean="0">
              <a:solidFill>
                <a:prstClr val="black"/>
              </a:solidFill>
              <a:latin typeface="Calibri"/>
              <a:ea typeface="ＭＳ Ｐゴシック"/>
              <a:cs typeface="+mn-cs"/>
            </a:endParaRPr>
          </a:p>
          <a:p>
            <a:pPr algn="l" defTabSz="457200" fontAlgn="auto">
              <a:spcBef>
                <a:spcPts val="0"/>
              </a:spcBef>
              <a:spcAft>
                <a:spcPts val="0"/>
              </a:spcAft>
            </a:pPr>
            <a:r>
              <a:rPr lang="en-GB" altLang="ja-JP" sz="1800" dirty="0" smtClean="0">
                <a:solidFill>
                  <a:prstClr val="black"/>
                </a:solidFill>
                <a:latin typeface="Calibri"/>
                <a:ea typeface="ＭＳ Ｐゴシック"/>
                <a:cs typeface="+mn-cs"/>
              </a:rPr>
              <a:t>Vietnam (Thai </a:t>
            </a:r>
            <a:r>
              <a:rPr lang="en-GB" altLang="ja-JP" sz="1800" dirty="0" err="1" smtClean="0">
                <a:solidFill>
                  <a:prstClr val="black"/>
                </a:solidFill>
                <a:latin typeface="Calibri"/>
                <a:ea typeface="ＭＳ Ｐゴシック"/>
                <a:cs typeface="+mn-cs"/>
              </a:rPr>
              <a:t>Binh</a:t>
            </a:r>
            <a:r>
              <a:rPr lang="en-GB" altLang="ja-JP" sz="1800" dirty="0" smtClean="0">
                <a:solidFill>
                  <a:prstClr val="black"/>
                </a:solidFill>
                <a:latin typeface="Calibri"/>
                <a:ea typeface="ＭＳ Ｐゴシック"/>
                <a:cs typeface="+mn-cs"/>
              </a:rPr>
              <a:t> (North)), (An </a:t>
            </a:r>
            <a:r>
              <a:rPr lang="en-GB" altLang="ja-JP" sz="1800" dirty="0" err="1" smtClean="0">
                <a:solidFill>
                  <a:prstClr val="black"/>
                </a:solidFill>
                <a:latin typeface="Calibri"/>
                <a:ea typeface="ＭＳ Ｐゴシック"/>
                <a:cs typeface="+mn-cs"/>
              </a:rPr>
              <a:t>Giang</a:t>
            </a:r>
            <a:r>
              <a:rPr lang="en-GB" altLang="ja-JP" sz="1800" dirty="0" smtClean="0">
                <a:solidFill>
                  <a:prstClr val="black"/>
                </a:solidFill>
                <a:latin typeface="Calibri"/>
                <a:ea typeface="ＭＳ Ｐゴシック"/>
                <a:cs typeface="+mn-cs"/>
              </a:rPr>
              <a:t> (South));</a:t>
            </a:r>
            <a:endParaRPr lang="ja-JP" altLang="en-US" sz="1800" dirty="0">
              <a:solidFill>
                <a:prstClr val="black"/>
              </a:solidFill>
              <a:latin typeface="Calibri"/>
              <a:ea typeface="ＭＳ Ｐゴシック"/>
              <a:cs typeface="+mn-cs"/>
            </a:endParaRPr>
          </a:p>
        </p:txBody>
      </p:sp>
      <p:pic>
        <p:nvPicPr>
          <p:cNvPr id="3" name="Picture 2"/>
          <p:cNvPicPr>
            <a:picLocks noChangeAspect="1"/>
          </p:cNvPicPr>
          <p:nvPr/>
        </p:nvPicPr>
        <p:blipFill>
          <a:blip r:embed="rId2" cstate="print"/>
          <a:stretch>
            <a:fillRect/>
          </a:stretch>
        </p:blipFill>
        <p:spPr>
          <a:xfrm>
            <a:off x="624444" y="780015"/>
            <a:ext cx="7666092" cy="4603512"/>
          </a:xfrm>
          <a:prstGeom prst="rect">
            <a:avLst/>
          </a:prstGeom>
        </p:spPr>
      </p:pic>
    </p:spTree>
    <p:extLst>
      <p:ext uri="{BB962C8B-B14F-4D97-AF65-F5344CB8AC3E}">
        <p14:creationId xmlns="" xmlns:p14="http://schemas.microsoft.com/office/powerpoint/2010/main" val="1580706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28802"/>
            <a:ext cx="7772400" cy="1362075"/>
          </a:xfrm>
        </p:spPr>
        <p:txBody>
          <a:bodyPr/>
          <a:lstStyle/>
          <a:p>
            <a:r>
              <a:rPr kumimoji="1" lang="en-US" altLang="ja-JP" dirty="0" smtClean="0"/>
              <a:t>APPENDIX – phase 1a countries</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BA9177A2-A4CD-4DE7-8CE7-7B4536FF57A8}" type="slidenum">
              <a:rPr lang="en-US" altLang="ja-JP" smtClean="0">
                <a:solidFill>
                  <a:srgbClr val="000000"/>
                </a:solidFill>
              </a:rPr>
              <a:pPr>
                <a:defRPr/>
              </a:pPr>
              <a:t>36</a:t>
            </a:fld>
            <a:endParaRPr lang="en-US" altLang="ja-JP">
              <a:solidFill>
                <a:srgbClr val="00000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682626"/>
            <a:ext cx="9144000" cy="584775"/>
          </a:xfrm>
          <a:prstGeom prst="rect">
            <a:avLst/>
          </a:prstGeom>
          <a:noFill/>
          <a:ln w="9525">
            <a:noFill/>
            <a:miter lim="800000"/>
            <a:headEnd/>
            <a:tailEnd/>
          </a:ln>
        </p:spPr>
        <p:txBody>
          <a:bodyPr>
            <a:spAutoFit/>
          </a:bodyPr>
          <a:lstStyle/>
          <a:p>
            <a:pPr algn="l"/>
            <a:r>
              <a:rPr lang="en-US" altLang="en-US" sz="3200" b="1" dirty="0">
                <a:solidFill>
                  <a:srgbClr val="FF9900"/>
                </a:solidFill>
                <a:effectLst>
                  <a:outerShdw blurRad="38100" dist="38100" dir="2700000" algn="tl">
                    <a:srgbClr val="000000">
                      <a:alpha val="43137"/>
                    </a:srgbClr>
                  </a:outerShdw>
                </a:effectLst>
                <a:latin typeface="Georgia" pitchFamily="18" charset="0"/>
                <a:ea typeface="ＭＳ Ｐゴシック" pitchFamily="50" charset="-128"/>
                <a:cs typeface="Arial" pitchFamily="34" charset="0"/>
              </a:rPr>
              <a:t>Rice crop production estimation</a:t>
            </a:r>
            <a:endParaRPr lang="ja-JP" altLang="en-US" sz="3200" b="1">
              <a:solidFill>
                <a:srgbClr val="FF9900"/>
              </a:solidFill>
              <a:effectLst>
                <a:outerShdw blurRad="38100" dist="38100" dir="2700000" algn="tl">
                  <a:srgbClr val="000000">
                    <a:alpha val="43137"/>
                  </a:srgbClr>
                </a:outerShdw>
              </a:effectLst>
              <a:latin typeface="Georgia" pitchFamily="18" charset="0"/>
              <a:ea typeface="ＭＳ Ｐゴシック" pitchFamily="50" charset="-128"/>
              <a:cs typeface="Arial" pitchFamily="34" charset="0"/>
            </a:endParaRPr>
          </a:p>
        </p:txBody>
      </p:sp>
      <p:sp>
        <p:nvSpPr>
          <p:cNvPr id="16387" name="スライド番号プレースホルダ 4"/>
          <p:cNvSpPr txBox="1">
            <a:spLocks noGrp="1"/>
          </p:cNvSpPr>
          <p:nvPr/>
        </p:nvSpPr>
        <p:spPr bwMode="auto">
          <a:xfrm>
            <a:off x="6553201" y="6356362"/>
            <a:ext cx="2133600" cy="365125"/>
          </a:xfrm>
          <a:prstGeom prst="rect">
            <a:avLst/>
          </a:prstGeom>
          <a:noFill/>
          <a:ln w="9525">
            <a:noFill/>
            <a:miter lim="800000"/>
            <a:headEnd/>
            <a:tailEnd/>
          </a:ln>
        </p:spPr>
        <p:txBody>
          <a:bodyPr anchor="ctr"/>
          <a:lstStyle/>
          <a:p>
            <a:pPr algn="r"/>
            <a:fld id="{38AC900B-99ED-441E-BC06-313BA69028AF}" type="slidenum">
              <a:rPr lang="ja-JP" altLang="en-US" sz="1200">
                <a:solidFill>
                  <a:srgbClr val="898989"/>
                </a:solidFill>
                <a:latin typeface="Georgia" pitchFamily="18" charset="0"/>
                <a:ea typeface="ＭＳ Ｐゴシック" pitchFamily="50" charset="-128"/>
                <a:cs typeface="Arial" pitchFamily="34" charset="0"/>
              </a:rPr>
              <a:pPr algn="r"/>
              <a:t>37</a:t>
            </a:fld>
            <a:endParaRPr lang="en-US" altLang="ja-JP" sz="1200">
              <a:solidFill>
                <a:srgbClr val="898989"/>
              </a:solidFill>
              <a:latin typeface="Georgia" pitchFamily="18" charset="0"/>
              <a:ea typeface="ＭＳ Ｐゴシック" pitchFamily="50" charset="-128"/>
              <a:cs typeface="Arial" pitchFamily="34" charset="0"/>
            </a:endParaRPr>
          </a:p>
        </p:txBody>
      </p:sp>
      <p:pic>
        <p:nvPicPr>
          <p:cNvPr id="16388" name="Picture 22"/>
          <p:cNvPicPr>
            <a:picLocks noChangeAspect="1" noChangeArrowheads="1"/>
          </p:cNvPicPr>
          <p:nvPr/>
        </p:nvPicPr>
        <p:blipFill>
          <a:blip r:embed="rId3" cstate="print"/>
          <a:srcRect/>
          <a:stretch>
            <a:fillRect/>
          </a:stretch>
        </p:blipFill>
        <p:spPr bwMode="auto">
          <a:xfrm>
            <a:off x="241301" y="1987550"/>
            <a:ext cx="5732463" cy="4316413"/>
          </a:xfrm>
          <a:prstGeom prst="rect">
            <a:avLst/>
          </a:prstGeom>
          <a:noFill/>
          <a:ln w="9525" algn="ctr">
            <a:noFill/>
            <a:miter lim="800000"/>
            <a:headEnd/>
            <a:tailEnd/>
          </a:ln>
        </p:spPr>
      </p:pic>
      <p:pic>
        <p:nvPicPr>
          <p:cNvPr id="157719" name="Picture 23"/>
          <p:cNvPicPr>
            <a:picLocks noChangeAspect="1" noChangeArrowheads="1"/>
          </p:cNvPicPr>
          <p:nvPr/>
        </p:nvPicPr>
        <p:blipFill>
          <a:blip r:embed="rId4" cstate="print"/>
          <a:srcRect/>
          <a:stretch>
            <a:fillRect/>
          </a:stretch>
        </p:blipFill>
        <p:spPr bwMode="auto">
          <a:xfrm>
            <a:off x="242891" y="1984381"/>
            <a:ext cx="5732462" cy="4316413"/>
          </a:xfrm>
          <a:prstGeom prst="rect">
            <a:avLst/>
          </a:prstGeom>
          <a:noFill/>
          <a:ln w="9525" algn="ctr">
            <a:noFill/>
            <a:miter lim="800000"/>
            <a:headEnd/>
            <a:tailEnd/>
          </a:ln>
        </p:spPr>
      </p:pic>
      <p:sp>
        <p:nvSpPr>
          <p:cNvPr id="157721" name="Text Box 25"/>
          <p:cNvSpPr txBox="1">
            <a:spLocks noChangeArrowheads="1"/>
          </p:cNvSpPr>
          <p:nvPr/>
        </p:nvSpPr>
        <p:spPr bwMode="auto">
          <a:xfrm>
            <a:off x="6545264" y="2009787"/>
            <a:ext cx="1802096" cy="584775"/>
          </a:xfrm>
          <a:prstGeom prst="rect">
            <a:avLst/>
          </a:prstGeom>
          <a:solidFill>
            <a:srgbClr val="3399FF"/>
          </a:solidFill>
          <a:ln w="9525" algn="ctr">
            <a:solidFill>
              <a:schemeClr val="tx1"/>
            </a:solidFill>
            <a:miter lim="800000"/>
            <a:headEnd/>
            <a:tailEnd/>
          </a:ln>
        </p:spPr>
        <p:txBody>
          <a:bodyPr wrap="none">
            <a:spAutoFit/>
          </a:bodyPr>
          <a:lstStyle/>
          <a:p>
            <a:pPr algn="l"/>
            <a:r>
              <a:rPr lang="en-US" altLang="ja-JP" sz="3200" b="1" dirty="0">
                <a:solidFill>
                  <a:srgbClr val="FFFFFF"/>
                </a:solidFill>
                <a:latin typeface="Arial" pitchFamily="34" charset="0"/>
                <a:ea typeface="ＭＳ Ｐゴシック" pitchFamily="50" charset="-128"/>
                <a:cs typeface="Arial" pitchFamily="34" charset="0"/>
              </a:rPr>
              <a:t>Acreage</a:t>
            </a:r>
          </a:p>
        </p:txBody>
      </p:sp>
      <p:sp>
        <p:nvSpPr>
          <p:cNvPr id="157722" name="Text Box 26"/>
          <p:cNvSpPr txBox="1">
            <a:spLocks noChangeArrowheads="1"/>
          </p:cNvSpPr>
          <p:nvPr/>
        </p:nvSpPr>
        <p:spPr bwMode="auto">
          <a:xfrm>
            <a:off x="7273927" y="2798775"/>
            <a:ext cx="344966" cy="584775"/>
          </a:xfrm>
          <a:prstGeom prst="rect">
            <a:avLst/>
          </a:prstGeom>
          <a:noFill/>
          <a:ln w="9525" algn="ctr">
            <a:noFill/>
            <a:miter lim="800000"/>
            <a:headEnd/>
            <a:tailEnd/>
          </a:ln>
        </p:spPr>
        <p:txBody>
          <a:bodyPr wrap="none">
            <a:spAutoFit/>
          </a:bodyPr>
          <a:lstStyle/>
          <a:p>
            <a:pPr algn="l"/>
            <a:r>
              <a:rPr lang="en-US" altLang="ja-JP" sz="3200" b="1">
                <a:solidFill>
                  <a:srgbClr val="99CCFF"/>
                </a:solidFill>
                <a:latin typeface="Arial" pitchFamily="34" charset="0"/>
                <a:ea typeface="ＭＳ Ｐゴシック" pitchFamily="50" charset="-128"/>
                <a:cs typeface="Arial" pitchFamily="34" charset="0"/>
              </a:rPr>
              <a:t>*</a:t>
            </a:r>
          </a:p>
        </p:txBody>
      </p:sp>
      <p:sp>
        <p:nvSpPr>
          <p:cNvPr id="157723" name="Text Box 27"/>
          <p:cNvSpPr txBox="1">
            <a:spLocks noChangeArrowheads="1"/>
          </p:cNvSpPr>
          <p:nvPr/>
        </p:nvSpPr>
        <p:spPr bwMode="auto">
          <a:xfrm>
            <a:off x="6870706" y="3535368"/>
            <a:ext cx="1148841" cy="584775"/>
          </a:xfrm>
          <a:prstGeom prst="rect">
            <a:avLst/>
          </a:prstGeom>
          <a:solidFill>
            <a:srgbClr val="FFFF00"/>
          </a:solidFill>
          <a:ln w="9525" algn="ctr">
            <a:solidFill>
              <a:schemeClr val="tx1"/>
            </a:solidFill>
            <a:miter lim="800000"/>
            <a:headEnd/>
            <a:tailEnd/>
          </a:ln>
        </p:spPr>
        <p:txBody>
          <a:bodyPr wrap="none">
            <a:spAutoFit/>
          </a:bodyPr>
          <a:lstStyle/>
          <a:p>
            <a:pPr algn="l"/>
            <a:r>
              <a:rPr lang="en-US" altLang="ja-JP" sz="3200" b="1" dirty="0">
                <a:solidFill>
                  <a:srgbClr val="000066">
                    <a:lumMod val="50000"/>
                  </a:srgbClr>
                </a:solidFill>
                <a:latin typeface="Arial" pitchFamily="34" charset="0"/>
                <a:ea typeface="ＭＳ Ｐゴシック" pitchFamily="50" charset="-128"/>
                <a:cs typeface="Arial" pitchFamily="34" charset="0"/>
              </a:rPr>
              <a:t>Yield</a:t>
            </a:r>
          </a:p>
        </p:txBody>
      </p:sp>
      <p:sp>
        <p:nvSpPr>
          <p:cNvPr id="157724" name="Text Box 28"/>
          <p:cNvSpPr txBox="1">
            <a:spLocks noChangeArrowheads="1"/>
          </p:cNvSpPr>
          <p:nvPr/>
        </p:nvSpPr>
        <p:spPr bwMode="auto">
          <a:xfrm>
            <a:off x="6261106" y="4946661"/>
            <a:ext cx="2347117" cy="584775"/>
          </a:xfrm>
          <a:prstGeom prst="rect">
            <a:avLst/>
          </a:prstGeom>
          <a:solidFill>
            <a:srgbClr val="FF9900"/>
          </a:solidFill>
          <a:ln w="9525" algn="ctr">
            <a:solidFill>
              <a:schemeClr val="tx1"/>
            </a:solidFill>
            <a:miter lim="800000"/>
            <a:headEnd/>
            <a:tailEnd/>
          </a:ln>
        </p:spPr>
        <p:txBody>
          <a:bodyPr wrap="none">
            <a:spAutoFit/>
          </a:bodyPr>
          <a:lstStyle/>
          <a:p>
            <a:pPr algn="l"/>
            <a:r>
              <a:rPr lang="en-US" altLang="ja-JP" sz="3200" b="1" dirty="0">
                <a:solidFill>
                  <a:srgbClr val="000066">
                    <a:lumMod val="50000"/>
                  </a:srgbClr>
                </a:solidFill>
                <a:latin typeface="Arial" pitchFamily="34" charset="0"/>
                <a:ea typeface="ＭＳ Ｐゴシック" pitchFamily="50" charset="-128"/>
                <a:cs typeface="Arial" pitchFamily="34" charset="0"/>
              </a:rPr>
              <a:t>Production</a:t>
            </a:r>
          </a:p>
        </p:txBody>
      </p:sp>
      <p:sp>
        <p:nvSpPr>
          <p:cNvPr id="157725" name="AutoShape 29"/>
          <p:cNvSpPr>
            <a:spLocks noChangeArrowheads="1"/>
          </p:cNvSpPr>
          <p:nvPr/>
        </p:nvSpPr>
        <p:spPr bwMode="auto">
          <a:xfrm>
            <a:off x="7162801" y="4292600"/>
            <a:ext cx="546100" cy="546100"/>
          </a:xfrm>
          <a:prstGeom prst="downArrow">
            <a:avLst>
              <a:gd name="adj1" fmla="val 50000"/>
              <a:gd name="adj2" fmla="val 25000"/>
            </a:avLst>
          </a:prstGeom>
          <a:solidFill>
            <a:srgbClr val="FF9900"/>
          </a:solidFill>
          <a:ln w="9525" algn="ctr">
            <a:solidFill>
              <a:schemeClr val="tx1"/>
            </a:solidFill>
            <a:miter lim="800000"/>
            <a:headEnd/>
            <a:tailEnd/>
          </a:ln>
        </p:spPr>
        <p:txBody>
          <a:bodyPr wrap="none" anchor="ctr"/>
          <a:lstStyle/>
          <a:p>
            <a:pPr algn="l"/>
            <a:endParaRPr lang="ja-JP" altLang="ja-JP" sz="1800">
              <a:solidFill>
                <a:srgbClr val="99CCFF"/>
              </a:solidFill>
              <a:latin typeface="Arial" pitchFamily="34" charset="0"/>
              <a:ea typeface="ＭＳ Ｐゴシック" pitchFamily="50" charset="-128"/>
              <a:cs typeface="Arial" pitchFamily="34" charset="0"/>
            </a:endParaRPr>
          </a:p>
        </p:txBody>
      </p:sp>
      <p:pic>
        <p:nvPicPr>
          <p:cNvPr id="157727" name="Picture 31"/>
          <p:cNvPicPr>
            <a:picLocks noChangeAspect="1" noChangeArrowheads="1"/>
          </p:cNvPicPr>
          <p:nvPr/>
        </p:nvPicPr>
        <p:blipFill>
          <a:blip r:embed="rId5" cstate="print"/>
          <a:srcRect/>
          <a:stretch>
            <a:fillRect/>
          </a:stretch>
        </p:blipFill>
        <p:spPr bwMode="auto">
          <a:xfrm>
            <a:off x="238126" y="1989138"/>
            <a:ext cx="5732463" cy="4316412"/>
          </a:xfrm>
          <a:prstGeom prst="rect">
            <a:avLst/>
          </a:prstGeom>
          <a:noFill/>
          <a:ln w="9525" algn="ctr">
            <a:noFill/>
            <a:miter lim="800000"/>
            <a:headEnd/>
            <a:tailEnd/>
          </a:ln>
        </p:spPr>
      </p:pic>
      <p:pic>
        <p:nvPicPr>
          <p:cNvPr id="157732" name="Picture 36"/>
          <p:cNvPicPr>
            <a:picLocks noChangeAspect="1" noChangeArrowheads="1"/>
          </p:cNvPicPr>
          <p:nvPr/>
        </p:nvPicPr>
        <p:blipFill>
          <a:blip r:embed="rId6" cstate="print"/>
          <a:srcRect/>
          <a:stretch>
            <a:fillRect/>
          </a:stretch>
        </p:blipFill>
        <p:spPr bwMode="auto">
          <a:xfrm>
            <a:off x="239714" y="1990728"/>
            <a:ext cx="5732462" cy="4316413"/>
          </a:xfrm>
          <a:prstGeom prst="rect">
            <a:avLst/>
          </a:prstGeom>
          <a:noFill/>
          <a:ln w="9525" algn="ctr">
            <a:noFill/>
            <a:miter lim="800000"/>
            <a:headEnd/>
            <a:tailEnd/>
          </a:ln>
        </p:spPr>
      </p:pic>
      <p:pic>
        <p:nvPicPr>
          <p:cNvPr id="157720" name="Picture 24"/>
          <p:cNvPicPr>
            <a:picLocks noChangeAspect="1" noChangeArrowheads="1"/>
          </p:cNvPicPr>
          <p:nvPr/>
        </p:nvPicPr>
        <p:blipFill>
          <a:blip r:embed="rId7" cstate="print"/>
          <a:srcRect/>
          <a:stretch>
            <a:fillRect/>
          </a:stretch>
        </p:blipFill>
        <p:spPr bwMode="auto">
          <a:xfrm>
            <a:off x="236544" y="1989138"/>
            <a:ext cx="5732462" cy="4316412"/>
          </a:xfrm>
          <a:prstGeom prst="rect">
            <a:avLst/>
          </a:prstGeom>
          <a:noFill/>
          <a:ln w="9525" algn="ctr">
            <a:noFill/>
            <a:miter lim="800000"/>
            <a:headEnd/>
            <a:tailEnd/>
          </a:ln>
        </p:spPr>
      </p:pic>
      <p:sp>
        <p:nvSpPr>
          <p:cNvPr id="116748" name="Text Box 12"/>
          <p:cNvSpPr txBox="1">
            <a:spLocks noChangeArrowheads="1"/>
          </p:cNvSpPr>
          <p:nvPr/>
        </p:nvSpPr>
        <p:spPr bwMode="auto">
          <a:xfrm>
            <a:off x="3352805" y="3784601"/>
            <a:ext cx="925253" cy="584775"/>
          </a:xfrm>
          <a:prstGeom prst="rect">
            <a:avLst/>
          </a:prstGeom>
          <a:noFill/>
          <a:ln w="9525">
            <a:noFill/>
            <a:miter lim="800000"/>
            <a:headEnd/>
            <a:tailEnd/>
          </a:ln>
        </p:spPr>
        <p:txBody>
          <a:bodyPr wrap="none">
            <a:spAutoFit/>
          </a:bodyPr>
          <a:lstStyle/>
          <a:p>
            <a:pPr algn="l"/>
            <a:r>
              <a:rPr lang="en-US" altLang="ja-JP" sz="1600" b="1" dirty="0">
                <a:latin typeface="Arial" pitchFamily="34" charset="0"/>
                <a:ea typeface="ＭＳ Ｐゴシック" pitchFamily="50" charset="-128"/>
                <a:cs typeface="Arial" pitchFamily="34" charset="0"/>
              </a:rPr>
              <a:t>696,258</a:t>
            </a:r>
          </a:p>
          <a:p>
            <a:pPr algn="l"/>
            <a:r>
              <a:rPr lang="en-US" altLang="ja-JP" sz="1600" b="1" dirty="0">
                <a:latin typeface="Arial" pitchFamily="34" charset="0"/>
                <a:ea typeface="ＭＳ Ｐゴシック" pitchFamily="50" charset="-128"/>
                <a:cs typeface="Arial" pitchFamily="34" charset="0"/>
              </a:rPr>
              <a:t>[ton]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7719"/>
                                        </p:tgtEl>
                                        <p:attrNameLst>
                                          <p:attrName>style.visibility</p:attrName>
                                        </p:attrNameLst>
                                      </p:cBhvr>
                                      <p:to>
                                        <p:strVal val="visible"/>
                                      </p:to>
                                    </p:set>
                                    <p:animEffect transition="in" filter="wipe(up)">
                                      <p:cBhvr>
                                        <p:cTn id="7" dur="2000"/>
                                        <p:tgtEl>
                                          <p:spTgt spid="1577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7721"/>
                                        </p:tgtEl>
                                        <p:attrNameLst>
                                          <p:attrName>style.visibility</p:attrName>
                                        </p:attrNameLst>
                                      </p:cBhvr>
                                      <p:to>
                                        <p:strVal val="visible"/>
                                      </p:to>
                                    </p:set>
                                    <p:animEffect transition="in" filter="wipe(up)">
                                      <p:cBhvr>
                                        <p:cTn id="10" dur="2000"/>
                                        <p:tgtEl>
                                          <p:spTgt spid="1577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57727"/>
                                        </p:tgtEl>
                                        <p:attrNameLst>
                                          <p:attrName>style.visibility</p:attrName>
                                        </p:attrNameLst>
                                      </p:cBhvr>
                                      <p:to>
                                        <p:strVal val="visible"/>
                                      </p:to>
                                    </p:set>
                                    <p:animEffect transition="in" filter="wipe(up)">
                                      <p:cBhvr>
                                        <p:cTn id="15" dur="2000"/>
                                        <p:tgtEl>
                                          <p:spTgt spid="15772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7722"/>
                                        </p:tgtEl>
                                        <p:attrNameLst>
                                          <p:attrName>style.visibility</p:attrName>
                                        </p:attrNameLst>
                                      </p:cBhvr>
                                      <p:to>
                                        <p:strVal val="visible"/>
                                      </p:to>
                                    </p:set>
                                    <p:animEffect transition="in" filter="wipe(up)">
                                      <p:cBhvr>
                                        <p:cTn id="18" dur="2000"/>
                                        <p:tgtEl>
                                          <p:spTgt spid="15772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7723"/>
                                        </p:tgtEl>
                                        <p:attrNameLst>
                                          <p:attrName>style.visibility</p:attrName>
                                        </p:attrNameLst>
                                      </p:cBhvr>
                                      <p:to>
                                        <p:strVal val="visible"/>
                                      </p:to>
                                    </p:set>
                                    <p:animEffect transition="in" filter="wipe(up)">
                                      <p:cBhvr>
                                        <p:cTn id="21" dur="2000"/>
                                        <p:tgtEl>
                                          <p:spTgt spid="1577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57732"/>
                                        </p:tgtEl>
                                        <p:attrNameLst>
                                          <p:attrName>style.visibility</p:attrName>
                                        </p:attrNameLst>
                                      </p:cBhvr>
                                      <p:to>
                                        <p:strVal val="visible"/>
                                      </p:to>
                                    </p:set>
                                    <p:animEffect transition="in" filter="wipe(up)">
                                      <p:cBhvr>
                                        <p:cTn id="26" dur="5000"/>
                                        <p:tgtEl>
                                          <p:spTgt spid="1577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7720"/>
                                        </p:tgtEl>
                                        <p:attrNameLst>
                                          <p:attrName>style.visibility</p:attrName>
                                        </p:attrNameLst>
                                      </p:cBhvr>
                                      <p:to>
                                        <p:strVal val="visible"/>
                                      </p:to>
                                    </p:set>
                                    <p:animEffect transition="in" filter="wipe(up)">
                                      <p:cBhvr>
                                        <p:cTn id="31" dur="2000"/>
                                        <p:tgtEl>
                                          <p:spTgt spid="15772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6748"/>
                                        </p:tgtEl>
                                        <p:attrNameLst>
                                          <p:attrName>style.visibility</p:attrName>
                                        </p:attrNameLst>
                                      </p:cBhvr>
                                      <p:to>
                                        <p:strVal val="visible"/>
                                      </p:to>
                                    </p:set>
                                    <p:animEffect transition="in" filter="wipe(up)">
                                      <p:cBhvr>
                                        <p:cTn id="34" dur="2000"/>
                                        <p:tgtEl>
                                          <p:spTgt spid="11674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7725"/>
                                        </p:tgtEl>
                                        <p:attrNameLst>
                                          <p:attrName>style.visibility</p:attrName>
                                        </p:attrNameLst>
                                      </p:cBhvr>
                                      <p:to>
                                        <p:strVal val="visible"/>
                                      </p:to>
                                    </p:set>
                                    <p:animEffect transition="in" filter="wipe(up)">
                                      <p:cBhvr>
                                        <p:cTn id="37" dur="2000"/>
                                        <p:tgtEl>
                                          <p:spTgt spid="1577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7724"/>
                                        </p:tgtEl>
                                        <p:attrNameLst>
                                          <p:attrName>style.visibility</p:attrName>
                                        </p:attrNameLst>
                                      </p:cBhvr>
                                      <p:to>
                                        <p:strVal val="visible"/>
                                      </p:to>
                                    </p:set>
                                    <p:animEffect transition="in" filter="wipe(up)">
                                      <p:cBhvr>
                                        <p:cTn id="40" dur="2000"/>
                                        <p:tgtEl>
                                          <p:spTgt spid="157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1" grpId="0" animBg="1"/>
      <p:bldP spid="157722" grpId="0"/>
      <p:bldP spid="157723" grpId="0" animBg="1"/>
      <p:bldP spid="157724" grpId="0" animBg="1"/>
      <p:bldP spid="157725" grpId="0" animBg="1"/>
      <p:bldP spid="1167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98"/>
          <p:cNvGraphicFramePr>
            <a:graphicFrameLocks noChangeAspect="1"/>
          </p:cNvGraphicFramePr>
          <p:nvPr/>
        </p:nvGraphicFramePr>
        <p:xfrm>
          <a:off x="428631" y="1417650"/>
          <a:ext cx="8270875" cy="3925887"/>
        </p:xfrm>
        <a:graphic>
          <a:graphicData uri="http://schemas.openxmlformats.org/presentationml/2006/ole">
            <p:oleObj spid="_x0000_s284674" name="Worksheet" r:id="rId4" imgW="4030913" imgH="1912678" progId="Excel.Sheet.8">
              <p:embed/>
            </p:oleObj>
          </a:graphicData>
        </a:graphic>
      </p:graphicFrame>
      <p:sp>
        <p:nvSpPr>
          <p:cNvPr id="1027" name="Text Box 4"/>
          <p:cNvSpPr txBox="1">
            <a:spLocks noChangeArrowheads="1"/>
          </p:cNvSpPr>
          <p:nvPr/>
        </p:nvSpPr>
        <p:spPr bwMode="auto">
          <a:xfrm>
            <a:off x="381000" y="762000"/>
            <a:ext cx="8305800" cy="488950"/>
          </a:xfrm>
          <a:prstGeom prst="rect">
            <a:avLst/>
          </a:prstGeom>
          <a:noFill/>
          <a:ln w="9525">
            <a:noFill/>
            <a:miter lim="800000"/>
            <a:headEnd/>
            <a:tailEnd/>
          </a:ln>
        </p:spPr>
        <p:txBody>
          <a:bodyPr wrap="square">
            <a:spAutoFit/>
          </a:bodyPr>
          <a:lstStyle/>
          <a:p>
            <a:pPr algn="l"/>
            <a:r>
              <a:rPr lang="en-US" altLang="ja-JP" sz="2600" b="1" dirty="0">
                <a:solidFill>
                  <a:srgbClr val="FF9900"/>
                </a:solidFill>
                <a:effectLst>
                  <a:outerShdw blurRad="38100" dist="38100" dir="2700000" algn="tl">
                    <a:srgbClr val="000000">
                      <a:alpha val="43137"/>
                    </a:srgbClr>
                  </a:outerShdw>
                </a:effectLst>
                <a:latin typeface="Georgia" pitchFamily="18" charset="0"/>
                <a:ea typeface="ＭＳ Ｐゴシック" pitchFamily="50" charset="-128"/>
                <a:cs typeface="Arial" pitchFamily="34" charset="0"/>
              </a:rPr>
              <a:t>Validation</a:t>
            </a:r>
            <a:endParaRPr lang="ja-JP" altLang="en-US" sz="2600" b="1">
              <a:solidFill>
                <a:srgbClr val="FF9900"/>
              </a:solidFill>
              <a:effectLst>
                <a:outerShdw blurRad="38100" dist="38100" dir="2700000" algn="tl">
                  <a:srgbClr val="000000">
                    <a:alpha val="43137"/>
                  </a:srgbClr>
                </a:outerShdw>
              </a:effectLst>
              <a:latin typeface="Georgia" pitchFamily="18" charset="0"/>
              <a:ea typeface="ＭＳ Ｐゴシック" pitchFamily="50" charset="-128"/>
              <a:cs typeface="Arial" pitchFamily="34" charset="0"/>
            </a:endParaRPr>
          </a:p>
        </p:txBody>
      </p:sp>
      <p:sp>
        <p:nvSpPr>
          <p:cNvPr id="1028" name="Slide Number Placeholder 5"/>
          <p:cNvSpPr txBox="1">
            <a:spLocks noGrp="1"/>
          </p:cNvSpPr>
          <p:nvPr/>
        </p:nvSpPr>
        <p:spPr bwMode="auto">
          <a:xfrm>
            <a:off x="6386513" y="6356362"/>
            <a:ext cx="2133600" cy="365125"/>
          </a:xfrm>
          <a:prstGeom prst="rect">
            <a:avLst/>
          </a:prstGeom>
          <a:noFill/>
          <a:ln w="9525">
            <a:noFill/>
            <a:miter lim="800000"/>
            <a:headEnd/>
            <a:tailEnd/>
          </a:ln>
        </p:spPr>
        <p:txBody>
          <a:bodyPr anchor="ctr"/>
          <a:lstStyle/>
          <a:p>
            <a:pPr algn="r"/>
            <a:fld id="{013A951B-003E-4B83-B040-CC3E376BDE3F}" type="slidenum">
              <a:rPr lang="ja-JP" altLang="en-US" sz="1200">
                <a:solidFill>
                  <a:srgbClr val="898989"/>
                </a:solidFill>
                <a:latin typeface="Georgia" pitchFamily="18" charset="0"/>
                <a:ea typeface="ＭＳ Ｐゴシック" pitchFamily="50" charset="-128"/>
                <a:cs typeface="Arial" pitchFamily="34" charset="0"/>
              </a:rPr>
              <a:pPr algn="r"/>
              <a:t>38</a:t>
            </a:fld>
            <a:endParaRPr lang="en-US" altLang="ja-JP" sz="1200">
              <a:solidFill>
                <a:srgbClr val="898989"/>
              </a:solidFill>
              <a:latin typeface="Georgia" pitchFamily="18" charset="0"/>
              <a:ea typeface="ＭＳ Ｐゴシック" pitchFamily="50" charset="-128"/>
              <a:cs typeface="Arial" pitchFamily="34" charset="0"/>
            </a:endParaRPr>
          </a:p>
        </p:txBody>
      </p:sp>
      <p:pic>
        <p:nvPicPr>
          <p:cNvPr id="1029" name="図 7"/>
          <p:cNvPicPr>
            <a:picLocks noChangeAspect="1"/>
          </p:cNvPicPr>
          <p:nvPr/>
        </p:nvPicPr>
        <p:blipFill>
          <a:blip r:embed="rId5" cstate="print"/>
          <a:srcRect/>
          <a:stretch>
            <a:fillRect/>
          </a:stretch>
        </p:blipFill>
        <p:spPr bwMode="auto">
          <a:xfrm>
            <a:off x="2601915" y="2336812"/>
            <a:ext cx="1865312" cy="1465263"/>
          </a:xfrm>
          <a:prstGeom prst="rect">
            <a:avLst/>
          </a:prstGeom>
          <a:noFill/>
          <a:ln w="9525">
            <a:noFill/>
            <a:miter lim="800000"/>
            <a:headEnd/>
            <a:tailEnd/>
          </a:ln>
        </p:spPr>
      </p:pic>
      <p:sp>
        <p:nvSpPr>
          <p:cNvPr id="1030" name="Text Box 199"/>
          <p:cNvSpPr txBox="1">
            <a:spLocks noChangeArrowheads="1"/>
          </p:cNvSpPr>
          <p:nvPr/>
        </p:nvSpPr>
        <p:spPr bwMode="auto">
          <a:xfrm>
            <a:off x="6677027" y="2870200"/>
            <a:ext cx="1967526" cy="400110"/>
          </a:xfrm>
          <a:prstGeom prst="rect">
            <a:avLst/>
          </a:prstGeom>
          <a:noFill/>
          <a:ln w="9525" algn="ctr">
            <a:noFill/>
            <a:miter lim="800000"/>
            <a:headEnd/>
            <a:tailEnd/>
          </a:ln>
        </p:spPr>
        <p:txBody>
          <a:bodyPr wrap="none">
            <a:spAutoFit/>
          </a:bodyPr>
          <a:lstStyle/>
          <a:p>
            <a:pPr algn="l"/>
            <a:r>
              <a:rPr lang="en-US" altLang="ja-JP" sz="2000" dirty="0">
                <a:latin typeface="Arial" pitchFamily="34" charset="0"/>
                <a:ea typeface="ＭＳ Ｐゴシック" pitchFamily="50" charset="-128"/>
                <a:cs typeface="Arial" pitchFamily="34" charset="0"/>
              </a:rPr>
              <a:t>Acreage x Yield</a:t>
            </a:r>
          </a:p>
        </p:txBody>
      </p:sp>
      <p:sp>
        <p:nvSpPr>
          <p:cNvPr id="1031" name="Text Box 200"/>
          <p:cNvSpPr txBox="1">
            <a:spLocks noChangeArrowheads="1"/>
          </p:cNvSpPr>
          <p:nvPr/>
        </p:nvSpPr>
        <p:spPr bwMode="auto">
          <a:xfrm>
            <a:off x="450850" y="5375287"/>
            <a:ext cx="4454874" cy="307777"/>
          </a:xfrm>
          <a:prstGeom prst="rect">
            <a:avLst/>
          </a:prstGeom>
          <a:noFill/>
          <a:ln>
            <a:noFill/>
          </a:ln>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1400" dirty="0" smtClean="0">
                <a:solidFill>
                  <a:srgbClr val="FFFFFF"/>
                </a:solidFill>
                <a:latin typeface="Tahoma"/>
                <a:cs typeface="Arial" pitchFamily="34" charset="0"/>
              </a:rPr>
              <a:t>*Statistic information : Average of the past five years.</a:t>
            </a:r>
            <a:endParaRPr lang="ja-JP" altLang="en-US" sz="1400" dirty="0" smtClean="0">
              <a:solidFill>
                <a:srgbClr val="FFFFFF"/>
              </a:solidFill>
              <a:latin typeface="Tahoma"/>
              <a:cs typeface="Arial" pitchFamily="34" charset="0"/>
            </a:endParaRPr>
          </a:p>
        </p:txBody>
      </p:sp>
      <p:sp>
        <p:nvSpPr>
          <p:cNvPr id="1032" name="Text Box 201"/>
          <p:cNvSpPr txBox="1">
            <a:spLocks noChangeArrowheads="1"/>
          </p:cNvSpPr>
          <p:nvPr/>
        </p:nvSpPr>
        <p:spPr bwMode="auto">
          <a:xfrm>
            <a:off x="176215" y="5770564"/>
            <a:ext cx="7584640" cy="707886"/>
          </a:xfrm>
          <a:prstGeom prst="rect">
            <a:avLst/>
          </a:prstGeom>
          <a:noFill/>
          <a:ln>
            <a:noFill/>
          </a:ln>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buFont typeface="Wingdings" pitchFamily="2" charset="2"/>
              <a:buChar char="Ø"/>
              <a:defRPr/>
            </a:pPr>
            <a:r>
              <a:rPr lang="en-US" altLang="ja-JP" sz="2000" dirty="0" smtClean="0">
                <a:solidFill>
                  <a:srgbClr val="FFFFFF"/>
                </a:solidFill>
                <a:latin typeface="Tahoma"/>
                <a:cs typeface="Arial" pitchFamily="34" charset="0"/>
              </a:rPr>
              <a:t>Estimating </a:t>
            </a:r>
            <a:r>
              <a:rPr lang="en-US" altLang="ja-JP" sz="2000" dirty="0">
                <a:solidFill>
                  <a:srgbClr val="FFFFFF"/>
                </a:solidFill>
                <a:latin typeface="Tahoma"/>
                <a:cs typeface="Arial" pitchFamily="34" charset="0"/>
              </a:rPr>
              <a:t>a</a:t>
            </a:r>
            <a:r>
              <a:rPr lang="en-US" altLang="ja-JP" sz="2000" dirty="0" smtClean="0">
                <a:solidFill>
                  <a:srgbClr val="FFFFFF"/>
                </a:solidFill>
                <a:latin typeface="Tahoma"/>
                <a:cs typeface="Arial" pitchFamily="34" charset="0"/>
              </a:rPr>
              <a:t>creage is good.</a:t>
            </a:r>
          </a:p>
          <a:p>
            <a:pPr algn="l" eaLnBrk="1" hangingPunct="1">
              <a:buFont typeface="Wingdings" pitchFamily="2" charset="2"/>
              <a:buChar char="Ø"/>
              <a:defRPr/>
            </a:pPr>
            <a:r>
              <a:rPr lang="en-US" altLang="ja-JP" sz="2000" dirty="0" smtClean="0">
                <a:solidFill>
                  <a:srgbClr val="FFFFFF"/>
                </a:solidFill>
                <a:latin typeface="Tahoma"/>
                <a:cs typeface="Arial" pitchFamily="34" charset="0"/>
              </a:rPr>
              <a:t>Estimating production depends on yield by statistic information.</a:t>
            </a:r>
          </a:p>
        </p:txBody>
      </p:sp>
      <p:sp>
        <p:nvSpPr>
          <p:cNvPr id="1033" name="Text Box 199"/>
          <p:cNvSpPr txBox="1">
            <a:spLocks noChangeArrowheads="1"/>
          </p:cNvSpPr>
          <p:nvPr/>
        </p:nvSpPr>
        <p:spPr bwMode="auto">
          <a:xfrm>
            <a:off x="4808538" y="2716214"/>
            <a:ext cx="1564852" cy="707886"/>
          </a:xfrm>
          <a:prstGeom prst="rect">
            <a:avLst/>
          </a:prstGeom>
          <a:noFill/>
          <a:ln w="9525" algn="ctr">
            <a:noFill/>
            <a:miter lim="800000"/>
            <a:headEnd/>
            <a:tailEnd/>
          </a:ln>
        </p:spPr>
        <p:txBody>
          <a:bodyPr wrap="none">
            <a:spAutoFit/>
          </a:bodyPr>
          <a:lstStyle/>
          <a:p>
            <a:pPr algn="l"/>
            <a:r>
              <a:rPr lang="en-US" altLang="ja-JP" sz="2000" dirty="0">
                <a:latin typeface="Arial" pitchFamily="34" charset="0"/>
                <a:ea typeface="ＭＳ Ｐゴシック" pitchFamily="50" charset="-128"/>
                <a:cs typeface="Arial" pitchFamily="34" charset="0"/>
              </a:rPr>
              <a:t>Statistic</a:t>
            </a:r>
          </a:p>
          <a:p>
            <a:pPr algn="l"/>
            <a:r>
              <a:rPr lang="en-US" altLang="ja-JP" sz="2000" dirty="0">
                <a:latin typeface="Arial" pitchFamily="34" charset="0"/>
                <a:ea typeface="ＭＳ Ｐゴシック" pitchFamily="50" charset="-128"/>
                <a:cs typeface="Arial" pitchFamily="34" charset="0"/>
              </a:rPr>
              <a:t>Information*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8614"/>
            <a:ext cx="9081466" cy="562074"/>
          </a:xfrm>
        </p:spPr>
        <p:txBody>
          <a:bodyPr>
            <a:normAutofit fontScale="90000"/>
          </a:bodyPr>
          <a:lstStyle/>
          <a:p>
            <a:r>
              <a:rPr lang="en-US" sz="2400" b="1" dirty="0" smtClean="0">
                <a:solidFill>
                  <a:schemeClr val="bg1"/>
                </a:solidFill>
              </a:rPr>
              <a:t>Indonesia TDS - framework </a:t>
            </a:r>
            <a:r>
              <a:rPr lang="en-US" sz="2400" b="1" dirty="0">
                <a:solidFill>
                  <a:schemeClr val="bg1"/>
                </a:solidFill>
              </a:rPr>
              <a:t>of operational use after this prototyping</a:t>
            </a:r>
            <a:endParaRPr lang="id-ID" sz="2400"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9" y="1268760"/>
            <a:ext cx="7452320" cy="5589240"/>
          </a:xfrm>
          <a:prstGeom prst="rect">
            <a:avLst/>
          </a:prstGeom>
        </p:spPr>
      </p:pic>
      <p:sp>
        <p:nvSpPr>
          <p:cNvPr id="5" name="スライド番号プレースホルダ 1"/>
          <p:cNvSpPr>
            <a:spLocks noGrp="1"/>
          </p:cNvSpPr>
          <p:nvPr>
            <p:ph type="sldNum" sz="quarter" idx="12"/>
          </p:nvPr>
        </p:nvSpPr>
        <p:spPr>
          <a:xfrm>
            <a:off x="7010401" y="6381750"/>
            <a:ext cx="2133600" cy="476250"/>
          </a:xfrm>
        </p:spPr>
        <p:txBody>
          <a:bodyPr/>
          <a:lstStyle/>
          <a:p>
            <a:pPr>
              <a:defRPr/>
            </a:pPr>
            <a:fld id="{82D1D0D9-634E-4C18-AFB0-97DEF70E078E}" type="slidenum">
              <a:rPr lang="en-US" altLang="ja-JP" smtClean="0"/>
              <a:pPr>
                <a:defRPr/>
              </a:pPr>
              <a:t>39</a:t>
            </a:fld>
            <a:endParaRPr lang="en-US" altLang="ja-JP" dirty="0"/>
          </a:p>
        </p:txBody>
      </p:sp>
      <p:sp>
        <p:nvSpPr>
          <p:cNvPr id="6" name="テキスト ボックス 5"/>
          <p:cNvSpPr txBox="1"/>
          <p:nvPr/>
        </p:nvSpPr>
        <p:spPr>
          <a:xfrm>
            <a:off x="467546" y="620689"/>
            <a:ext cx="8064896" cy="646331"/>
          </a:xfrm>
          <a:prstGeom prst="rect">
            <a:avLst/>
          </a:prstGeom>
          <a:noFill/>
        </p:spPr>
        <p:txBody>
          <a:bodyPr wrap="square" rtlCol="0">
            <a:spAutoFit/>
          </a:bodyPr>
          <a:lstStyle/>
          <a:p>
            <a:pPr algn="l"/>
            <a:r>
              <a:rPr kumimoji="1" lang="en-US" altLang="ja-JP" sz="1800" dirty="0" smtClean="0">
                <a:latin typeface="Arial" charset="0"/>
                <a:ea typeface="ＭＳ Ｐゴシック" pitchFamily="50" charset="-128"/>
                <a:cs typeface="+mn-cs"/>
              </a:rPr>
              <a:t>Engagement between space organization, Ministry of Agriculture, university and statistic office with successful prototyping to proof of concept</a:t>
            </a:r>
            <a:endParaRPr kumimoji="1" lang="ja-JP" altLang="en-US" sz="1800" dirty="0">
              <a:latin typeface="Arial" charset="0"/>
              <a:ea typeface="ＭＳ Ｐゴシック" pitchFamily="50" charset="-128"/>
              <a:cs typeface="+mn-cs"/>
            </a:endParaRPr>
          </a:p>
        </p:txBody>
      </p:sp>
    </p:spTree>
    <p:extLst>
      <p:ext uri="{BB962C8B-B14F-4D97-AF65-F5344CB8AC3E}">
        <p14:creationId xmlns:p14="http://schemas.microsoft.com/office/powerpoint/2010/main" xmlns="" val="1865270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3"/>
          <p:cNvSpPr>
            <a:spLocks noGrp="1"/>
          </p:cNvSpPr>
          <p:nvPr>
            <p:ph type="sldNum" sz="quarter" idx="10"/>
          </p:nvPr>
        </p:nvSpPr>
        <p:spPr/>
        <p:txBody>
          <a:bodyPr/>
          <a:lstStyle/>
          <a:p>
            <a:fld id="{B54C5949-31A8-4948-A65A-7D5351EFF297}" type="slidenum">
              <a:rPr lang="en-US" altLang="ja-JP">
                <a:solidFill>
                  <a:srgbClr val="000000"/>
                </a:solidFill>
              </a:rPr>
              <a:pPr/>
              <a:t>4</a:t>
            </a:fld>
            <a:endParaRPr lang="en-US" altLang="ja-JP">
              <a:solidFill>
                <a:srgbClr val="000000"/>
              </a:solidFill>
            </a:endParaRPr>
          </a:p>
        </p:txBody>
      </p:sp>
      <p:pic>
        <p:nvPicPr>
          <p:cNvPr id="38913" name="Picture 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4504" y="1498600"/>
            <a:ext cx="7886700" cy="499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38914" name="Rectangle 2"/>
          <p:cNvSpPr>
            <a:spLocks noGrp="1" noChangeArrowheads="1"/>
          </p:cNvSpPr>
          <p:nvPr>
            <p:ph type="title"/>
          </p:nvPr>
        </p:nvSpPr>
        <p:spPr>
          <a:ln/>
        </p:spPr>
        <p:txBody>
          <a:bodyPr rIns="81279"/>
          <a:lstStyle/>
          <a:p>
            <a:r>
              <a:rPr lang="en-US" altLang="ja-JP"/>
              <a:t>Importance of Rice in Asia</a:t>
            </a:r>
          </a:p>
        </p:txBody>
      </p:sp>
      <p:sp>
        <p:nvSpPr>
          <p:cNvPr id="38915" name="Rectangle 3"/>
          <p:cNvSpPr>
            <a:spLocks noGrp="1" noChangeArrowheads="1"/>
          </p:cNvSpPr>
          <p:nvPr>
            <p:ph type="body" idx="1"/>
          </p:nvPr>
        </p:nvSpPr>
        <p:spPr>
          <a:xfrm>
            <a:off x="222250" y="777875"/>
            <a:ext cx="8902700" cy="1714500"/>
          </a:xfrm>
          <a:ln/>
        </p:spPr>
        <p:txBody>
          <a:bodyPr rIns="81279"/>
          <a:lstStyle/>
          <a:p>
            <a:pPr>
              <a:spcBef>
                <a:spcPct val="0"/>
              </a:spcBef>
            </a:pPr>
            <a:r>
              <a:rPr lang="en-US" altLang="ja-JP"/>
              <a:t>Asian countries are responsible for </a:t>
            </a:r>
            <a:r>
              <a:rPr lang="en-US" altLang="ja-JP">
                <a:solidFill>
                  <a:srgbClr val="E60033"/>
                </a:solidFill>
              </a:rPr>
              <a:t>approximately 90% of the world rice production and consumptions.</a:t>
            </a:r>
          </a:p>
          <a:p>
            <a:r>
              <a:rPr lang="en-US" altLang="ja-JP"/>
              <a:t>Rice is not just a food, but closely related to culture.</a:t>
            </a:r>
            <a:r>
              <a:rPr lang="en-US" altLang="ja-JP">
                <a:solidFill>
                  <a:srgbClr val="E60033"/>
                </a:solidFill>
              </a:rPr>
              <a:t> </a:t>
            </a:r>
          </a:p>
        </p:txBody>
      </p:sp>
      <p:sp>
        <p:nvSpPr>
          <p:cNvPr id="38916" name="Rectangle 4"/>
          <p:cNvSpPr>
            <a:spLocks/>
          </p:cNvSpPr>
          <p:nvPr/>
        </p:nvSpPr>
        <p:spPr bwMode="auto">
          <a:xfrm>
            <a:off x="2247900" y="2590817"/>
            <a:ext cx="39855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latin typeface="Calibri Bold" charset="0"/>
                <a:ea typeface="ＭＳ Ｐゴシック" charset="0"/>
                <a:cs typeface="Calibri Bold" charset="0"/>
                <a:sym typeface="Calibri Bold" charset="0"/>
              </a:rPr>
              <a:t>Top 20 Rice Production Countries in 2011</a:t>
            </a:r>
          </a:p>
        </p:txBody>
      </p:sp>
      <p:sp>
        <p:nvSpPr>
          <p:cNvPr id="38917" name="Rectangle 5"/>
          <p:cNvSpPr>
            <a:spLocks/>
          </p:cNvSpPr>
          <p:nvPr/>
        </p:nvSpPr>
        <p:spPr bwMode="auto">
          <a:xfrm>
            <a:off x="7480307" y="5842017"/>
            <a:ext cx="10237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800">
                <a:latin typeface="Calibri"/>
                <a:ea typeface="ＭＳ Ｐゴシック" charset="0"/>
                <a:cs typeface="Calibri" charset="0"/>
                <a:sym typeface="Calibri" charset="0"/>
              </a:rPr>
              <a:t>[FAOSTAT]</a:t>
            </a:r>
          </a:p>
        </p:txBody>
      </p:sp>
      <p:sp>
        <p:nvSpPr>
          <p:cNvPr id="38918" name="Rectangle 6"/>
          <p:cNvSpPr>
            <a:spLocks/>
          </p:cNvSpPr>
          <p:nvPr/>
        </p:nvSpPr>
        <p:spPr bwMode="auto">
          <a:xfrm>
            <a:off x="876301" y="2705100"/>
            <a:ext cx="4950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China</a:t>
            </a:r>
          </a:p>
        </p:txBody>
      </p:sp>
      <p:sp>
        <p:nvSpPr>
          <p:cNvPr id="38919" name="Rectangle 7"/>
          <p:cNvSpPr>
            <a:spLocks/>
          </p:cNvSpPr>
          <p:nvPr/>
        </p:nvSpPr>
        <p:spPr bwMode="auto">
          <a:xfrm>
            <a:off x="1473201" y="3175000"/>
            <a:ext cx="44371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India</a:t>
            </a:r>
          </a:p>
        </p:txBody>
      </p:sp>
      <p:sp>
        <p:nvSpPr>
          <p:cNvPr id="38920" name="Rectangle 8"/>
          <p:cNvSpPr>
            <a:spLocks/>
          </p:cNvSpPr>
          <p:nvPr/>
        </p:nvSpPr>
        <p:spPr bwMode="auto">
          <a:xfrm>
            <a:off x="1714509" y="3352800"/>
            <a:ext cx="7931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Indonesia</a:t>
            </a:r>
          </a:p>
        </p:txBody>
      </p:sp>
      <p:sp>
        <p:nvSpPr>
          <p:cNvPr id="38921" name="Rectangle 9"/>
          <p:cNvSpPr>
            <a:spLocks/>
          </p:cNvSpPr>
          <p:nvPr/>
        </p:nvSpPr>
        <p:spPr bwMode="auto">
          <a:xfrm>
            <a:off x="2019309" y="3530600"/>
            <a:ext cx="92300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Bangladesh</a:t>
            </a:r>
          </a:p>
        </p:txBody>
      </p:sp>
      <p:sp>
        <p:nvSpPr>
          <p:cNvPr id="38922" name="Rectangle 10"/>
          <p:cNvSpPr>
            <a:spLocks/>
          </p:cNvSpPr>
          <p:nvPr/>
        </p:nvSpPr>
        <p:spPr bwMode="auto">
          <a:xfrm>
            <a:off x="2247909" y="3721100"/>
            <a:ext cx="69922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Vietnam</a:t>
            </a:r>
          </a:p>
        </p:txBody>
      </p:sp>
      <p:sp>
        <p:nvSpPr>
          <p:cNvPr id="38923" name="Rectangle 11"/>
          <p:cNvSpPr>
            <a:spLocks/>
          </p:cNvSpPr>
          <p:nvPr/>
        </p:nvSpPr>
        <p:spPr bwMode="auto">
          <a:xfrm>
            <a:off x="2451110" y="4038600"/>
            <a:ext cx="70980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Thailand</a:t>
            </a:r>
          </a:p>
        </p:txBody>
      </p:sp>
      <p:sp>
        <p:nvSpPr>
          <p:cNvPr id="38924" name="Rectangle 12"/>
          <p:cNvSpPr>
            <a:spLocks/>
          </p:cNvSpPr>
          <p:nvPr/>
        </p:nvSpPr>
        <p:spPr bwMode="auto">
          <a:xfrm>
            <a:off x="2578099" y="4216400"/>
            <a:ext cx="78726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Myanmar</a:t>
            </a:r>
          </a:p>
        </p:txBody>
      </p:sp>
      <p:sp>
        <p:nvSpPr>
          <p:cNvPr id="38925" name="Rectangle 13"/>
          <p:cNvSpPr>
            <a:spLocks/>
          </p:cNvSpPr>
          <p:nvPr/>
        </p:nvSpPr>
        <p:spPr bwMode="auto">
          <a:xfrm>
            <a:off x="2794007" y="4406900"/>
            <a:ext cx="8797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Philippines</a:t>
            </a:r>
          </a:p>
        </p:txBody>
      </p:sp>
      <p:sp>
        <p:nvSpPr>
          <p:cNvPr id="38926" name="Rectangle 14"/>
          <p:cNvSpPr>
            <a:spLocks/>
          </p:cNvSpPr>
          <p:nvPr/>
        </p:nvSpPr>
        <p:spPr bwMode="auto">
          <a:xfrm>
            <a:off x="3276601" y="4584700"/>
            <a:ext cx="4785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Brazil</a:t>
            </a:r>
          </a:p>
        </p:txBody>
      </p:sp>
      <p:sp>
        <p:nvSpPr>
          <p:cNvPr id="38927" name="Rectangle 15"/>
          <p:cNvSpPr>
            <a:spLocks/>
          </p:cNvSpPr>
          <p:nvPr/>
        </p:nvSpPr>
        <p:spPr bwMode="auto">
          <a:xfrm>
            <a:off x="3492512" y="4724400"/>
            <a:ext cx="81881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Cambodia</a:t>
            </a:r>
          </a:p>
        </p:txBody>
      </p:sp>
      <p:sp>
        <p:nvSpPr>
          <p:cNvPr id="38928" name="Rectangle 16"/>
          <p:cNvSpPr>
            <a:spLocks/>
          </p:cNvSpPr>
          <p:nvPr/>
        </p:nvSpPr>
        <p:spPr bwMode="auto">
          <a:xfrm>
            <a:off x="3822701" y="4864100"/>
            <a:ext cx="5014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l"/>
            <a:r>
              <a:rPr lang="en-US" altLang="ja-JP" sz="1400">
                <a:latin typeface="Calibri"/>
                <a:ea typeface="ＭＳ Ｐゴシック" charset="0"/>
                <a:cs typeface="Calibri" charset="0"/>
                <a:sym typeface="Calibri" charset="0"/>
              </a:rPr>
              <a:t>Japan</a:t>
            </a:r>
          </a:p>
        </p:txBody>
      </p:sp>
      <p:sp>
        <p:nvSpPr>
          <p:cNvPr id="38929" name="Rectangle 17"/>
          <p:cNvSpPr>
            <a:spLocks/>
          </p:cNvSpPr>
          <p:nvPr/>
        </p:nvSpPr>
        <p:spPr bwMode="auto">
          <a:xfrm>
            <a:off x="546106" y="6388100"/>
            <a:ext cx="8280400" cy="431800"/>
          </a:xfrm>
          <a:prstGeom prst="rect">
            <a:avLst/>
          </a:prstGeom>
          <a:solidFill>
            <a:srgbClr val="C85554"/>
          </a:solidFill>
          <a:ln w="12700" cap="flat">
            <a:solidFill>
              <a:srgbClr val="D7003A"/>
            </a:solidFill>
            <a:prstDash val="solid"/>
            <a:miter lim="800000"/>
            <a:headEnd type="none" w="med" len="med"/>
            <a:tailEnd type="none" w="med" len="med"/>
          </a:ln>
        </p:spPr>
        <p:txBody>
          <a:bodyPr lIns="0" tIns="0" rIns="40639" bIns="0"/>
          <a:lstStyle/>
          <a:p>
            <a:pPr marL="39688"/>
            <a:r>
              <a:rPr lang="en-US" altLang="ja-JP" sz="2000">
                <a:solidFill>
                  <a:srgbClr val="FEF4F4"/>
                </a:solidFill>
                <a:latin typeface="Calibri Bold" charset="0"/>
                <a:ea typeface="ＭＳ Ｐゴシック" charset="0"/>
                <a:cs typeface="Calibri Bold" charset="0"/>
                <a:sym typeface="Calibri Bold" charset="0"/>
              </a:rPr>
              <a:t>Rice related statics or information are imperative for decision making.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hod Paddy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2103" b="4204"/>
          <a:stretch>
            <a:fillRect/>
          </a:stretch>
        </p:blipFill>
        <p:spPr bwMode="auto">
          <a:xfrm>
            <a:off x="685806" y="533400"/>
            <a:ext cx="8077199" cy="5943600"/>
          </a:xfrm>
          <a:prstGeom prst="rect">
            <a:avLst/>
          </a:prstGeom>
          <a:noFill/>
          <a:ln>
            <a:noFill/>
          </a:ln>
        </p:spPr>
      </p:pic>
      <p:sp>
        <p:nvSpPr>
          <p:cNvPr id="3" name="スライド番号プレースホルダ 1"/>
          <p:cNvSpPr>
            <a:spLocks noGrp="1"/>
          </p:cNvSpPr>
          <p:nvPr>
            <p:ph type="sldNum" sz="quarter" idx="12"/>
          </p:nvPr>
        </p:nvSpPr>
        <p:spPr>
          <a:xfrm>
            <a:off x="7010401" y="6381750"/>
            <a:ext cx="2133600" cy="476250"/>
          </a:xfrm>
        </p:spPr>
        <p:txBody>
          <a:bodyPr/>
          <a:lstStyle/>
          <a:p>
            <a:pPr>
              <a:defRPr/>
            </a:pPr>
            <a:fld id="{82D1D0D9-634E-4C18-AFB0-97DEF70E078E}" type="slidenum">
              <a:rPr lang="en-US" altLang="ja-JP" smtClean="0"/>
              <a:pPr>
                <a:defRPr/>
              </a:pPr>
              <a:t>40</a:t>
            </a:fld>
            <a:endParaRPr lang="en-US" altLang="ja-JP" dirty="0"/>
          </a:p>
        </p:txBody>
      </p:sp>
      <p:sp>
        <p:nvSpPr>
          <p:cNvPr id="4" name="正方形/長方形 3"/>
          <p:cNvSpPr/>
          <p:nvPr/>
        </p:nvSpPr>
        <p:spPr>
          <a:xfrm>
            <a:off x="1259632" y="2"/>
            <a:ext cx="7344816" cy="461665"/>
          </a:xfrm>
          <a:prstGeom prst="rect">
            <a:avLst/>
          </a:prstGeom>
        </p:spPr>
        <p:txBody>
          <a:bodyPr wrap="square">
            <a:spAutoFit/>
          </a:bodyPr>
          <a:lstStyle/>
          <a:p>
            <a:pPr algn="l"/>
            <a:r>
              <a:rPr kumimoji="1" lang="en-US" altLang="ja-JP" sz="2400" b="1" i="1" dirty="0" smtClean="0">
                <a:solidFill>
                  <a:srgbClr val="FFFFFF"/>
                </a:solidFill>
                <a:effectLst>
                  <a:outerShdw blurRad="38100" dist="38100" dir="2700000" algn="tl">
                    <a:srgbClr val="000000">
                      <a:alpha val="43137"/>
                    </a:srgbClr>
                  </a:outerShdw>
                </a:effectLst>
                <a:latin typeface="Calibri" pitchFamily="34" charset="0"/>
                <a:ea typeface="ＭＳ Ｐゴシック" pitchFamily="50" charset="-128"/>
                <a:cs typeface="+mn-cs"/>
              </a:rPr>
              <a:t>Indonesia TDS - Methodology</a:t>
            </a:r>
            <a:r>
              <a:rPr kumimoji="1" lang="id-ID" altLang="ja-JP" sz="2400" b="1" i="1" dirty="0" smtClean="0">
                <a:solidFill>
                  <a:srgbClr val="FFFFFF"/>
                </a:solidFill>
                <a:effectLst>
                  <a:outerShdw blurRad="38100" dist="38100" dir="2700000" algn="tl">
                    <a:srgbClr val="000000">
                      <a:alpha val="43137"/>
                    </a:srgbClr>
                  </a:outerShdw>
                </a:effectLst>
                <a:latin typeface="Calibri" pitchFamily="34" charset="0"/>
                <a:ea typeface="ＭＳ Ｐゴシック" pitchFamily="50" charset="-128"/>
                <a:cs typeface="+mn-cs"/>
              </a:rPr>
              <a:t> and Data Used</a:t>
            </a:r>
            <a:endParaRPr kumimoji="1" lang="ja-JP" altLang="en-US" sz="2400" dirty="0">
              <a:latin typeface="Arial" charset="0"/>
              <a:ea typeface="ＭＳ Ｐゴシック" pitchFamily="50" charset="-128"/>
              <a:cs typeface="+mn-cs"/>
            </a:endParaRPr>
          </a:p>
        </p:txBody>
      </p:sp>
      <p:sp>
        <p:nvSpPr>
          <p:cNvPr id="5" name="テキスト ボックス 4"/>
          <p:cNvSpPr txBox="1"/>
          <p:nvPr/>
        </p:nvSpPr>
        <p:spPr>
          <a:xfrm>
            <a:off x="4283973" y="2420894"/>
            <a:ext cx="2088232" cy="923330"/>
          </a:xfrm>
          <a:prstGeom prst="rect">
            <a:avLst/>
          </a:prstGeom>
          <a:noFill/>
        </p:spPr>
        <p:txBody>
          <a:bodyPr wrap="square" rtlCol="0">
            <a:spAutoFit/>
          </a:bodyPr>
          <a:lstStyle/>
          <a:p>
            <a:pPr algn="l"/>
            <a:r>
              <a:rPr kumimoji="1" lang="en-US" altLang="ja-JP" sz="1800" dirty="0" smtClean="0">
                <a:latin typeface="Arial" charset="0"/>
                <a:ea typeface="ＭＳ Ｐゴシック" pitchFamily="50" charset="-128"/>
                <a:cs typeface="+mn-cs"/>
              </a:rPr>
              <a:t>EVI based empirical model by LAPAN</a:t>
            </a:r>
            <a:endParaRPr kumimoji="1" lang="ja-JP" altLang="en-US" sz="1800" dirty="0">
              <a:latin typeface="Arial" charset="0"/>
              <a:ea typeface="ＭＳ Ｐゴシック" pitchFamily="50" charset="-128"/>
              <a:cs typeface="+mn-cs"/>
            </a:endParaRPr>
          </a:p>
        </p:txBody>
      </p:sp>
    </p:spTree>
    <p:extLst>
      <p:ext uri="{BB962C8B-B14F-4D97-AF65-F5344CB8AC3E}">
        <p14:creationId xmlns:p14="http://schemas.microsoft.com/office/powerpoint/2010/main" xmlns="" val="1086971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84139" y="6242050"/>
            <a:ext cx="587375" cy="488950"/>
          </a:xfrm>
          <a:prstGeom prst="rect">
            <a:avLst/>
          </a:prstGeom>
          <a:noFill/>
          <a:ln w="9525">
            <a:noFill/>
            <a:miter lim="800000"/>
            <a:headEnd/>
            <a:tailEnd/>
          </a:ln>
        </p:spPr>
        <p:txBody>
          <a:bodyPr anchor="b" anchorCtr="1"/>
          <a:lstStyle/>
          <a:p>
            <a:pPr algn="l"/>
            <a:fld id="{73980328-D0B1-4755-8E50-4EE9D51BDD4D}" type="slidenum">
              <a:rPr kumimoji="1" lang="en-US" sz="2600" b="1">
                <a:solidFill>
                  <a:prstClr val="white"/>
                </a:solidFill>
                <a:latin typeface="Arial" charset="0"/>
                <a:ea typeface="ＭＳ Ｐゴシック" pitchFamily="50" charset="-128"/>
                <a:cs typeface="+mn-cs"/>
              </a:rPr>
              <a:pPr algn="l"/>
              <a:t>41</a:t>
            </a:fld>
            <a:endParaRPr kumimoji="1" lang="en-US" sz="2600" b="1">
              <a:solidFill>
                <a:prstClr val="white"/>
              </a:solidFill>
              <a:latin typeface="Arial" charset="0"/>
              <a:ea typeface="ＭＳ Ｐゴシック" pitchFamily="50" charset="-128"/>
              <a:cs typeface="+mn-cs"/>
            </a:endParaRPr>
          </a:p>
        </p:txBody>
      </p:sp>
      <p:sp>
        <p:nvSpPr>
          <p:cNvPr id="51204" name="テキスト ボックス 2"/>
          <p:cNvSpPr txBox="1">
            <a:spLocks noChangeArrowheads="1"/>
          </p:cNvSpPr>
          <p:nvPr/>
        </p:nvSpPr>
        <p:spPr bwMode="auto">
          <a:xfrm>
            <a:off x="307975" y="22225"/>
            <a:ext cx="1304925" cy="369332"/>
          </a:xfrm>
          <a:prstGeom prst="rect">
            <a:avLst/>
          </a:prstGeom>
          <a:noFill/>
          <a:ln w="9525">
            <a:noFill/>
            <a:miter lim="800000"/>
            <a:headEnd/>
            <a:tailEnd/>
          </a:ln>
        </p:spPr>
        <p:txBody>
          <a:bodyPr>
            <a:spAutoFit/>
          </a:bodyPr>
          <a:lstStyle/>
          <a:p>
            <a:pPr algn="l"/>
            <a:endParaRPr kumimoji="1" lang="en-US" sz="1800">
              <a:solidFill>
                <a:prstClr val="black"/>
              </a:solidFill>
              <a:latin typeface="Arial" charset="0"/>
              <a:ea typeface="ＭＳ Ｐゴシック" pitchFamily="50" charset="-128"/>
              <a:cs typeface="+mn-cs"/>
            </a:endParaRPr>
          </a:p>
        </p:txBody>
      </p:sp>
      <p:sp>
        <p:nvSpPr>
          <p:cNvPr id="51205" name="Rectangle 6"/>
          <p:cNvSpPr>
            <a:spLocks noChangeArrowheads="1"/>
          </p:cNvSpPr>
          <p:nvPr/>
        </p:nvSpPr>
        <p:spPr bwMode="auto">
          <a:xfrm>
            <a:off x="76201" y="2819400"/>
            <a:ext cx="2767608" cy="1815882"/>
          </a:xfrm>
          <a:prstGeom prst="rect">
            <a:avLst/>
          </a:prstGeom>
          <a:solidFill>
            <a:schemeClr val="bg1"/>
          </a:solidFill>
          <a:ln w="9525">
            <a:noFill/>
            <a:miter lim="800000"/>
            <a:headEnd/>
            <a:tailEnd/>
          </a:ln>
        </p:spPr>
        <p:txBody>
          <a:bodyPr wrap="square">
            <a:spAutoFit/>
          </a:bodyPr>
          <a:lstStyle/>
          <a:p>
            <a:pPr algn="l"/>
            <a:r>
              <a:rPr kumimoji="1" lang="en-US" sz="1600" b="1" dirty="0">
                <a:solidFill>
                  <a:prstClr val="black"/>
                </a:solidFill>
                <a:latin typeface="Arial" charset="0"/>
                <a:ea typeface="ＭＳ Ｐゴシック" pitchFamily="50" charset="-128"/>
                <a:cs typeface="+mn-cs"/>
              </a:rPr>
              <a:t>Cosmo </a:t>
            </a:r>
            <a:r>
              <a:rPr kumimoji="1" lang="en-US" sz="1600" b="1" dirty="0" err="1">
                <a:solidFill>
                  <a:prstClr val="black"/>
                </a:solidFill>
                <a:latin typeface="Arial" charset="0"/>
                <a:ea typeface="ＭＳ Ｐゴシック" pitchFamily="50" charset="-128"/>
                <a:cs typeface="+mn-cs"/>
              </a:rPr>
              <a:t>SkyMed</a:t>
            </a:r>
            <a:r>
              <a:rPr kumimoji="1" lang="en-US" sz="1600" b="1" dirty="0">
                <a:solidFill>
                  <a:prstClr val="black"/>
                </a:solidFill>
                <a:latin typeface="Arial" charset="0"/>
                <a:ea typeface="ＭＳ Ｐゴシック" pitchFamily="50" charset="-128"/>
                <a:cs typeface="+mn-cs"/>
              </a:rPr>
              <a:t> </a:t>
            </a:r>
            <a:r>
              <a:rPr kumimoji="1" lang="en-US" sz="1600" b="1" dirty="0" smtClean="0">
                <a:solidFill>
                  <a:prstClr val="black"/>
                </a:solidFill>
                <a:latin typeface="Arial" charset="0"/>
                <a:ea typeface="ＭＳ Ｐゴシック" pitchFamily="50" charset="-128"/>
                <a:cs typeface="+mn-cs"/>
              </a:rPr>
              <a:t>data</a:t>
            </a:r>
            <a:r>
              <a:rPr kumimoji="1" lang="en-US" sz="1600" dirty="0">
                <a:solidFill>
                  <a:prstClr val="black"/>
                </a:solidFill>
                <a:latin typeface="Arial" charset="0"/>
                <a:ea typeface="ＭＳ Ｐゴシック" pitchFamily="50" charset="-128"/>
                <a:cs typeface="+mn-cs"/>
              </a:rPr>
              <a:t>: </a:t>
            </a:r>
            <a:r>
              <a:rPr kumimoji="1" lang="en-US" sz="1600" dirty="0" err="1">
                <a:solidFill>
                  <a:prstClr val="black"/>
                </a:solidFill>
                <a:latin typeface="Arial" charset="0"/>
                <a:ea typeface="ＭＳ Ｐゴシック" pitchFamily="50" charset="-128"/>
                <a:cs typeface="+mn-cs"/>
              </a:rPr>
              <a:t>StripMap</a:t>
            </a:r>
            <a:r>
              <a:rPr kumimoji="1" lang="en-US" sz="1600" dirty="0">
                <a:solidFill>
                  <a:prstClr val="black"/>
                </a:solidFill>
                <a:latin typeface="Arial" charset="0"/>
                <a:ea typeface="ＭＳ Ｐゴシック" pitchFamily="50" charset="-128"/>
                <a:cs typeface="+mn-cs"/>
              </a:rPr>
              <a:t> </a:t>
            </a:r>
            <a:r>
              <a:rPr kumimoji="1" lang="en-US" sz="1600" dirty="0" err="1">
                <a:solidFill>
                  <a:prstClr val="black"/>
                </a:solidFill>
                <a:latin typeface="Arial" charset="0"/>
                <a:ea typeface="ＭＳ Ｐゴシック" pitchFamily="50" charset="-128"/>
                <a:cs typeface="+mn-cs"/>
              </a:rPr>
              <a:t>Pingpong</a:t>
            </a:r>
            <a:r>
              <a:rPr kumimoji="1" lang="en-US" sz="1600" dirty="0">
                <a:solidFill>
                  <a:prstClr val="black"/>
                </a:solidFill>
                <a:latin typeface="Arial" charset="0"/>
                <a:ea typeface="ＭＳ Ｐゴシック" pitchFamily="50" charset="-128"/>
                <a:cs typeface="+mn-cs"/>
              </a:rPr>
              <a:t>: HHVV</a:t>
            </a:r>
          </a:p>
          <a:p>
            <a:pPr algn="l"/>
            <a:r>
              <a:rPr kumimoji="1" lang="en-US" sz="1600" dirty="0" smtClean="0">
                <a:solidFill>
                  <a:prstClr val="black"/>
                </a:solidFill>
                <a:latin typeface="Arial" charset="0"/>
                <a:ea typeface="ＭＳ Ｐゴシック" pitchFamily="50" charset="-128"/>
                <a:cs typeface="+mn-cs"/>
              </a:rPr>
              <a:t>10 dates (19 Aug – 23 Nov)</a:t>
            </a:r>
            <a:endParaRPr kumimoji="1" lang="en-US" sz="1600" dirty="0">
              <a:solidFill>
                <a:prstClr val="black"/>
              </a:solidFill>
              <a:latin typeface="Arial" charset="0"/>
              <a:ea typeface="ＭＳ Ｐゴシック" pitchFamily="50" charset="-128"/>
              <a:cs typeface="+mn-cs"/>
            </a:endParaRPr>
          </a:p>
          <a:p>
            <a:pPr algn="l"/>
            <a:endParaRPr kumimoji="1" lang="en-AU" sz="1600" b="1" dirty="0" smtClean="0">
              <a:solidFill>
                <a:prstClr val="black"/>
              </a:solidFill>
              <a:latin typeface="Arial" charset="0"/>
              <a:ea typeface="ＭＳ Ｐゴシック" pitchFamily="50" charset="-128"/>
              <a:cs typeface="+mn-cs"/>
            </a:endParaRPr>
          </a:p>
          <a:p>
            <a:pPr algn="l"/>
            <a:r>
              <a:rPr kumimoji="1" lang="en-AU" sz="1600" b="1" dirty="0" smtClean="0">
                <a:solidFill>
                  <a:prstClr val="black"/>
                </a:solidFill>
                <a:latin typeface="Arial" charset="0"/>
                <a:ea typeface="ＭＳ Ｐゴシック" pitchFamily="50" charset="-128"/>
                <a:cs typeface="+mn-cs"/>
              </a:rPr>
              <a:t>An </a:t>
            </a:r>
            <a:r>
              <a:rPr kumimoji="1" lang="en-AU" sz="1600" b="1" dirty="0" err="1">
                <a:solidFill>
                  <a:prstClr val="black"/>
                </a:solidFill>
                <a:latin typeface="Arial" charset="0"/>
                <a:ea typeface="ＭＳ Ｐゴシック" pitchFamily="50" charset="-128"/>
                <a:cs typeface="+mn-cs"/>
              </a:rPr>
              <a:t>Giang</a:t>
            </a:r>
            <a:r>
              <a:rPr kumimoji="1" lang="en-AU" sz="1600" b="1" dirty="0">
                <a:solidFill>
                  <a:prstClr val="black"/>
                </a:solidFill>
                <a:latin typeface="Arial" charset="0"/>
                <a:ea typeface="ＭＳ Ｐゴシック" pitchFamily="50" charset="-128"/>
                <a:cs typeface="+mn-cs"/>
              </a:rPr>
              <a:t> </a:t>
            </a:r>
            <a:r>
              <a:rPr kumimoji="1" lang="en-AU" sz="1600" dirty="0">
                <a:solidFill>
                  <a:prstClr val="black"/>
                </a:solidFill>
                <a:latin typeface="Arial" charset="0"/>
                <a:ea typeface="ＭＳ Ｐゴシック" pitchFamily="50" charset="-128"/>
                <a:cs typeface="+mn-cs"/>
              </a:rPr>
              <a:t>(</a:t>
            </a:r>
            <a:r>
              <a:rPr kumimoji="1" lang="en-AU" sz="1600" dirty="0" err="1">
                <a:solidFill>
                  <a:prstClr val="black"/>
                </a:solidFill>
                <a:latin typeface="Arial" charset="0"/>
                <a:ea typeface="ＭＳ Ｐゴシック" pitchFamily="50" charset="-128"/>
                <a:cs typeface="+mn-cs"/>
              </a:rPr>
              <a:t>Thoai</a:t>
            </a:r>
            <a:r>
              <a:rPr kumimoji="1" lang="en-AU" sz="1600" dirty="0">
                <a:solidFill>
                  <a:prstClr val="black"/>
                </a:solidFill>
                <a:latin typeface="Arial" charset="0"/>
                <a:ea typeface="ＭＳ Ｐゴシック" pitchFamily="50" charset="-128"/>
                <a:cs typeface="+mn-cs"/>
              </a:rPr>
              <a:t> Son &amp; </a:t>
            </a:r>
            <a:r>
              <a:rPr kumimoji="1" lang="en-AU" sz="1600" dirty="0" err="1">
                <a:solidFill>
                  <a:prstClr val="black"/>
                </a:solidFill>
                <a:latin typeface="Arial" charset="0"/>
                <a:ea typeface="ＭＳ Ｐゴシック" pitchFamily="50" charset="-128"/>
                <a:cs typeface="+mn-cs"/>
              </a:rPr>
              <a:t>Chau</a:t>
            </a:r>
            <a:r>
              <a:rPr kumimoji="1" lang="en-AU" sz="1600" dirty="0">
                <a:solidFill>
                  <a:prstClr val="black"/>
                </a:solidFill>
                <a:latin typeface="Arial" charset="0"/>
                <a:ea typeface="ＭＳ Ｐゴシック" pitchFamily="50" charset="-128"/>
                <a:cs typeface="+mn-cs"/>
              </a:rPr>
              <a:t> </a:t>
            </a:r>
            <a:r>
              <a:rPr kumimoji="1" lang="en-AU" sz="1600" dirty="0" err="1" smtClean="0">
                <a:solidFill>
                  <a:prstClr val="black"/>
                </a:solidFill>
                <a:latin typeface="Arial" charset="0"/>
                <a:ea typeface="ＭＳ Ｐゴシック" pitchFamily="50" charset="-128"/>
                <a:cs typeface="+mn-cs"/>
              </a:rPr>
              <a:t>Thanh</a:t>
            </a:r>
            <a:r>
              <a:rPr kumimoji="1" lang="en-AU" sz="1600" dirty="0" smtClean="0">
                <a:solidFill>
                  <a:prstClr val="black"/>
                </a:solidFill>
                <a:latin typeface="Arial" charset="0"/>
                <a:ea typeface="ＭＳ Ｐゴシック" pitchFamily="50" charset="-128"/>
                <a:cs typeface="+mn-cs"/>
              </a:rPr>
              <a:t> districts):        40 </a:t>
            </a:r>
            <a:r>
              <a:rPr kumimoji="1" lang="en-AU" sz="1600" dirty="0">
                <a:solidFill>
                  <a:prstClr val="black"/>
                </a:solidFill>
                <a:latin typeface="Arial" charset="0"/>
                <a:ea typeface="ＭＳ Ｐゴシック" pitchFamily="50" charset="-128"/>
                <a:cs typeface="+mn-cs"/>
              </a:rPr>
              <a:t>samples in </a:t>
            </a:r>
            <a:r>
              <a:rPr kumimoji="1" lang="en-AU" sz="1600" dirty="0" smtClean="0">
                <a:solidFill>
                  <a:prstClr val="black"/>
                </a:solidFill>
                <a:latin typeface="Arial" charset="0"/>
                <a:ea typeface="ＭＳ Ｐゴシック" pitchFamily="50" charset="-128"/>
                <a:cs typeface="+mn-cs"/>
              </a:rPr>
              <a:t>red.</a:t>
            </a:r>
            <a:endParaRPr kumimoji="1" lang="en-AU" sz="1600" dirty="0">
              <a:solidFill>
                <a:prstClr val="black"/>
              </a:solidFill>
              <a:latin typeface="Arial" charset="0"/>
              <a:ea typeface="ＭＳ Ｐゴシック" pitchFamily="50" charset="-128"/>
              <a:cs typeface="+mn-cs"/>
            </a:endParaRPr>
          </a:p>
        </p:txBody>
      </p:sp>
      <p:pic>
        <p:nvPicPr>
          <p:cNvPr id="51206" name="Picture 3" descr="D:\USB\CIMG8112.JPG"/>
          <p:cNvPicPr>
            <a:picLocks noChangeAspect="1" noChangeArrowheads="1"/>
          </p:cNvPicPr>
          <p:nvPr/>
        </p:nvPicPr>
        <p:blipFill>
          <a:blip r:embed="rId2" cstate="print"/>
          <a:srcRect/>
          <a:stretch>
            <a:fillRect/>
          </a:stretch>
        </p:blipFill>
        <p:spPr bwMode="auto">
          <a:xfrm>
            <a:off x="3733800" y="2590802"/>
            <a:ext cx="2668588" cy="1998663"/>
          </a:xfrm>
          <a:prstGeom prst="rect">
            <a:avLst/>
          </a:prstGeom>
          <a:noFill/>
          <a:ln w="9525">
            <a:noFill/>
            <a:miter lim="800000"/>
            <a:headEnd/>
            <a:tailEnd/>
          </a:ln>
        </p:spPr>
      </p:pic>
      <p:pic>
        <p:nvPicPr>
          <p:cNvPr id="51207" name="Picture 4" descr="D:\USB\CIMG7983.JPG"/>
          <p:cNvPicPr>
            <a:picLocks noChangeAspect="1" noChangeArrowheads="1"/>
          </p:cNvPicPr>
          <p:nvPr/>
        </p:nvPicPr>
        <p:blipFill>
          <a:blip r:embed="rId3" cstate="print"/>
          <a:srcRect/>
          <a:stretch>
            <a:fillRect/>
          </a:stretch>
        </p:blipFill>
        <p:spPr bwMode="auto">
          <a:xfrm>
            <a:off x="3733800" y="152400"/>
            <a:ext cx="2667000" cy="2000250"/>
          </a:xfrm>
          <a:prstGeom prst="rect">
            <a:avLst/>
          </a:prstGeom>
          <a:noFill/>
          <a:ln w="9525">
            <a:noFill/>
            <a:miter lim="800000"/>
            <a:headEnd/>
            <a:tailEnd/>
          </a:ln>
        </p:spPr>
      </p:pic>
      <p:sp>
        <p:nvSpPr>
          <p:cNvPr id="51208" name="Rectangle 6"/>
          <p:cNvSpPr>
            <a:spLocks noChangeArrowheads="1"/>
          </p:cNvSpPr>
          <p:nvPr/>
        </p:nvSpPr>
        <p:spPr bwMode="auto">
          <a:xfrm>
            <a:off x="2438400" y="2209802"/>
            <a:ext cx="4038600" cy="307975"/>
          </a:xfrm>
          <a:prstGeom prst="rect">
            <a:avLst/>
          </a:prstGeom>
          <a:solidFill>
            <a:schemeClr val="bg1"/>
          </a:solidFill>
          <a:ln w="9525">
            <a:noFill/>
            <a:miter lim="800000"/>
            <a:headEnd/>
            <a:tailEnd/>
          </a:ln>
        </p:spPr>
        <p:txBody>
          <a:bodyPr>
            <a:spAutoFit/>
          </a:bodyPr>
          <a:lstStyle/>
          <a:p>
            <a:pPr algn="l"/>
            <a:r>
              <a:rPr kumimoji="1" lang="en-US" sz="1400">
                <a:solidFill>
                  <a:prstClr val="black"/>
                </a:solidFill>
                <a:latin typeface="Arial" charset="0"/>
                <a:ea typeface="ＭＳ Ｐゴシック" pitchFamily="50" charset="-128"/>
                <a:cs typeface="+mn-cs"/>
              </a:rPr>
              <a:t>Sample rice field MPD3 sown on 17 Aug 2013</a:t>
            </a:r>
          </a:p>
        </p:txBody>
      </p:sp>
      <p:pic>
        <p:nvPicPr>
          <p:cNvPr id="51209" name="Picture 11" descr="C:\Users\Nguyen\AppData\Local\Temp\Rar$DI00.194\CSKS2_DGM_B_PP_17_CO_RD_SF_20130819102942_20130819102948_vhv_map2.jpg"/>
          <p:cNvPicPr>
            <a:picLocks noChangeAspect="1" noChangeArrowheads="1"/>
          </p:cNvPicPr>
          <p:nvPr/>
        </p:nvPicPr>
        <p:blipFill>
          <a:blip r:embed="rId4" cstate="print"/>
          <a:srcRect/>
          <a:stretch>
            <a:fillRect/>
          </a:stretch>
        </p:blipFill>
        <p:spPr bwMode="auto">
          <a:xfrm>
            <a:off x="6172200" y="152400"/>
            <a:ext cx="2971800" cy="2300288"/>
          </a:xfrm>
          <a:prstGeom prst="rect">
            <a:avLst/>
          </a:prstGeom>
          <a:noFill/>
          <a:ln w="9525">
            <a:noFill/>
            <a:miter lim="800000"/>
            <a:headEnd/>
            <a:tailEnd/>
          </a:ln>
        </p:spPr>
      </p:pic>
      <p:pic>
        <p:nvPicPr>
          <p:cNvPr id="51210" name="Picture 12" descr="C:\Users\Nguyen\AppData\Local\Temp\Rar$DI04.704\CSKS2_DGM_B_PP_17_CO_RD_SF_20130904102937_20130904102943_vhv_map2.jpg"/>
          <p:cNvPicPr>
            <a:picLocks noChangeAspect="1" noChangeArrowheads="1"/>
          </p:cNvPicPr>
          <p:nvPr/>
        </p:nvPicPr>
        <p:blipFill>
          <a:blip r:embed="rId5" cstate="print"/>
          <a:srcRect/>
          <a:stretch>
            <a:fillRect/>
          </a:stretch>
        </p:blipFill>
        <p:spPr bwMode="auto">
          <a:xfrm>
            <a:off x="6191251" y="2286000"/>
            <a:ext cx="2951163" cy="2286000"/>
          </a:xfrm>
          <a:prstGeom prst="rect">
            <a:avLst/>
          </a:prstGeom>
          <a:noFill/>
          <a:ln w="9525">
            <a:noFill/>
            <a:miter lim="800000"/>
            <a:headEnd/>
            <a:tailEnd/>
          </a:ln>
        </p:spPr>
      </p:pic>
      <p:pic>
        <p:nvPicPr>
          <p:cNvPr id="51211" name="Picture 13" descr="C:\Users\Nguyen\AppData\Local\Temp\Rar$DI00.077\CSKS2_DGM_B_PP_17_CO_RD_SF_20130920102931_20130920102938_vhv_map2.jpg"/>
          <p:cNvPicPr>
            <a:picLocks noChangeAspect="1" noChangeArrowheads="1"/>
          </p:cNvPicPr>
          <p:nvPr/>
        </p:nvPicPr>
        <p:blipFill>
          <a:blip r:embed="rId6" cstate="print"/>
          <a:srcRect/>
          <a:stretch>
            <a:fillRect/>
          </a:stretch>
        </p:blipFill>
        <p:spPr bwMode="auto">
          <a:xfrm>
            <a:off x="6191251" y="4572000"/>
            <a:ext cx="2951163" cy="2286000"/>
          </a:xfrm>
          <a:prstGeom prst="rect">
            <a:avLst/>
          </a:prstGeom>
          <a:noFill/>
          <a:ln w="9525">
            <a:noFill/>
            <a:miter lim="800000"/>
            <a:headEnd/>
            <a:tailEnd/>
          </a:ln>
        </p:spPr>
      </p:pic>
      <p:cxnSp>
        <p:nvCxnSpPr>
          <p:cNvPr id="15" name="Straight Arrow Connector 14"/>
          <p:cNvCxnSpPr/>
          <p:nvPr/>
        </p:nvCxnSpPr>
        <p:spPr bwMode="auto">
          <a:xfrm flipH="1">
            <a:off x="6172200" y="3505200"/>
            <a:ext cx="1066800" cy="0"/>
          </a:xfrm>
          <a:prstGeom prst="straightConnector1">
            <a:avLst/>
          </a:prstGeom>
          <a:ln>
            <a:solidFill>
              <a:srgbClr val="FF0000"/>
            </a:solidFill>
            <a:headEnd type="none" w="med" len="med"/>
            <a:tailEnd type="arrow"/>
          </a:ln>
          <a:extLst>
            <a:ext uri="{AF507438-7753-43E0-B8FC-AC1667EBCBE1}"/>
          </a:extLst>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bwMode="auto">
          <a:xfrm flipH="1">
            <a:off x="6172200" y="1395413"/>
            <a:ext cx="1066800" cy="0"/>
          </a:xfrm>
          <a:prstGeom prst="straightConnector1">
            <a:avLst/>
          </a:prstGeom>
          <a:ln>
            <a:solidFill>
              <a:srgbClr val="FF0000"/>
            </a:solidFill>
            <a:headEnd type="none" w="med" len="med"/>
            <a:tailEnd type="arrow"/>
          </a:ln>
          <a:extLst>
            <a:ext uri="{AF507438-7753-43E0-B8FC-AC1667EBCBE1}"/>
          </a:ex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6127750" y="5791200"/>
            <a:ext cx="1066800" cy="0"/>
          </a:xfrm>
          <a:prstGeom prst="straightConnector1">
            <a:avLst/>
          </a:prstGeom>
          <a:ln>
            <a:solidFill>
              <a:srgbClr val="FF0000"/>
            </a:solidFill>
            <a:headEnd type="none" w="med" len="med"/>
            <a:tailEnd type="arrow"/>
          </a:ln>
          <a:extLst>
            <a:ext uri="{AF507438-7753-43E0-B8FC-AC1667EBCBE1}"/>
          </a:extLst>
        </p:spPr>
        <p:style>
          <a:lnRef idx="3">
            <a:schemeClr val="dk1"/>
          </a:lnRef>
          <a:fillRef idx="0">
            <a:schemeClr val="dk1"/>
          </a:fillRef>
          <a:effectRef idx="2">
            <a:schemeClr val="dk1"/>
          </a:effectRef>
          <a:fontRef idx="minor">
            <a:schemeClr val="tx1"/>
          </a:fontRef>
        </p:style>
      </p:cxnSp>
      <p:pic>
        <p:nvPicPr>
          <p:cNvPr id="51215" name="Picture 15" descr="C:\Users\Nguyen\AppData\Local\Temp\Rar$DI01.296\DSCN3417.JPG"/>
          <p:cNvPicPr>
            <a:picLocks noChangeAspect="1" noChangeArrowheads="1"/>
          </p:cNvPicPr>
          <p:nvPr/>
        </p:nvPicPr>
        <p:blipFill>
          <a:blip r:embed="rId7" cstate="print"/>
          <a:srcRect/>
          <a:stretch>
            <a:fillRect/>
          </a:stretch>
        </p:blipFill>
        <p:spPr bwMode="auto">
          <a:xfrm>
            <a:off x="3657601" y="4876802"/>
            <a:ext cx="2540000" cy="1903413"/>
          </a:xfrm>
          <a:prstGeom prst="rect">
            <a:avLst/>
          </a:prstGeom>
          <a:noFill/>
          <a:ln w="9525">
            <a:noFill/>
            <a:miter lim="800000"/>
            <a:headEnd/>
            <a:tailEnd/>
          </a:ln>
        </p:spPr>
      </p:pic>
      <p:sp>
        <p:nvSpPr>
          <p:cNvPr id="51216" name="Rectangle 6"/>
          <p:cNvSpPr>
            <a:spLocks noChangeArrowheads="1"/>
          </p:cNvSpPr>
          <p:nvPr/>
        </p:nvSpPr>
        <p:spPr bwMode="auto">
          <a:xfrm>
            <a:off x="4572001" y="1814514"/>
            <a:ext cx="1570038" cy="307975"/>
          </a:xfrm>
          <a:prstGeom prst="rect">
            <a:avLst/>
          </a:prstGeom>
          <a:solidFill>
            <a:schemeClr val="bg1"/>
          </a:solidFill>
          <a:ln w="9525">
            <a:noFill/>
            <a:miter lim="800000"/>
            <a:headEnd/>
            <a:tailEnd/>
          </a:ln>
        </p:spPr>
        <p:txBody>
          <a:bodyPr>
            <a:spAutoFit/>
          </a:bodyPr>
          <a:lstStyle/>
          <a:p>
            <a:r>
              <a:rPr kumimoji="1" lang="en-US" sz="1400">
                <a:solidFill>
                  <a:prstClr val="black"/>
                </a:solidFill>
                <a:latin typeface="Arial" charset="0"/>
                <a:ea typeface="ＭＳ Ｐゴシック" pitchFamily="50" charset="-128"/>
                <a:cs typeface="+mn-cs"/>
              </a:rPr>
              <a:t>19 Aug 2013 (2)</a:t>
            </a:r>
          </a:p>
        </p:txBody>
      </p:sp>
      <p:sp>
        <p:nvSpPr>
          <p:cNvPr id="51217" name="Rectangle 6"/>
          <p:cNvSpPr>
            <a:spLocks noChangeArrowheads="1"/>
          </p:cNvSpPr>
          <p:nvPr/>
        </p:nvSpPr>
        <p:spPr bwMode="auto">
          <a:xfrm>
            <a:off x="4648201" y="4249740"/>
            <a:ext cx="1538288" cy="307975"/>
          </a:xfrm>
          <a:prstGeom prst="rect">
            <a:avLst/>
          </a:prstGeom>
          <a:solidFill>
            <a:schemeClr val="bg1"/>
          </a:solidFill>
          <a:ln w="9525">
            <a:noFill/>
            <a:miter lim="800000"/>
            <a:headEnd/>
            <a:tailEnd/>
          </a:ln>
        </p:spPr>
        <p:txBody>
          <a:bodyPr>
            <a:spAutoFit/>
          </a:bodyPr>
          <a:lstStyle/>
          <a:p>
            <a:r>
              <a:rPr kumimoji="1" lang="en-US" sz="1400">
                <a:solidFill>
                  <a:prstClr val="black"/>
                </a:solidFill>
                <a:latin typeface="Arial" charset="0"/>
                <a:ea typeface="ＭＳ Ｐゴシック" pitchFamily="50" charset="-128"/>
                <a:cs typeface="+mn-cs"/>
              </a:rPr>
              <a:t>4 Sep 2013 (18)</a:t>
            </a:r>
          </a:p>
        </p:txBody>
      </p:sp>
      <p:sp>
        <p:nvSpPr>
          <p:cNvPr id="51218" name="Rectangle 6"/>
          <p:cNvSpPr>
            <a:spLocks noChangeArrowheads="1"/>
          </p:cNvSpPr>
          <p:nvPr/>
        </p:nvSpPr>
        <p:spPr bwMode="auto">
          <a:xfrm>
            <a:off x="4572001" y="6442077"/>
            <a:ext cx="1585913" cy="307975"/>
          </a:xfrm>
          <a:prstGeom prst="rect">
            <a:avLst/>
          </a:prstGeom>
          <a:solidFill>
            <a:schemeClr val="bg1"/>
          </a:solidFill>
          <a:ln w="9525">
            <a:noFill/>
            <a:miter lim="800000"/>
            <a:headEnd/>
            <a:tailEnd/>
          </a:ln>
        </p:spPr>
        <p:txBody>
          <a:bodyPr>
            <a:spAutoFit/>
          </a:bodyPr>
          <a:lstStyle/>
          <a:p>
            <a:r>
              <a:rPr kumimoji="1" lang="en-US" sz="1400">
                <a:solidFill>
                  <a:prstClr val="black"/>
                </a:solidFill>
                <a:latin typeface="Arial" charset="0"/>
                <a:ea typeface="ＭＳ Ｐゴシック" pitchFamily="50" charset="-128"/>
                <a:cs typeface="+mn-cs"/>
              </a:rPr>
              <a:t>13 Sep 2013 (27)</a:t>
            </a:r>
          </a:p>
        </p:txBody>
      </p:sp>
      <p:sp>
        <p:nvSpPr>
          <p:cNvPr id="51219" name="Rectangle 6"/>
          <p:cNvSpPr>
            <a:spLocks noChangeArrowheads="1"/>
          </p:cNvSpPr>
          <p:nvPr/>
        </p:nvSpPr>
        <p:spPr bwMode="auto">
          <a:xfrm>
            <a:off x="7924800" y="1981200"/>
            <a:ext cx="1219200" cy="304800"/>
          </a:xfrm>
          <a:prstGeom prst="rect">
            <a:avLst/>
          </a:prstGeom>
          <a:solidFill>
            <a:schemeClr val="bg1"/>
          </a:solidFill>
          <a:ln w="9525">
            <a:noFill/>
            <a:miter lim="800000"/>
            <a:headEnd/>
            <a:tailEnd/>
          </a:ln>
        </p:spPr>
        <p:txBody>
          <a:bodyPr>
            <a:spAutoFit/>
          </a:bodyPr>
          <a:lstStyle/>
          <a:p>
            <a:r>
              <a:rPr kumimoji="1" lang="en-US" sz="1400">
                <a:solidFill>
                  <a:prstClr val="black"/>
                </a:solidFill>
                <a:latin typeface="Arial" charset="0"/>
                <a:ea typeface="ＭＳ Ｐゴシック" pitchFamily="50" charset="-128"/>
                <a:cs typeface="+mn-cs"/>
              </a:rPr>
              <a:t>19 Aug 2013</a:t>
            </a:r>
          </a:p>
        </p:txBody>
      </p:sp>
      <p:sp>
        <p:nvSpPr>
          <p:cNvPr id="51220" name="Rectangle 6"/>
          <p:cNvSpPr>
            <a:spLocks noChangeArrowheads="1"/>
          </p:cNvSpPr>
          <p:nvPr/>
        </p:nvSpPr>
        <p:spPr bwMode="auto">
          <a:xfrm>
            <a:off x="7924800" y="4267200"/>
            <a:ext cx="1219200" cy="304800"/>
          </a:xfrm>
          <a:prstGeom prst="rect">
            <a:avLst/>
          </a:prstGeom>
          <a:solidFill>
            <a:schemeClr val="bg1"/>
          </a:solidFill>
          <a:ln w="9525">
            <a:noFill/>
            <a:miter lim="800000"/>
            <a:headEnd/>
            <a:tailEnd/>
          </a:ln>
        </p:spPr>
        <p:txBody>
          <a:bodyPr>
            <a:spAutoFit/>
          </a:bodyPr>
          <a:lstStyle/>
          <a:p>
            <a:r>
              <a:rPr kumimoji="1" lang="en-US" sz="1400">
                <a:solidFill>
                  <a:prstClr val="black"/>
                </a:solidFill>
                <a:latin typeface="Arial" charset="0"/>
                <a:ea typeface="ＭＳ Ｐゴシック" pitchFamily="50" charset="-128"/>
                <a:cs typeface="+mn-cs"/>
              </a:rPr>
              <a:t>4 Sep 2013</a:t>
            </a:r>
          </a:p>
        </p:txBody>
      </p:sp>
      <p:sp>
        <p:nvSpPr>
          <p:cNvPr id="51221" name="Rectangle 6"/>
          <p:cNvSpPr>
            <a:spLocks noChangeArrowheads="1"/>
          </p:cNvSpPr>
          <p:nvPr/>
        </p:nvSpPr>
        <p:spPr bwMode="auto">
          <a:xfrm>
            <a:off x="7924800" y="6550025"/>
            <a:ext cx="1219200" cy="304800"/>
          </a:xfrm>
          <a:prstGeom prst="rect">
            <a:avLst/>
          </a:prstGeom>
          <a:solidFill>
            <a:schemeClr val="bg1"/>
          </a:solidFill>
          <a:ln w="9525">
            <a:noFill/>
            <a:miter lim="800000"/>
            <a:headEnd/>
            <a:tailEnd/>
          </a:ln>
        </p:spPr>
        <p:txBody>
          <a:bodyPr>
            <a:spAutoFit/>
          </a:bodyPr>
          <a:lstStyle/>
          <a:p>
            <a:r>
              <a:rPr kumimoji="1" lang="en-US" sz="1400">
                <a:solidFill>
                  <a:prstClr val="black"/>
                </a:solidFill>
                <a:latin typeface="Arial" charset="0"/>
                <a:ea typeface="ＭＳ Ｐゴシック" pitchFamily="50" charset="-128"/>
                <a:cs typeface="+mn-cs"/>
              </a:rPr>
              <a:t>20 Sep 2013</a:t>
            </a:r>
          </a:p>
        </p:txBody>
      </p:sp>
      <p:sp>
        <p:nvSpPr>
          <p:cNvPr id="23" name="テキスト ボックス 8"/>
          <p:cNvSpPr txBox="1">
            <a:spLocks noChangeArrowheads="1"/>
          </p:cNvSpPr>
          <p:nvPr/>
        </p:nvSpPr>
        <p:spPr bwMode="auto">
          <a:xfrm>
            <a:off x="0" y="0"/>
            <a:ext cx="9144000" cy="369332"/>
          </a:xfrm>
          <a:prstGeom prst="rect">
            <a:avLst/>
          </a:prstGeom>
          <a:solidFill>
            <a:srgbClr val="CCFFC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sz="1800" dirty="0" smtClean="0">
                <a:solidFill>
                  <a:srgbClr val="008000"/>
                </a:solidFill>
                <a:cs typeface="+mn-cs"/>
              </a:rPr>
              <a:t>South Vietnam TDS</a:t>
            </a:r>
            <a:endParaRPr lang="en-US" altLang="ja-JP" sz="1800" dirty="0">
              <a:solidFill>
                <a:srgbClr val="008000"/>
              </a:solidFill>
              <a:latin typeface="Arial" panose="020B0604020202020204" pitchFamily="34" charset="0"/>
              <a:ea typeface="Arial Unicode MS"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28802"/>
            <a:ext cx="7772400" cy="1362075"/>
          </a:xfrm>
        </p:spPr>
        <p:txBody>
          <a:bodyPr/>
          <a:lstStyle/>
          <a:p>
            <a:r>
              <a:rPr kumimoji="1" lang="en-US" altLang="ja-JP" dirty="0" smtClean="0"/>
              <a:t>APPENDIX – </a:t>
            </a:r>
            <a:r>
              <a:rPr kumimoji="1" lang="en-US" altLang="ja-JP" smtClean="0"/>
              <a:t>JAXA’s new mission </a:t>
            </a:r>
            <a:r>
              <a:rPr kumimoji="1" lang="en-US" altLang="ja-JP" dirty="0" smtClean="0"/>
              <a:t>for geo glam</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BA9177A2-A4CD-4DE7-8CE7-7B4536FF57A8}" type="slidenum">
              <a:rPr lang="en-US" altLang="ja-JP" smtClean="0">
                <a:solidFill>
                  <a:srgbClr val="000000"/>
                </a:solidFill>
              </a:rPr>
              <a:pPr>
                <a:defRPr/>
              </a:pPr>
              <a:t>42</a:t>
            </a:fld>
            <a:endParaRPr lang="en-US" altLang="ja-JP">
              <a:solidFill>
                <a:srgbClr val="000000"/>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7"/>
          <p:cNvSpPr>
            <a:spLocks noChangeArrowheads="1"/>
          </p:cNvSpPr>
          <p:nvPr/>
        </p:nvSpPr>
        <p:spPr bwMode="auto">
          <a:xfrm>
            <a:off x="269572" y="1219200"/>
            <a:ext cx="613341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altLang="ja-JP" sz="2000" b="1" dirty="0">
                <a:latin typeface="Calibri" charset="0"/>
                <a:ea typeface="ヒラギノ明朝 ProN W3" pitchFamily="1" charset="-128"/>
                <a:sym typeface="Times New Roman" pitchFamily="1" charset="0"/>
              </a:rPr>
              <a:t>ALOS-2 </a:t>
            </a:r>
            <a:r>
              <a:rPr lang="en-US" altLang="ja-JP" sz="2000" b="1" dirty="0" smtClean="0">
                <a:latin typeface="Calibri" charset="0"/>
                <a:ea typeface="ヒラギノ明朝 ProN W3" pitchFamily="1" charset="-128"/>
                <a:sym typeface="Times New Roman" pitchFamily="1" charset="0"/>
              </a:rPr>
              <a:t>satellite</a:t>
            </a:r>
            <a:endParaRPr lang="en-US" altLang="ja-JP" sz="2000" b="1" dirty="0">
              <a:latin typeface="Calibri" charset="0"/>
              <a:ea typeface="ヒラギノ明朝 ProN W3" pitchFamily="1" charset="-128"/>
              <a:sym typeface="Times New Roman" pitchFamily="1" charset="0"/>
            </a:endParaRPr>
          </a:p>
          <a:p>
            <a:pPr algn="l">
              <a:buFontTx/>
              <a:buBlip>
                <a:blip r:embed="rId3"/>
              </a:buBlip>
            </a:pPr>
            <a:r>
              <a:rPr lang="en-US" altLang="ja-JP" sz="2000" b="1" dirty="0">
                <a:solidFill>
                  <a:srgbClr val="0000FF"/>
                </a:solidFill>
                <a:latin typeface="Calibri" charset="0"/>
                <a:ea typeface="ヒラギノ明朝 ProN W3" pitchFamily="1" charset="-128"/>
                <a:sym typeface="Times New Roman" pitchFamily="1" charset="0"/>
              </a:rPr>
              <a:t> </a:t>
            </a:r>
            <a:r>
              <a:rPr lang="en-US" altLang="ja-JP" sz="2000" b="1" dirty="0">
                <a:solidFill>
                  <a:srgbClr val="FF0000"/>
                </a:solidFill>
                <a:latin typeface="Calibri" charset="0"/>
                <a:ea typeface="ヒラギノ明朝 ProN W3" pitchFamily="1" charset="-128"/>
                <a:sym typeface="Times New Roman" pitchFamily="1" charset="0"/>
              </a:rPr>
              <a:t>Launch 	: </a:t>
            </a:r>
            <a:r>
              <a:rPr lang="en-US" altLang="ja-JP" sz="2000" b="1" dirty="0" smtClean="0">
                <a:solidFill>
                  <a:srgbClr val="FF0000"/>
                </a:solidFill>
                <a:latin typeface="Calibri" charset="0"/>
                <a:ea typeface="ヒラギノ明朝 ProN W3" pitchFamily="1" charset="-128"/>
                <a:sym typeface="Times New Roman" pitchFamily="1" charset="0"/>
              </a:rPr>
              <a:t>2014</a:t>
            </a:r>
            <a:endParaRPr lang="en-US" altLang="ja-JP" sz="2000" b="1" dirty="0">
              <a:solidFill>
                <a:srgbClr val="FF0000"/>
              </a:solidFill>
              <a:latin typeface="Calibri" charset="0"/>
              <a:ea typeface="ヒラギノ明朝 ProN W3" pitchFamily="1" charset="-128"/>
              <a:sym typeface="Times New Roman" pitchFamily="1" charset="0"/>
            </a:endParaRPr>
          </a:p>
          <a:p>
            <a:pPr algn="l">
              <a:buFontTx/>
              <a:buBlip>
                <a:blip r:embed="rId3"/>
              </a:buBlip>
            </a:pPr>
            <a:r>
              <a:rPr lang="en-US" altLang="ja-JP" sz="2000" dirty="0">
                <a:latin typeface="Calibri" charset="0"/>
                <a:ea typeface="ヒラギノ明朝 ProN W3" pitchFamily="1" charset="-128"/>
                <a:sym typeface="Times New Roman" pitchFamily="1" charset="0"/>
              </a:rPr>
              <a:t> Orbit type 	: Sun-synchronous</a:t>
            </a:r>
          </a:p>
          <a:p>
            <a:pPr algn="l">
              <a:buFontTx/>
              <a:buBlip>
                <a:blip r:embed="rId3"/>
              </a:buBlip>
            </a:pPr>
            <a:r>
              <a:rPr lang="en-US" altLang="ja-JP" sz="2000" dirty="0">
                <a:latin typeface="Calibri" charset="0"/>
                <a:ea typeface="ヒラギノ明朝 ProN W3" pitchFamily="1" charset="-128"/>
                <a:sym typeface="Times New Roman" pitchFamily="1" charset="0"/>
              </a:rPr>
              <a:t>Altitude 	: 628 km +/- 500 m (for reference orbit)</a:t>
            </a:r>
          </a:p>
          <a:p>
            <a:pPr algn="l">
              <a:buFontTx/>
              <a:buBlip>
                <a:blip r:embed="rId3"/>
              </a:buBlip>
            </a:pPr>
            <a:r>
              <a:rPr lang="en-US" altLang="ja-JP" sz="2000" dirty="0">
                <a:latin typeface="Calibri" charset="0"/>
                <a:ea typeface="ヒラギノ明朝 ProN W3" pitchFamily="1" charset="-128"/>
                <a:sym typeface="Times New Roman" pitchFamily="1" charset="0"/>
              </a:rPr>
              <a:t> Revisit time 	: 14 days</a:t>
            </a:r>
          </a:p>
          <a:p>
            <a:pPr algn="l">
              <a:buFontTx/>
              <a:buBlip>
                <a:blip r:embed="rId3"/>
              </a:buBlip>
            </a:pPr>
            <a:r>
              <a:rPr lang="en-US" altLang="ja-JP" sz="2000" dirty="0">
                <a:latin typeface="Calibri" charset="0"/>
                <a:ea typeface="ヒラギノ明朝 ProN W3" pitchFamily="1" charset="-128"/>
                <a:sym typeface="Times New Roman" pitchFamily="1" charset="0"/>
              </a:rPr>
              <a:t>LSDN		: 12:00 +/- 15 min</a:t>
            </a:r>
          </a:p>
        </p:txBody>
      </p:sp>
      <p:sp>
        <p:nvSpPr>
          <p:cNvPr id="12" name="正方形/長方形 5"/>
          <p:cNvSpPr>
            <a:spLocks noChangeArrowheads="1"/>
          </p:cNvSpPr>
          <p:nvPr/>
        </p:nvSpPr>
        <p:spPr bwMode="auto">
          <a:xfrm>
            <a:off x="5019371" y="2622553"/>
            <a:ext cx="3911022"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a:r>
              <a:rPr lang="en-US" altLang="ja-JP" sz="2000" b="1" dirty="0">
                <a:latin typeface="Calibri" charset="0"/>
                <a:ea typeface="ヒラギノ明朝 ProN W3" pitchFamily="1" charset="-128"/>
                <a:sym typeface="Times New Roman" pitchFamily="1" charset="0"/>
              </a:rPr>
              <a:t>PALSAR-</a:t>
            </a:r>
            <a:r>
              <a:rPr lang="en-US" altLang="ja-JP" sz="2000" b="1" dirty="0" smtClean="0">
                <a:latin typeface="Calibri" charset="0"/>
                <a:ea typeface="ヒラギノ明朝 ProN W3" pitchFamily="1" charset="-128"/>
                <a:sym typeface="Times New Roman" pitchFamily="1" charset="0"/>
              </a:rPr>
              <a:t>2 </a:t>
            </a:r>
            <a:endParaRPr lang="en-US" altLang="ja-JP" sz="2000" b="1" dirty="0">
              <a:latin typeface="Calibri" charset="0"/>
              <a:ea typeface="ヒラギノ明朝 ProN W3" pitchFamily="1" charset="-128"/>
              <a:sym typeface="Times New Roman" pitchFamily="1" charset="0"/>
            </a:endParaRPr>
          </a:p>
          <a:p>
            <a:pPr algn="l">
              <a:buFontTx/>
              <a:buBlip>
                <a:blip r:embed="rId4"/>
              </a:buBlip>
            </a:pPr>
            <a:r>
              <a:rPr lang="en-US" altLang="ja-JP" sz="2000" dirty="0">
                <a:latin typeface="Calibri" charset="0"/>
                <a:ea typeface="ヒラギノ明朝 ProN W3" pitchFamily="1" charset="-128"/>
                <a:sym typeface="Times New Roman" pitchFamily="1" charset="0"/>
              </a:rPr>
              <a:t> L-band Synthetic Aperture Radar</a:t>
            </a:r>
          </a:p>
          <a:p>
            <a:pPr algn="l">
              <a:buFontTx/>
              <a:buBlip>
                <a:blip r:embed="rId4"/>
              </a:buBlip>
            </a:pPr>
            <a:r>
              <a:rPr lang="en-US" altLang="ja-JP" sz="2000" dirty="0">
                <a:latin typeface="Calibri" charset="0"/>
                <a:ea typeface="ヒラギノ明朝 ProN W3" pitchFamily="1" charset="-128"/>
                <a:sym typeface="Times New Roman" pitchFamily="1" charset="0"/>
              </a:rPr>
              <a:t> Active Phased Array Antenna type</a:t>
            </a:r>
          </a:p>
          <a:p>
            <a:pPr algn="l"/>
            <a:r>
              <a:rPr lang="en-US" altLang="ja-JP" sz="2000" dirty="0">
                <a:latin typeface="Calibri" charset="0"/>
                <a:ea typeface="ヒラギノ明朝 ProN W3" pitchFamily="1" charset="-128"/>
                <a:sym typeface="Times New Roman" pitchFamily="1" charset="0"/>
              </a:rPr>
              <a:t>    two dimensions scan (range and azimuth)</a:t>
            </a:r>
          </a:p>
          <a:p>
            <a:pPr algn="l">
              <a:buFontTx/>
              <a:buBlip>
                <a:blip r:embed="rId4"/>
              </a:buBlip>
            </a:pPr>
            <a:r>
              <a:rPr lang="en-US" altLang="ja-JP" sz="2000" dirty="0">
                <a:latin typeface="Calibri" charset="0"/>
                <a:ea typeface="ヒラギノ明朝 ProN W3" pitchFamily="1" charset="-128"/>
                <a:sym typeface="Times New Roman" pitchFamily="1" charset="0"/>
              </a:rPr>
              <a:t> Antenna size : 3m(El) x 10m(Az)</a:t>
            </a:r>
          </a:p>
          <a:p>
            <a:pPr algn="l">
              <a:buFontTx/>
              <a:buBlip>
                <a:blip r:embed="rId4"/>
              </a:buBlip>
            </a:pPr>
            <a:r>
              <a:rPr lang="en-US" altLang="ja-JP" sz="2000" dirty="0">
                <a:latin typeface="Calibri" charset="0"/>
                <a:ea typeface="ヒラギノ明朝 ProN W3" pitchFamily="1" charset="-128"/>
                <a:sym typeface="Times New Roman" pitchFamily="1" charset="0"/>
              </a:rPr>
              <a:t> Bandwidth : 14 – 84MHz</a:t>
            </a:r>
          </a:p>
          <a:p>
            <a:pPr algn="l">
              <a:buFontTx/>
              <a:buBlip>
                <a:blip r:embed="rId4"/>
              </a:buBlip>
            </a:pPr>
            <a:r>
              <a:rPr lang="en-US" altLang="ja-JP" sz="2000" dirty="0">
                <a:latin typeface="Calibri" charset="0"/>
                <a:ea typeface="ヒラギノ明朝 ProN W3" pitchFamily="1" charset="-128"/>
                <a:sym typeface="Times New Roman" pitchFamily="1" charset="0"/>
              </a:rPr>
              <a:t> Peak transmit Power  : 5100W</a:t>
            </a:r>
          </a:p>
          <a:p>
            <a:pPr algn="l">
              <a:buFontTx/>
              <a:buBlip>
                <a:blip r:embed="rId4"/>
              </a:buBlip>
            </a:pPr>
            <a:r>
              <a:rPr lang="en-US" altLang="ja-JP" sz="2000" dirty="0">
                <a:latin typeface="Calibri" charset="0"/>
                <a:ea typeface="ヒラギノ明朝 ProN W3" pitchFamily="1" charset="-128"/>
                <a:sym typeface="Times New Roman" pitchFamily="1" charset="0"/>
              </a:rPr>
              <a:t> Observation swath : 25 – 490km</a:t>
            </a:r>
          </a:p>
          <a:p>
            <a:pPr algn="l">
              <a:buFontTx/>
              <a:buBlip>
                <a:blip r:embed="rId4"/>
              </a:buBlip>
            </a:pPr>
            <a:r>
              <a:rPr lang="en-US" altLang="ja-JP" sz="2000" dirty="0">
                <a:latin typeface="Calibri" charset="0"/>
                <a:ea typeface="ヒラギノ明朝 ProN W3" pitchFamily="1" charset="-128"/>
                <a:sym typeface="Times New Roman" pitchFamily="1" charset="0"/>
              </a:rPr>
              <a:t> Resolution : Range: 3 m to 100 m</a:t>
            </a:r>
          </a:p>
          <a:p>
            <a:pPr lvl="3" algn="l"/>
            <a:r>
              <a:rPr lang="en-US" altLang="ja-JP" sz="2000" dirty="0">
                <a:latin typeface="Calibri" charset="0"/>
                <a:ea typeface="ヒラギノ明朝 ProN W3" pitchFamily="1" charset="-128"/>
                <a:sym typeface="Times New Roman" pitchFamily="1" charset="0"/>
              </a:rPr>
              <a:t>Azimuth: 1 m to 100 m</a:t>
            </a:r>
          </a:p>
        </p:txBody>
      </p:sp>
      <p:pic>
        <p:nvPicPr>
          <p:cNvPr id="13" name="図 8" descr="2Akarui.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9617" y="3258392"/>
            <a:ext cx="4921280" cy="3478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直線矢印コネクタ 10"/>
          <p:cNvCxnSpPr/>
          <p:nvPr/>
        </p:nvCxnSpPr>
        <p:spPr>
          <a:xfrm rot="5400000" flipH="1" flipV="1">
            <a:off x="2209802" y="5660283"/>
            <a:ext cx="573087" cy="34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1"/>
          <p:cNvSpPr txBox="1">
            <a:spLocks noChangeArrowheads="1"/>
          </p:cNvSpPr>
          <p:nvPr/>
        </p:nvSpPr>
        <p:spPr bwMode="auto">
          <a:xfrm>
            <a:off x="1600201" y="6001595"/>
            <a:ext cx="20168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pPr algn="l"/>
            <a:r>
              <a:rPr lang="en-US" altLang="ja-JP" sz="2400" dirty="0">
                <a:solidFill>
                  <a:srgbClr val="000000"/>
                </a:solidFill>
                <a:latin typeface="Arial" charset="0"/>
                <a:cs typeface="Arial" charset="0"/>
                <a:sym typeface="Times New Roman" pitchFamily="1" charset="0"/>
              </a:rPr>
              <a:t>SAR antenna</a:t>
            </a:r>
            <a:endParaRPr lang="ja-JP" altLang="en-US" sz="2400">
              <a:solidFill>
                <a:srgbClr val="000000"/>
              </a:solidFill>
              <a:latin typeface="Arial" charset="0"/>
              <a:cs typeface="Arial" charset="0"/>
              <a:sym typeface="Times New Roman" pitchFamily="1" charset="0"/>
            </a:endParaRPr>
          </a:p>
        </p:txBody>
      </p:sp>
      <p:grpSp>
        <p:nvGrpSpPr>
          <p:cNvPr id="2" name="グループ化 39"/>
          <p:cNvGrpSpPr>
            <a:grpSpLocks/>
          </p:cNvGrpSpPr>
          <p:nvPr/>
        </p:nvGrpSpPr>
        <p:grpSpPr bwMode="auto">
          <a:xfrm>
            <a:off x="3276601" y="3296491"/>
            <a:ext cx="1298399" cy="1173321"/>
            <a:chOff x="3381285" y="2996589"/>
            <a:chExt cx="1298575" cy="1173845"/>
          </a:xfrm>
        </p:grpSpPr>
        <p:cxnSp>
          <p:nvCxnSpPr>
            <p:cNvPr id="17" name="直線矢印コネクタ 15"/>
            <p:cNvCxnSpPr>
              <a:cxnSpLocks noChangeAspect="1"/>
            </p:cNvCxnSpPr>
            <p:nvPr/>
          </p:nvCxnSpPr>
          <p:spPr>
            <a:xfrm flipV="1">
              <a:off x="3527352" y="3185585"/>
              <a:ext cx="830374" cy="17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6"/>
            <p:cNvCxnSpPr/>
            <p:nvPr/>
          </p:nvCxnSpPr>
          <p:spPr>
            <a:xfrm>
              <a:off x="3528940" y="3360288"/>
              <a:ext cx="496953" cy="2493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7"/>
            <p:cNvCxnSpPr/>
            <p:nvPr/>
          </p:nvCxnSpPr>
          <p:spPr>
            <a:xfrm rot="5400000">
              <a:off x="3239092" y="3634255"/>
              <a:ext cx="574931"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8"/>
            <p:cNvSpPr txBox="1"/>
            <p:nvPr/>
          </p:nvSpPr>
          <p:spPr>
            <a:xfrm>
              <a:off x="4402182" y="2996589"/>
              <a:ext cx="277678" cy="246331"/>
            </a:xfrm>
            <a:prstGeom prst="rect">
              <a:avLst/>
            </a:prstGeom>
            <a:noFill/>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pPr algn="l"/>
              <a:r>
                <a:rPr lang="en-US" altLang="ja-JP" sz="1000" dirty="0">
                  <a:solidFill>
                    <a:srgbClr val="000000"/>
                  </a:solidFill>
                  <a:latin typeface="Times New Roman" charset="0"/>
                  <a:sym typeface="Times New Roman" pitchFamily="1" charset="0"/>
                </a:rPr>
                <a:t>X</a:t>
              </a:r>
              <a:endParaRPr lang="ja-JP" altLang="en-US" sz="1000">
                <a:solidFill>
                  <a:srgbClr val="000000"/>
                </a:solidFill>
                <a:latin typeface="Times New Roman" charset="0"/>
                <a:sym typeface="Times New Roman" pitchFamily="1" charset="0"/>
              </a:endParaRPr>
            </a:p>
          </p:txBody>
        </p:sp>
        <p:sp>
          <p:nvSpPr>
            <p:cNvPr id="21" name="テキスト ボックス 19"/>
            <p:cNvSpPr txBox="1"/>
            <p:nvPr/>
          </p:nvSpPr>
          <p:spPr>
            <a:xfrm>
              <a:off x="4024309" y="3514345"/>
              <a:ext cx="277678" cy="246331"/>
            </a:xfrm>
            <a:prstGeom prst="rect">
              <a:avLst/>
            </a:prstGeom>
            <a:noFill/>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pPr algn="l"/>
              <a:r>
                <a:rPr lang="en-US" altLang="ja-JP" sz="1000" dirty="0">
                  <a:solidFill>
                    <a:srgbClr val="000000"/>
                  </a:solidFill>
                  <a:latin typeface="Times New Roman" charset="0"/>
                  <a:sym typeface="Times New Roman" pitchFamily="1" charset="0"/>
                </a:rPr>
                <a:t>Y</a:t>
              </a:r>
              <a:endParaRPr lang="ja-JP" altLang="en-US" sz="1000">
                <a:solidFill>
                  <a:srgbClr val="000000"/>
                </a:solidFill>
                <a:latin typeface="Times New Roman" charset="0"/>
                <a:sym typeface="Times New Roman" pitchFamily="1" charset="0"/>
              </a:endParaRPr>
            </a:p>
          </p:txBody>
        </p:sp>
        <p:sp>
          <p:nvSpPr>
            <p:cNvPr id="22" name="テキスト ボックス 20"/>
            <p:cNvSpPr txBox="1"/>
            <p:nvPr/>
          </p:nvSpPr>
          <p:spPr>
            <a:xfrm>
              <a:off x="3381285" y="3924103"/>
              <a:ext cx="263250" cy="246331"/>
            </a:xfrm>
            <a:prstGeom prst="rect">
              <a:avLst/>
            </a:prstGeom>
            <a:noFill/>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pPr algn="l"/>
              <a:r>
                <a:rPr lang="en-US" altLang="ja-JP" sz="1000" dirty="0">
                  <a:solidFill>
                    <a:srgbClr val="000000"/>
                  </a:solidFill>
                  <a:latin typeface="Times New Roman" charset="0"/>
                  <a:sym typeface="Times New Roman" pitchFamily="1" charset="0"/>
                </a:rPr>
                <a:t>Z</a:t>
              </a:r>
              <a:endParaRPr lang="ja-JP" altLang="en-US" sz="1000">
                <a:solidFill>
                  <a:srgbClr val="000000"/>
                </a:solidFill>
                <a:latin typeface="Times New Roman" charset="0"/>
                <a:sym typeface="Times New Roman" pitchFamily="1" charset="0"/>
              </a:endParaRPr>
            </a:p>
          </p:txBody>
        </p:sp>
      </p:grpSp>
      <p:sp>
        <p:nvSpPr>
          <p:cNvPr id="23" name="テキスト ボックス 11"/>
          <p:cNvSpPr txBox="1">
            <a:spLocks noChangeArrowheads="1"/>
          </p:cNvSpPr>
          <p:nvPr/>
        </p:nvSpPr>
        <p:spPr bwMode="auto">
          <a:xfrm>
            <a:off x="1295401" y="3574863"/>
            <a:ext cx="20697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pPr algn="l"/>
            <a:r>
              <a:rPr lang="en-US" altLang="ja-JP" sz="2400" dirty="0">
                <a:solidFill>
                  <a:srgbClr val="000000"/>
                </a:solidFill>
                <a:latin typeface="Arial" charset="0"/>
                <a:cs typeface="Arial" charset="0"/>
                <a:sym typeface="Times New Roman" pitchFamily="1" charset="0"/>
              </a:rPr>
              <a:t>Solar paddles</a:t>
            </a:r>
            <a:endParaRPr lang="ja-JP" altLang="en-US" sz="2400">
              <a:solidFill>
                <a:srgbClr val="000000"/>
              </a:solidFill>
              <a:latin typeface="Arial" charset="0"/>
              <a:cs typeface="Arial" charset="0"/>
              <a:sym typeface="Times New Roman" pitchFamily="1" charset="0"/>
            </a:endParaRPr>
          </a:p>
        </p:txBody>
      </p:sp>
      <p:cxnSp>
        <p:nvCxnSpPr>
          <p:cNvPr id="24" name="直線矢印コネクタ 10"/>
          <p:cNvCxnSpPr/>
          <p:nvPr/>
        </p:nvCxnSpPr>
        <p:spPr>
          <a:xfrm>
            <a:off x="2057402" y="4020396"/>
            <a:ext cx="1331913" cy="11430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10"/>
          <p:cNvCxnSpPr/>
          <p:nvPr/>
        </p:nvCxnSpPr>
        <p:spPr>
          <a:xfrm rot="5400000">
            <a:off x="1066803" y="4020393"/>
            <a:ext cx="761999"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4990175" y="1066800"/>
            <a:ext cx="3997434" cy="1143000"/>
          </a:xfrm>
          <a:prstGeom prst="rect">
            <a:avLst/>
          </a:prstGeom>
        </p:spPr>
        <p:txBody>
          <a:bodyPr vert="horz" lIns="91440" tIns="45720" rIns="91440" bIns="45720" rtlCol="0" anchor="ctr">
            <a:noAutofit/>
          </a:bodyPr>
          <a:lstStyle/>
          <a:p>
            <a:pPr fontAlgn="auto">
              <a:spcAft>
                <a:spcPts val="0"/>
              </a:spcAft>
              <a:defRPr/>
            </a:pPr>
            <a:r>
              <a:rPr lang="en-US" sz="3600" b="1" dirty="0" smtClean="0">
                <a:solidFill>
                  <a:srgbClr val="618FFD">
                    <a:lumMod val="50000"/>
                  </a:srgbClr>
                </a:solidFill>
                <a:latin typeface="Arial"/>
                <a:ea typeface="+mj-ea"/>
                <a:cs typeface="+mj-cs"/>
                <a:sym typeface="Times New Roman" pitchFamily="1" charset="0"/>
              </a:rPr>
              <a:t>ALOS-2</a:t>
            </a:r>
            <a:endParaRPr lang="en-US" sz="2600" b="1" dirty="0">
              <a:solidFill>
                <a:srgbClr val="618FFD">
                  <a:lumMod val="50000"/>
                </a:srgbClr>
              </a:solidFill>
              <a:latin typeface="Arial"/>
              <a:ea typeface="+mj-ea"/>
              <a:cs typeface="+mj-cs"/>
              <a:sym typeface="Times New Roman" pitchFamily="1" charset="0"/>
            </a:endParaRPr>
          </a:p>
        </p:txBody>
      </p:sp>
      <p:sp>
        <p:nvSpPr>
          <p:cNvPr id="27" name="Rectangle 26"/>
          <p:cNvSpPr/>
          <p:nvPr/>
        </p:nvSpPr>
        <p:spPr>
          <a:xfrm>
            <a:off x="1646430" y="385500"/>
            <a:ext cx="8114722" cy="523220"/>
          </a:xfrm>
          <a:prstGeom prst="rect">
            <a:avLst/>
          </a:prstGeom>
          <a:solidFill>
            <a:schemeClr val="bg1"/>
          </a:solidFill>
        </p:spPr>
        <p:txBody>
          <a:bodyPr wrap="none">
            <a:spAutoFit/>
          </a:bodyPr>
          <a:lstStyle/>
          <a:p>
            <a:pPr algn="l"/>
            <a:r>
              <a:rPr lang="en-US" sz="2800" b="1" kern="0" dirty="0" smtClean="0">
                <a:solidFill>
                  <a:srgbClr val="618FFD">
                    <a:lumMod val="50000"/>
                  </a:srgbClr>
                </a:solidFill>
                <a:latin typeface="Arial"/>
                <a:ea typeface="ヒラギノ角ゴ ProN W6"/>
                <a:cs typeface="ヒラギノ角ゴ ProN W6"/>
                <a:sym typeface="Arial" pitchFamily="1" charset="0"/>
              </a:rPr>
              <a:t>           ALOS</a:t>
            </a:r>
            <a:r>
              <a:rPr lang="en-US" sz="2800" b="1" kern="0" dirty="0">
                <a:solidFill>
                  <a:srgbClr val="618FFD">
                    <a:lumMod val="50000"/>
                  </a:srgbClr>
                </a:solidFill>
                <a:latin typeface="Arial"/>
                <a:ea typeface="ヒラギノ角ゴ ProN W6"/>
                <a:cs typeface="ヒラギノ角ゴ ProN W6"/>
                <a:sym typeface="Arial" pitchFamily="1" charset="0"/>
              </a:rPr>
              <a:t>-2 </a:t>
            </a:r>
            <a:r>
              <a:rPr lang="en-US" sz="2800" b="1" kern="0" dirty="0" smtClean="0">
                <a:solidFill>
                  <a:srgbClr val="618FFD">
                    <a:lumMod val="50000"/>
                  </a:srgbClr>
                </a:solidFill>
                <a:latin typeface="Arial"/>
                <a:ea typeface="ヒラギノ角ゴ ProN W6"/>
                <a:cs typeface="ヒラギノ角ゴ ProN W6"/>
                <a:sym typeface="Arial" pitchFamily="1" charset="0"/>
              </a:rPr>
              <a:t>Specifications         </a:t>
            </a:r>
            <a:r>
              <a:rPr lang="en-US" sz="2800" b="1" kern="0" dirty="0" smtClean="0">
                <a:solidFill>
                  <a:srgbClr val="FFFFFF"/>
                </a:solidFill>
                <a:latin typeface="Arial"/>
                <a:ea typeface="ヒラギノ角ゴ ProN W6"/>
                <a:cs typeface="ヒラギノ角ゴ ProN W6"/>
                <a:sym typeface="Arial" pitchFamily="1" charset="0"/>
              </a:rPr>
              <a:t>. </a:t>
            </a:r>
            <a:r>
              <a:rPr lang="en-US" sz="2800" b="1" kern="0" dirty="0" smtClean="0">
                <a:solidFill>
                  <a:srgbClr val="618FFD">
                    <a:lumMod val="50000"/>
                  </a:srgbClr>
                </a:solidFill>
                <a:latin typeface="Arial"/>
                <a:ea typeface="ヒラギノ角ゴ ProN W6"/>
                <a:cs typeface="ヒラギノ角ゴ ProN W6"/>
                <a:sym typeface="Arial" pitchFamily="1" charset="0"/>
              </a:rPr>
              <a:t>                   </a:t>
            </a:r>
            <a:endParaRPr lang="en-US" sz="2400" dirty="0">
              <a:latin typeface="Times New Roman" pitchFamily="1" charset="0"/>
              <a:ea typeface="ヒラギノ明朝 ProN W3" pitchFamily="1" charset="-128"/>
              <a:sym typeface="Times New Roman" pitchFamily="1" charset="0"/>
            </a:endParaRPr>
          </a:p>
        </p:txBody>
      </p:sp>
    </p:spTree>
    <p:extLst>
      <p:ext uri="{BB962C8B-B14F-4D97-AF65-F5344CB8AC3E}">
        <p14:creationId xmlns="" xmlns:p14="http://schemas.microsoft.com/office/powerpoint/2010/main" val="154095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026" y="1916832"/>
            <a:ext cx="8311395" cy="1979612"/>
          </a:xfrm>
          <a:prstGeom prst="rect">
            <a:avLst/>
          </a:prstGeom>
          <a:noFill/>
          <a:ln w="1905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8" name="Rectangle 10"/>
          <p:cNvSpPr>
            <a:spLocks noChangeArrowheads="1"/>
          </p:cNvSpPr>
          <p:nvPr/>
        </p:nvSpPr>
        <p:spPr bwMode="auto">
          <a:xfrm>
            <a:off x="251521" y="6317382"/>
            <a:ext cx="871296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ja-JP" sz="2000" dirty="0">
                <a:latin typeface="Arial"/>
                <a:ea typeface="ヒラギノ明朝 ProN W3" pitchFamily="1" charset="-128"/>
                <a:cs typeface="Arial"/>
                <a:sym typeface="Times New Roman" pitchFamily="1" charset="0"/>
              </a:rPr>
              <a:t>* 3m SP and 6m QP modes require 3 and 5 years for global coverage</a:t>
            </a:r>
          </a:p>
        </p:txBody>
      </p:sp>
      <p:sp>
        <p:nvSpPr>
          <p:cNvPr id="9" name="スライド番号プレースホルダ 3"/>
          <p:cNvSpPr txBox="1">
            <a:spLocks/>
          </p:cNvSpPr>
          <p:nvPr/>
        </p:nvSpPr>
        <p:spPr bwMode="auto">
          <a:xfrm>
            <a:off x="8604449" y="6492877"/>
            <a:ext cx="539552"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umimoji="1" sz="2400" kern="1200">
                <a:solidFill>
                  <a:schemeClr val="tx1"/>
                </a:solidFill>
                <a:latin typeface="Arial" charset="0"/>
                <a:ea typeface="ＭＳ Ｐゴシック" charset="0"/>
                <a:cs typeface="ＭＳ Ｐゴシック" charset="0"/>
                <a:sym typeface="Times New Roman" pitchFamily="1" charset="0"/>
              </a:defRPr>
            </a:lvl1pPr>
            <a:lvl2pPr marL="742950" indent="-285750" algn="l" rtl="0" eaLnBrk="0" fontAlgn="base"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2pPr>
            <a:lvl3pPr marL="1143000" indent="-228600" algn="l" rtl="0" eaLnBrk="0" fontAlgn="base"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3pPr>
            <a:lvl4pPr marL="1600200" indent="-228600" algn="l" rtl="0" eaLnBrk="0" fontAlgn="base"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4pPr>
            <a:lvl5pPr marL="2057400" indent="-228600" algn="l" rtl="0" eaLnBrk="0" fontAlgn="base"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5pPr>
            <a:lvl6pPr marL="2514600" indent="-228600" algn="l" defTabSz="457200" rtl="0" eaLnBrk="0" fontAlgn="base" latinLnBrk="0"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6pPr>
            <a:lvl7pPr marL="2971800" indent="-228600" algn="l" defTabSz="457200" rtl="0" eaLnBrk="0" fontAlgn="base" latinLnBrk="0"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7pPr>
            <a:lvl8pPr marL="3429000" indent="-228600" algn="l" defTabSz="457200" rtl="0" eaLnBrk="0" fontAlgn="base" latinLnBrk="0"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8pPr>
            <a:lvl9pPr marL="3886200" indent="-228600" algn="l" defTabSz="457200" rtl="0" eaLnBrk="0" fontAlgn="base" latinLnBrk="0" hangingPunct="0">
              <a:spcBef>
                <a:spcPct val="0"/>
              </a:spcBef>
              <a:spcAft>
                <a:spcPct val="0"/>
              </a:spcAft>
              <a:defRPr kumimoji="1" sz="2400" kern="1200">
                <a:solidFill>
                  <a:schemeClr val="tx1"/>
                </a:solidFill>
                <a:latin typeface="Arial" charset="0"/>
                <a:ea typeface="ＭＳ Ｐゴシック" charset="0"/>
                <a:cs typeface="ヒラギノ明朝 ProN W3" pitchFamily="1" charset="-128"/>
                <a:sym typeface="Times New Roman" pitchFamily="1" charset="0"/>
              </a:defRPr>
            </a:lvl9pPr>
          </a:lstStyle>
          <a:p>
            <a:pPr eaLnBrk="1" hangingPunct="1"/>
            <a:fld id="{CCFA02BF-7782-3B45-BFC1-1567A8A4A61B}" type="slidenum">
              <a:rPr lang="ja-JP" altLang="en-US" sz="1200">
                <a:solidFill>
                  <a:srgbClr val="898989"/>
                </a:solidFill>
                <a:latin typeface="Arial"/>
                <a:cs typeface="Arial"/>
              </a:rPr>
              <a:pPr eaLnBrk="1" hangingPunct="1"/>
              <a:t>44</a:t>
            </a:fld>
            <a:endParaRPr lang="en-US" altLang="ja-JP" sz="1200" dirty="0">
              <a:solidFill>
                <a:srgbClr val="898989"/>
              </a:solidFill>
              <a:latin typeface="Arial"/>
              <a:cs typeface="Arial"/>
            </a:endParaRPr>
          </a:p>
        </p:txBody>
      </p:sp>
      <p:pic>
        <p:nvPicPr>
          <p:cNvPr id="1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7334" y="4040922"/>
            <a:ext cx="6130203" cy="19446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角丸四角形 1"/>
          <p:cNvSpPr/>
          <p:nvPr/>
        </p:nvSpPr>
        <p:spPr>
          <a:xfrm>
            <a:off x="1224813" y="2404194"/>
            <a:ext cx="299034" cy="54133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srgbClr val="FFFFFF"/>
              </a:solidFill>
              <a:ea typeface="ＭＳ Ｐゴシック" charset="0"/>
              <a:cs typeface="Arial"/>
              <a:sym typeface="Times New Roman" pitchFamily="1" charset="0"/>
            </a:endParaRPr>
          </a:p>
        </p:txBody>
      </p:sp>
      <p:sp>
        <p:nvSpPr>
          <p:cNvPr id="13" name="角丸四角形 14"/>
          <p:cNvSpPr/>
          <p:nvPr/>
        </p:nvSpPr>
        <p:spPr>
          <a:xfrm>
            <a:off x="5170894" y="2383572"/>
            <a:ext cx="631783" cy="541337"/>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srgbClr val="FFFFFF"/>
              </a:solidFill>
              <a:ea typeface="ＭＳ Ｐゴシック" charset="0"/>
              <a:cs typeface="Arial"/>
              <a:sym typeface="Times New Roman" pitchFamily="1" charset="0"/>
            </a:endParaRPr>
          </a:p>
        </p:txBody>
      </p:sp>
      <p:sp>
        <p:nvSpPr>
          <p:cNvPr id="14" name="角丸四角形 15"/>
          <p:cNvSpPr/>
          <p:nvPr/>
        </p:nvSpPr>
        <p:spPr>
          <a:xfrm>
            <a:off x="4572824" y="2404194"/>
            <a:ext cx="300500" cy="54133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srgbClr val="FFFFFF"/>
              </a:solidFill>
              <a:ea typeface="ＭＳ Ｐゴシック" charset="0"/>
              <a:cs typeface="Arial"/>
              <a:sym typeface="Times New Roman" pitchFamily="1" charset="0"/>
            </a:endParaRPr>
          </a:p>
        </p:txBody>
      </p:sp>
      <p:sp>
        <p:nvSpPr>
          <p:cNvPr id="15" name="角丸四角形 16"/>
          <p:cNvSpPr/>
          <p:nvPr/>
        </p:nvSpPr>
        <p:spPr>
          <a:xfrm>
            <a:off x="6101716" y="2385144"/>
            <a:ext cx="599535" cy="539750"/>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srgbClr val="FFFFFF"/>
              </a:solidFill>
              <a:ea typeface="ＭＳ Ｐゴシック" charset="0"/>
              <a:cs typeface="Arial"/>
              <a:sym typeface="Times New Roman" pitchFamily="1" charset="0"/>
            </a:endParaRPr>
          </a:p>
        </p:txBody>
      </p:sp>
      <p:sp>
        <p:nvSpPr>
          <p:cNvPr id="16" name="角丸四角形 17"/>
          <p:cNvSpPr/>
          <p:nvPr/>
        </p:nvSpPr>
        <p:spPr>
          <a:xfrm>
            <a:off x="1846338" y="3140794"/>
            <a:ext cx="598069" cy="539750"/>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srgbClr val="FFFFFF"/>
              </a:solidFill>
              <a:ea typeface="ＭＳ Ｐゴシック" charset="0"/>
              <a:cs typeface="Arial"/>
              <a:sym typeface="Times New Roman" pitchFamily="1" charset="0"/>
            </a:endParaRPr>
          </a:p>
        </p:txBody>
      </p:sp>
      <p:sp>
        <p:nvSpPr>
          <p:cNvPr id="17" name="角丸四角形 18"/>
          <p:cNvSpPr/>
          <p:nvPr/>
        </p:nvSpPr>
        <p:spPr>
          <a:xfrm>
            <a:off x="532930" y="5825272"/>
            <a:ext cx="382588" cy="269875"/>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srgbClr val="FFFFFF"/>
              </a:solidFill>
              <a:ea typeface="ＭＳ Ｐゴシック" charset="0"/>
              <a:cs typeface="Arial"/>
              <a:sym typeface="Times New Roman" pitchFamily="1" charset="0"/>
            </a:endParaRPr>
          </a:p>
        </p:txBody>
      </p:sp>
      <p:sp>
        <p:nvSpPr>
          <p:cNvPr id="18" name="Rectangle 10"/>
          <p:cNvSpPr>
            <a:spLocks noChangeArrowheads="1"/>
          </p:cNvSpPr>
          <p:nvPr/>
        </p:nvSpPr>
        <p:spPr bwMode="auto">
          <a:xfrm>
            <a:off x="233895" y="5793522"/>
            <a:ext cx="286428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sz="1400" b="1">
                <a:latin typeface="Arial"/>
                <a:ea typeface="ヒラギノ明朝 ProN W3" pitchFamily="1" charset="-128"/>
                <a:cs typeface="Arial"/>
                <a:sym typeface="Times New Roman" pitchFamily="1" charset="0"/>
              </a:rPr>
              <a:t>Super sites</a:t>
            </a:r>
            <a:r>
              <a:rPr lang="ja-JP" altLang="en-US" sz="1400" b="1">
                <a:latin typeface="Arial"/>
                <a:ea typeface="ヒラギノ明朝 ProN W3" pitchFamily="1" charset="-128"/>
                <a:cs typeface="Arial"/>
                <a:sym typeface="Times New Roman" pitchFamily="1" charset="0"/>
              </a:rPr>
              <a:t> （</a:t>
            </a:r>
            <a:r>
              <a:rPr lang="en-US" altLang="ja-JP" sz="1400" b="1">
                <a:latin typeface="Arial"/>
                <a:ea typeface="ヒラギノ明朝 ProN W3" pitchFamily="1" charset="-128"/>
                <a:cs typeface="Arial"/>
                <a:sym typeface="Times New Roman" pitchFamily="1" charset="0"/>
              </a:rPr>
              <a:t>TBD)</a:t>
            </a:r>
          </a:p>
        </p:txBody>
      </p:sp>
      <p:sp>
        <p:nvSpPr>
          <p:cNvPr id="20" name="Rectangle 2"/>
          <p:cNvSpPr>
            <a:spLocks noChangeArrowheads="1"/>
          </p:cNvSpPr>
          <p:nvPr/>
        </p:nvSpPr>
        <p:spPr bwMode="auto">
          <a:xfrm>
            <a:off x="755515" y="1165250"/>
            <a:ext cx="7406963"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sz="2400" b="1">
                <a:latin typeface="Arial"/>
                <a:ea typeface="ヒラギノ明朝 ProN W3" pitchFamily="1" charset="-128"/>
                <a:cs typeface="Arial"/>
                <a:sym typeface="Times New Roman" pitchFamily="1" charset="0"/>
              </a:rPr>
              <a:t>Observation pattern for annual acquisitions</a:t>
            </a:r>
            <a:r>
              <a:rPr lang="en-US" altLang="ja-JP" sz="2400">
                <a:latin typeface="Arial"/>
                <a:ea typeface="ヒラギノ明朝 ProN W3" pitchFamily="1" charset="-128"/>
                <a:cs typeface="Arial"/>
                <a:sym typeface="Times New Roman" pitchFamily="1" charset="0"/>
              </a:rPr>
              <a:t>*</a:t>
            </a:r>
          </a:p>
        </p:txBody>
      </p:sp>
    </p:spTree>
    <p:extLst>
      <p:ext uri="{BB962C8B-B14F-4D97-AF65-F5344CB8AC3E}">
        <p14:creationId xmlns="" xmlns:p14="http://schemas.microsoft.com/office/powerpoint/2010/main" val="1041127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19665" y="44624"/>
            <a:ext cx="6770554" cy="615950"/>
          </a:xfrm>
        </p:spPr>
        <p:txBody>
          <a:bodyPr>
            <a:noAutofit/>
          </a:bodyPr>
          <a:lstStyle/>
          <a:p>
            <a:r>
              <a:rPr lang="en-US" altLang="ja-JP" sz="3200" dirty="0" smtClean="0">
                <a:latin typeface="+mn-lt"/>
              </a:rPr>
              <a:t>Global Precipitation Measurement (GPM)</a:t>
            </a:r>
          </a:p>
        </p:txBody>
      </p:sp>
      <p:pic>
        <p:nvPicPr>
          <p:cNvPr id="15370" name="Picture 11"/>
          <p:cNvPicPr>
            <a:picLocks noChangeAspect="1" noChangeArrowheads="1"/>
          </p:cNvPicPr>
          <p:nvPr/>
        </p:nvPicPr>
        <p:blipFill>
          <a:blip r:embed="rId3" cstate="print"/>
          <a:srcRect/>
          <a:stretch>
            <a:fillRect/>
          </a:stretch>
        </p:blipFill>
        <p:spPr bwMode="auto">
          <a:xfrm>
            <a:off x="53332" y="3645024"/>
            <a:ext cx="3780351" cy="3024336"/>
          </a:xfrm>
          <a:prstGeom prst="rect">
            <a:avLst/>
          </a:prstGeom>
          <a:noFill/>
          <a:ln w="12700">
            <a:noFill/>
            <a:miter lim="800000"/>
            <a:headEnd/>
            <a:tailEnd/>
          </a:ln>
        </p:spPr>
      </p:pic>
      <p:pic>
        <p:nvPicPr>
          <p:cNvPr id="14" name="Picture 46" descr="GPM_core1_RGB"/>
          <p:cNvPicPr>
            <a:picLocks noChangeAspect="1" noChangeArrowheads="1"/>
          </p:cNvPicPr>
          <p:nvPr/>
        </p:nvPicPr>
        <p:blipFill>
          <a:blip r:embed="rId4" cstate="print"/>
          <a:srcRect/>
          <a:stretch>
            <a:fillRect/>
          </a:stretch>
        </p:blipFill>
        <p:spPr bwMode="auto">
          <a:xfrm>
            <a:off x="-745511" y="620688"/>
            <a:ext cx="4141788" cy="2928938"/>
          </a:xfrm>
          <a:prstGeom prst="rect">
            <a:avLst/>
          </a:prstGeom>
          <a:noFill/>
        </p:spPr>
      </p:pic>
      <p:sp>
        <p:nvSpPr>
          <p:cNvPr id="15" name="Text Box 36"/>
          <p:cNvSpPr txBox="1">
            <a:spLocks noChangeArrowheads="1"/>
          </p:cNvSpPr>
          <p:nvPr/>
        </p:nvSpPr>
        <p:spPr bwMode="auto">
          <a:xfrm>
            <a:off x="2483770" y="2163045"/>
            <a:ext cx="1395413" cy="1323439"/>
          </a:xfrm>
          <a:prstGeom prst="rect">
            <a:avLst/>
          </a:prstGeom>
          <a:noFill/>
          <a:ln w="12700">
            <a:noFill/>
            <a:miter lim="800000"/>
            <a:headEnd/>
            <a:tailEnd/>
          </a:ln>
          <a:effectLst/>
        </p:spPr>
        <p:txBody>
          <a:bodyPr>
            <a:spAutoFit/>
          </a:bodyPr>
          <a:lstStyle/>
          <a:p>
            <a:pPr eaLnBrk="0" hangingPunct="0">
              <a:spcBef>
                <a:spcPts val="763"/>
              </a:spcBef>
              <a:buClr>
                <a:srgbClr val="000000"/>
              </a:buClr>
              <a:buSzPct val="100000"/>
              <a:buFont typeface="Arial" pitchFamily="34" charset="0"/>
              <a:buNone/>
            </a:pPr>
            <a:r>
              <a:rPr kumimoji="1" lang="en-US" altLang="ja-JP" sz="1600" b="1" dirty="0">
                <a:latin typeface="Arial"/>
                <a:ea typeface="ＭＳ Ｐゴシック" pitchFamily="50" charset="-128"/>
                <a:cs typeface="Arial"/>
              </a:rPr>
              <a:t>KuPR: 13.6GHz radar (phased array)</a:t>
            </a:r>
          </a:p>
        </p:txBody>
      </p:sp>
      <p:sp>
        <p:nvSpPr>
          <p:cNvPr id="16" name="Text Box 37"/>
          <p:cNvSpPr txBox="1">
            <a:spLocks noChangeArrowheads="1"/>
          </p:cNvSpPr>
          <p:nvPr/>
        </p:nvSpPr>
        <p:spPr bwMode="auto">
          <a:xfrm>
            <a:off x="380819" y="2709897"/>
            <a:ext cx="1727200" cy="811367"/>
          </a:xfrm>
          <a:prstGeom prst="rect">
            <a:avLst/>
          </a:prstGeom>
          <a:noFill/>
          <a:ln w="12700">
            <a:noFill/>
            <a:miter lim="800000"/>
            <a:headEnd/>
            <a:tailEnd/>
          </a:ln>
          <a:effectLst/>
        </p:spPr>
        <p:txBody>
          <a:bodyPr lIns="18000" tIns="36000" rIns="18000" bIns="36000">
            <a:spAutoFit/>
          </a:bodyPr>
          <a:lstStyle/>
          <a:p>
            <a:pPr eaLnBrk="0" hangingPunct="0">
              <a:spcBef>
                <a:spcPts val="763"/>
              </a:spcBef>
              <a:buClr>
                <a:srgbClr val="000000"/>
              </a:buClr>
              <a:buSzPct val="100000"/>
              <a:buFont typeface="Arial" pitchFamily="34" charset="0"/>
              <a:buNone/>
            </a:pPr>
            <a:r>
              <a:rPr kumimoji="1" lang="en-US" altLang="ja-JP" sz="1600" b="1" dirty="0">
                <a:latin typeface="Arial"/>
                <a:ea typeface="ＭＳ Ｐゴシック" pitchFamily="50" charset="-128"/>
                <a:cs typeface="Arial"/>
              </a:rPr>
              <a:t>KaPR: 35.5GHz radar (phased array)</a:t>
            </a:r>
          </a:p>
        </p:txBody>
      </p:sp>
      <p:sp>
        <p:nvSpPr>
          <p:cNvPr id="17" name="Text Box 38"/>
          <p:cNvSpPr txBox="1">
            <a:spLocks noChangeArrowheads="1"/>
          </p:cNvSpPr>
          <p:nvPr/>
        </p:nvSpPr>
        <p:spPr bwMode="auto">
          <a:xfrm>
            <a:off x="2830586" y="1099114"/>
            <a:ext cx="1326248" cy="830997"/>
          </a:xfrm>
          <a:prstGeom prst="rect">
            <a:avLst/>
          </a:prstGeom>
          <a:noFill/>
          <a:ln w="12700">
            <a:noFill/>
            <a:miter lim="800000"/>
            <a:headEnd/>
            <a:tailEnd/>
          </a:ln>
          <a:effectLst/>
        </p:spPr>
        <p:txBody>
          <a:bodyPr wrap="square">
            <a:spAutoFit/>
          </a:bodyPr>
          <a:lstStyle/>
          <a:p>
            <a:pPr eaLnBrk="0" hangingPunct="0">
              <a:spcBef>
                <a:spcPts val="763"/>
              </a:spcBef>
              <a:buClr>
                <a:srgbClr val="000000"/>
              </a:buClr>
              <a:buSzPct val="100000"/>
              <a:buFont typeface="Arial" pitchFamily="34" charset="0"/>
              <a:buNone/>
            </a:pPr>
            <a:r>
              <a:rPr kumimoji="1" lang="en-US" altLang="ja-JP" sz="1600" b="1" dirty="0">
                <a:latin typeface="Arial"/>
                <a:ea typeface="ＭＳ Ｐゴシック" pitchFamily="50" charset="-128"/>
                <a:cs typeface="Arial"/>
              </a:rPr>
              <a:t>GMI (Microwave Imager)</a:t>
            </a:r>
          </a:p>
        </p:txBody>
      </p:sp>
      <p:sp>
        <p:nvSpPr>
          <p:cNvPr id="18" name="Line 39"/>
          <p:cNvSpPr>
            <a:spLocks noChangeShapeType="1"/>
          </p:cNvSpPr>
          <p:nvPr/>
        </p:nvSpPr>
        <p:spPr bwMode="auto">
          <a:xfrm flipH="1">
            <a:off x="2585861" y="1270020"/>
            <a:ext cx="360363" cy="44450"/>
          </a:xfrm>
          <a:prstGeom prst="line">
            <a:avLst/>
          </a:prstGeom>
          <a:noFill/>
          <a:ln w="19050">
            <a:solidFill>
              <a:schemeClr val="tx1"/>
            </a:solidFill>
            <a:round/>
            <a:headEnd/>
            <a:tailEnd type="arrow" w="med" len="med"/>
          </a:ln>
          <a:effectLst/>
        </p:spPr>
        <p:txBody>
          <a:bodyPr/>
          <a:lstStyle/>
          <a:p>
            <a:pPr eaLnBrk="0" hangingPunct="0">
              <a:spcBef>
                <a:spcPts val="763"/>
              </a:spcBef>
              <a:buClr>
                <a:srgbClr val="000000"/>
              </a:buClr>
              <a:buSzPct val="100000"/>
              <a:buFont typeface="Arial" pitchFamily="34" charset="0"/>
              <a:buNone/>
            </a:pPr>
            <a:endParaRPr kumimoji="1" lang="ja-JP" altLang="en-US" sz="2000" b="1" dirty="0">
              <a:latin typeface="Arial" pitchFamily="34" charset="0"/>
              <a:ea typeface="ＭＳ Ｐゴシック" pitchFamily="50" charset="-128"/>
              <a:cs typeface="Arial"/>
            </a:endParaRPr>
          </a:p>
        </p:txBody>
      </p:sp>
      <p:sp>
        <p:nvSpPr>
          <p:cNvPr id="19" name="Line 40"/>
          <p:cNvSpPr>
            <a:spLocks noChangeShapeType="1"/>
          </p:cNvSpPr>
          <p:nvPr/>
        </p:nvSpPr>
        <p:spPr bwMode="auto">
          <a:xfrm flipV="1">
            <a:off x="1325387" y="2440007"/>
            <a:ext cx="223838" cy="223838"/>
          </a:xfrm>
          <a:prstGeom prst="line">
            <a:avLst/>
          </a:prstGeom>
          <a:noFill/>
          <a:ln w="19050">
            <a:solidFill>
              <a:schemeClr val="tx1"/>
            </a:solidFill>
            <a:round/>
            <a:headEnd/>
            <a:tailEnd type="arrow" w="med" len="med"/>
          </a:ln>
          <a:effectLst/>
        </p:spPr>
        <p:txBody>
          <a:bodyPr/>
          <a:lstStyle/>
          <a:p>
            <a:pPr eaLnBrk="0" hangingPunct="0">
              <a:spcBef>
                <a:spcPts val="763"/>
              </a:spcBef>
              <a:buClr>
                <a:srgbClr val="000000"/>
              </a:buClr>
              <a:buSzPct val="100000"/>
              <a:buFont typeface="Arial" pitchFamily="34" charset="0"/>
              <a:buNone/>
            </a:pPr>
            <a:endParaRPr kumimoji="1" lang="ja-JP" altLang="en-US" sz="2000" b="1" dirty="0">
              <a:latin typeface="Arial" pitchFamily="34" charset="0"/>
              <a:ea typeface="ＭＳ Ｐゴシック" pitchFamily="50" charset="-128"/>
              <a:cs typeface="Arial"/>
            </a:endParaRPr>
          </a:p>
        </p:txBody>
      </p:sp>
      <p:sp>
        <p:nvSpPr>
          <p:cNvPr id="20" name="Line 41"/>
          <p:cNvSpPr>
            <a:spLocks noChangeShapeType="1"/>
          </p:cNvSpPr>
          <p:nvPr/>
        </p:nvSpPr>
        <p:spPr bwMode="auto">
          <a:xfrm flipH="1" flipV="1">
            <a:off x="2674756" y="2259032"/>
            <a:ext cx="225425" cy="46038"/>
          </a:xfrm>
          <a:prstGeom prst="line">
            <a:avLst/>
          </a:prstGeom>
          <a:noFill/>
          <a:ln w="19050">
            <a:solidFill>
              <a:schemeClr val="tx1"/>
            </a:solidFill>
            <a:round/>
            <a:headEnd/>
            <a:tailEnd type="arrow" w="med" len="med"/>
          </a:ln>
          <a:effectLst/>
        </p:spPr>
        <p:txBody>
          <a:bodyPr/>
          <a:lstStyle/>
          <a:p>
            <a:pPr eaLnBrk="0" hangingPunct="0">
              <a:spcBef>
                <a:spcPts val="763"/>
              </a:spcBef>
              <a:buClr>
                <a:srgbClr val="000000"/>
              </a:buClr>
              <a:buSzPct val="100000"/>
              <a:buFont typeface="Arial" pitchFamily="34" charset="0"/>
              <a:buNone/>
            </a:pPr>
            <a:endParaRPr kumimoji="1" lang="ja-JP" altLang="en-US" sz="2000" b="1" dirty="0">
              <a:latin typeface="Arial" pitchFamily="34" charset="0"/>
              <a:ea typeface="ＭＳ Ｐゴシック" pitchFamily="50" charset="-128"/>
              <a:cs typeface="Arial"/>
            </a:endParaRPr>
          </a:p>
        </p:txBody>
      </p:sp>
      <p:sp>
        <p:nvSpPr>
          <p:cNvPr id="22" name="テキスト ボックス 6"/>
          <p:cNvSpPr txBox="1">
            <a:spLocks noChangeArrowheads="1"/>
          </p:cNvSpPr>
          <p:nvPr/>
        </p:nvSpPr>
        <p:spPr bwMode="auto">
          <a:xfrm>
            <a:off x="99020" y="5169386"/>
            <a:ext cx="1165705" cy="707886"/>
          </a:xfrm>
          <a:prstGeom prst="rect">
            <a:avLst/>
          </a:prstGeom>
          <a:noFill/>
          <a:ln w="9525">
            <a:solidFill>
              <a:schemeClr val="accent1"/>
            </a:solidFill>
            <a:miter lim="800000"/>
            <a:headEnd/>
            <a:tailEnd/>
          </a:ln>
        </p:spPr>
        <p:txBody>
          <a:bodyPr wrap="none">
            <a:spAutoFit/>
          </a:bodyPr>
          <a:lstStyle/>
          <a:p>
            <a:pPr eaLnBrk="0" hangingPunct="0">
              <a:spcBef>
                <a:spcPts val="0"/>
              </a:spcBef>
              <a:buClr>
                <a:srgbClr val="000000"/>
              </a:buClr>
              <a:buSzPct val="100000"/>
              <a:buFont typeface="Arial" pitchFamily="34" charset="0"/>
              <a:buNone/>
            </a:pPr>
            <a:r>
              <a:rPr kumimoji="1" lang="en-US" altLang="ja-JP" sz="2000" b="1" dirty="0">
                <a:latin typeface="Arial"/>
                <a:ea typeface="ＭＳ Ｐゴシック" pitchFamily="50" charset="-128"/>
                <a:cs typeface="Arial"/>
              </a:rPr>
              <a:t>Core</a:t>
            </a:r>
          </a:p>
          <a:p>
            <a:pPr eaLnBrk="0" hangingPunct="0">
              <a:spcBef>
                <a:spcPts val="0"/>
              </a:spcBef>
              <a:buClr>
                <a:srgbClr val="000000"/>
              </a:buClr>
              <a:buSzPct val="100000"/>
              <a:buFont typeface="Arial" pitchFamily="34" charset="0"/>
              <a:buNone/>
            </a:pPr>
            <a:r>
              <a:rPr kumimoji="1" lang="en-US" altLang="ja-JP" sz="2000" b="1" dirty="0">
                <a:latin typeface="Arial"/>
                <a:ea typeface="ＭＳ Ｐゴシック" pitchFamily="50" charset="-128"/>
                <a:cs typeface="Arial"/>
              </a:rPr>
              <a:t>Satellite</a:t>
            </a:r>
            <a:endParaRPr kumimoji="1" lang="ja-JP" altLang="en-US" sz="2000" b="1" dirty="0">
              <a:latin typeface="Arial"/>
              <a:ea typeface="ＭＳ Ｐゴシック" pitchFamily="50" charset="-128"/>
              <a:cs typeface="Arial"/>
            </a:endParaRPr>
          </a:p>
        </p:txBody>
      </p:sp>
      <p:sp>
        <p:nvSpPr>
          <p:cNvPr id="23" name="テキスト ボックス 7"/>
          <p:cNvSpPr txBox="1">
            <a:spLocks noChangeArrowheads="1"/>
          </p:cNvSpPr>
          <p:nvPr/>
        </p:nvSpPr>
        <p:spPr bwMode="auto">
          <a:xfrm>
            <a:off x="1691685" y="6021289"/>
            <a:ext cx="1949757" cy="810478"/>
          </a:xfrm>
          <a:prstGeom prst="rect">
            <a:avLst/>
          </a:prstGeom>
          <a:solidFill>
            <a:schemeClr val="bg1"/>
          </a:solidFill>
          <a:ln w="9525">
            <a:solidFill>
              <a:schemeClr val="accent1">
                <a:lumMod val="75000"/>
              </a:schemeClr>
            </a:solidFill>
            <a:miter lim="800000"/>
            <a:headEnd/>
            <a:tailEnd/>
          </a:ln>
        </p:spPr>
        <p:txBody>
          <a:bodyPr wrap="square">
            <a:spAutoFit/>
          </a:bodyPr>
          <a:lstStyle/>
          <a:p>
            <a:pPr eaLnBrk="0" hangingPunct="0">
              <a:lnSpc>
                <a:spcPts val="2400"/>
              </a:lnSpc>
              <a:spcBef>
                <a:spcPts val="763"/>
              </a:spcBef>
              <a:buClr>
                <a:srgbClr val="000000"/>
              </a:buClr>
              <a:buSzPct val="100000"/>
              <a:buFont typeface="Arial" pitchFamily="34" charset="0"/>
              <a:buNone/>
            </a:pPr>
            <a:r>
              <a:rPr kumimoji="1" lang="en-US" altLang="ja-JP" sz="2000" b="1" dirty="0">
                <a:latin typeface="Arial"/>
                <a:ea typeface="ＭＳ Ｐゴシック" pitchFamily="50" charset="-128"/>
                <a:cs typeface="Arial"/>
              </a:rPr>
              <a:t>Constellation </a:t>
            </a:r>
          </a:p>
          <a:p>
            <a:pPr eaLnBrk="0" hangingPunct="0">
              <a:lnSpc>
                <a:spcPts val="2400"/>
              </a:lnSpc>
              <a:spcBef>
                <a:spcPts val="763"/>
              </a:spcBef>
              <a:buClr>
                <a:srgbClr val="000000"/>
              </a:buClr>
              <a:buSzPct val="100000"/>
              <a:buFont typeface="Arial" pitchFamily="34" charset="0"/>
              <a:buNone/>
            </a:pPr>
            <a:r>
              <a:rPr kumimoji="1" lang="en-US" altLang="ja-JP" sz="2000" b="1" dirty="0">
                <a:latin typeface="Arial"/>
                <a:ea typeface="ＭＳ Ｐゴシック" pitchFamily="50" charset="-128"/>
                <a:cs typeface="Arial"/>
              </a:rPr>
              <a:t>Satellites</a:t>
            </a:r>
            <a:endParaRPr kumimoji="1" lang="ja-JP" altLang="en-US" sz="2000" b="1" dirty="0">
              <a:latin typeface="Arial"/>
              <a:ea typeface="ＭＳ Ｐゴシック" pitchFamily="50" charset="-128"/>
              <a:cs typeface="Arial"/>
            </a:endParaRPr>
          </a:p>
        </p:txBody>
      </p:sp>
      <p:sp>
        <p:nvSpPr>
          <p:cNvPr id="30" name="正方形/長方形 29"/>
          <p:cNvSpPr/>
          <p:nvPr/>
        </p:nvSpPr>
        <p:spPr>
          <a:xfrm>
            <a:off x="38887" y="764179"/>
            <a:ext cx="3999709" cy="278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spcBef>
                <a:spcPts val="763"/>
              </a:spcBef>
              <a:buClr>
                <a:srgbClr val="000000"/>
              </a:buClr>
              <a:buSzPct val="100000"/>
              <a:buFont typeface="Arial" pitchFamily="34" charset="0"/>
              <a:buNone/>
            </a:pPr>
            <a:endParaRPr kumimoji="1" lang="ja-JP" altLang="en-US" sz="1200" b="1" dirty="0">
              <a:solidFill>
                <a:srgbClr val="FFFFFF"/>
              </a:solidFill>
              <a:latin typeface="Arial"/>
              <a:cs typeface="Arial"/>
            </a:endParaRPr>
          </a:p>
        </p:txBody>
      </p:sp>
      <p:sp>
        <p:nvSpPr>
          <p:cNvPr id="32" name="下矢印 31"/>
          <p:cNvSpPr/>
          <p:nvPr/>
        </p:nvSpPr>
        <p:spPr>
          <a:xfrm flipV="1">
            <a:off x="583870" y="3645024"/>
            <a:ext cx="309736" cy="576064"/>
          </a:xfrm>
          <a:prstGeom prst="downArrow">
            <a:avLst>
              <a:gd name="adj1" fmla="val 50000"/>
              <a:gd name="adj2" fmla="val 95207"/>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spcBef>
                <a:spcPts val="763"/>
              </a:spcBef>
              <a:buClr>
                <a:srgbClr val="000000"/>
              </a:buClr>
              <a:buSzPct val="100000"/>
              <a:buFont typeface="Arial" pitchFamily="34" charset="0"/>
              <a:buNone/>
            </a:pPr>
            <a:endParaRPr kumimoji="1" lang="ja-JP" altLang="en-US" sz="1200" b="1" dirty="0">
              <a:solidFill>
                <a:srgbClr val="FFFFFF"/>
              </a:solidFill>
              <a:latin typeface="Arial"/>
              <a:cs typeface="Arial"/>
            </a:endParaRPr>
          </a:p>
        </p:txBody>
      </p:sp>
      <p:sp>
        <p:nvSpPr>
          <p:cNvPr id="24" name="スライド番号プレースホルダ 23"/>
          <p:cNvSpPr>
            <a:spLocks noGrp="1"/>
          </p:cNvSpPr>
          <p:nvPr>
            <p:ph type="sldNum" sz="quarter" idx="12"/>
          </p:nvPr>
        </p:nvSpPr>
        <p:spPr/>
        <p:txBody>
          <a:bodyPr/>
          <a:lstStyle/>
          <a:p>
            <a:pPr>
              <a:defRPr/>
            </a:pPr>
            <a:fld id="{BA8EDFA7-9CED-4BD2-9E4B-654CAC64C6FE}" type="slidenum">
              <a:rPr lang="ja-JP" altLang="en-US" smtClean="0">
                <a:solidFill>
                  <a:prstClr val="black"/>
                </a:solidFill>
                <a:cs typeface="Arial"/>
              </a:rPr>
              <a:pPr>
                <a:defRPr/>
              </a:pPr>
              <a:t>45</a:t>
            </a:fld>
            <a:endParaRPr lang="ja-JP" altLang="en-US" dirty="0">
              <a:solidFill>
                <a:prstClr val="black"/>
              </a:solidFill>
              <a:cs typeface="Arial"/>
            </a:endParaRPr>
          </a:p>
        </p:txBody>
      </p:sp>
      <p:sp>
        <p:nvSpPr>
          <p:cNvPr id="21" name="Rectangle 14"/>
          <p:cNvSpPr>
            <a:spLocks noChangeArrowheads="1"/>
          </p:cNvSpPr>
          <p:nvPr/>
        </p:nvSpPr>
        <p:spPr bwMode="auto">
          <a:xfrm>
            <a:off x="899593" y="692696"/>
            <a:ext cx="3213637" cy="400110"/>
          </a:xfrm>
          <a:prstGeom prst="rect">
            <a:avLst/>
          </a:prstGeom>
          <a:noFill/>
          <a:ln w="19050" algn="ctr">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eaLnBrk="0" hangingPunct="0">
              <a:buClr>
                <a:srgbClr val="000000"/>
              </a:buClr>
              <a:buSzPct val="100000"/>
              <a:buFont typeface="Arial" pitchFamily="34" charset="0"/>
              <a:buNone/>
            </a:pPr>
            <a:r>
              <a:rPr lang="en-US" altLang="ja-JP" sz="2000" b="1" i="1" dirty="0">
                <a:solidFill>
                  <a:srgbClr val="00CC00"/>
                </a:solidFill>
                <a:latin typeface="Calibri" pitchFamily="34" charset="0"/>
                <a:cs typeface="Arial"/>
              </a:rPr>
              <a:t> </a:t>
            </a:r>
            <a:r>
              <a:rPr lang="en-US" altLang="ja-JP" sz="2000" b="1" i="1" dirty="0">
                <a:solidFill>
                  <a:srgbClr val="FF0000"/>
                </a:solidFill>
                <a:latin typeface="Calibri" pitchFamily="34" charset="0"/>
                <a:cs typeface="Arial"/>
              </a:rPr>
              <a:t>L</a:t>
            </a:r>
            <a:r>
              <a:rPr lang="en-US" altLang="ja-JP" sz="2000" b="1" i="1" dirty="0" smtClean="0">
                <a:solidFill>
                  <a:srgbClr val="FF0000"/>
                </a:solidFill>
                <a:latin typeface="Calibri" pitchFamily="34" charset="0"/>
                <a:cs typeface="Arial"/>
              </a:rPr>
              <a:t>aunch </a:t>
            </a:r>
            <a:r>
              <a:rPr lang="en-US" altLang="ja-JP" sz="2000" b="1" i="1" dirty="0">
                <a:solidFill>
                  <a:srgbClr val="FF0000"/>
                </a:solidFill>
                <a:latin typeface="Calibri" pitchFamily="34" charset="0"/>
                <a:cs typeface="Arial"/>
              </a:rPr>
              <a:t>in </a:t>
            </a:r>
            <a:r>
              <a:rPr lang="en-US" altLang="ja-JP" sz="2000" b="1" i="1" dirty="0" smtClean="0">
                <a:solidFill>
                  <a:srgbClr val="FF0000"/>
                </a:solidFill>
                <a:latin typeface="Calibri" pitchFamily="34" charset="0"/>
                <a:cs typeface="Arial"/>
              </a:rPr>
              <a:t>February 28, 2014</a:t>
            </a:r>
            <a:endParaRPr lang="en-US" altLang="ja-JP" sz="2000" b="1" i="1" dirty="0">
              <a:solidFill>
                <a:srgbClr val="FF0000"/>
              </a:solidFill>
              <a:latin typeface="Calibri" pitchFamily="34" charset="0"/>
              <a:cs typeface="Arial"/>
            </a:endParaRPr>
          </a:p>
        </p:txBody>
      </p:sp>
      <p:sp>
        <p:nvSpPr>
          <p:cNvPr id="26" name="AutoShape 2"/>
          <p:cNvSpPr>
            <a:spLocks noChangeArrowheads="1"/>
          </p:cNvSpPr>
          <p:nvPr/>
        </p:nvSpPr>
        <p:spPr bwMode="auto">
          <a:xfrm>
            <a:off x="4134727" y="1759587"/>
            <a:ext cx="4824222" cy="1048345"/>
          </a:xfrm>
          <a:prstGeom prst="foldedCorner">
            <a:avLst>
              <a:gd name="adj" fmla="val 12500"/>
            </a:avLst>
          </a:prstGeom>
          <a:solidFill>
            <a:srgbClr val="CCECFF"/>
          </a:solidFill>
          <a:ln w="9525" algn="ctr">
            <a:solidFill>
              <a:schemeClr val="tx1"/>
            </a:solidFill>
            <a:round/>
            <a:headEnd/>
            <a:tailEnd/>
          </a:ln>
        </p:spPr>
        <p:txBody>
          <a:bodyPr wrap="square" anchor="ctr">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marL="452438" indent="-354013" eaLnBrk="0" hangingPunct="0">
              <a:lnSpc>
                <a:spcPct val="90000"/>
              </a:lnSpc>
              <a:buClr>
                <a:srgbClr val="000000"/>
              </a:buClr>
              <a:buSzPct val="100000"/>
              <a:buFont typeface="Wingdings" pitchFamily="2" charset="2"/>
              <a:buChar char="Ø"/>
            </a:pPr>
            <a:r>
              <a:rPr lang="en-US" altLang="ja-JP" sz="2000" b="1" dirty="0">
                <a:solidFill>
                  <a:srgbClr val="000000"/>
                </a:solidFill>
                <a:latin typeface="Calibri" pitchFamily="34" charset="0"/>
                <a:cs typeface="Arial"/>
              </a:rPr>
              <a:t>Improve the accuracy </a:t>
            </a:r>
            <a:r>
              <a:rPr lang="en-US" altLang="ja-JP" sz="2000" b="1" dirty="0" smtClean="0">
                <a:solidFill>
                  <a:srgbClr val="000000"/>
                </a:solidFill>
                <a:latin typeface="Calibri" pitchFamily="34" charset="0"/>
                <a:cs typeface="Arial"/>
              </a:rPr>
              <a:t>of </a:t>
            </a:r>
            <a:r>
              <a:rPr lang="en-US" altLang="ja-JP" sz="2000" b="1" dirty="0" smtClean="0">
                <a:solidFill>
                  <a:srgbClr val="FF0000"/>
                </a:solidFill>
                <a:latin typeface="Calibri" pitchFamily="34" charset="0"/>
                <a:cs typeface="Arial"/>
              </a:rPr>
              <a:t>weather </a:t>
            </a:r>
            <a:r>
              <a:rPr lang="en-US" altLang="ja-JP" sz="2000" b="1" dirty="0">
                <a:solidFill>
                  <a:srgbClr val="FF0000"/>
                </a:solidFill>
                <a:latin typeface="Calibri" pitchFamily="34" charset="0"/>
                <a:cs typeface="Arial"/>
              </a:rPr>
              <a:t>forecasts</a:t>
            </a:r>
          </a:p>
          <a:p>
            <a:pPr marL="452438" indent="-354013" eaLnBrk="0" hangingPunct="0">
              <a:lnSpc>
                <a:spcPct val="90000"/>
              </a:lnSpc>
              <a:buClr>
                <a:srgbClr val="000000"/>
              </a:buClr>
              <a:buSzPct val="100000"/>
              <a:buFont typeface="Wingdings" pitchFamily="2" charset="2"/>
              <a:buChar char="Ø"/>
            </a:pPr>
            <a:r>
              <a:rPr lang="en-US" altLang="ja-JP" sz="2000" b="1" dirty="0">
                <a:solidFill>
                  <a:srgbClr val="000000"/>
                </a:solidFill>
                <a:latin typeface="Calibri" pitchFamily="34" charset="0"/>
                <a:cs typeface="Arial"/>
              </a:rPr>
              <a:t>Improve </a:t>
            </a:r>
            <a:r>
              <a:rPr lang="en-US" altLang="ja-JP" sz="2000" b="1" dirty="0">
                <a:solidFill>
                  <a:srgbClr val="FF0000"/>
                </a:solidFill>
                <a:latin typeface="Calibri" pitchFamily="34" charset="0"/>
                <a:cs typeface="Arial"/>
              </a:rPr>
              <a:t>water resource management</a:t>
            </a:r>
            <a:r>
              <a:rPr lang="en-US" altLang="ja-JP" sz="2000" b="1" dirty="0">
                <a:solidFill>
                  <a:srgbClr val="000000"/>
                </a:solidFill>
                <a:latin typeface="Calibri" pitchFamily="34" charset="0"/>
                <a:cs typeface="Arial"/>
              </a:rPr>
              <a:t> </a:t>
            </a:r>
            <a:endParaRPr lang="en-US" altLang="ja-JP" sz="2000" b="1" dirty="0" smtClean="0">
              <a:solidFill>
                <a:srgbClr val="000000"/>
              </a:solidFill>
              <a:latin typeface="Calibri" pitchFamily="34" charset="0"/>
              <a:cs typeface="Arial"/>
            </a:endParaRPr>
          </a:p>
        </p:txBody>
      </p:sp>
      <p:sp>
        <p:nvSpPr>
          <p:cNvPr id="27" name="Text Box 8"/>
          <p:cNvSpPr txBox="1">
            <a:spLocks noChangeArrowheads="1"/>
          </p:cNvSpPr>
          <p:nvPr/>
        </p:nvSpPr>
        <p:spPr bwMode="auto">
          <a:xfrm>
            <a:off x="4156831" y="791335"/>
            <a:ext cx="4987169" cy="923330"/>
          </a:xfrm>
          <a:prstGeom prst="rect">
            <a:avLst/>
          </a:prstGeom>
          <a:solidFill>
            <a:srgbClr val="FFFFCC">
              <a:alpha val="50195"/>
            </a:srgbClr>
          </a:solidFill>
          <a:ln w="9525" algn="ctr">
            <a:solidFill>
              <a:schemeClr val="tx1"/>
            </a:solidFill>
            <a:miter lim="800000"/>
            <a:headEnd/>
            <a:tailEnd/>
          </a:ln>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marL="273050" indent="-177800">
              <a:buClr>
                <a:srgbClr val="000000"/>
              </a:buClr>
              <a:buSzPct val="100000"/>
              <a:buFont typeface="Arial" pitchFamily="34" charset="0"/>
              <a:buNone/>
              <a:defRPr/>
            </a:pPr>
            <a:r>
              <a:rPr lang="en-US" altLang="ja-JP" sz="2000" b="1" dirty="0">
                <a:solidFill>
                  <a:srgbClr val="0000FF"/>
                </a:solidFill>
                <a:latin typeface="Calibri" pitchFamily="34" charset="0"/>
                <a:cs typeface="Arial"/>
              </a:rPr>
              <a:t>Core Satellite (JAXA, </a:t>
            </a:r>
            <a:r>
              <a:rPr lang="en-US" altLang="ja-JP" sz="2000" b="1" dirty="0" smtClean="0">
                <a:solidFill>
                  <a:srgbClr val="0000FF"/>
                </a:solidFill>
                <a:latin typeface="Calibri" pitchFamily="34" charset="0"/>
                <a:cs typeface="Arial"/>
              </a:rPr>
              <a:t>NASA)</a:t>
            </a:r>
            <a:endParaRPr lang="en-US" altLang="ja-JP" sz="2000" b="1" i="1" dirty="0" smtClean="0">
              <a:solidFill>
                <a:srgbClr val="0000FF"/>
              </a:solidFill>
              <a:latin typeface="Calibri" pitchFamily="34" charset="0"/>
              <a:cs typeface="Arial"/>
            </a:endParaRPr>
          </a:p>
          <a:p>
            <a:pPr marL="273050" indent="-177800">
              <a:buClr>
                <a:srgbClr val="000000"/>
              </a:buClr>
              <a:buSzPct val="100000"/>
              <a:buFont typeface="Arial" panose="020B0604020202020204" pitchFamily="34" charset="0"/>
              <a:buChar char="•"/>
              <a:defRPr/>
            </a:pPr>
            <a:r>
              <a:rPr lang="en-US" altLang="ja-JP" sz="2000" b="1" i="1" dirty="0">
                <a:solidFill>
                  <a:srgbClr val="FF0000"/>
                </a:solidFill>
                <a:effectLst>
                  <a:outerShdw blurRad="38100" dist="38100" dir="2700000" algn="tl">
                    <a:srgbClr val="000000">
                      <a:alpha val="43137"/>
                    </a:srgbClr>
                  </a:outerShdw>
                </a:effectLst>
                <a:latin typeface="Calibri" pitchFamily="34" charset="0"/>
                <a:cs typeface="Arial"/>
              </a:rPr>
              <a:t>Dual-frequency Precipitation Radar (DPR) </a:t>
            </a:r>
          </a:p>
          <a:p>
            <a:pPr marL="273050" indent="-177800">
              <a:buClr>
                <a:srgbClr val="000000"/>
              </a:buClr>
              <a:buSzPct val="100000"/>
              <a:buFont typeface="Arial" panose="020B0604020202020204" pitchFamily="34" charset="0"/>
              <a:buChar char="•"/>
              <a:defRPr/>
            </a:pPr>
            <a:r>
              <a:rPr lang="en-US" altLang="ja-JP" sz="2000" b="1" i="1" dirty="0" smtClean="0">
                <a:solidFill>
                  <a:srgbClr val="808080"/>
                </a:solidFill>
                <a:latin typeface="Calibri" pitchFamily="34" charset="0"/>
                <a:cs typeface="Arial"/>
              </a:rPr>
              <a:t>GPM </a:t>
            </a:r>
            <a:r>
              <a:rPr lang="en-US" altLang="ja-JP" sz="2000" b="1" i="1" dirty="0">
                <a:solidFill>
                  <a:srgbClr val="808080"/>
                </a:solidFill>
                <a:latin typeface="Calibri" pitchFamily="34" charset="0"/>
                <a:cs typeface="Arial"/>
              </a:rPr>
              <a:t>Microwave Imager (GMI) </a:t>
            </a:r>
          </a:p>
        </p:txBody>
      </p:sp>
      <p:sp>
        <p:nvSpPr>
          <p:cNvPr id="2" name="角丸四角形 1"/>
          <p:cNvSpPr/>
          <p:nvPr/>
        </p:nvSpPr>
        <p:spPr bwMode="auto">
          <a:xfrm>
            <a:off x="4226429" y="3730298"/>
            <a:ext cx="202256" cy="322922"/>
          </a:xfrm>
          <a:prstGeom prst="roundRect">
            <a:avLst/>
          </a:prstGeom>
          <a:noFill/>
          <a:ln w="9525"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spAutoFit/>
          </a:bodyPr>
          <a:lstStyle/>
          <a:p>
            <a:pPr algn="l" eaLnBrk="0" hangingPunct="0"/>
            <a:endParaRPr kumimoji="1" lang="ja-JP" altLang="en-US" sz="1400" dirty="0" smtClean="0">
              <a:latin typeface="Arial" charset="0"/>
              <a:ea typeface="ＭＳ Ｐゴシック" pitchFamily="50" charset="-128"/>
              <a:cs typeface="Arial" charset="0"/>
            </a:endParaRPr>
          </a:p>
        </p:txBody>
      </p:sp>
      <p:sp>
        <p:nvSpPr>
          <p:cNvPr id="5" name="正方形/長方形 4"/>
          <p:cNvSpPr/>
          <p:nvPr/>
        </p:nvSpPr>
        <p:spPr bwMode="auto">
          <a:xfrm>
            <a:off x="4871110" y="4044818"/>
            <a:ext cx="182808" cy="305212"/>
          </a:xfrm>
          <a:prstGeom prst="rect">
            <a:avLst/>
          </a:prstGeom>
          <a:noFill/>
          <a:ln w="9525"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spAutoFit/>
          </a:bodyPr>
          <a:lstStyle/>
          <a:p>
            <a:pPr algn="l" eaLnBrk="0" hangingPunct="0"/>
            <a:endParaRPr kumimoji="1" lang="ja-JP" altLang="en-US" sz="1400" dirty="0" smtClean="0">
              <a:latin typeface="Arial" charset="0"/>
              <a:ea typeface="ＭＳ Ｐゴシック" pitchFamily="50" charset="-128"/>
              <a:cs typeface="Arial" charset="0"/>
            </a:endParaRPr>
          </a:p>
        </p:txBody>
      </p:sp>
      <p:sp>
        <p:nvSpPr>
          <p:cNvPr id="6" name="角丸四角形 5"/>
          <p:cNvSpPr/>
          <p:nvPr/>
        </p:nvSpPr>
        <p:spPr bwMode="auto">
          <a:xfrm>
            <a:off x="5037281" y="3861049"/>
            <a:ext cx="202256" cy="322922"/>
          </a:xfrm>
          <a:prstGeom prst="roundRect">
            <a:avLst/>
          </a:prstGeom>
          <a:noFill/>
          <a:ln w="9525"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spAutoFit/>
          </a:bodyPr>
          <a:lstStyle/>
          <a:p>
            <a:pPr algn="l" eaLnBrk="0" hangingPunct="0"/>
            <a:endParaRPr kumimoji="1" lang="ja-JP" altLang="en-US" sz="1400" dirty="0" smtClean="0">
              <a:latin typeface="Arial" charset="0"/>
              <a:ea typeface="ＭＳ Ｐゴシック" pitchFamily="50" charset="-128"/>
              <a:cs typeface="Arial" charset="0"/>
            </a:endParaRPr>
          </a:p>
        </p:txBody>
      </p:sp>
      <p:sp>
        <p:nvSpPr>
          <p:cNvPr id="7" name="角丸四角形 6"/>
          <p:cNvSpPr/>
          <p:nvPr/>
        </p:nvSpPr>
        <p:spPr bwMode="auto">
          <a:xfrm>
            <a:off x="5209673" y="4469773"/>
            <a:ext cx="202256" cy="322922"/>
          </a:xfrm>
          <a:prstGeom prst="roundRect">
            <a:avLst/>
          </a:prstGeom>
          <a:noFill/>
          <a:ln w="9525"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spAutoFit/>
          </a:bodyPr>
          <a:lstStyle/>
          <a:p>
            <a:pPr algn="l" eaLnBrk="0" hangingPunct="0"/>
            <a:endParaRPr kumimoji="1" lang="ja-JP" altLang="en-US" sz="1400" dirty="0" smtClean="0">
              <a:latin typeface="Arial" charset="0"/>
              <a:ea typeface="ＭＳ Ｐゴシック" pitchFamily="50" charset="-128"/>
              <a:cs typeface="Arial" charset="0"/>
            </a:endParaRPr>
          </a:p>
        </p:txBody>
      </p:sp>
      <p:graphicFrame>
        <p:nvGraphicFramePr>
          <p:cNvPr id="25" name="Group 4"/>
          <p:cNvGraphicFramePr>
            <a:graphicFrameLocks noGrp="1"/>
          </p:cNvGraphicFramePr>
          <p:nvPr>
            <p:extLst>
              <p:ext uri="{D42A27DB-BD31-4B8C-83A1-F6EECF244321}">
                <p14:modId xmlns:p14="http://schemas.microsoft.com/office/powerpoint/2010/main" xmlns="" val="1256127879"/>
              </p:ext>
            </p:extLst>
          </p:nvPr>
        </p:nvGraphicFramePr>
        <p:xfrm>
          <a:off x="3840847" y="2802342"/>
          <a:ext cx="5251045" cy="3939039"/>
        </p:xfrm>
        <a:graphic>
          <a:graphicData uri="http://schemas.openxmlformats.org/drawingml/2006/table">
            <a:tbl>
              <a:tblPr/>
              <a:tblGrid>
                <a:gridCol w="1329378"/>
                <a:gridCol w="1129972"/>
                <a:gridCol w="1196441"/>
                <a:gridCol w="1595254"/>
              </a:tblGrid>
              <a:tr h="54714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cap="none" normalizeH="0" baseline="0" dirty="0" smtClean="0">
                          <a:ln>
                            <a:noFill/>
                          </a:ln>
                          <a:solidFill>
                            <a:schemeClr val="tx2"/>
                          </a:solidFill>
                          <a:effectLst/>
                          <a:latin typeface="Arial" pitchFamily="34" charset="0"/>
                          <a:ea typeface="ＭＳ Ｐゴシック" pitchFamily="50" charset="-128"/>
                        </a:rPr>
                        <a:t>Item</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GPM Dual-frequency Precipitation (DPR)</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TRMM Precipitation Radar</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r>
              <a:tr h="300700">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Ｐゴシック" pitchFamily="50" charset="-128"/>
                        </a:rPr>
                        <a:t>Abbreviation</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KuPR</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KaPR</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PR</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r>
              <a:tr h="518409">
                <a:tc>
                  <a:txBody>
                    <a:bodyPr/>
                    <a:lstStyle>
                      <a:lvl1pPr marL="90488">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90488"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Ｐゴシック" pitchFamily="50" charset="-128"/>
                        </a:rPr>
                        <a:t>Swath</a:t>
                      </a:r>
                    </a:p>
                    <a:p>
                      <a:pPr marL="90488"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Ｐゴシック" pitchFamily="50" charset="-128"/>
                        </a:rPr>
                        <a:t>Width</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245 km</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120 km</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245 km</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r>
              <a:tr h="547149">
                <a:tc>
                  <a:txBody>
                    <a:bodyPr/>
                    <a:lstStyle>
                      <a:lvl1pPr marL="90488">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90488"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Ｐゴシック" pitchFamily="50" charset="-128"/>
                        </a:rPr>
                        <a:t>Horizontal Resolution</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gridSpan="2">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5 km</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5 km</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r>
              <a:tr h="547149">
                <a:tc>
                  <a:txBody>
                    <a:bodyPr/>
                    <a:lstStyle>
                      <a:lvl1pPr marL="90488">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90488"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Ｐゴシック" pitchFamily="50" charset="-128"/>
                        </a:rPr>
                        <a:t>Observation Range</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gridSpan="2">
                  <a:txBody>
                    <a:bodyPr/>
                    <a:lstStyle/>
                    <a:p>
                      <a:pPr algn="ctr"/>
                      <a:r>
                        <a:rPr lang="en-US" altLang="ja-JP" sz="1600" b="1" dirty="0" smtClean="0">
                          <a:solidFill>
                            <a:srgbClr val="0000FF"/>
                          </a:solidFill>
                          <a:latin typeface="Arial" panose="020B0604020202020204" pitchFamily="34" charset="0"/>
                          <a:cs typeface="Arial" panose="020B0604020202020204" pitchFamily="34" charset="0"/>
                        </a:rPr>
                        <a:t>Upto</a:t>
                      </a:r>
                      <a:r>
                        <a:rPr lang="en-US" altLang="ja-JP" sz="1600" b="1" baseline="0" dirty="0" smtClean="0">
                          <a:solidFill>
                            <a:srgbClr val="0000FF"/>
                          </a:solidFill>
                          <a:latin typeface="Arial" panose="020B0604020202020204" pitchFamily="34" charset="0"/>
                          <a:cs typeface="Arial" panose="020B0604020202020204" pitchFamily="34" charset="0"/>
                        </a:rPr>
                        <a:t> 19km</a:t>
                      </a:r>
                      <a:endParaRPr lang="ja-JP" altLang="en-US" sz="1600" b="1" dirty="0">
                        <a:solidFill>
                          <a:srgbClr val="0000FF"/>
                        </a:solidFill>
                        <a:latin typeface="Arial" panose="020B0604020202020204" pitchFamily="34" charset="0"/>
                        <a:cs typeface="Arial" panose="020B0604020202020204" pitchFamily="34" charset="0"/>
                      </a:endParaRP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ゴシック" pitchFamily="49" charset="-128"/>
                        </a:rPr>
                        <a:t>Upto 15km </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r>
              <a:tr h="1054428">
                <a:tc>
                  <a:txBody>
                    <a:bodyPr/>
                    <a:lstStyle>
                      <a:lvl1pPr marL="90488">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90488"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ゴシック" pitchFamily="49" charset="-128"/>
                        </a:rPr>
                        <a:t>Minimum Detect Ze</a:t>
                      </a:r>
                    </a:p>
                    <a:p>
                      <a:pPr marL="90488"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2"/>
                          </a:solidFill>
                          <a:effectLst/>
                          <a:latin typeface="Arial" pitchFamily="34" charset="0"/>
                          <a:ea typeface="ＭＳ ゴシック" pitchFamily="49" charset="-128"/>
                        </a:rPr>
                        <a:t> (Rainfall Rate)</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&lt; 18 dBZ</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(&lt; 0.5 mm/</a:t>
                      </a:r>
                      <a:r>
                        <a:rPr kumimoji="1" lang="en-US" altLang="ja-JP" sz="1600" b="1" i="0" u="none" strike="noStrike" cap="none" normalizeH="0" baseline="0" dirty="0" err="1" smtClean="0">
                          <a:ln>
                            <a:noFill/>
                          </a:ln>
                          <a:solidFill>
                            <a:srgbClr val="0000FF"/>
                          </a:solidFill>
                          <a:effectLst/>
                          <a:latin typeface="Arial" pitchFamily="34" charset="0"/>
                          <a:ea typeface="ＭＳ Ｐゴシック" pitchFamily="50" charset="-128"/>
                        </a:rPr>
                        <a:t>hr</a:t>
                      </a: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&lt; 12 dBZ</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(&lt; 0.2 mm/</a:t>
                      </a:r>
                      <a:r>
                        <a:rPr kumimoji="1" lang="en-US" altLang="ja-JP" sz="1600" b="1" i="0" u="none" strike="noStrike" cap="none" normalizeH="0" baseline="0" dirty="0" err="1" smtClean="0">
                          <a:ln>
                            <a:noFill/>
                          </a:ln>
                          <a:solidFill>
                            <a:srgbClr val="0000FF"/>
                          </a:solidFill>
                          <a:effectLst/>
                          <a:latin typeface="Arial" pitchFamily="34" charset="0"/>
                          <a:ea typeface="ＭＳ Ｐゴシック" pitchFamily="50" charset="-128"/>
                        </a:rPr>
                        <a:t>hr</a:t>
                      </a:r>
                      <a:r>
                        <a:rPr kumimoji="1" lang="en-US" altLang="ja-JP" sz="1600" b="1" i="0" u="none" strike="noStrike" cap="none" normalizeH="0" baseline="0" dirty="0" smtClean="0">
                          <a:ln>
                            <a:noFill/>
                          </a:ln>
                          <a:solidFill>
                            <a:srgbClr val="0000FF"/>
                          </a:solidFill>
                          <a:effectLst/>
                          <a:latin typeface="Arial" pitchFamily="34" charset="0"/>
                          <a:ea typeface="ＭＳ Ｐゴシック" pitchFamily="50" charset="-128"/>
                        </a:rPr>
                        <a:t>)</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kumimoji="1" sz="2400">
                          <a:solidFill>
                            <a:schemeClr val="tx1"/>
                          </a:solidFill>
                          <a:latin typeface="Arial" pitchFamily="34" charset="0"/>
                          <a:ea typeface="ＭＳ Ｐゴシック" pitchFamily="50" charset="-128"/>
                        </a:defRPr>
                      </a:lvl1pPr>
                      <a:lvl2pPr>
                        <a:spcBef>
                          <a:spcPct val="20000"/>
                        </a:spcBef>
                        <a:defRPr kumimoji="1" sz="2000">
                          <a:solidFill>
                            <a:schemeClr val="tx1"/>
                          </a:solidFill>
                          <a:latin typeface="Arial" pitchFamily="34" charset="0"/>
                          <a:ea typeface="ＭＳ Ｐゴシック" pitchFamily="50" charset="-128"/>
                        </a:defRPr>
                      </a:lvl2pPr>
                      <a:lvl3pPr>
                        <a:spcBef>
                          <a:spcPct val="20000"/>
                        </a:spcBef>
                        <a:defRPr kumimoji="1">
                          <a:solidFill>
                            <a:schemeClr val="tx1"/>
                          </a:solidFill>
                          <a:latin typeface="Arial" pitchFamily="34" charset="0"/>
                          <a:ea typeface="ＭＳ Ｐゴシック" pitchFamily="50" charset="-128"/>
                        </a:defRPr>
                      </a:lvl3pPr>
                      <a:lvl4pPr>
                        <a:spcBef>
                          <a:spcPct val="20000"/>
                        </a:spcBef>
                        <a:defRPr kumimoji="1" sz="1600">
                          <a:solidFill>
                            <a:schemeClr val="tx1"/>
                          </a:solidFill>
                          <a:latin typeface="Arial" pitchFamily="34" charset="0"/>
                          <a:ea typeface="ＭＳ Ｐゴシック" pitchFamily="50" charset="-128"/>
                        </a:defRPr>
                      </a:lvl4pPr>
                      <a:lvl5pPr>
                        <a:spcBef>
                          <a:spcPct val="20000"/>
                        </a:spcBef>
                        <a:defRPr kumimoji="1" sz="1400">
                          <a:solidFill>
                            <a:schemeClr val="tx1"/>
                          </a:solidFill>
                          <a:latin typeface="Arial" pitchFamily="34" charset="0"/>
                          <a:ea typeface="ＭＳ Ｐゴシック" pitchFamily="50" charset="-128"/>
                        </a:defRPr>
                      </a:lvl5pPr>
                      <a:lvl6pPr fontAlgn="base">
                        <a:spcBef>
                          <a:spcPct val="20000"/>
                        </a:spcBef>
                        <a:spcAft>
                          <a:spcPct val="0"/>
                        </a:spcAft>
                        <a:defRPr kumimoji="1" sz="1400">
                          <a:solidFill>
                            <a:schemeClr val="tx1"/>
                          </a:solidFill>
                          <a:latin typeface="Arial" pitchFamily="34" charset="0"/>
                          <a:ea typeface="ＭＳ Ｐゴシック" pitchFamily="50" charset="-128"/>
                        </a:defRPr>
                      </a:lvl6pPr>
                      <a:lvl7pPr fontAlgn="base">
                        <a:spcBef>
                          <a:spcPct val="20000"/>
                        </a:spcBef>
                        <a:spcAft>
                          <a:spcPct val="0"/>
                        </a:spcAft>
                        <a:defRPr kumimoji="1" sz="1400">
                          <a:solidFill>
                            <a:schemeClr val="tx1"/>
                          </a:solidFill>
                          <a:latin typeface="Arial" pitchFamily="34" charset="0"/>
                          <a:ea typeface="ＭＳ Ｐゴシック" pitchFamily="50" charset="-128"/>
                        </a:defRPr>
                      </a:lvl7pPr>
                      <a:lvl8pPr fontAlgn="base">
                        <a:spcBef>
                          <a:spcPct val="20000"/>
                        </a:spcBef>
                        <a:spcAft>
                          <a:spcPct val="0"/>
                        </a:spcAft>
                        <a:defRPr kumimoji="1" sz="1400">
                          <a:solidFill>
                            <a:schemeClr val="tx1"/>
                          </a:solidFill>
                          <a:latin typeface="Arial" pitchFamily="34" charset="0"/>
                          <a:ea typeface="ＭＳ Ｐゴシック" pitchFamily="50" charset="-128"/>
                        </a:defRPr>
                      </a:lvl8pPr>
                      <a:lvl9pPr fontAlgn="base">
                        <a:spcBef>
                          <a:spcPct val="20000"/>
                        </a:spcBef>
                        <a:spcAft>
                          <a:spcPct val="0"/>
                        </a:spcAft>
                        <a:defRPr kumimoji="1" sz="14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&lt; 23 </a:t>
                      </a:r>
                      <a:r>
                        <a:rPr kumimoji="1" lang="en-US" altLang="ja-JP" sz="1600" b="1" i="0" u="none" strike="noStrike" cap="none" normalizeH="0" baseline="0" dirty="0" err="1" smtClean="0">
                          <a:ln>
                            <a:noFill/>
                          </a:ln>
                          <a:solidFill>
                            <a:srgbClr val="002060"/>
                          </a:solidFill>
                          <a:effectLst/>
                          <a:latin typeface="Arial" pitchFamily="34" charset="0"/>
                          <a:ea typeface="ＭＳ Ｐゴシック" pitchFamily="50" charset="-128"/>
                        </a:rPr>
                        <a:t>dBZ</a:t>
                      </a:r>
                      <a:endPar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(&lt; 0.7 mm/</a:t>
                      </a:r>
                      <a:r>
                        <a:rPr kumimoji="1" lang="en-US" altLang="ja-JP" sz="1600" b="1" i="0" u="none" strike="noStrike" cap="none" normalizeH="0" baseline="0" dirty="0" err="1" smtClean="0">
                          <a:ln>
                            <a:noFill/>
                          </a:ln>
                          <a:solidFill>
                            <a:srgbClr val="002060"/>
                          </a:solidFill>
                          <a:effectLst/>
                          <a:latin typeface="Arial" pitchFamily="34" charset="0"/>
                          <a:ea typeface="ＭＳ Ｐゴシック" pitchFamily="50" charset="-128"/>
                        </a:rPr>
                        <a:t>hr</a:t>
                      </a:r>
                      <a:r>
                        <a:rPr kumimoji="1" lang="en-US" altLang="ja-JP" sz="1600" b="1" i="0" u="none" strike="noStrike" cap="none" normalizeH="0" baseline="0" dirty="0" smtClean="0">
                          <a:ln>
                            <a:noFill/>
                          </a:ln>
                          <a:solidFill>
                            <a:srgbClr val="002060"/>
                          </a:solidFill>
                          <a:effectLst/>
                          <a:latin typeface="Arial" pitchFamily="34" charset="0"/>
                          <a:ea typeface="ＭＳ Ｐゴシック" pitchFamily="50" charset="-128"/>
                        </a:rPr>
                        <a:t>)</a:t>
                      </a:r>
                    </a:p>
                  </a:txBody>
                  <a:tcPr marL="26353" marR="26353" marT="13176" marB="1317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4150574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1528" y="-17462"/>
            <a:ext cx="4732174" cy="1143000"/>
          </a:xfrm>
        </p:spPr>
        <p:txBody>
          <a:bodyPr>
            <a:noAutofit/>
          </a:bodyPr>
          <a:lstStyle/>
          <a:p>
            <a:r>
              <a:rPr lang="en-US" sz="2800" dirty="0" smtClean="0">
                <a:solidFill>
                  <a:srgbClr val="17375E"/>
                </a:solidFill>
              </a:rPr>
              <a:t>Special Characteristics of Asian Rice Crop Growing Regions</a:t>
            </a:r>
            <a:endParaRPr lang="en-US" sz="2800" dirty="0">
              <a:solidFill>
                <a:srgbClr val="17375E"/>
              </a:solidFill>
            </a:endParaRPr>
          </a:p>
        </p:txBody>
      </p:sp>
      <p:pic>
        <p:nvPicPr>
          <p:cNvPr id="5" name="Picture 7"/>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091971" y="1125550"/>
            <a:ext cx="3770326" cy="2276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3502" y="1125550"/>
            <a:ext cx="5308600" cy="4525963"/>
          </a:xfrm>
        </p:spPr>
        <p:txBody>
          <a:bodyPr>
            <a:normAutofit/>
          </a:bodyPr>
          <a:lstStyle/>
          <a:p>
            <a:r>
              <a:rPr kumimoji="1" lang="en-US" altLang="ja-JP" sz="2400" dirty="0" smtClean="0">
                <a:latin typeface="Calibri" charset="0"/>
                <a:cs typeface="ＭＳ Ｐゴシック" charset="0"/>
              </a:rPr>
              <a:t>Multi-season crops</a:t>
            </a:r>
            <a:endParaRPr kumimoji="1" lang="en-US" altLang="ja-JP" sz="2400" dirty="0">
              <a:latin typeface="Calibri" charset="0"/>
              <a:cs typeface="ＭＳ Ｐゴシック" charset="0"/>
            </a:endParaRPr>
          </a:p>
          <a:p>
            <a:r>
              <a:rPr kumimoji="1" lang="en-US" altLang="ja-JP" sz="2400" dirty="0">
                <a:latin typeface="Calibri" charset="0"/>
                <a:cs typeface="ＭＳ Ｐゴシック" charset="0"/>
              </a:rPr>
              <a:t>Variable crop </a:t>
            </a:r>
            <a:r>
              <a:rPr kumimoji="1" lang="en-US" altLang="ja-JP" sz="2400" dirty="0" smtClean="0">
                <a:latin typeface="Calibri" charset="0"/>
                <a:cs typeface="ＭＳ Ｐゴシック" charset="0"/>
              </a:rPr>
              <a:t>calendars </a:t>
            </a:r>
            <a:r>
              <a:rPr kumimoji="1" lang="en-US" altLang="ja-JP" sz="2400" dirty="0">
                <a:latin typeface="Calibri" charset="0"/>
                <a:cs typeface="ＭＳ Ｐゴシック" charset="0"/>
              </a:rPr>
              <a:t>within a </a:t>
            </a:r>
            <a:r>
              <a:rPr kumimoji="1" lang="en-US" altLang="ja-JP" sz="2400" dirty="0" smtClean="0">
                <a:latin typeface="Calibri" charset="0"/>
                <a:cs typeface="ＭＳ Ｐゴシック" charset="0"/>
              </a:rPr>
              <a:t>season</a:t>
            </a:r>
            <a:endParaRPr kumimoji="1" lang="en-US" altLang="ja-JP" sz="2400" dirty="0">
              <a:latin typeface="Calibri" charset="0"/>
              <a:cs typeface="ＭＳ Ｐゴシック" charset="0"/>
            </a:endParaRPr>
          </a:p>
          <a:p>
            <a:r>
              <a:rPr kumimoji="1" lang="en-US" altLang="ja-JP" sz="2400" dirty="0">
                <a:latin typeface="Calibri" charset="0"/>
                <a:cs typeface="ＭＳ Ｐゴシック" charset="0"/>
              </a:rPr>
              <a:t>Diverse growing </a:t>
            </a:r>
            <a:r>
              <a:rPr kumimoji="1" lang="en-US" altLang="ja-JP" sz="2400" dirty="0" smtClean="0">
                <a:latin typeface="Calibri" charset="0"/>
                <a:cs typeface="ＭＳ Ｐゴシック" charset="0"/>
              </a:rPr>
              <a:t>practices</a:t>
            </a:r>
            <a:endParaRPr kumimoji="1" lang="en-US" altLang="ja-JP" sz="2400" dirty="0">
              <a:latin typeface="Calibri" charset="0"/>
              <a:cs typeface="ＭＳ Ｐゴシック" charset="0"/>
            </a:endParaRPr>
          </a:p>
          <a:p>
            <a:r>
              <a:rPr kumimoji="1" lang="en-US" altLang="ja-JP" sz="2400" dirty="0">
                <a:latin typeface="Calibri" charset="0"/>
                <a:cs typeface="ＭＳ Ｐゴシック" charset="0"/>
              </a:rPr>
              <a:t>Water resource dependency (Water </a:t>
            </a:r>
            <a:r>
              <a:rPr kumimoji="1" lang="en-US" altLang="ja-JP" sz="2400" dirty="0" smtClean="0">
                <a:latin typeface="Calibri" charset="0"/>
                <a:cs typeface="ＭＳ Ｐゴシック" charset="0"/>
              </a:rPr>
              <a:t>stress – irrigated, </a:t>
            </a:r>
            <a:r>
              <a:rPr kumimoji="1" lang="en-US" altLang="ja-JP" sz="2400" dirty="0">
                <a:latin typeface="Calibri" charset="0"/>
                <a:cs typeface="ＭＳ Ｐゴシック" charset="0"/>
              </a:rPr>
              <a:t>rain-fed)</a:t>
            </a:r>
          </a:p>
          <a:p>
            <a:r>
              <a:rPr kumimoji="1" lang="en-US" altLang="ja-JP" sz="2400" dirty="0">
                <a:latin typeface="Calibri" charset="0"/>
                <a:cs typeface="ＭＳ Ｐゴシック" charset="0"/>
              </a:rPr>
              <a:t>Rainy season growth (cloud</a:t>
            </a:r>
            <a:r>
              <a:rPr kumimoji="1" lang="en-US" altLang="ja-JP" sz="2400" dirty="0" smtClean="0">
                <a:latin typeface="Calibri" charset="0"/>
                <a:cs typeface="ＭＳ Ｐゴシック" charset="0"/>
              </a:rPr>
              <a:t>)</a:t>
            </a:r>
            <a:endParaRPr kumimoji="1" lang="en-US" altLang="ja-JP" sz="2400" dirty="0">
              <a:latin typeface="Calibri" charset="0"/>
              <a:cs typeface="ＭＳ Ｐゴシック" charset="0"/>
            </a:endParaRPr>
          </a:p>
        </p:txBody>
      </p:sp>
      <p:pic>
        <p:nvPicPr>
          <p:cNvPr id="6" name="図 5" descr="DSC_0426.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170556" y="3584445"/>
            <a:ext cx="1261416" cy="1681888"/>
          </a:xfrm>
          <a:prstGeom prst="rect">
            <a:avLst/>
          </a:prstGeom>
        </p:spPr>
      </p:pic>
      <p:pic>
        <p:nvPicPr>
          <p:cNvPr id="7" name="図 6" descr="DSC_0431.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170558" y="5266333"/>
            <a:ext cx="1241271" cy="1655028"/>
          </a:xfrm>
          <a:prstGeom prst="rect">
            <a:avLst/>
          </a:prstGeom>
        </p:spPr>
      </p:pic>
      <p:pic>
        <p:nvPicPr>
          <p:cNvPr id="8" name="図 7" descr="DSC_0445.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86789" y="4194728"/>
            <a:ext cx="1987705" cy="2650273"/>
          </a:xfrm>
          <a:prstGeom prst="rect">
            <a:avLst/>
          </a:prstGeom>
        </p:spPr>
      </p:pic>
      <p:pic>
        <p:nvPicPr>
          <p:cNvPr id="9" name="図 8" descr="DSC_0437.JP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2174488" y="4184100"/>
            <a:ext cx="1996068" cy="2661424"/>
          </a:xfrm>
          <a:prstGeom prst="rect">
            <a:avLst/>
          </a:prstGeom>
        </p:spPr>
      </p:pic>
      <p:pic>
        <p:nvPicPr>
          <p:cNvPr id="10" name="図 9" descr="DSC_0462.JPG"/>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7632356" y="3556624"/>
            <a:ext cx="1269911" cy="1693214"/>
          </a:xfrm>
          <a:prstGeom prst="rect">
            <a:avLst/>
          </a:prstGeom>
        </p:spPr>
      </p:pic>
      <p:pic>
        <p:nvPicPr>
          <p:cNvPr id="13" name="図 12" descr="DSC_0465.JPG"/>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5411827" y="3584457"/>
            <a:ext cx="2220524" cy="1665393"/>
          </a:xfrm>
          <a:prstGeom prst="rect">
            <a:avLst/>
          </a:prstGeom>
        </p:spPr>
      </p:pic>
      <p:pic>
        <p:nvPicPr>
          <p:cNvPr id="14" name="図 13" descr="DSC_0429.JPG"/>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5411833" y="5249838"/>
            <a:ext cx="7179963" cy="1578656"/>
          </a:xfrm>
          <a:prstGeom prst="rect">
            <a:avLst/>
          </a:prstGeom>
        </p:spPr>
      </p:pic>
    </p:spTree>
    <p:extLst>
      <p:ext uri="{BB962C8B-B14F-4D97-AF65-F5344CB8AC3E}">
        <p14:creationId xmlns:p14="http://schemas.microsoft.com/office/powerpoint/2010/main" xmlns="" val="394622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78901"/>
            <a:ext cx="4680520" cy="1143000"/>
          </a:xfrm>
        </p:spPr>
        <p:txBody>
          <a:bodyPr>
            <a:normAutofit/>
          </a:bodyPr>
          <a:lstStyle/>
          <a:p>
            <a:r>
              <a:rPr lang="en-US" sz="2800" dirty="0" smtClean="0">
                <a:solidFill>
                  <a:srgbClr val="17375E"/>
                </a:solidFill>
              </a:rPr>
              <a:t>Asia rice crop team </a:t>
            </a:r>
            <a:br>
              <a:rPr lang="en-US" sz="2800" dirty="0" smtClean="0">
                <a:solidFill>
                  <a:srgbClr val="17375E"/>
                </a:solidFill>
              </a:rPr>
            </a:br>
            <a:r>
              <a:rPr lang="en-US" sz="2800" dirty="0" smtClean="0">
                <a:solidFill>
                  <a:srgbClr val="17375E"/>
                </a:solidFill>
              </a:rPr>
              <a:t>in GEO GLAM</a:t>
            </a:r>
            <a:endParaRPr lang="en-US" sz="2800" dirty="0">
              <a:solidFill>
                <a:srgbClr val="17375E"/>
              </a:solidFill>
            </a:endParaRPr>
          </a:p>
        </p:txBody>
      </p:sp>
      <p:pic>
        <p:nvPicPr>
          <p:cNvPr id="5" name="図 1" descr="スクリーンショット 2013-02-17 20.41.44.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3068962"/>
            <a:ext cx="3203848" cy="3429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7"/>
          <p:cNvSpPr>
            <a:spLocks/>
          </p:cNvSpPr>
          <p:nvPr/>
        </p:nvSpPr>
        <p:spPr bwMode="auto">
          <a:xfrm>
            <a:off x="2771800" y="6427115"/>
            <a:ext cx="38369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spAutoFit/>
          </a:bodyPr>
          <a:lstStyle/>
          <a:p>
            <a:pPr marL="39688" algn="l" defTabSz="457200" fontAlgn="auto">
              <a:spcBef>
                <a:spcPts val="0"/>
              </a:spcBef>
              <a:spcAft>
                <a:spcPts val="0"/>
              </a:spcAft>
            </a:pPr>
            <a:r>
              <a:rPr lang="en-US" altLang="ja-JP" sz="2800" dirty="0">
                <a:solidFill>
                  <a:prstClr val="black"/>
                </a:solidFill>
                <a:latin typeface="Calibri"/>
                <a:ea typeface="ＭＳ Ｐゴシック"/>
                <a:cs typeface="+mn-cs"/>
                <a:sym typeface="Calibri" charset="0"/>
              </a:rPr>
              <a:t>http://</a:t>
            </a:r>
            <a:r>
              <a:rPr lang="en-US" altLang="ja-JP" sz="2800" dirty="0" err="1">
                <a:solidFill>
                  <a:prstClr val="black"/>
                </a:solidFill>
                <a:latin typeface="Calibri"/>
                <a:ea typeface="ＭＳ Ｐゴシック"/>
                <a:cs typeface="+mn-cs"/>
                <a:sym typeface="Calibri" charset="0"/>
              </a:rPr>
              <a:t>www.asia-rice.org</a:t>
            </a:r>
            <a:endParaRPr lang="en-US" altLang="ja-JP" sz="2800" dirty="0">
              <a:solidFill>
                <a:prstClr val="black"/>
              </a:solidFill>
              <a:latin typeface="Calibri"/>
              <a:ea typeface="ＭＳ Ｐゴシック"/>
              <a:cs typeface="+mn-cs"/>
              <a:sym typeface="Calibri" charset="0"/>
            </a:endParaRPr>
          </a:p>
        </p:txBody>
      </p:sp>
      <p:pic>
        <p:nvPicPr>
          <p:cNvPr id="8" name="図 7" descr="logos.jpg"/>
          <p:cNvPicPr>
            <a:picLocks noChangeAspect="1"/>
          </p:cNvPicPr>
          <p:nvPr/>
        </p:nvPicPr>
        <p:blipFill>
          <a:blip r:embed="rId4" cstate="print"/>
          <a:stretch>
            <a:fillRect/>
          </a:stretch>
        </p:blipFill>
        <p:spPr>
          <a:xfrm>
            <a:off x="251519" y="1196752"/>
            <a:ext cx="2753247" cy="1872208"/>
          </a:xfrm>
          <a:prstGeom prst="rect">
            <a:avLst/>
          </a:prstGeom>
        </p:spPr>
      </p:pic>
      <p:sp>
        <p:nvSpPr>
          <p:cNvPr id="10" name="テキスト ボックス 9"/>
          <p:cNvSpPr txBox="1"/>
          <p:nvPr/>
        </p:nvSpPr>
        <p:spPr>
          <a:xfrm>
            <a:off x="2987825" y="1124744"/>
            <a:ext cx="6156176" cy="5078313"/>
          </a:xfrm>
          <a:prstGeom prst="rect">
            <a:avLst/>
          </a:prstGeom>
          <a:noFill/>
        </p:spPr>
        <p:txBody>
          <a:bodyPr wrap="square" rtlCol="0">
            <a:spAutoFit/>
          </a:bodyPr>
          <a:lstStyle/>
          <a:p>
            <a:pPr algn="l" fontAlgn="auto">
              <a:spcBef>
                <a:spcPts val="0"/>
              </a:spcBef>
              <a:spcAft>
                <a:spcPts val="0"/>
              </a:spcAft>
              <a:buFont typeface="Arial" pitchFamily="34" charset="0"/>
              <a:buChar char="•"/>
            </a:pPr>
            <a:r>
              <a:rPr kumimoji="1" lang="en-US" altLang="ja-JP" sz="1800" dirty="0" smtClean="0">
                <a:solidFill>
                  <a:prstClr val="black"/>
                </a:solidFill>
                <a:latin typeface="Calibri"/>
                <a:ea typeface="ＭＳ Ｐゴシック"/>
                <a:cs typeface="+mn-cs"/>
              </a:rPr>
              <a:t>Asia-Rice is an Asian Rice Crop Estimation &amp; Monitoring (Asia-</a:t>
            </a:r>
            <a:r>
              <a:rPr kumimoji="1" lang="en-US" altLang="ja-JP" sz="1800" dirty="0" err="1" smtClean="0">
                <a:solidFill>
                  <a:prstClr val="black"/>
                </a:solidFill>
                <a:latin typeface="Calibri"/>
                <a:ea typeface="ＭＳ Ｐゴシック"/>
                <a:cs typeface="+mn-cs"/>
              </a:rPr>
              <a:t>RiCE</a:t>
            </a:r>
            <a:r>
              <a:rPr kumimoji="1" lang="en-US" altLang="ja-JP" sz="1800" dirty="0" smtClean="0">
                <a:solidFill>
                  <a:prstClr val="black"/>
                </a:solidFill>
                <a:latin typeface="Calibri"/>
                <a:ea typeface="ＭＳ Ｐゴシック"/>
                <a:cs typeface="+mn-cs"/>
              </a:rPr>
              <a:t>) component for the GEO Global Agricultural Monitoring (GEOGLAM) initiative since 2012</a:t>
            </a:r>
          </a:p>
          <a:p>
            <a:pPr algn="l" fontAlgn="auto">
              <a:spcBef>
                <a:spcPts val="0"/>
              </a:spcBef>
              <a:spcAft>
                <a:spcPts val="0"/>
              </a:spcAft>
              <a:buFont typeface="Arial" pitchFamily="34" charset="0"/>
              <a:buChar char="•"/>
            </a:pPr>
            <a:endParaRPr kumimoji="1" lang="en-US" altLang="ja-JP" sz="1800" dirty="0">
              <a:solidFill>
                <a:prstClr val="black"/>
              </a:solidFill>
              <a:latin typeface="Calibri"/>
              <a:ea typeface="ＭＳ Ｐゴシック"/>
              <a:cs typeface="+mn-cs"/>
            </a:endParaRPr>
          </a:p>
          <a:p>
            <a:pPr algn="l" fontAlgn="auto">
              <a:spcBef>
                <a:spcPts val="0"/>
              </a:spcBef>
              <a:spcAft>
                <a:spcPts val="0"/>
              </a:spcAft>
              <a:buFont typeface="Arial" pitchFamily="34" charset="0"/>
              <a:buChar char="•"/>
            </a:pPr>
            <a:r>
              <a:rPr kumimoji="1" lang="en-US" altLang="ja-JP" sz="1800" dirty="0" smtClean="0">
                <a:solidFill>
                  <a:prstClr val="black"/>
                </a:solidFill>
                <a:latin typeface="Calibri"/>
                <a:ea typeface="ＭＳ Ｐゴシック"/>
                <a:cs typeface="+mn-cs"/>
              </a:rPr>
              <a:t>2012:  Publish Asia rice crop team </a:t>
            </a:r>
            <a:r>
              <a:rPr kumimoji="1" lang="en-US" altLang="ja-JP" sz="1800" dirty="0">
                <a:solidFill>
                  <a:prstClr val="black"/>
                </a:solidFill>
                <a:latin typeface="Calibri"/>
                <a:ea typeface="ＭＳ Ｐゴシック"/>
                <a:cs typeface="+mn-cs"/>
              </a:rPr>
              <a:t>work plan </a:t>
            </a:r>
            <a:r>
              <a:rPr kumimoji="1" lang="en-US" altLang="ja-JP" sz="1800" dirty="0" smtClean="0">
                <a:solidFill>
                  <a:prstClr val="black"/>
                </a:solidFill>
                <a:latin typeface="Calibri"/>
                <a:ea typeface="ＭＳ Ｐゴシック"/>
                <a:cs typeface="+mn-cs"/>
              </a:rPr>
              <a:t>version 1.0 </a:t>
            </a:r>
          </a:p>
          <a:p>
            <a:pPr algn="l" fontAlgn="auto">
              <a:spcBef>
                <a:spcPts val="0"/>
              </a:spcBef>
              <a:spcAft>
                <a:spcPts val="0"/>
              </a:spcAft>
              <a:buFont typeface="Arial" pitchFamily="34" charset="0"/>
              <a:buChar char="•"/>
            </a:pPr>
            <a:endParaRPr kumimoji="1" lang="en-US" altLang="ja-JP" sz="1800" dirty="0">
              <a:solidFill>
                <a:prstClr val="black"/>
              </a:solidFill>
              <a:latin typeface="Calibri"/>
              <a:ea typeface="ＭＳ Ｐゴシック"/>
              <a:cs typeface="+mn-cs"/>
            </a:endParaRPr>
          </a:p>
          <a:p>
            <a:pPr algn="l" fontAlgn="auto">
              <a:spcBef>
                <a:spcPts val="0"/>
              </a:spcBef>
              <a:spcAft>
                <a:spcPts val="0"/>
              </a:spcAft>
              <a:buFont typeface="Arial" pitchFamily="34" charset="0"/>
              <a:buChar char="•"/>
            </a:pPr>
            <a:r>
              <a:rPr kumimoji="1" lang="en-US" altLang="ja-JP" sz="1800" dirty="0" smtClean="0">
                <a:solidFill>
                  <a:prstClr val="black"/>
                </a:solidFill>
                <a:latin typeface="Calibri"/>
                <a:ea typeface="ＭＳ Ｐゴシック"/>
                <a:cs typeface="+mn-cs"/>
              </a:rPr>
              <a:t>2013/9 -  Define technical demonstration sites with 100km x 100km area in each country in members and implement phase 1A  with Indonesia, Thailand and Vietnam to estimate rice crop area and production using available SAR and other satellite data with ground observation data and statistical information</a:t>
            </a:r>
            <a:endParaRPr kumimoji="1" lang="en-US" altLang="ja-JP" sz="1800" dirty="0">
              <a:solidFill>
                <a:prstClr val="black"/>
              </a:solidFill>
              <a:latin typeface="Calibri"/>
              <a:ea typeface="ＭＳ Ｐゴシック"/>
              <a:cs typeface="+mn-cs"/>
            </a:endParaRPr>
          </a:p>
          <a:p>
            <a:pPr algn="l" fontAlgn="auto">
              <a:spcBef>
                <a:spcPts val="0"/>
              </a:spcBef>
              <a:spcAft>
                <a:spcPts val="0"/>
              </a:spcAft>
              <a:buFont typeface="Arial" pitchFamily="34" charset="0"/>
              <a:buChar char="•"/>
            </a:pPr>
            <a:endParaRPr kumimoji="1" lang="en-US" altLang="ja-JP" sz="1800" dirty="0" smtClean="0">
              <a:solidFill>
                <a:prstClr val="black"/>
              </a:solidFill>
              <a:latin typeface="Calibri"/>
              <a:ea typeface="ＭＳ Ｐゴシック"/>
              <a:cs typeface="+mn-cs"/>
            </a:endParaRPr>
          </a:p>
          <a:p>
            <a:pPr algn="l" fontAlgn="auto">
              <a:spcBef>
                <a:spcPts val="0"/>
              </a:spcBef>
              <a:spcAft>
                <a:spcPts val="0"/>
              </a:spcAft>
              <a:buFont typeface="Arial" pitchFamily="34" charset="0"/>
              <a:buChar char="•"/>
            </a:pPr>
            <a:r>
              <a:rPr kumimoji="1" lang="en-US" altLang="ja-JP" sz="1800" dirty="0" smtClean="0">
                <a:solidFill>
                  <a:prstClr val="black"/>
                </a:solidFill>
                <a:latin typeface="Calibri"/>
                <a:ea typeface="ＭＳ Ｐゴシック"/>
                <a:cs typeface="+mn-cs"/>
              </a:rPr>
              <a:t>2013/10 – Provide rice outlook information to FAO AMIS  using agro-meteorological data derived from EO satellites including MODIS, GCOM-W, TRMM and others with ASEAN+3 (AFSIS)</a:t>
            </a:r>
          </a:p>
          <a:p>
            <a:pPr algn="l" fontAlgn="auto">
              <a:spcBef>
                <a:spcPts val="0"/>
              </a:spcBef>
              <a:spcAft>
                <a:spcPts val="0"/>
              </a:spcAft>
              <a:buFont typeface="Arial" pitchFamily="34" charset="0"/>
              <a:buChar char="•"/>
            </a:pPr>
            <a:endParaRPr kumimoji="1" lang="en-US" altLang="ja-JP" sz="1800" dirty="0" smtClean="0">
              <a:solidFill>
                <a:prstClr val="black"/>
              </a:solidFill>
              <a:latin typeface="Calibri"/>
              <a:ea typeface="ＭＳ Ｐゴシック"/>
              <a:cs typeface="+mn-cs"/>
            </a:endParaRPr>
          </a:p>
          <a:p>
            <a:pPr algn="l" fontAlgn="auto">
              <a:spcBef>
                <a:spcPts val="0"/>
              </a:spcBef>
              <a:spcAft>
                <a:spcPts val="0"/>
              </a:spcAft>
              <a:buFont typeface="Arial" pitchFamily="34" charset="0"/>
              <a:buChar char="•"/>
            </a:pPr>
            <a:r>
              <a:rPr kumimoji="1" lang="en-US" altLang="ja-JP" sz="1800" dirty="0" smtClean="0">
                <a:solidFill>
                  <a:prstClr val="black"/>
                </a:solidFill>
                <a:latin typeface="Calibri"/>
                <a:ea typeface="ＭＳ Ｐゴシック"/>
                <a:cs typeface="+mn-cs"/>
              </a:rPr>
              <a:t>2014 – Will start phase 1B implementation and develop phase 2</a:t>
            </a:r>
            <a:endParaRPr kumimoji="1" lang="ja-JP" altLang="en-US" sz="1800" dirty="0">
              <a:solidFill>
                <a:prstClr val="black"/>
              </a:solidFill>
              <a:latin typeface="Calibri"/>
              <a:ea typeface="ＭＳ Ｐゴシック"/>
              <a:cs typeface="+mn-cs"/>
            </a:endParaRPr>
          </a:p>
        </p:txBody>
      </p:sp>
    </p:spTree>
    <p:extLst>
      <p:ext uri="{BB962C8B-B14F-4D97-AF65-F5344CB8AC3E}">
        <p14:creationId xmlns="" xmlns:p14="http://schemas.microsoft.com/office/powerpoint/2010/main" val="38609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78901"/>
            <a:ext cx="4680520" cy="1143000"/>
          </a:xfrm>
        </p:spPr>
        <p:txBody>
          <a:bodyPr>
            <a:normAutofit/>
          </a:bodyPr>
          <a:lstStyle/>
          <a:p>
            <a:r>
              <a:rPr lang="en-US" altLang="ja-JP" sz="2800" dirty="0" smtClean="0">
                <a:solidFill>
                  <a:prstClr val="black"/>
                </a:solidFill>
              </a:rPr>
              <a:t>Asia Rice crop target products / services</a:t>
            </a:r>
            <a:endParaRPr lang="ja-JP" altLang="en-US" sz="2800" dirty="0">
              <a:solidFill>
                <a:prstClr val="black"/>
              </a:solidFill>
            </a:endParaRPr>
          </a:p>
        </p:txBody>
      </p:sp>
      <p:sp>
        <p:nvSpPr>
          <p:cNvPr id="6" name="Rectangle 7"/>
          <p:cNvSpPr>
            <a:spLocks/>
          </p:cNvSpPr>
          <p:nvPr/>
        </p:nvSpPr>
        <p:spPr bwMode="auto">
          <a:xfrm>
            <a:off x="2771800" y="6427115"/>
            <a:ext cx="38369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spAutoFit/>
          </a:bodyPr>
          <a:lstStyle/>
          <a:p>
            <a:pPr marL="39688" algn="l" defTabSz="457200" fontAlgn="auto">
              <a:spcBef>
                <a:spcPts val="0"/>
              </a:spcBef>
              <a:spcAft>
                <a:spcPts val="0"/>
              </a:spcAft>
            </a:pPr>
            <a:r>
              <a:rPr lang="en-US" altLang="ja-JP" sz="2800" dirty="0">
                <a:solidFill>
                  <a:prstClr val="black"/>
                </a:solidFill>
                <a:latin typeface="Calibri"/>
                <a:ea typeface="ＭＳ Ｐゴシック"/>
                <a:cs typeface="+mn-cs"/>
                <a:sym typeface="Calibri" charset="0"/>
              </a:rPr>
              <a:t>http://</a:t>
            </a:r>
            <a:r>
              <a:rPr lang="en-US" altLang="ja-JP" sz="2800" dirty="0" err="1">
                <a:solidFill>
                  <a:prstClr val="black"/>
                </a:solidFill>
                <a:latin typeface="Calibri"/>
                <a:ea typeface="ＭＳ Ｐゴシック"/>
                <a:cs typeface="+mn-cs"/>
                <a:sym typeface="Calibri" charset="0"/>
              </a:rPr>
              <a:t>www.asia-rice.org</a:t>
            </a:r>
            <a:endParaRPr lang="en-US" altLang="ja-JP" sz="2800" dirty="0">
              <a:solidFill>
                <a:prstClr val="black"/>
              </a:solidFill>
              <a:latin typeface="Calibri"/>
              <a:ea typeface="ＭＳ Ｐゴシック"/>
              <a:cs typeface="+mn-cs"/>
              <a:sym typeface="Calibri" charset="0"/>
            </a:endParaRPr>
          </a:p>
        </p:txBody>
      </p:sp>
      <p:pic>
        <p:nvPicPr>
          <p:cNvPr id="7" name="Picture 2"/>
          <p:cNvPicPr>
            <a:picLocks noChangeAspect="1"/>
          </p:cNvPicPr>
          <p:nvPr/>
        </p:nvPicPr>
        <p:blipFill>
          <a:blip r:embed="rId3" cstate="print"/>
          <a:stretch>
            <a:fillRect/>
          </a:stretch>
        </p:blipFill>
        <p:spPr>
          <a:xfrm>
            <a:off x="971600" y="1268760"/>
            <a:ext cx="6876256" cy="5032430"/>
          </a:xfrm>
          <a:prstGeom prst="rect">
            <a:avLst/>
          </a:prstGeom>
        </p:spPr>
      </p:pic>
    </p:spTree>
    <p:extLst>
      <p:ext uri="{BB962C8B-B14F-4D97-AF65-F5344CB8AC3E}">
        <p14:creationId xmlns="" xmlns:p14="http://schemas.microsoft.com/office/powerpoint/2010/main" val="386091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27"/>
            <a:ext cx="8229600" cy="418058"/>
          </a:xfrm>
        </p:spPr>
        <p:txBody>
          <a:bodyPr>
            <a:normAutofit fontScale="90000"/>
          </a:bodyPr>
          <a:lstStyle/>
          <a:p>
            <a:endParaRPr lang="ja-JP" altLang="en-US" dirty="0" smtClean="0"/>
          </a:p>
        </p:txBody>
      </p:sp>
      <p:sp>
        <p:nvSpPr>
          <p:cNvPr id="3" name="コンテンツ プレースホルダー 2"/>
          <p:cNvSpPr>
            <a:spLocks noGrp="1"/>
          </p:cNvSpPr>
          <p:nvPr>
            <p:ph idx="1"/>
          </p:nvPr>
        </p:nvSpPr>
        <p:spPr>
          <a:xfrm>
            <a:off x="34934" y="764704"/>
            <a:ext cx="8970963" cy="792088"/>
          </a:xfrm>
        </p:spPr>
        <p:txBody>
          <a:bodyPr>
            <a:normAutofit fontScale="77500" lnSpcReduction="20000"/>
          </a:bodyPr>
          <a:lstStyle/>
          <a:p>
            <a:r>
              <a:rPr lang="en-US" altLang="ja-JP" sz="2400" dirty="0" smtClean="0"/>
              <a:t>Only one sensor / satellite can not solve application requirements</a:t>
            </a:r>
            <a:r>
              <a:rPr lang="en-US" altLang="ja-JP" dirty="0" smtClean="0"/>
              <a:t/>
            </a:r>
            <a:br>
              <a:rPr lang="en-US" altLang="ja-JP" dirty="0" smtClean="0"/>
            </a:br>
            <a:r>
              <a:rPr lang="en-US" altLang="ja-JP" sz="2200" dirty="0" smtClean="0"/>
              <a:t>- Multi-satellite observation including international </a:t>
            </a:r>
            <a:r>
              <a:rPr lang="en-US" altLang="ja-JP" sz="2000" dirty="0" smtClean="0"/>
              <a:t>constellation </a:t>
            </a:r>
            <a:r>
              <a:rPr lang="en-US" altLang="ja-JP" sz="2200" dirty="0" smtClean="0"/>
              <a:t>is </a:t>
            </a:r>
            <a:br>
              <a:rPr lang="en-US" altLang="ja-JP" sz="2200" dirty="0" smtClean="0"/>
            </a:br>
            <a:r>
              <a:rPr lang="en-US" altLang="ja-JP" sz="2200" dirty="0" smtClean="0"/>
              <a:t>  definitely needed. </a:t>
            </a:r>
            <a:endParaRPr lang="ja-JP" altLang="en-US" sz="2200" dirty="0" smtClean="0"/>
          </a:p>
        </p:txBody>
      </p:sp>
      <p:sp>
        <p:nvSpPr>
          <p:cNvPr id="4" name="スライド番号プレースホルダー 3"/>
          <p:cNvSpPr>
            <a:spLocks noGrp="1"/>
          </p:cNvSpPr>
          <p:nvPr>
            <p:ph type="sldNum" sz="quarter" idx="10"/>
          </p:nvPr>
        </p:nvSpPr>
        <p:spPr/>
        <p:txBody>
          <a:bodyPr/>
          <a:lstStyle>
            <a:lvl1pPr>
              <a:defRPr kumimoji="1" sz="4200">
                <a:solidFill>
                  <a:srgbClr val="000000"/>
                </a:solidFill>
                <a:latin typeface="ヒラギノ角ゴ Pro W3" charset="-128"/>
                <a:ea typeface="ヒラギノ角ゴ Pro W3" charset="-128"/>
                <a:sym typeface="ヒラギノ角ゴ Pro W3" charset="-128"/>
              </a:defRPr>
            </a:lvl1pPr>
            <a:lvl2pPr marL="742950" indent="-285750">
              <a:defRPr kumimoji="1" sz="4200">
                <a:solidFill>
                  <a:srgbClr val="000000"/>
                </a:solidFill>
                <a:latin typeface="ヒラギノ角ゴ Pro W3" charset="-128"/>
                <a:ea typeface="ヒラギノ角ゴ Pro W3" charset="-128"/>
                <a:sym typeface="ヒラギノ角ゴ Pro W3" charset="-128"/>
              </a:defRPr>
            </a:lvl2pPr>
            <a:lvl3pPr marL="1143000" indent="-228600">
              <a:defRPr kumimoji="1" sz="4200">
                <a:solidFill>
                  <a:srgbClr val="000000"/>
                </a:solidFill>
                <a:latin typeface="ヒラギノ角ゴ Pro W3" charset="-128"/>
                <a:ea typeface="ヒラギノ角ゴ Pro W3" charset="-128"/>
                <a:sym typeface="ヒラギノ角ゴ Pro W3" charset="-128"/>
              </a:defRPr>
            </a:lvl3pPr>
            <a:lvl4pPr marL="1600200" indent="-228600">
              <a:defRPr kumimoji="1" sz="4200">
                <a:solidFill>
                  <a:srgbClr val="000000"/>
                </a:solidFill>
                <a:latin typeface="ヒラギノ角ゴ Pro W3" charset="-128"/>
                <a:ea typeface="ヒラギノ角ゴ Pro W3" charset="-128"/>
                <a:sym typeface="ヒラギノ角ゴ Pro W3" charset="-128"/>
              </a:defRPr>
            </a:lvl4pPr>
            <a:lvl5pPr marL="2057400" indent="-228600">
              <a:defRPr kumimoji="1" sz="4200">
                <a:solidFill>
                  <a:srgbClr val="000000"/>
                </a:solidFill>
                <a:latin typeface="ヒラギノ角ゴ Pro W3" charset="-128"/>
                <a:ea typeface="ヒラギノ角ゴ Pro W3" charset="-128"/>
                <a:sym typeface="ヒラギノ角ゴ Pro W3" charset="-128"/>
              </a:defRPr>
            </a:lvl5pPr>
            <a:lvl6pPr marL="2514600" indent="-228600" algn="ctr" fontAlgn="base">
              <a:spcBef>
                <a:spcPct val="0"/>
              </a:spcBef>
              <a:spcAft>
                <a:spcPct val="0"/>
              </a:spcAft>
              <a:defRPr kumimoji="1" sz="4200">
                <a:solidFill>
                  <a:srgbClr val="000000"/>
                </a:solidFill>
                <a:latin typeface="ヒラギノ角ゴ Pro W3" charset="-128"/>
                <a:ea typeface="ヒラギノ角ゴ Pro W3" charset="-128"/>
                <a:sym typeface="ヒラギノ角ゴ Pro W3" charset="-128"/>
              </a:defRPr>
            </a:lvl6pPr>
            <a:lvl7pPr marL="2971800" indent="-228600" algn="ctr" fontAlgn="base">
              <a:spcBef>
                <a:spcPct val="0"/>
              </a:spcBef>
              <a:spcAft>
                <a:spcPct val="0"/>
              </a:spcAft>
              <a:defRPr kumimoji="1" sz="4200">
                <a:solidFill>
                  <a:srgbClr val="000000"/>
                </a:solidFill>
                <a:latin typeface="ヒラギノ角ゴ Pro W3" charset="-128"/>
                <a:ea typeface="ヒラギノ角ゴ Pro W3" charset="-128"/>
                <a:sym typeface="ヒラギノ角ゴ Pro W3" charset="-128"/>
              </a:defRPr>
            </a:lvl7pPr>
            <a:lvl8pPr marL="3429000" indent="-228600" algn="ctr" fontAlgn="base">
              <a:spcBef>
                <a:spcPct val="0"/>
              </a:spcBef>
              <a:spcAft>
                <a:spcPct val="0"/>
              </a:spcAft>
              <a:defRPr kumimoji="1" sz="4200">
                <a:solidFill>
                  <a:srgbClr val="000000"/>
                </a:solidFill>
                <a:latin typeface="ヒラギノ角ゴ Pro W3" charset="-128"/>
                <a:ea typeface="ヒラギノ角ゴ Pro W3" charset="-128"/>
                <a:sym typeface="ヒラギノ角ゴ Pro W3" charset="-128"/>
              </a:defRPr>
            </a:lvl8pPr>
            <a:lvl9pPr marL="3886200" indent="-228600" algn="ctr" fontAlgn="base">
              <a:spcBef>
                <a:spcPct val="0"/>
              </a:spcBef>
              <a:spcAft>
                <a:spcPct val="0"/>
              </a:spcAft>
              <a:defRPr kumimoji="1" sz="4200">
                <a:solidFill>
                  <a:srgbClr val="000000"/>
                </a:solidFill>
                <a:latin typeface="ヒラギノ角ゴ Pro W3" charset="-128"/>
                <a:ea typeface="ヒラギノ角ゴ Pro W3" charset="-128"/>
                <a:sym typeface="ヒラギノ角ゴ Pro W3" charset="-128"/>
              </a:defRPr>
            </a:lvl9pPr>
          </a:lstStyle>
          <a:p>
            <a:fld id="{03C535AF-249F-4964-8DA4-B359613F85AE}" type="slidenum">
              <a:rPr kumimoji="0" lang="en-US" altLang="ja-JP" sz="1200">
                <a:solidFill>
                  <a:prstClr val="black"/>
                </a:solidFill>
                <a:latin typeface="Verdana" pitchFamily="34" charset="0"/>
                <a:sym typeface="Verdana" pitchFamily="34" charset="0"/>
              </a:rPr>
              <a:pPr/>
              <a:t>8</a:t>
            </a:fld>
            <a:endParaRPr kumimoji="0" lang="en-US" altLang="ja-JP" sz="1200">
              <a:solidFill>
                <a:prstClr val="black"/>
              </a:solidFill>
              <a:latin typeface="Verdana" pitchFamily="34" charset="0"/>
              <a:sym typeface="Verdana" pitchFamily="34" charset="0"/>
            </a:endParaRPr>
          </a:p>
        </p:txBody>
      </p:sp>
      <p:pic>
        <p:nvPicPr>
          <p:cNvPr id="146436" name="Pictur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95297" y="2636838"/>
            <a:ext cx="137318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6"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68538" y="2673350"/>
            <a:ext cx="1325562" cy="971550"/>
          </a:xfrm>
          <a:prstGeom prst="rect">
            <a:avLst/>
          </a:prstGeom>
          <a:noFill/>
          <a:ln w="12700">
            <a:solidFill>
              <a:schemeClr val="tx1"/>
            </a:solidFill>
            <a:miter lim="800000"/>
            <a:headEnd/>
            <a:tailEnd/>
          </a:ln>
          <a:effectLst>
            <a:outerShdw blurRad="50800" dist="35921" dir="2700000" algn="ctr" rotWithShape="0">
              <a:schemeClr val="bg2">
                <a:alpha val="42998"/>
              </a:schemeClr>
            </a:outerShdw>
          </a:effectLst>
          <a:extLst>
            <a:ext uri="{909E8E84-426E-40DD-AFC4-6F175D3DCCD1}">
              <a14:hiddenFill xmlns:a14="http://schemas.microsoft.com/office/drawing/2010/main" xmlns="">
                <a:solidFill>
                  <a:srgbClr val="FFFFFF"/>
                </a:solidFill>
              </a14:hiddenFill>
            </a:ext>
          </a:extLst>
        </p:spPr>
      </p:pic>
      <p:pic>
        <p:nvPicPr>
          <p:cNvPr id="146438" name="Picture 7"/>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6847" y="2673350"/>
            <a:ext cx="14573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146439" name="Picture 8"/>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646746" y="2673350"/>
            <a:ext cx="137318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146440" name="Rectangle 11"/>
          <p:cNvSpPr>
            <a:spLocks/>
          </p:cNvSpPr>
          <p:nvPr/>
        </p:nvSpPr>
        <p:spPr bwMode="auto">
          <a:xfrm>
            <a:off x="919172" y="2165368"/>
            <a:ext cx="45691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l"/>
            <a:r>
              <a:rPr kumimoji="1" lang="en-US" altLang="ja-JP" sz="1800">
                <a:solidFill>
                  <a:srgbClr val="19448E"/>
                </a:solidFill>
                <a:latin typeface="Calibri Bold" charset="0"/>
                <a:ea typeface="ＭＳ Ｐゴシック"/>
                <a:cs typeface="+mn-cs"/>
                <a:sym typeface="Calibri Bold" charset="0"/>
              </a:rPr>
              <a:t>SAR</a:t>
            </a:r>
            <a:endParaRPr kumimoji="1" lang="en-US" altLang="ja-JP" sz="1800">
              <a:solidFill>
                <a:srgbClr val="19448E"/>
              </a:solidFill>
              <a:latin typeface="Calibri"/>
              <a:ea typeface="ヒラギノ角ゴ ProN W3" charset="-128"/>
              <a:cs typeface="+mn-cs"/>
              <a:sym typeface="Calibri" pitchFamily="34" charset="0"/>
            </a:endParaRPr>
          </a:p>
        </p:txBody>
      </p:sp>
      <p:sp>
        <p:nvSpPr>
          <p:cNvPr id="146441" name="Rectangle 12"/>
          <p:cNvSpPr>
            <a:spLocks/>
          </p:cNvSpPr>
          <p:nvPr/>
        </p:nvSpPr>
        <p:spPr bwMode="auto">
          <a:xfrm>
            <a:off x="2370139" y="2054225"/>
            <a:ext cx="120391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l"/>
            <a:r>
              <a:rPr kumimoji="1" lang="en-US" altLang="ja-JP" sz="1800">
                <a:solidFill>
                  <a:srgbClr val="19448E"/>
                </a:solidFill>
                <a:latin typeface="Calibri Bold" charset="0"/>
                <a:ea typeface="ＭＳ Ｐゴシック"/>
                <a:cs typeface="+mn-cs"/>
                <a:sym typeface="Calibri Bold" charset="0"/>
              </a:rPr>
              <a:t>Microwave </a:t>
            </a:r>
            <a:br>
              <a:rPr kumimoji="1" lang="en-US" altLang="ja-JP" sz="1800">
                <a:solidFill>
                  <a:srgbClr val="19448E"/>
                </a:solidFill>
                <a:latin typeface="Calibri Bold" charset="0"/>
                <a:ea typeface="ＭＳ Ｐゴシック"/>
                <a:cs typeface="+mn-cs"/>
                <a:sym typeface="Calibri Bold" charset="0"/>
              </a:rPr>
            </a:br>
            <a:r>
              <a:rPr kumimoji="1" lang="en-US" altLang="ja-JP" sz="1800">
                <a:solidFill>
                  <a:srgbClr val="19448E"/>
                </a:solidFill>
                <a:latin typeface="Calibri Bold" charset="0"/>
                <a:ea typeface="ＭＳ Ｐゴシック"/>
                <a:cs typeface="+mn-cs"/>
                <a:sym typeface="Calibri Bold" charset="0"/>
              </a:rPr>
              <a:t>Radiometer</a:t>
            </a:r>
            <a:endParaRPr kumimoji="1" lang="en-US" altLang="ja-JP" sz="1800">
              <a:solidFill>
                <a:srgbClr val="19448E"/>
              </a:solidFill>
              <a:latin typeface="Calibri"/>
              <a:ea typeface="ＭＳ Ｐゴシック"/>
              <a:cs typeface="+mn-cs"/>
              <a:sym typeface="Calibri" pitchFamily="34" charset="0"/>
            </a:endParaRPr>
          </a:p>
        </p:txBody>
      </p:sp>
      <p:sp>
        <p:nvSpPr>
          <p:cNvPr id="146442" name="Rectangle 13"/>
          <p:cNvSpPr>
            <a:spLocks/>
          </p:cNvSpPr>
          <p:nvPr/>
        </p:nvSpPr>
        <p:spPr bwMode="auto">
          <a:xfrm>
            <a:off x="3995936" y="2132856"/>
            <a:ext cx="136815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lgn="l"/>
            <a:r>
              <a:rPr kumimoji="1" lang="en-US" altLang="ja-JP" sz="1800" dirty="0" smtClean="0">
                <a:solidFill>
                  <a:srgbClr val="19448E"/>
                </a:solidFill>
                <a:latin typeface="Calibri Bold" charset="0"/>
                <a:ea typeface="ＭＳ Ｐゴシック"/>
                <a:cs typeface="+mn-cs"/>
                <a:sym typeface="Calibri Bold" charset="0"/>
              </a:rPr>
              <a:t>Precipitation Radar</a:t>
            </a:r>
            <a:endParaRPr kumimoji="1" lang="en-US" altLang="ja-JP" sz="1800" dirty="0">
              <a:solidFill>
                <a:srgbClr val="19448E"/>
              </a:solidFill>
              <a:latin typeface="Calibri"/>
              <a:ea typeface="ＭＳ Ｐゴシック"/>
              <a:cs typeface="+mn-cs"/>
              <a:sym typeface="Calibri" pitchFamily="34" charset="0"/>
            </a:endParaRPr>
          </a:p>
        </p:txBody>
      </p:sp>
      <p:sp>
        <p:nvSpPr>
          <p:cNvPr id="146443" name="Rectangle 14"/>
          <p:cNvSpPr>
            <a:spLocks/>
          </p:cNvSpPr>
          <p:nvPr/>
        </p:nvSpPr>
        <p:spPr bwMode="auto">
          <a:xfrm>
            <a:off x="5580072" y="2060575"/>
            <a:ext cx="156491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l"/>
            <a:r>
              <a:rPr kumimoji="1" lang="en-US" altLang="ja-JP" sz="1800">
                <a:solidFill>
                  <a:srgbClr val="19448E"/>
                </a:solidFill>
                <a:latin typeface="Calibri Bold" charset="0"/>
                <a:ea typeface="ＭＳ Ｐゴシック"/>
                <a:cs typeface="+mn-cs"/>
                <a:sym typeface="Calibri Bold" charset="0"/>
              </a:rPr>
              <a:t>Optical Sensor</a:t>
            </a:r>
            <a:br>
              <a:rPr kumimoji="1" lang="en-US" altLang="ja-JP" sz="1800">
                <a:solidFill>
                  <a:srgbClr val="19448E"/>
                </a:solidFill>
                <a:latin typeface="Calibri Bold" charset="0"/>
                <a:ea typeface="ＭＳ Ｐゴシック"/>
                <a:cs typeface="+mn-cs"/>
                <a:sym typeface="Calibri Bold" charset="0"/>
              </a:rPr>
            </a:br>
            <a:r>
              <a:rPr kumimoji="1" lang="en-US" altLang="ja-JP" sz="1800">
                <a:solidFill>
                  <a:srgbClr val="19448E"/>
                </a:solidFill>
                <a:latin typeface="Calibri Bold" charset="0"/>
                <a:ea typeface="ＭＳ Ｐゴシック"/>
                <a:cs typeface="+mn-cs"/>
                <a:sym typeface="Calibri Bold" charset="0"/>
              </a:rPr>
              <a:t>(Global Imager)</a:t>
            </a:r>
            <a:endParaRPr kumimoji="1" lang="en-US" altLang="ja-JP" sz="1800">
              <a:solidFill>
                <a:srgbClr val="19448E"/>
              </a:solidFill>
              <a:latin typeface="Calibri"/>
              <a:ea typeface="ＭＳ Ｐゴシック"/>
              <a:cs typeface="+mn-cs"/>
              <a:sym typeface="Calibri" pitchFamily="34" charset="0"/>
            </a:endParaRPr>
          </a:p>
        </p:txBody>
      </p:sp>
      <p:pic>
        <p:nvPicPr>
          <p:cNvPr id="13" name="図 7" descr="スクリーンショット（2012-05-14 13.06.54）.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396875" y="25733375"/>
            <a:ext cx="5613400" cy="37655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図 7" descr="スクリーンショット（2012-05-14 13.06.54）.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549275" y="25885775"/>
            <a:ext cx="5613400" cy="37655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図 7" descr="スクリーンショット（2012-05-14 13.06.54）.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01675" y="26038175"/>
            <a:ext cx="5613400" cy="37655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図 7" descr="スクリーンショット（2012-05-14 13.06.54）.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854075" y="26190575"/>
            <a:ext cx="5613400" cy="37655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図 7" descr="スクリーンショット（2012-05-14 13.06.54）.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1006475" y="26342975"/>
            <a:ext cx="5613400" cy="37655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49" name="Rectangle 14"/>
          <p:cNvSpPr>
            <a:spLocks/>
          </p:cNvSpPr>
          <p:nvPr/>
        </p:nvSpPr>
        <p:spPr bwMode="auto">
          <a:xfrm>
            <a:off x="7451725" y="2060575"/>
            <a:ext cx="145777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l"/>
            <a:r>
              <a:rPr kumimoji="1" lang="en-US" altLang="ja-JP" sz="1800">
                <a:solidFill>
                  <a:srgbClr val="19448E"/>
                </a:solidFill>
                <a:latin typeface="Calibri Bold" charset="0"/>
                <a:ea typeface="ＭＳ Ｐゴシック"/>
                <a:cs typeface="+mn-cs"/>
                <a:sym typeface="Calibri Bold" charset="0"/>
              </a:rPr>
              <a:t>Optical Sensor</a:t>
            </a:r>
            <a:br>
              <a:rPr kumimoji="1" lang="en-US" altLang="ja-JP" sz="1800">
                <a:solidFill>
                  <a:srgbClr val="19448E"/>
                </a:solidFill>
                <a:latin typeface="Calibri Bold" charset="0"/>
                <a:ea typeface="ＭＳ Ｐゴシック"/>
                <a:cs typeface="+mn-cs"/>
                <a:sym typeface="Calibri Bold" charset="0"/>
              </a:rPr>
            </a:br>
            <a:r>
              <a:rPr kumimoji="1" lang="en-US" altLang="ja-JP" sz="1800">
                <a:solidFill>
                  <a:srgbClr val="19448E"/>
                </a:solidFill>
                <a:latin typeface="Calibri Bold" charset="0"/>
                <a:ea typeface="ＭＳ Ｐゴシック"/>
                <a:cs typeface="+mn-cs"/>
                <a:sym typeface="Calibri Bold" charset="0"/>
              </a:rPr>
              <a:t>(High Res.)</a:t>
            </a:r>
            <a:endParaRPr kumimoji="1" lang="en-US" altLang="ja-JP" sz="1800">
              <a:solidFill>
                <a:srgbClr val="19448E"/>
              </a:solidFill>
              <a:latin typeface="Calibri"/>
              <a:ea typeface="ＭＳ Ｐゴシック"/>
              <a:cs typeface="+mn-cs"/>
              <a:sym typeface="Calibri" pitchFamily="34" charset="0"/>
            </a:endParaRPr>
          </a:p>
        </p:txBody>
      </p:sp>
      <p:pic>
        <p:nvPicPr>
          <p:cNvPr id="146450" name="図 18" descr="スクリーンショット 2013-02-05 19.16.24.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451725" y="2673350"/>
            <a:ext cx="1479550" cy="971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6451" name="Picture 9"/>
          <p:cNvPicPr>
            <a:picLocks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549909" y="4437063"/>
            <a:ext cx="208756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6452" name="Rectangle 13"/>
          <p:cNvSpPr>
            <a:spLocks/>
          </p:cNvSpPr>
          <p:nvPr/>
        </p:nvSpPr>
        <p:spPr bwMode="auto">
          <a:xfrm>
            <a:off x="5651501" y="3914775"/>
            <a:ext cx="216058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a:solidFill>
                  <a:prstClr val="black"/>
                </a:solidFill>
                <a:latin typeface="Calibri Bold" charset="0"/>
                <a:ea typeface="ＭＳ Ｐゴシック"/>
                <a:cs typeface="+mn-cs"/>
                <a:sym typeface="Calibri Bold" charset="0"/>
              </a:rPr>
              <a:t>Agro-meteorological</a:t>
            </a:r>
            <a:br>
              <a:rPr kumimoji="1" lang="en-US" altLang="ja-JP" sz="1600">
                <a:solidFill>
                  <a:prstClr val="black"/>
                </a:solidFill>
                <a:latin typeface="Calibri Bold" charset="0"/>
                <a:ea typeface="ＭＳ Ｐゴシック"/>
                <a:cs typeface="+mn-cs"/>
                <a:sym typeface="Calibri Bold" charset="0"/>
              </a:rPr>
            </a:br>
            <a:r>
              <a:rPr kumimoji="1" lang="en-US" altLang="ja-JP" sz="1600">
                <a:solidFill>
                  <a:prstClr val="black"/>
                </a:solidFill>
                <a:latin typeface="Calibri Bold" charset="0"/>
                <a:ea typeface="ＭＳ Ｐゴシック"/>
                <a:cs typeface="+mn-cs"/>
                <a:sym typeface="Calibri Bold" charset="0"/>
              </a:rPr>
              <a:t>Monitoring</a:t>
            </a:r>
            <a:br>
              <a:rPr kumimoji="1" lang="en-US" altLang="ja-JP" sz="1600">
                <a:solidFill>
                  <a:prstClr val="black"/>
                </a:solidFill>
                <a:latin typeface="Calibri Bold" charset="0"/>
                <a:ea typeface="ＭＳ Ｐゴシック"/>
                <a:cs typeface="+mn-cs"/>
                <a:sym typeface="Calibri Bold" charset="0"/>
              </a:rPr>
            </a:br>
            <a:endParaRPr kumimoji="1" lang="en-US" altLang="ja-JP" sz="1600">
              <a:solidFill>
                <a:prstClr val="black"/>
              </a:solidFill>
              <a:latin typeface="Calibri"/>
              <a:ea typeface="ＭＳ Ｐゴシック"/>
              <a:cs typeface="+mn-cs"/>
              <a:sym typeface="Calibri" pitchFamily="34" charset="0"/>
            </a:endParaRPr>
          </a:p>
        </p:txBody>
      </p:sp>
      <p:pic>
        <p:nvPicPr>
          <p:cNvPr id="146453" name="Picture 10"/>
          <p:cNvPicPr>
            <a:picLocks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79390" y="4221181"/>
            <a:ext cx="1985962" cy="123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6454" name="Rectangle 13"/>
          <p:cNvSpPr>
            <a:spLocks/>
          </p:cNvSpPr>
          <p:nvPr/>
        </p:nvSpPr>
        <p:spPr bwMode="auto">
          <a:xfrm>
            <a:off x="34925" y="4046549"/>
            <a:ext cx="27368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dirty="0">
                <a:solidFill>
                  <a:prstClr val="black"/>
                </a:solidFill>
                <a:latin typeface="Calibri Bold" charset="0"/>
                <a:ea typeface="ＭＳ Ｐゴシック"/>
                <a:cs typeface="+mn-cs"/>
                <a:sym typeface="Calibri Bold" charset="0"/>
              </a:rPr>
              <a:t>Paddy Field Mapping</a:t>
            </a:r>
            <a:br>
              <a:rPr kumimoji="1" lang="en-US" altLang="ja-JP" sz="1600" dirty="0">
                <a:solidFill>
                  <a:prstClr val="black"/>
                </a:solidFill>
                <a:latin typeface="Calibri Bold" charset="0"/>
                <a:ea typeface="ＭＳ Ｐゴシック"/>
                <a:cs typeface="+mn-cs"/>
                <a:sym typeface="Calibri Bold" charset="0"/>
              </a:rPr>
            </a:br>
            <a:endParaRPr kumimoji="1" lang="en-US" altLang="ja-JP" sz="1600" dirty="0">
              <a:solidFill>
                <a:prstClr val="black"/>
              </a:solidFill>
              <a:latin typeface="Calibri"/>
              <a:ea typeface="ＭＳ Ｐゴシック"/>
              <a:cs typeface="+mn-cs"/>
              <a:sym typeface="Calibri" pitchFamily="34" charset="0"/>
            </a:endParaRPr>
          </a:p>
        </p:txBody>
      </p:sp>
      <p:pic>
        <p:nvPicPr>
          <p:cNvPr id="146455" name="図 7"/>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7797801" y="4365643"/>
            <a:ext cx="1208088"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56" name="Rectangle 13"/>
          <p:cNvSpPr>
            <a:spLocks/>
          </p:cNvSpPr>
          <p:nvPr/>
        </p:nvSpPr>
        <p:spPr bwMode="auto">
          <a:xfrm>
            <a:off x="7523163" y="4016378"/>
            <a:ext cx="17272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a:solidFill>
                  <a:prstClr val="black"/>
                </a:solidFill>
                <a:latin typeface="Calibri Bold" charset="0"/>
                <a:ea typeface="ＭＳ Ｐゴシック"/>
                <a:cs typeface="+mn-cs"/>
                <a:sym typeface="Calibri Bold" charset="0"/>
              </a:rPr>
              <a:t>Topography</a:t>
            </a:r>
            <a:endParaRPr kumimoji="1" lang="en-US" altLang="ja-JP" sz="1600">
              <a:solidFill>
                <a:prstClr val="black"/>
              </a:solidFill>
              <a:latin typeface="Calibri"/>
              <a:ea typeface="ＭＳ Ｐゴシック"/>
              <a:cs typeface="+mn-cs"/>
              <a:sym typeface="Calibri" pitchFamily="34" charset="0"/>
            </a:endParaRPr>
          </a:p>
        </p:txBody>
      </p:sp>
      <p:pic>
        <p:nvPicPr>
          <p:cNvPr id="146457" name="Picture 8"/>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2195521" y="4292600"/>
            <a:ext cx="1697037"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46458" name="Rectangle 13"/>
          <p:cNvSpPr>
            <a:spLocks/>
          </p:cNvSpPr>
          <p:nvPr/>
        </p:nvSpPr>
        <p:spPr bwMode="auto">
          <a:xfrm>
            <a:off x="2268538" y="4016378"/>
            <a:ext cx="16557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a:solidFill>
                  <a:prstClr val="black"/>
                </a:solidFill>
                <a:latin typeface="Calibri Bold" charset="0"/>
                <a:ea typeface="ＭＳ Ｐゴシック"/>
                <a:cs typeface="+mn-cs"/>
                <a:sym typeface="Calibri Bold" charset="0"/>
              </a:rPr>
              <a:t>Flood Monitoring</a:t>
            </a:r>
            <a:endParaRPr kumimoji="1" lang="en-US" altLang="ja-JP" sz="1600">
              <a:solidFill>
                <a:prstClr val="black"/>
              </a:solidFill>
              <a:latin typeface="Calibri"/>
              <a:ea typeface="ＭＳ Ｐゴシック"/>
              <a:cs typeface="+mn-cs"/>
              <a:sym typeface="Calibri" pitchFamily="34" charset="0"/>
            </a:endParaRPr>
          </a:p>
        </p:txBody>
      </p:sp>
      <p:sp>
        <p:nvSpPr>
          <p:cNvPr id="146459" name="Rectangle 13"/>
          <p:cNvSpPr>
            <a:spLocks/>
          </p:cNvSpPr>
          <p:nvPr/>
        </p:nvSpPr>
        <p:spPr bwMode="auto">
          <a:xfrm>
            <a:off x="3995740" y="4016378"/>
            <a:ext cx="14398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a:solidFill>
                  <a:prstClr val="black"/>
                </a:solidFill>
                <a:latin typeface="Calibri Bold" charset="0"/>
                <a:ea typeface="ＭＳ Ｐゴシック"/>
                <a:cs typeface="+mn-cs"/>
                <a:sym typeface="Calibri Bold" charset="0"/>
              </a:rPr>
              <a:t>Crop Growth</a:t>
            </a:r>
            <a:endParaRPr kumimoji="1" lang="en-US" altLang="ja-JP" sz="1600">
              <a:solidFill>
                <a:prstClr val="black"/>
              </a:solidFill>
              <a:latin typeface="Calibri"/>
              <a:ea typeface="ＭＳ Ｐゴシック"/>
              <a:cs typeface="+mn-cs"/>
              <a:sym typeface="Calibri" pitchFamily="34" charset="0"/>
            </a:endParaRPr>
          </a:p>
        </p:txBody>
      </p:sp>
      <p:pic>
        <p:nvPicPr>
          <p:cNvPr id="146460" name="図 30"/>
          <p:cNvPicPr>
            <a:picLocks noChangeAspect="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4141796" y="4292618"/>
            <a:ext cx="1119187"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角丸四角形 34"/>
          <p:cNvSpPr/>
          <p:nvPr/>
        </p:nvSpPr>
        <p:spPr bwMode="auto">
          <a:xfrm>
            <a:off x="323853" y="6165868"/>
            <a:ext cx="1800225" cy="576263"/>
          </a:xfrm>
          <a:prstGeom prst="round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l"/>
            <a:r>
              <a:rPr kumimoji="1" lang="en-US" altLang="ja-JP" sz="1400">
                <a:solidFill>
                  <a:srgbClr val="FFFFFF"/>
                </a:solidFill>
                <a:latin typeface="ヒラギノ角ゴ Pro W3" charset="-128"/>
                <a:ea typeface="ヒラギノ角ゴ Pro W3" charset="-128"/>
              </a:rPr>
              <a:t>Agricultural Stat </a:t>
            </a:r>
            <a:endParaRPr kumimoji="1" lang="ja-JP" altLang="en-US" sz="1400">
              <a:solidFill>
                <a:srgbClr val="FFFFFF"/>
              </a:solidFill>
              <a:latin typeface="ヒラギノ角ゴ Pro W3" charset="-128"/>
              <a:ea typeface="ヒラギノ角ゴ Pro W3" charset="-128"/>
            </a:endParaRPr>
          </a:p>
        </p:txBody>
      </p:sp>
      <p:sp>
        <p:nvSpPr>
          <p:cNvPr id="36" name="角丸四角形 35"/>
          <p:cNvSpPr/>
          <p:nvPr/>
        </p:nvSpPr>
        <p:spPr bwMode="auto">
          <a:xfrm>
            <a:off x="2268540" y="6165868"/>
            <a:ext cx="1943100" cy="576263"/>
          </a:xfrm>
          <a:prstGeom prst="round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l"/>
            <a:r>
              <a:rPr kumimoji="1" lang="en-US" altLang="ja-JP" sz="1400">
                <a:solidFill>
                  <a:srgbClr val="FFFFFF"/>
                </a:solidFill>
                <a:latin typeface="ヒラギノ角ゴ Pro W3" charset="-128"/>
                <a:ea typeface="ヒラギノ角ゴ Pro W3" charset="-128"/>
              </a:rPr>
              <a:t>Early Warning</a:t>
            </a:r>
            <a:endParaRPr kumimoji="1" lang="ja-JP" altLang="en-US" sz="1400">
              <a:solidFill>
                <a:srgbClr val="FFFFFF"/>
              </a:solidFill>
              <a:latin typeface="ヒラギノ角ゴ Pro W3" charset="-128"/>
              <a:ea typeface="ヒラギノ角ゴ Pro W3" charset="-128"/>
            </a:endParaRPr>
          </a:p>
        </p:txBody>
      </p:sp>
      <p:sp>
        <p:nvSpPr>
          <p:cNvPr id="37" name="角丸四角形 36"/>
          <p:cNvSpPr/>
          <p:nvPr/>
        </p:nvSpPr>
        <p:spPr bwMode="auto">
          <a:xfrm>
            <a:off x="4427538" y="6165868"/>
            <a:ext cx="2089150" cy="576263"/>
          </a:xfrm>
          <a:prstGeom prst="round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l"/>
            <a:r>
              <a:rPr kumimoji="1" lang="en-US" altLang="ja-JP" sz="1400">
                <a:solidFill>
                  <a:srgbClr val="FFFFFF"/>
                </a:solidFill>
                <a:latin typeface="ヒラギノ角ゴ Pro W3" charset="-128"/>
                <a:ea typeface="ヒラギノ角ゴ Pro W3" charset="-128"/>
              </a:rPr>
              <a:t>Damage Assessment</a:t>
            </a:r>
            <a:endParaRPr kumimoji="1" lang="ja-JP" altLang="en-US" sz="1400">
              <a:solidFill>
                <a:srgbClr val="FFFFFF"/>
              </a:solidFill>
              <a:latin typeface="ヒラギノ角ゴ Pro W3" charset="-128"/>
              <a:ea typeface="ヒラギノ角ゴ Pro W3" charset="-128"/>
            </a:endParaRPr>
          </a:p>
        </p:txBody>
      </p:sp>
      <p:sp>
        <p:nvSpPr>
          <p:cNvPr id="38" name="角丸四角形 37"/>
          <p:cNvSpPr/>
          <p:nvPr/>
        </p:nvSpPr>
        <p:spPr bwMode="auto">
          <a:xfrm>
            <a:off x="6732588" y="6165868"/>
            <a:ext cx="1943100" cy="576263"/>
          </a:xfrm>
          <a:prstGeom prst="round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l"/>
            <a:r>
              <a:rPr kumimoji="1" lang="en-US" altLang="ja-JP" sz="1400">
                <a:solidFill>
                  <a:srgbClr val="FFFFFF"/>
                </a:solidFill>
                <a:latin typeface="ヒラギノ角ゴ Pro W3" charset="-128"/>
                <a:ea typeface="ヒラギノ角ゴ Pro W3" charset="-128"/>
              </a:rPr>
              <a:t>Land Resource Management</a:t>
            </a:r>
            <a:endParaRPr kumimoji="1" lang="ja-JP" altLang="en-US" sz="1400">
              <a:solidFill>
                <a:srgbClr val="FFFFFF"/>
              </a:solidFill>
              <a:latin typeface="ヒラギノ角ゴ Pro W3" charset="-128"/>
              <a:ea typeface="ヒラギノ角ゴ Pro W3" charset="-128"/>
            </a:endParaRPr>
          </a:p>
        </p:txBody>
      </p:sp>
      <p:sp>
        <p:nvSpPr>
          <p:cNvPr id="39" name="下矢印 38"/>
          <p:cNvSpPr/>
          <p:nvPr/>
        </p:nvSpPr>
        <p:spPr bwMode="auto">
          <a:xfrm>
            <a:off x="3059121" y="5661043"/>
            <a:ext cx="3025775" cy="288925"/>
          </a:xfrm>
          <a:prstGeom prst="down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a:lstStyle/>
          <a:p>
            <a:pPr algn="l">
              <a:defRPr/>
            </a:pPr>
            <a:endParaRPr kumimoji="1" lang="ja-JP" altLang="en-US" sz="1800">
              <a:solidFill>
                <a:srgbClr val="000000"/>
              </a:solidFill>
              <a:latin typeface="ヒラギノ角ゴ Pro W3" charset="0"/>
              <a:ea typeface="ヒラギノ角ゴ Pro W3" charset="0"/>
              <a:cs typeface="ヒラギノ角ゴ Pro W3" charset="0"/>
            </a:endParaRPr>
          </a:p>
        </p:txBody>
      </p:sp>
      <p:sp>
        <p:nvSpPr>
          <p:cNvPr id="146466" name="Rectangle 13"/>
          <p:cNvSpPr>
            <a:spLocks/>
          </p:cNvSpPr>
          <p:nvPr/>
        </p:nvSpPr>
        <p:spPr bwMode="auto">
          <a:xfrm>
            <a:off x="179397" y="5805488"/>
            <a:ext cx="22320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b="1" u="sng">
                <a:solidFill>
                  <a:srgbClr val="E60033"/>
                </a:solidFill>
                <a:latin typeface="Calibri Bold" charset="0"/>
                <a:ea typeface="ＭＳ Ｐゴシック"/>
                <a:cs typeface="+mn-cs"/>
                <a:sym typeface="Calibri Bold" charset="0"/>
              </a:rPr>
              <a:t>Agricultural Applications</a:t>
            </a:r>
            <a:endParaRPr kumimoji="1" lang="en-US" altLang="ja-JP" sz="1600" b="1" u="sng">
              <a:solidFill>
                <a:srgbClr val="E60033"/>
              </a:solidFill>
              <a:latin typeface="Calibri"/>
              <a:ea typeface="ＭＳ Ｐゴシック"/>
              <a:cs typeface="+mn-cs"/>
              <a:sym typeface="Calibri" pitchFamily="34" charset="0"/>
            </a:endParaRPr>
          </a:p>
        </p:txBody>
      </p:sp>
      <p:sp>
        <p:nvSpPr>
          <p:cNvPr id="146467" name="Rectangle 13"/>
          <p:cNvSpPr>
            <a:spLocks/>
          </p:cNvSpPr>
          <p:nvPr/>
        </p:nvSpPr>
        <p:spPr bwMode="auto">
          <a:xfrm>
            <a:off x="34925" y="3759205"/>
            <a:ext cx="28082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b="1" u="sng">
                <a:solidFill>
                  <a:srgbClr val="E60033"/>
                </a:solidFill>
                <a:latin typeface="Calibri Bold" charset="0"/>
                <a:ea typeface="ＭＳ Ｐゴシック"/>
                <a:cs typeface="+mn-cs"/>
                <a:sym typeface="Calibri Bold" charset="0"/>
              </a:rPr>
              <a:t>Products from satellite data</a:t>
            </a:r>
            <a:endParaRPr kumimoji="1" lang="en-US" altLang="ja-JP" sz="1600" b="1" u="sng">
              <a:solidFill>
                <a:srgbClr val="E60033"/>
              </a:solidFill>
              <a:latin typeface="Calibri"/>
              <a:ea typeface="ＭＳ Ｐゴシック"/>
              <a:cs typeface="+mn-cs"/>
              <a:sym typeface="Calibri" pitchFamily="34" charset="0"/>
            </a:endParaRPr>
          </a:p>
        </p:txBody>
      </p:sp>
      <p:sp>
        <p:nvSpPr>
          <p:cNvPr id="146468" name="Rectangle 13"/>
          <p:cNvSpPr>
            <a:spLocks/>
          </p:cNvSpPr>
          <p:nvPr/>
        </p:nvSpPr>
        <p:spPr bwMode="auto">
          <a:xfrm>
            <a:off x="250826" y="1916113"/>
            <a:ext cx="28082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spAutoFit/>
          </a:bodyPr>
          <a:lstStyle/>
          <a:p>
            <a:pPr marL="39688" algn="l"/>
            <a:r>
              <a:rPr kumimoji="1" lang="en-US" altLang="ja-JP" sz="1600" b="1" u="sng">
                <a:solidFill>
                  <a:srgbClr val="E60033"/>
                </a:solidFill>
                <a:latin typeface="Calibri Bold" charset="0"/>
                <a:ea typeface="ＭＳ Ｐゴシック"/>
                <a:cs typeface="+mn-cs"/>
                <a:sym typeface="Calibri Bold" charset="0"/>
              </a:rPr>
              <a:t>Satellites/Sensors</a:t>
            </a:r>
            <a:endParaRPr kumimoji="1" lang="en-US" altLang="ja-JP" sz="1600" b="1" u="sng">
              <a:solidFill>
                <a:srgbClr val="E60033"/>
              </a:solidFill>
              <a:latin typeface="Calibri"/>
              <a:ea typeface="ＭＳ Ｐゴシック"/>
              <a:cs typeface="+mn-cs"/>
              <a:sym typeface="Calibri" pitchFamily="34" charset="0"/>
            </a:endParaRPr>
          </a:p>
        </p:txBody>
      </p:sp>
      <p:sp>
        <p:nvSpPr>
          <p:cNvPr id="40" name="タイトル 1"/>
          <p:cNvSpPr txBox="1">
            <a:spLocks/>
          </p:cNvSpPr>
          <p:nvPr/>
        </p:nvSpPr>
        <p:spPr bwMode="auto">
          <a:xfrm>
            <a:off x="0" y="-3044"/>
            <a:ext cx="9144000" cy="780851"/>
          </a:xfrm>
          <a:prstGeom prst="rect">
            <a:avLst/>
          </a:prstGeom>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fontAlgn="auto">
              <a:spcAft>
                <a:spcPts val="0"/>
              </a:spcAft>
              <a:defRPr/>
            </a:pPr>
            <a:r>
              <a:rPr lang="en-US" altLang="ja-JP" sz="3200">
                <a:solidFill>
                  <a:prstClr val="white"/>
                </a:solidFill>
              </a:rPr>
              <a:t>Data Integration</a:t>
            </a:r>
            <a:endParaRPr lang="en-US" altLang="ja-JP" sz="3200" b="1" dirty="0">
              <a:solidFill>
                <a:prstClr val="white"/>
              </a:solidFill>
            </a:endParaRPr>
          </a:p>
        </p:txBody>
      </p:sp>
    </p:spTree>
    <p:extLst>
      <p:ext uri="{BB962C8B-B14F-4D97-AF65-F5344CB8AC3E}">
        <p14:creationId xmlns:p14="http://schemas.microsoft.com/office/powerpoint/2010/main" xmlns="" val="25466481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ln/>
        </p:spPr>
        <p:txBody>
          <a:bodyPr rIns="132080"/>
          <a:lstStyle/>
          <a:p>
            <a:r>
              <a:rPr lang="en-US" altLang="ja-JP">
                <a:ea typeface="ＭＳ Ｐゴシック" charset="-128"/>
              </a:rPr>
              <a:t>Seasonal Backscatter Characteristics of Paddy Field </a:t>
            </a:r>
          </a:p>
        </p:txBody>
      </p:sp>
      <p:sp>
        <p:nvSpPr>
          <p:cNvPr id="109570" name="Rectangle 2"/>
          <p:cNvSpPr>
            <a:spLocks noGrp="1" noChangeArrowheads="1"/>
          </p:cNvSpPr>
          <p:nvPr>
            <p:ph type="body" idx="1"/>
          </p:nvPr>
        </p:nvSpPr>
        <p:spPr>
          <a:ln/>
        </p:spPr>
        <p:txBody>
          <a:bodyPr rIns="132080"/>
          <a:lstStyle/>
          <a:p>
            <a:r>
              <a:rPr lang="en-US" altLang="ja-JP">
                <a:ea typeface="ＭＳ Ｐゴシック" charset="-128"/>
              </a:rPr>
              <a:t>Seasonal changes in microwave backscatter is useful information to detect paddy field area.</a:t>
            </a:r>
          </a:p>
        </p:txBody>
      </p:sp>
      <p:pic>
        <p:nvPicPr>
          <p:cNvPr id="109571" name="Picture 3"/>
          <p:cNvPicPr>
            <a:picLocks noChangeAspect="1" noChangeArrowheads="1"/>
          </p:cNvPicPr>
          <p:nvPr/>
        </p:nvPicPr>
        <p:blipFill>
          <a:blip r:embed="rId2" cstate="print"/>
          <a:srcRect/>
          <a:stretch>
            <a:fillRect/>
          </a:stretch>
        </p:blipFill>
        <p:spPr bwMode="auto">
          <a:xfrm>
            <a:off x="558806" y="1587500"/>
            <a:ext cx="8255000" cy="4167188"/>
          </a:xfrm>
          <a:prstGeom prst="rect">
            <a:avLst/>
          </a:prstGeom>
          <a:noFill/>
          <a:ln w="12700" cap="flat">
            <a:noFill/>
            <a:miter lim="800000"/>
            <a:headEnd/>
            <a:tailEnd/>
          </a:ln>
        </p:spPr>
      </p:pic>
      <p:pic>
        <p:nvPicPr>
          <p:cNvPr id="109572" name="Picture 4"/>
          <p:cNvPicPr>
            <a:picLocks noChangeAspect="1" noChangeArrowheads="1"/>
          </p:cNvPicPr>
          <p:nvPr/>
        </p:nvPicPr>
        <p:blipFill>
          <a:blip r:embed="rId3" cstate="print"/>
          <a:srcRect/>
          <a:stretch>
            <a:fillRect/>
          </a:stretch>
        </p:blipFill>
        <p:spPr bwMode="auto">
          <a:xfrm>
            <a:off x="5956306" y="5524516"/>
            <a:ext cx="1270000" cy="904875"/>
          </a:xfrm>
          <a:prstGeom prst="rect">
            <a:avLst/>
          </a:prstGeom>
          <a:noFill/>
          <a:ln w="12700" cap="flat">
            <a:noFill/>
            <a:miter lim="800000"/>
            <a:headEnd/>
            <a:tailEnd/>
          </a:ln>
        </p:spPr>
      </p:pic>
      <p:pic>
        <p:nvPicPr>
          <p:cNvPr id="109573" name="Picture 5"/>
          <p:cNvPicPr>
            <a:picLocks noChangeAspect="1" noChangeArrowheads="1"/>
          </p:cNvPicPr>
          <p:nvPr/>
        </p:nvPicPr>
        <p:blipFill>
          <a:blip r:embed="rId4" cstate="print"/>
          <a:srcRect/>
          <a:stretch>
            <a:fillRect/>
          </a:stretch>
        </p:blipFill>
        <p:spPr bwMode="auto">
          <a:xfrm>
            <a:off x="4165606" y="5511800"/>
            <a:ext cx="1270000" cy="909638"/>
          </a:xfrm>
          <a:prstGeom prst="rect">
            <a:avLst/>
          </a:prstGeom>
          <a:noFill/>
          <a:ln w="12700" cap="flat">
            <a:noFill/>
            <a:miter lim="800000"/>
            <a:headEnd/>
            <a:tailEnd/>
          </a:ln>
        </p:spPr>
      </p:pic>
      <p:pic>
        <p:nvPicPr>
          <p:cNvPr id="109574" name="Picture 6"/>
          <p:cNvPicPr>
            <a:picLocks noChangeAspect="1" noChangeArrowheads="1"/>
          </p:cNvPicPr>
          <p:nvPr/>
        </p:nvPicPr>
        <p:blipFill>
          <a:blip r:embed="rId5" cstate="print"/>
          <a:srcRect/>
          <a:stretch>
            <a:fillRect/>
          </a:stretch>
        </p:blipFill>
        <p:spPr bwMode="auto">
          <a:xfrm>
            <a:off x="2692402" y="5511816"/>
            <a:ext cx="1270000" cy="912813"/>
          </a:xfrm>
          <a:prstGeom prst="rect">
            <a:avLst/>
          </a:prstGeom>
          <a:noFill/>
          <a:ln w="12700" cap="flat">
            <a:noFill/>
            <a:miter lim="800000"/>
            <a:headEnd/>
            <a:tailEnd/>
          </a:ln>
        </p:spPr>
      </p:pic>
      <p:sp>
        <p:nvSpPr>
          <p:cNvPr id="109575" name="Rectangle 7"/>
          <p:cNvSpPr>
            <a:spLocks/>
          </p:cNvSpPr>
          <p:nvPr/>
        </p:nvSpPr>
        <p:spPr bwMode="auto">
          <a:xfrm>
            <a:off x="522296" y="5799153"/>
            <a:ext cx="1603709" cy="353943"/>
          </a:xfrm>
          <a:prstGeom prst="rect">
            <a:avLst/>
          </a:prstGeom>
          <a:noFill/>
          <a:ln w="12700" cap="flat">
            <a:noFill/>
            <a:miter lim="800000"/>
            <a:headEnd type="none" w="med" len="med"/>
            <a:tailEnd type="none" w="med" len="med"/>
          </a:ln>
        </p:spPr>
        <p:txBody>
          <a:bodyPr wrap="none" lIns="38100" tIns="38100" rIns="38100" bIns="38100">
            <a:spAutoFit/>
          </a:bodyPr>
          <a:lstStyle/>
          <a:p>
            <a:pPr algn="l"/>
            <a:r>
              <a:rPr lang="en-US" altLang="ja-JP" sz="1800">
                <a:solidFill>
                  <a:schemeClr val="tx1"/>
                </a:solidFill>
                <a:latin typeface="Calibri Bold" charset="0"/>
                <a:ea typeface="ＭＳ Ｐゴシック" charset="-128"/>
                <a:sym typeface="Calibri Bold" charset="0"/>
              </a:rPr>
              <a:t>SAR Backscatter</a:t>
            </a:r>
          </a:p>
        </p:txBody>
      </p:sp>
      <p:sp>
        <p:nvSpPr>
          <p:cNvPr id="109576" name="Rectangle 8"/>
          <p:cNvSpPr>
            <a:spLocks/>
          </p:cNvSpPr>
          <p:nvPr/>
        </p:nvSpPr>
        <p:spPr bwMode="auto">
          <a:xfrm>
            <a:off x="635002" y="6261100"/>
            <a:ext cx="1270000" cy="76200"/>
          </a:xfrm>
          <a:prstGeom prst="rect">
            <a:avLst/>
          </a:prstGeom>
          <a:gradFill rotWithShape="0">
            <a:gsLst>
              <a:gs pos="0">
                <a:srgbClr val="464658"/>
              </a:gs>
              <a:gs pos="100000">
                <a:srgbClr val="FFFFFF"/>
              </a:gs>
            </a:gsLst>
            <a:lin ang="0" scaled="1"/>
          </a:gradFill>
          <a:ln w="9525" cap="flat">
            <a:solidFill>
              <a:schemeClr val="tx1"/>
            </a:solidFill>
            <a:prstDash val="solid"/>
            <a:miter lim="800000"/>
            <a:headEnd type="none" w="med" len="med"/>
            <a:tailEnd type="none" w="med" len="med"/>
          </a:ln>
        </p:spPr>
        <p:txBody>
          <a:bodyPr lIns="0" tIns="0" rIns="0" bIns="0"/>
          <a:lstStyle/>
          <a:p>
            <a:endParaRPr lang="ja-JP" altLang="en-US"/>
          </a:p>
        </p:txBody>
      </p:sp>
      <p:sp>
        <p:nvSpPr>
          <p:cNvPr id="109577" name="Rectangle 9"/>
          <p:cNvSpPr>
            <a:spLocks/>
          </p:cNvSpPr>
          <p:nvPr/>
        </p:nvSpPr>
        <p:spPr bwMode="auto">
          <a:xfrm>
            <a:off x="393701" y="6299200"/>
            <a:ext cx="374398" cy="292388"/>
          </a:xfrm>
          <a:prstGeom prst="rect">
            <a:avLst/>
          </a:prstGeom>
          <a:noFill/>
          <a:ln w="12700" cap="flat">
            <a:noFill/>
            <a:miter lim="800000"/>
            <a:headEnd type="none" w="med" len="med"/>
            <a:tailEnd type="none" w="med" len="med"/>
          </a:ln>
        </p:spPr>
        <p:txBody>
          <a:bodyPr wrap="none" lIns="38100" tIns="38100" rIns="38100" bIns="38100">
            <a:spAutoFit/>
          </a:bodyPr>
          <a:lstStyle/>
          <a:p>
            <a:pPr algn="l"/>
            <a:r>
              <a:rPr lang="en-US" altLang="ja-JP" sz="1400">
                <a:solidFill>
                  <a:schemeClr val="tx1"/>
                </a:solidFill>
                <a:latin typeface="Calibri" charset="0"/>
                <a:ea typeface="ＭＳ Ｐゴシック" charset="-128"/>
                <a:sym typeface="Calibri" charset="0"/>
              </a:rPr>
              <a:t>Low</a:t>
            </a:r>
          </a:p>
        </p:txBody>
      </p:sp>
      <p:sp>
        <p:nvSpPr>
          <p:cNvPr id="109578" name="Rectangle 10"/>
          <p:cNvSpPr>
            <a:spLocks/>
          </p:cNvSpPr>
          <p:nvPr/>
        </p:nvSpPr>
        <p:spPr bwMode="auto">
          <a:xfrm>
            <a:off x="1739910" y="6299200"/>
            <a:ext cx="410369" cy="292388"/>
          </a:xfrm>
          <a:prstGeom prst="rect">
            <a:avLst/>
          </a:prstGeom>
          <a:noFill/>
          <a:ln w="12700" cap="flat">
            <a:noFill/>
            <a:miter lim="800000"/>
            <a:headEnd type="none" w="med" len="med"/>
            <a:tailEnd type="none" w="med" len="med"/>
          </a:ln>
        </p:spPr>
        <p:txBody>
          <a:bodyPr wrap="none" lIns="38100" tIns="38100" rIns="38100" bIns="38100">
            <a:spAutoFit/>
          </a:bodyPr>
          <a:lstStyle/>
          <a:p>
            <a:pPr algn="l"/>
            <a:r>
              <a:rPr lang="en-US" altLang="ja-JP" sz="1400">
                <a:solidFill>
                  <a:schemeClr val="tx1"/>
                </a:solidFill>
                <a:latin typeface="Calibri" charset="0"/>
                <a:ea typeface="ＭＳ Ｐゴシック" charset="-128"/>
                <a:sym typeface="Calibri" charset="0"/>
              </a:rPr>
              <a:t>High</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ホワイト コピー 8">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ホワイト コピー 8">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ホワイト コピー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ホワイト">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ホワイト">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ホワイ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ホワイト">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ホワイト">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ホワイ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en">
  <a:themeElements>
    <a:clrScheme name="Presentation7 1">
      <a:dk1>
        <a:srgbClr val="5F87D7"/>
      </a:dk1>
      <a:lt1>
        <a:srgbClr val="99CCFF"/>
      </a:lt1>
      <a:dk2>
        <a:srgbClr val="000066"/>
      </a:dk2>
      <a:lt2>
        <a:srgbClr val="FFFFFF"/>
      </a:lt2>
      <a:accent1>
        <a:srgbClr val="86C05A"/>
      </a:accent1>
      <a:accent2>
        <a:srgbClr val="33CCFF"/>
      </a:accent2>
      <a:accent3>
        <a:srgbClr val="AAAAB8"/>
      </a:accent3>
      <a:accent4>
        <a:srgbClr val="82AEDA"/>
      </a:accent4>
      <a:accent5>
        <a:srgbClr val="C3DCB5"/>
      </a:accent5>
      <a:accent6>
        <a:srgbClr val="2DB9E7"/>
      </a:accent6>
      <a:hlink>
        <a:srgbClr val="9999FF"/>
      </a:hlink>
      <a:folHlink>
        <a:srgbClr val="969696"/>
      </a:folHlink>
    </a:clrScheme>
    <a:fontScheme name="Presentation7">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esentation7 1">
        <a:dk1>
          <a:srgbClr val="5F87D7"/>
        </a:dk1>
        <a:lt1>
          <a:srgbClr val="99CCFF"/>
        </a:lt1>
        <a:dk2>
          <a:srgbClr val="000066"/>
        </a:dk2>
        <a:lt2>
          <a:srgbClr val="FFFFFF"/>
        </a:lt2>
        <a:accent1>
          <a:srgbClr val="86C05A"/>
        </a:accent1>
        <a:accent2>
          <a:srgbClr val="33CCFF"/>
        </a:accent2>
        <a:accent3>
          <a:srgbClr val="AAAAB8"/>
        </a:accent3>
        <a:accent4>
          <a:srgbClr val="82AEDA"/>
        </a:accent4>
        <a:accent5>
          <a:srgbClr val="C3DCB5"/>
        </a:accent5>
        <a:accent6>
          <a:srgbClr val="2DB9E7"/>
        </a:accent6>
        <a:hlink>
          <a:srgbClr val="9999FF"/>
        </a:hlink>
        <a:folHlink>
          <a:srgbClr val="969696"/>
        </a:folHlink>
      </a:clrScheme>
      <a:clrMap bg1="dk2" tx1="lt1" bg2="dk1" tx2="lt2" accent1="accent1" accent2="accent2" accent3="accent3" accent4="accent4" accent5="accent5" accent6="accent6" hlink="hlink" folHlink="folHlink"/>
    </a:extraClrScheme>
    <a:extraClrScheme>
      <a:clrScheme name="Presentation7 2">
        <a:dk1>
          <a:srgbClr val="2032B8"/>
        </a:dk1>
        <a:lt1>
          <a:srgbClr val="99CCFF"/>
        </a:lt1>
        <a:dk2>
          <a:srgbClr val="1940BB"/>
        </a:dk2>
        <a:lt2>
          <a:srgbClr val="FFFFFF"/>
        </a:lt2>
        <a:accent1>
          <a:srgbClr val="86C05A"/>
        </a:accent1>
        <a:accent2>
          <a:srgbClr val="9999FF"/>
        </a:accent2>
        <a:accent3>
          <a:srgbClr val="ABAFDA"/>
        </a:accent3>
        <a:accent4>
          <a:srgbClr val="82AEDA"/>
        </a:accent4>
        <a:accent5>
          <a:srgbClr val="C3DCB5"/>
        </a:accent5>
        <a:accent6>
          <a:srgbClr val="8A8AE7"/>
        </a:accent6>
        <a:hlink>
          <a:srgbClr val="0099CC"/>
        </a:hlink>
        <a:folHlink>
          <a:srgbClr val="336699"/>
        </a:folHlink>
      </a:clrScheme>
      <a:clrMap bg1="dk2" tx1="lt1" bg2="dk1" tx2="lt2" accent1="accent1" accent2="accent2" accent3="accent3" accent4="accent4" accent5="accent5" accent6="accent6" hlink="hlink" folHlink="folHlink"/>
    </a:extraClrScheme>
    <a:extraClrScheme>
      <a:clrScheme name="Presentation7 3">
        <a:dk1>
          <a:srgbClr val="31A6E1"/>
        </a:dk1>
        <a:lt1>
          <a:srgbClr val="99CCFF"/>
        </a:lt1>
        <a:dk2>
          <a:srgbClr val="095C7D"/>
        </a:dk2>
        <a:lt2>
          <a:srgbClr val="FFFFFF"/>
        </a:lt2>
        <a:accent1>
          <a:srgbClr val="3961E1"/>
        </a:accent1>
        <a:accent2>
          <a:srgbClr val="9999FF"/>
        </a:accent2>
        <a:accent3>
          <a:srgbClr val="AAB5BF"/>
        </a:accent3>
        <a:accent4>
          <a:srgbClr val="82AEDA"/>
        </a:accent4>
        <a:accent5>
          <a:srgbClr val="AEB7EE"/>
        </a:accent5>
        <a:accent6>
          <a:srgbClr val="8A8AE7"/>
        </a:accent6>
        <a:hlink>
          <a:srgbClr val="009999"/>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mbria"/>
        <a:ea typeface="Arial Unicode MS"/>
        <a:cs typeface=""/>
      </a:majorFont>
      <a:minorFont>
        <a:latin typeface="Calibri"/>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ホワイト コピー 7">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ホワイト コピー 7">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ホワイト コピー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 タイトル スライド">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タイトル スライド">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Default - タイトル スライ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タイトルとコンテンツ">
  <a:themeElements>
    <a:clrScheme name="">
      <a:dk1>
        <a:srgbClr val="000000"/>
      </a:dk1>
      <a:lt1>
        <a:srgbClr val="FFFFFF"/>
      </a:lt1>
      <a:dk2>
        <a:srgbClr val="000000"/>
      </a:dk2>
      <a:lt2>
        <a:srgbClr val="EEECE1"/>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Default - タイトルとコンテンツ">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Default - タイトルとコンテン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ホワイト コピー 3">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ホワイト コピー 3">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ホワイト コピー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Pages>0</Pages>
  <Words>2856</Words>
  <Characters>0</Characters>
  <Application>Microsoft Office PowerPoint</Application>
  <PresentationFormat>画面に合わせる (4:3)</PresentationFormat>
  <Lines>0</Lines>
  <Paragraphs>457</Paragraphs>
  <Slides>45</Slides>
  <Notes>6</Notes>
  <HiddenSlides>0</HiddenSlides>
  <MMClips>0</MMClips>
  <ScaleCrop>false</ScaleCrop>
  <HeadingPairs>
    <vt:vector size="6" baseType="variant">
      <vt:variant>
        <vt:lpstr>テーマ</vt:lpstr>
      </vt:variant>
      <vt:variant>
        <vt:i4>25</vt:i4>
      </vt:variant>
      <vt:variant>
        <vt:lpstr>埋め込まれた OLE サーバー</vt:lpstr>
      </vt:variant>
      <vt:variant>
        <vt:i4>1</vt:i4>
      </vt:variant>
      <vt:variant>
        <vt:lpstr>スライド タイトル</vt:lpstr>
      </vt:variant>
      <vt:variant>
        <vt:i4>45</vt:i4>
      </vt:variant>
    </vt:vector>
  </HeadingPairs>
  <TitlesOfParts>
    <vt:vector size="71" baseType="lpstr">
      <vt:lpstr>ホワイト コピー 8</vt:lpstr>
      <vt:lpstr>デザインの設定</vt:lpstr>
      <vt:lpstr>1_デザインの設定</vt:lpstr>
      <vt:lpstr>1_Default - タイトル スライド</vt:lpstr>
      <vt:lpstr>Default - タイトルとコンテンツ</vt:lpstr>
      <vt:lpstr>ホワイト コピー 3</vt:lpstr>
      <vt:lpstr>Office Theme</vt:lpstr>
      <vt:lpstr>2_Office Theme</vt:lpstr>
      <vt:lpstr>1_Office テーマ</vt:lpstr>
      <vt:lpstr>ホワイト</vt:lpstr>
      <vt:lpstr>2_デザインの設定</vt:lpstr>
      <vt:lpstr>4_Office Theme</vt:lpstr>
      <vt:lpstr>2_Custom Design</vt:lpstr>
      <vt:lpstr>3_デザインの設定</vt:lpstr>
      <vt:lpstr>1_ホワイト</vt:lpstr>
      <vt:lpstr>4_デザインの設定</vt:lpstr>
      <vt:lpstr>Office テーマ</vt:lpstr>
      <vt:lpstr>5_デザインの設定</vt:lpstr>
      <vt:lpstr>3_Office Theme</vt:lpstr>
      <vt:lpstr>7_en</vt:lpstr>
      <vt:lpstr>3_Office テーマ</vt:lpstr>
      <vt:lpstr>1_Office Theme</vt:lpstr>
      <vt:lpstr>ホワイト コピー 7</vt:lpstr>
      <vt:lpstr>5_Office Theme</vt:lpstr>
      <vt:lpstr>6_Office Theme</vt:lpstr>
      <vt:lpstr>Worksheet</vt:lpstr>
      <vt:lpstr> Asia-Rice team Update</vt:lpstr>
      <vt:lpstr>G20 France 2011 Summit Final Declaration</vt:lpstr>
      <vt:lpstr>Contributions of Remote Sensing to GLAM</vt:lpstr>
      <vt:lpstr>Importance of Rice in Asia</vt:lpstr>
      <vt:lpstr>Special Characteristics of Asian Rice Crop Growing Regions</vt:lpstr>
      <vt:lpstr>Asia rice crop team  in GEO GLAM</vt:lpstr>
      <vt:lpstr>Asia Rice crop target products / services</vt:lpstr>
      <vt:lpstr>スライド 8</vt:lpstr>
      <vt:lpstr>Seasonal Backscatter Characteristics of Paddy Field </vt:lpstr>
      <vt:lpstr>Product examples</vt:lpstr>
      <vt:lpstr>Asia Rice crop team meeting in Bali, ACRS2013 co-hosted by MOA and JAXA</vt:lpstr>
      <vt:lpstr>スライド 12</vt:lpstr>
      <vt:lpstr>Scope of Phase 1</vt:lpstr>
      <vt:lpstr>Country Phasing</vt:lpstr>
      <vt:lpstr>スライド 15</vt:lpstr>
      <vt:lpstr>スライド 16</vt:lpstr>
      <vt:lpstr>スライド 17</vt:lpstr>
      <vt:lpstr>Phase 1A discussion topic  with CEOS</vt:lpstr>
      <vt:lpstr>GEO GLAM Outlook to FAO AMIS Agro-met information using satellites</vt:lpstr>
      <vt:lpstr>Collaboration with AFSIS for phase 1A - Rice Growth Outlook </vt:lpstr>
      <vt:lpstr>スライド 21</vt:lpstr>
      <vt:lpstr>Assessment Source for Rice Growth Outlook</vt:lpstr>
      <vt:lpstr>JASMIN - Data-distribution System for Rice Outlook</vt:lpstr>
      <vt:lpstr>Precipitation</vt:lpstr>
      <vt:lpstr>Data requirement for outlook</vt:lpstr>
      <vt:lpstr>スライド 26</vt:lpstr>
      <vt:lpstr>APPENDIX – phase 1a requirements</vt:lpstr>
      <vt:lpstr>スライド 28</vt:lpstr>
      <vt:lpstr>スライド 29</vt:lpstr>
      <vt:lpstr>Technical Demonstrator Sites (TDS) for Asia-RiCE</vt:lpstr>
      <vt:lpstr>スライド 31</vt:lpstr>
      <vt:lpstr>Phase 1A: Thailand</vt:lpstr>
      <vt:lpstr>Phase 1A: Vietnam (North) – Thai Binh</vt:lpstr>
      <vt:lpstr>Phase 1A: Vietnam (South) – An Giang</vt:lpstr>
      <vt:lpstr>Phase 1A Crop Calendars</vt:lpstr>
      <vt:lpstr>APPENDIX – phase 1a countries</vt:lpstr>
      <vt:lpstr>スライド 37</vt:lpstr>
      <vt:lpstr>スライド 38</vt:lpstr>
      <vt:lpstr>Indonesia TDS - framework of operational use after this prototyping</vt:lpstr>
      <vt:lpstr>スライド 40</vt:lpstr>
      <vt:lpstr>スライド 41</vt:lpstr>
      <vt:lpstr>APPENDIX – JAXA’s new mission for geo glam</vt:lpstr>
      <vt:lpstr>スライド 43</vt:lpstr>
      <vt:lpstr>スライド 44</vt:lpstr>
      <vt:lpstr>Global Precipitation Measurement (GPM)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大吉 慶</dc:creator>
  <cp:lastModifiedBy>note</cp:lastModifiedBy>
  <cp:revision>180</cp:revision>
  <dcterms:modified xsi:type="dcterms:W3CDTF">2014-02-26T14:10:13Z</dcterms:modified>
</cp:coreProperties>
</file>