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2"/>
  </p:notesMasterIdLst>
  <p:sldIdLst>
    <p:sldId id="307" r:id="rId2"/>
    <p:sldId id="713" r:id="rId3"/>
    <p:sldId id="716" r:id="rId4"/>
    <p:sldId id="717" r:id="rId5"/>
    <p:sldId id="707" r:id="rId6"/>
    <p:sldId id="728" r:id="rId7"/>
    <p:sldId id="729" r:id="rId8"/>
    <p:sldId id="744" r:id="rId9"/>
    <p:sldId id="742" r:id="rId10"/>
    <p:sldId id="743" r:id="rId11"/>
    <p:sldId id="747" r:id="rId12"/>
    <p:sldId id="748" r:id="rId13"/>
    <p:sldId id="749" r:id="rId14"/>
    <p:sldId id="750" r:id="rId15"/>
    <p:sldId id="741" r:id="rId16"/>
    <p:sldId id="746" r:id="rId17"/>
    <p:sldId id="753" r:id="rId18"/>
    <p:sldId id="755" r:id="rId19"/>
    <p:sldId id="756" r:id="rId20"/>
    <p:sldId id="757" r:id="rId2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CCCC"/>
    <a:srgbClr val="009900"/>
    <a:srgbClr val="FF2F2F"/>
    <a:srgbClr val="FFC000"/>
    <a:srgbClr val="FCDE04"/>
    <a:srgbClr val="B7E6E7"/>
    <a:srgbClr val="00CC99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91799" autoAdjust="0"/>
  </p:normalViewPr>
  <p:slideViewPr>
    <p:cSldViewPr snapToGrid="0">
      <p:cViewPr>
        <p:scale>
          <a:sx n="66" d="100"/>
          <a:sy n="66" d="100"/>
        </p:scale>
        <p:origin x="-205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17570C66-0608-48F1-880F-FB18653CE0E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321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3EA12-BF0D-4C27-A21F-EA3C511DA02A}" type="slidenum">
              <a:rPr lang="fr-FR"/>
              <a:pPr/>
              <a:t>1</a:t>
            </a:fld>
            <a:endParaRPr lang="fr-F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T. Newby Agricultural Research Council - South Africa</a:t>
            </a:r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 for all application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require</a:t>
            </a:r>
            <a:r>
              <a:rPr lang="fr-BE" baseline="0" dirty="0" smtClean="0"/>
              <a:t> data </a:t>
            </a:r>
            <a:r>
              <a:rPr lang="fr-BE" baseline="0" dirty="0" err="1" smtClean="0"/>
              <a:t>acquired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regularly</a:t>
            </a:r>
            <a:r>
              <a:rPr lang="fr-BE" baseline="0" dirty="0" smtClean="0"/>
              <a:t> </a:t>
            </a:r>
            <a:r>
              <a:rPr lang="fr-BE" dirty="0" smtClean="0"/>
              <a:t>, not </a:t>
            </a:r>
            <a:r>
              <a:rPr lang="fr-BE" dirty="0" err="1" smtClean="0"/>
              <a:t>only</a:t>
            </a:r>
            <a:r>
              <a:rPr lang="fr-BE" dirty="0" smtClean="0"/>
              <a:t> for agriculture monitoring, </a:t>
            </a:r>
            <a:r>
              <a:rPr lang="fr-BE" baseline="0" dirty="0" smtClean="0"/>
              <a:t>, a multi-</a:t>
            </a:r>
            <a:r>
              <a:rPr lang="fr-BE" baseline="0" dirty="0" err="1" smtClean="0"/>
              <a:t>sensor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approach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considered</a:t>
            </a:r>
            <a:r>
              <a:rPr lang="fr-BE" baseline="0" dirty="0" smtClean="0"/>
              <a:t>.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optic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through</a:t>
            </a:r>
            <a:r>
              <a:rPr lang="fr-BE" baseline="0" dirty="0" smtClean="0"/>
              <a:t> the JECAM initiative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acquired</a:t>
            </a:r>
            <a:r>
              <a:rPr lang="fr-BE" baseline="0" dirty="0" smtClean="0"/>
              <a:t> RADARSAT-2 data . </a:t>
            </a:r>
            <a:r>
              <a:rPr lang="fr-BE" baseline="0" dirty="0" err="1" smtClean="0"/>
              <a:t>Advantage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SAR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affected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cloud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cover</a:t>
            </a:r>
            <a:r>
              <a:rPr lang="fr-BE" baseline="0" dirty="0" smtClean="0"/>
              <a:t> but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SAR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difficult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intepret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presence</a:t>
            </a:r>
            <a:r>
              <a:rPr lang="fr-BE" baseline="0" dirty="0" smtClean="0"/>
              <a:t> of lot of noise. (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EED1-D93E-43FF-ABF4-AD16EB407499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268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Figure 4.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Average yield gaps for major cereal crops, maize, wheat and rice [4].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0C66-0608-48F1-880F-FB18653CE0E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85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DF1F2-F652-4DCE-B216-A72BD326B94A}" type="slidenum">
              <a:rPr lang="fr-FR"/>
              <a:pPr/>
              <a:t>3</a:t>
            </a:fld>
            <a:endParaRPr lang="fr-FR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As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clear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need</a:t>
            </a:r>
            <a:r>
              <a:rPr lang="fr-BE" dirty="0"/>
              <a:t> all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why</a:t>
            </a:r>
            <a:r>
              <a:rPr lang="fr-BE" dirty="0"/>
              <a:t> ….</a:t>
            </a:r>
          </a:p>
          <a:p>
            <a:endParaRPr lang="fr-BE" dirty="0"/>
          </a:p>
          <a:p>
            <a:r>
              <a:rPr lang="fr-BE" dirty="0" err="1"/>
              <a:t>Unlike</a:t>
            </a:r>
            <a:r>
              <a:rPr lang="fr-BE" dirty="0"/>
              <a:t> in </a:t>
            </a:r>
            <a:r>
              <a:rPr lang="fr-BE" dirty="0" err="1"/>
              <a:t>forest</a:t>
            </a:r>
            <a:r>
              <a:rPr lang="fr-BE" dirty="0"/>
              <a:t> area </a:t>
            </a:r>
            <a:r>
              <a:rPr lang="fr-BE" dirty="0" err="1"/>
              <a:t>where</a:t>
            </a:r>
            <a:r>
              <a:rPr lang="fr-BE" dirty="0"/>
              <a:t> change do not </a:t>
            </a:r>
            <a:r>
              <a:rPr lang="fr-BE" dirty="0" err="1"/>
              <a:t>need</a:t>
            </a:r>
            <a:r>
              <a:rPr lang="fr-BE" dirty="0"/>
              <a:t> to go </a:t>
            </a:r>
            <a:r>
              <a:rPr lang="fr-BE" dirty="0" err="1"/>
              <a:t>through</a:t>
            </a:r>
            <a:r>
              <a:rPr lang="fr-BE" dirty="0"/>
              <a:t> the </a:t>
            </a:r>
            <a:r>
              <a:rPr lang="fr-BE" dirty="0" err="1"/>
              <a:t>mapping</a:t>
            </a:r>
            <a:r>
              <a:rPr lang="fr-BE" dirty="0"/>
              <a:t>,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not </a:t>
            </a:r>
            <a:r>
              <a:rPr lang="fr-BE" dirty="0" err="1"/>
              <a:t>feasible</a:t>
            </a:r>
            <a:r>
              <a:rPr lang="fr-BE" dirty="0"/>
              <a:t> in agriculture area monitoring due to </a:t>
            </a:r>
            <a:r>
              <a:rPr lang="fr-BE" dirty="0" err="1"/>
              <a:t>strong</a:t>
            </a:r>
            <a:r>
              <a:rPr lang="fr-BE" dirty="0"/>
              <a:t> </a:t>
            </a:r>
            <a:r>
              <a:rPr lang="fr-BE" dirty="0" err="1"/>
              <a:t>seasonal</a:t>
            </a:r>
            <a:r>
              <a:rPr lang="fr-BE" dirty="0"/>
              <a:t> </a:t>
            </a:r>
            <a:r>
              <a:rPr lang="fr-BE" dirty="0" err="1"/>
              <a:t>effect</a:t>
            </a:r>
            <a:r>
              <a:rPr lang="fr-BE" dirty="0"/>
              <a:t> and </a:t>
            </a:r>
            <a:r>
              <a:rPr lang="fr-BE" dirty="0" err="1"/>
              <a:t>various</a:t>
            </a:r>
            <a:r>
              <a:rPr lang="fr-BE" dirty="0"/>
              <a:t> </a:t>
            </a:r>
            <a:r>
              <a:rPr lang="fr-BE" dirty="0" err="1"/>
              <a:t>crops</a:t>
            </a:r>
            <a:r>
              <a:rPr lang="fr-BE" dirty="0"/>
              <a:t> </a:t>
            </a:r>
            <a:r>
              <a:rPr lang="fr-BE" dirty="0" err="1"/>
              <a:t>calendars</a:t>
            </a:r>
            <a:endParaRPr lang="fr-B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SEO has the volumetric assessment – item</a:t>
            </a:r>
            <a:r>
              <a:rPr lang="en-US" baseline="0" dirty="0" smtClean="0"/>
              <a:t> #31-d</a:t>
            </a:r>
          </a:p>
          <a:p>
            <a:r>
              <a:rPr lang="en-US" baseline="0" dirty="0" smtClean="0"/>
              <a:t>The baseline data layers for guiding these have been developed- in order to support the </a:t>
            </a:r>
            <a:r>
              <a:rPr lang="en-US" baseline="0" dirty="0" err="1" smtClean="0"/>
              <a:t>volumentric</a:t>
            </a:r>
            <a:r>
              <a:rPr lang="en-US" baseline="0" dirty="0" smtClean="0"/>
              <a:t> analysis- GEOGLAM  produced these to facilitate the volumetric </a:t>
            </a:r>
            <a:r>
              <a:rPr lang="en-US" baseline="0" dirty="0" err="1" smtClean="0"/>
              <a:t>assessemnt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3259B-1A83-7140-A97B-4647B3C3363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7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11 images claires sur 28 acquises à partir du 3 février (39%). Les 7 premières scènes sont nuageuses. 1</a:t>
            </a:r>
            <a:r>
              <a:rPr lang="fr-FR" altLang="fr-FR" baseline="30000" dirty="0" smtClean="0"/>
              <a:t>ère</a:t>
            </a:r>
            <a:r>
              <a:rPr lang="fr-FR" altLang="fr-FR" dirty="0" smtClean="0"/>
              <a:t> image claire le 10 mars (+ 35 j). 2</a:t>
            </a:r>
            <a:r>
              <a:rPr lang="fr-FR" altLang="fr-FR" baseline="30000" dirty="0" smtClean="0"/>
              <a:t>ème</a:t>
            </a:r>
            <a:r>
              <a:rPr lang="fr-FR" altLang="fr-FR" dirty="0" smtClean="0"/>
              <a:t> image partiellement claire le 9 avril (+ 31 j.),</a:t>
            </a:r>
          </a:p>
          <a:p>
            <a:r>
              <a:rPr lang="fr-FR" altLang="fr-FR" dirty="0" smtClean="0"/>
              <a:t>photomètre réseau AERONET (site Ben Salem) + </a:t>
            </a:r>
            <a:r>
              <a:rPr lang="fr-FR" altLang="fr-FR" dirty="0" err="1" smtClean="0"/>
              <a:t>microtops</a:t>
            </a:r>
            <a:r>
              <a:rPr lang="fr-FR" altLang="fr-FR" dirty="0" smtClean="0"/>
              <a:t>, NDVI-mètre en continu sur un champ de blé irrigué, </a:t>
            </a:r>
            <a:r>
              <a:rPr lang="fr-FR" altLang="fr-FR" dirty="0" err="1" smtClean="0"/>
              <a:t>Cropscan</a:t>
            </a:r>
            <a:endParaRPr lang="fr-FR" alt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78463" indent="-299409"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97635" indent="-239527"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76690" indent="-239527"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55744" indent="-239527"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34798" indent="-239527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852" indent="-239527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92906" indent="-239527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71960" indent="-239527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B7F74520-643F-4ADF-85F7-077F8CCF0A23}" type="slidenum">
              <a:rPr lang="fr-FR" altLang="fr-FR" sz="1300"/>
              <a:pPr/>
              <a:t>9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11 images claires sur 28 acquises à partir du 3 février (39%). Les 7 premières scènes sont nuageuses. 1</a:t>
            </a:r>
            <a:r>
              <a:rPr lang="fr-FR" altLang="fr-FR" baseline="30000" smtClean="0"/>
              <a:t>ère</a:t>
            </a:r>
            <a:r>
              <a:rPr lang="fr-FR" altLang="fr-FR" smtClean="0"/>
              <a:t> image claire le 10 mars (+ 35 j). 2</a:t>
            </a:r>
            <a:r>
              <a:rPr lang="fr-FR" altLang="fr-FR" baseline="30000" smtClean="0"/>
              <a:t>ème</a:t>
            </a:r>
            <a:r>
              <a:rPr lang="fr-FR" altLang="fr-FR" smtClean="0"/>
              <a:t> image partiellement claire le 9 avril (+ 31 j.),</a:t>
            </a:r>
          </a:p>
          <a:p>
            <a:r>
              <a:rPr lang="fr-FR" altLang="fr-FR" smtClean="0"/>
              <a:t>photomètre réseau AERONET (site Ben Salem) + microtops, NDVI-mètre en continu sur un champ de blé irrigué, Cropscan</a:t>
            </a: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78463" indent="-299409"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97635" indent="-239527"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76690" indent="-239527"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55744" indent="-239527"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34798" indent="-239527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852" indent="-239527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92906" indent="-239527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71960" indent="-239527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FB0581B0-BCEA-4591-A043-5C36434821EC}" type="slidenum">
              <a:rPr lang="fr-FR" altLang="fr-FR" sz="1300"/>
              <a:pPr/>
              <a:t>10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… </a:t>
            </a:r>
            <a:r>
              <a:rPr lang="fr-BE" dirty="0" err="1" smtClean="0"/>
              <a:t>here</a:t>
            </a:r>
            <a:r>
              <a:rPr lang="fr-BE" baseline="0" dirty="0" smtClean="0"/>
              <a:t> are the </a:t>
            </a:r>
            <a:r>
              <a:rPr lang="fr-BE" baseline="0" dirty="0" err="1" smtClean="0"/>
              <a:t>quicklooks</a:t>
            </a:r>
            <a:r>
              <a:rPr lang="fr-BE" baseline="0" dirty="0" smtClean="0"/>
              <a:t>. As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most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those</a:t>
            </a:r>
            <a:r>
              <a:rPr lang="fr-BE" baseline="0" dirty="0" smtClean="0"/>
              <a:t> images are </a:t>
            </a:r>
            <a:r>
              <a:rPr lang="fr-BE" baseline="0" dirty="0" err="1" smtClean="0"/>
              <a:t>cloud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covered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EED1-D93E-43FF-ABF4-AD16EB407499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107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But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Landsat</a:t>
            </a:r>
            <a:r>
              <a:rPr lang="fr-BE" baseline="0" dirty="0" smtClean="0"/>
              <a:t> 8 data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 are the </a:t>
            </a:r>
            <a:r>
              <a:rPr lang="fr-BE" baseline="0" dirty="0" err="1" smtClean="0"/>
              <a:t>quicklooks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EED1-D93E-43FF-ABF4-AD16EB407499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3182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But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Landsat</a:t>
            </a:r>
            <a:r>
              <a:rPr lang="fr-BE" baseline="0" dirty="0" smtClean="0"/>
              <a:t> 8 data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 are the </a:t>
            </a:r>
            <a:r>
              <a:rPr lang="fr-BE" baseline="0" dirty="0" err="1" smtClean="0"/>
              <a:t>quicklooks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EED1-D93E-43FF-ABF4-AD16EB407499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318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14313"/>
            <a:ext cx="5715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4300-42F2-4C19-8B1A-E9804477CB81}" type="datetime1">
              <a:rPr lang="en-AU"/>
              <a:pPr>
                <a:defRPr/>
              </a:pPr>
              <a:t>27/02/2014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0343-F89F-4ABD-B96B-102C1E03F76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FDFB-B1FF-4AA1-B193-5B00B6FAFCFC}" type="datetime1">
              <a:rPr lang="en-AU"/>
              <a:pPr>
                <a:defRPr/>
              </a:pPr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CEOS-GEOGLAM Co-Community Meeting 27</a:t>
            </a:r>
            <a:r>
              <a:rPr lang="en-US" baseline="30000"/>
              <a:t>th</a:t>
            </a:r>
            <a:r>
              <a:rPr lang="en-US"/>
              <a:t>-28</a:t>
            </a:r>
            <a:r>
              <a:rPr lang="en-US" baseline="30000"/>
              <a:t>th</a:t>
            </a:r>
            <a:r>
              <a:rPr lang="en-US"/>
              <a:t> February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A2CA-3A6A-4370-A575-C892CEE58A2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9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E1910-3EA7-4A0A-A68A-4E0D1861B239}" type="datetime1">
              <a:rPr lang="en-CA"/>
              <a:pPr>
                <a:defRPr/>
              </a:pPr>
              <a:t>27/02/2014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3E03-6316-442E-B213-2C8B95752F6C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05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D0ED-D7D9-4126-8C94-71DAAD3087FF}" type="datetime1">
              <a:rPr lang="en-CA"/>
              <a:pPr>
                <a:defRPr/>
              </a:pPr>
              <a:t>27/02/2014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0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3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3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3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 useBgFill="1">
          <p:nvSpPr>
            <p:cNvPr id="103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452A05-E391-4570-87F6-245A696359DA}" type="datetime1">
              <a:rPr lang="en-AU"/>
              <a:pPr>
                <a:defRPr/>
              </a:pPr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CEOS-GEOGLAM Co-Community Meeting 27</a:t>
            </a:r>
            <a:r>
              <a:rPr lang="en-US" baseline="30000"/>
              <a:t>th</a:t>
            </a:r>
            <a:r>
              <a:rPr lang="en-US"/>
              <a:t>-28</a:t>
            </a:r>
            <a:r>
              <a:rPr lang="en-US" baseline="30000"/>
              <a:t>th</a:t>
            </a:r>
            <a:r>
              <a:rPr lang="en-US"/>
              <a:t> February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FE6D07-544F-4376-9251-23A1E8C1120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pic>
        <p:nvPicPr>
          <p:cNvPr id="1033" name="Picture 14" descr="Description: ceos_tran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215900"/>
            <a:ext cx="8651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14313"/>
            <a:ext cx="5715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71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13" Type="http://schemas.openxmlformats.org/officeDocument/2006/relationships/image" Target="../media/image51.tiff"/><Relationship Id="rId3" Type="http://schemas.openxmlformats.org/officeDocument/2006/relationships/image" Target="../media/image40.jpeg"/><Relationship Id="rId7" Type="http://schemas.openxmlformats.org/officeDocument/2006/relationships/image" Target="../media/image45.tiff"/><Relationship Id="rId12" Type="http://schemas.openxmlformats.org/officeDocument/2006/relationships/image" Target="../media/image5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tiff"/><Relationship Id="rId11" Type="http://schemas.openxmlformats.org/officeDocument/2006/relationships/image" Target="../media/image49.tiff"/><Relationship Id="rId5" Type="http://schemas.openxmlformats.org/officeDocument/2006/relationships/image" Target="../media/image43.tiff"/><Relationship Id="rId10" Type="http://schemas.openxmlformats.org/officeDocument/2006/relationships/image" Target="../media/image48.tiff"/><Relationship Id="rId4" Type="http://schemas.openxmlformats.org/officeDocument/2006/relationships/image" Target="../media/image42.tiff"/><Relationship Id="rId9" Type="http://schemas.openxmlformats.org/officeDocument/2006/relationships/image" Target="../media/image47.tiff"/><Relationship Id="rId14" Type="http://schemas.openxmlformats.org/officeDocument/2006/relationships/image" Target="../media/image5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1010002m2"/>
          <p:cNvPicPr>
            <a:picLocks noChangeAspect="1" noChangeArrowheads="1"/>
          </p:cNvPicPr>
          <p:nvPr/>
        </p:nvPicPr>
        <p:blipFill rotWithShape="1">
          <a:blip r:embed="rId3" cstate="print"/>
          <a:srcRect r="14118" b="14945"/>
          <a:stretch/>
        </p:blipFill>
        <p:spPr bwMode="auto">
          <a:xfrm>
            <a:off x="-1" y="-195263"/>
            <a:ext cx="9232901" cy="70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VEGT_Global_contrast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95700"/>
            <a:ext cx="9144000" cy="2952750"/>
          </a:xfrm>
          <a:prstGeom prst="rect">
            <a:avLst/>
          </a:prstGeom>
          <a:noFill/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0" y="6723063"/>
            <a:ext cx="9413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fr-BE" sz="700" b="1" dirty="0"/>
              <a:t>© UCL-</a:t>
            </a:r>
            <a:r>
              <a:rPr lang="fr-BE" sz="700" b="1" dirty="0" err="1"/>
              <a:t>Geomatics</a:t>
            </a:r>
            <a:endParaRPr lang="fr-FR" sz="700" b="1" dirty="0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1601750" y="2210211"/>
            <a:ext cx="60580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BE" sz="2000" b="1" i="1" dirty="0"/>
              <a:t>Pierre </a:t>
            </a:r>
            <a:r>
              <a:rPr lang="fr-BE" sz="2000" b="1" i="1" dirty="0" smtClean="0"/>
              <a:t>Defourny </a:t>
            </a:r>
          </a:p>
          <a:p>
            <a:pPr algn="ctr"/>
            <a:r>
              <a:rPr lang="fr-BE" b="1" i="1" dirty="0" smtClean="0"/>
              <a:t>UCL/ELI -Geomatics</a:t>
            </a:r>
            <a:r>
              <a:rPr lang="fr-BE" b="1" i="1" dirty="0"/>
              <a:t>, </a:t>
            </a:r>
            <a:r>
              <a:rPr lang="fr-BE" b="1" i="1" dirty="0" smtClean="0"/>
              <a:t>Belgium –  </a:t>
            </a:r>
            <a:r>
              <a:rPr lang="fr-BE" b="1" i="1" dirty="0" err="1" smtClean="0"/>
              <a:t>co</a:t>
            </a:r>
            <a:r>
              <a:rPr lang="fr-BE" b="1" i="1" dirty="0" smtClean="0"/>
              <a:t>-lead of JECAM</a:t>
            </a:r>
          </a:p>
          <a:p>
            <a:pPr algn="ctr"/>
            <a:r>
              <a:rPr lang="fr-BE" b="1" dirty="0" err="1" smtClean="0"/>
              <a:t>with</a:t>
            </a:r>
            <a:r>
              <a:rPr lang="fr-BE" b="1" dirty="0" smtClean="0"/>
              <a:t> contributions of </a:t>
            </a:r>
            <a:r>
              <a:rPr lang="fr-BE" b="1" dirty="0" smtClean="0"/>
              <a:t>GEOGLAM </a:t>
            </a:r>
            <a:r>
              <a:rPr lang="fr-BE" b="1" dirty="0" smtClean="0"/>
              <a:t>and JECAM </a:t>
            </a:r>
            <a:r>
              <a:rPr lang="fr-BE" b="1" dirty="0" err="1" smtClean="0"/>
              <a:t>partners</a:t>
            </a:r>
            <a:endParaRPr lang="fr-BE" b="1" dirty="0" smtClean="0"/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-1" y="6060030"/>
            <a:ext cx="9144001" cy="6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BE" sz="1600" b="1" dirty="0"/>
              <a:t>GEOGLAM--‐</a:t>
            </a:r>
            <a:r>
              <a:rPr lang="fr-BE" sz="1600" b="1" dirty="0" smtClean="0"/>
              <a:t>CEOS Global</a:t>
            </a:r>
            <a:r>
              <a:rPr lang="fr-BE" sz="1600" b="1" dirty="0"/>
              <a:t> </a:t>
            </a:r>
            <a:r>
              <a:rPr lang="fr-BE" sz="1600" b="1" dirty="0" smtClean="0"/>
              <a:t>Agricultural</a:t>
            </a:r>
            <a:r>
              <a:rPr lang="fr-BE" sz="1600" b="1" dirty="0"/>
              <a:t> </a:t>
            </a:r>
            <a:r>
              <a:rPr lang="fr-BE" sz="1600" b="1" dirty="0" smtClean="0"/>
              <a:t>Monitoring</a:t>
            </a:r>
            <a:r>
              <a:rPr lang="fr-BE" sz="1600" b="1" dirty="0"/>
              <a:t> </a:t>
            </a:r>
            <a:r>
              <a:rPr lang="fr-BE" sz="1600" b="1" dirty="0" smtClean="0"/>
              <a:t>Co-</a:t>
            </a:r>
            <a:r>
              <a:rPr lang="fr-BE" sz="1600" b="1" dirty="0" err="1" smtClean="0"/>
              <a:t>community</a:t>
            </a:r>
            <a:r>
              <a:rPr lang="fr-BE" sz="1600" b="1" dirty="0"/>
              <a:t> </a:t>
            </a:r>
            <a:r>
              <a:rPr lang="fr-BE" sz="1600" b="1" dirty="0" smtClean="0"/>
              <a:t>Meeting</a:t>
            </a:r>
            <a:endParaRPr lang="fr-BE" sz="1600" b="1" dirty="0"/>
          </a:p>
          <a:p>
            <a:pPr algn="ctr"/>
            <a:r>
              <a:rPr lang="fr-BE" sz="1600" i="1" dirty="0" smtClean="0"/>
              <a:t>ESA/ESRIN 27 ‐ 28 </a:t>
            </a:r>
            <a:r>
              <a:rPr lang="fr-BE" sz="1600" i="1" dirty="0" err="1" smtClean="0"/>
              <a:t>February</a:t>
            </a:r>
            <a:r>
              <a:rPr lang="fr-BE" sz="1600" i="1" dirty="0" smtClean="0"/>
              <a:t> 2014</a:t>
            </a:r>
            <a:endParaRPr lang="fr-BE" sz="1600" dirty="0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952501" y="1264557"/>
            <a:ext cx="760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BE" sz="3600" b="1" dirty="0" err="1" smtClean="0">
                <a:solidFill>
                  <a:schemeClr val="bg1"/>
                </a:solidFill>
              </a:rPr>
              <a:t>Overall</a:t>
            </a:r>
            <a:r>
              <a:rPr lang="fr-BE" sz="3600" b="1" dirty="0" smtClean="0">
                <a:solidFill>
                  <a:schemeClr val="bg1"/>
                </a:solidFill>
              </a:rPr>
              <a:t> </a:t>
            </a:r>
            <a:r>
              <a:rPr lang="fr-BE" sz="3600" b="1" dirty="0" err="1" smtClean="0">
                <a:solidFill>
                  <a:schemeClr val="bg1"/>
                </a:solidFill>
              </a:rPr>
              <a:t>Requirements</a:t>
            </a:r>
            <a:r>
              <a:rPr lang="fr-BE" sz="3600" b="1" dirty="0" smtClean="0">
                <a:solidFill>
                  <a:schemeClr val="bg1"/>
                </a:solidFill>
              </a:rPr>
              <a:t> Framework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pic>
        <p:nvPicPr>
          <p:cNvPr id="16" name="Picture 15" descr="logo ucl eli geomatic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3586" y="3711182"/>
            <a:ext cx="604300" cy="4907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07" y="3677233"/>
            <a:ext cx="509287" cy="51013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4" t="13493" r="13190" b="65443"/>
          <a:stretch/>
        </p:blipFill>
        <p:spPr bwMode="auto">
          <a:xfrm>
            <a:off x="0" y="-235075"/>
            <a:ext cx="3590081" cy="120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://eros.usgs.gov/ceos/img/ceos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35" y="-201839"/>
            <a:ext cx="2452265" cy="97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http://spirit.cnes.fr/take5/ql/SPOT4_HRVIR_XS_20130203_N2A_CTunisieD0000B0000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765175"/>
            <a:ext cx="132910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 descr="http://spirit.cnes.fr/take5/ql/SPOT4_HRVIR_XS_20130208_N2A_CTunisieD0000B0000_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81" y="765175"/>
            <a:ext cx="132910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 descr="http://spirit.cnes.fr/take5/ql/SPOT4_HRVIR1_XS_20130213_N2A_CTunisieD0000B0000_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31" y="765175"/>
            <a:ext cx="1330569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 descr="http://spirit.cnes.fr/take5/ql/SPOT4_HRVIR_XS_20130218_N2A_CTunisieD0000B0000_thum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47" y="765175"/>
            <a:ext cx="132910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5" descr="http://spirit.cnes.fr/take5/ql/SPOT4_HRVIR_XS_20130310_N2A_CTunisieD0000B0000_thum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2276475"/>
            <a:ext cx="132910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7" descr="http://spirit.cnes.fr/take5/ql/SPOT4_HRVIR_XS_20130315_N2A_CTunisieD0000B0000_thum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59" y="2276475"/>
            <a:ext cx="13276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9" descr="http://spirit.cnes.fr/take5/ql/SPOT4_HRVIR_XS_20130320_N2A_CTunisieD0000B0000_thum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20" y="2276475"/>
            <a:ext cx="132910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1" descr="http://spirit.cnes.fr/take5/ql/SPOT4_HRVIR_XS_20130325_N2A_CTunisieD0000B0000_thum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81" y="2276475"/>
            <a:ext cx="132910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3" descr="http://spirit.cnes.fr/take5/ql/SPOT4_HRVIR_XS_20130330_N2A_CTunisieD0000B0000_thum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08" y="2276475"/>
            <a:ext cx="132910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5" descr="http://spirit.cnes.fr/take5/ql/SPOT4_HRVIR_XS_20130404_N2A_CTunisieD0000B0000_thum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35" y="2276475"/>
            <a:ext cx="132910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7" descr="http://spirit.cnes.fr/take5/ql/SPOT4_HRVIR_XS_20130409_N2A_CTunisieD0000B0000_thumb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97" y="2276475"/>
            <a:ext cx="132910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9" descr="http://spirit.cnes.fr/take5/ql/SPOT4_HRVIR_XS_20130414_N2A_CTunisieD0000B0000_thumb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3789364"/>
            <a:ext cx="1329104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31" descr="http://spirit.cnes.fr/take5/ql/SPOT4_HRVIR_XS_20130419_N2A_CTunisieD0000B0000_thumb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39" y="3789364"/>
            <a:ext cx="13276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33" descr="http://spirit.cnes.fr/take5/ql/SPOT4_HRVIR_XS_20130504_N2A_CTunisieD0000B0000_thumb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81" y="37893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35" descr="http://spirit.cnes.fr/take5/ql/SPOT4_HRVIR_XS_20130509_N2A_CTunisieD0000B0000_thumb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90" y="3789364"/>
            <a:ext cx="13276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37" descr="http://spirit.cnes.fr/take5/ql/SPOT4_HRVIR_XS_20130514_N2A_CTunisieD0000B0000_thumb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97" y="37893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39" descr="http://spirit.cnes.fr/take5/ql/SPOT4_HRVIR_XS_20130519_N2A_CTunisieD0000B0000_thumb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5300664"/>
            <a:ext cx="1329104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41" descr="http://spirit.cnes.fr/take5/ql/SPOT4_HRVIR_XS_20130524_N2A_CTunisieD0000B0000_thumb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16" y="5300664"/>
            <a:ext cx="1329104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43" descr="http://spirit.cnes.fr/take5/ql/SPOT4_HRVIR_XS_20130603_N2A_CTunisieD0000B0000_thumb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12" y="53006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45" descr="http://spirit.cnes.fr/take5/ql/SPOT4_HRVIR_XS_20130608_N2A_CTunisieD0000B0000_thumb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97" y="53006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47" descr="http://spirit.cnes.fr/take5/ql/SPOT4_HRVIR_XS_20130613_N2A_CTunisieD0000B0000_thumb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81" y="53006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5" descr="http://spirit.cnes.fr/take5/ql/SPOT4_HRVIR_XS_20130618_N2A_CTunisieD0000B0000_thumb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6" y="53006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7" name="ZoneTexte 34"/>
          <p:cNvSpPr txBox="1">
            <a:spLocks noChangeArrowheads="1"/>
          </p:cNvSpPr>
          <p:nvPr/>
        </p:nvSpPr>
        <p:spPr bwMode="auto">
          <a:xfrm>
            <a:off x="287216" y="2041526"/>
            <a:ext cx="8748346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fr-FR" sz="1200"/>
              <a:t>3 Fév	         8 Fév	                13 Fév	     18 Fév	</a:t>
            </a:r>
          </a:p>
        </p:txBody>
      </p:sp>
      <p:sp>
        <p:nvSpPr>
          <p:cNvPr id="23578" name="ZoneTexte 35"/>
          <p:cNvSpPr txBox="1">
            <a:spLocks noChangeArrowheads="1"/>
          </p:cNvSpPr>
          <p:nvPr/>
        </p:nvSpPr>
        <p:spPr bwMode="auto">
          <a:xfrm>
            <a:off x="278424" y="3544889"/>
            <a:ext cx="874834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fr-FR" sz="1200"/>
              <a:t>10 Mars	       15 Mars             20 Mars	  25 Mars	              30 Mars	  4 Avril	          9 Avril</a:t>
            </a:r>
          </a:p>
        </p:txBody>
      </p:sp>
      <p:sp>
        <p:nvSpPr>
          <p:cNvPr id="23579" name="ZoneTexte 36"/>
          <p:cNvSpPr txBox="1">
            <a:spLocks noChangeArrowheads="1"/>
          </p:cNvSpPr>
          <p:nvPr/>
        </p:nvSpPr>
        <p:spPr bwMode="auto">
          <a:xfrm>
            <a:off x="268166" y="5056188"/>
            <a:ext cx="874834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fr-FR" sz="1200"/>
              <a:t>14 Avril	       19 Avril			             	              4 Mai	   9 Mai	          14 Mai</a:t>
            </a:r>
          </a:p>
        </p:txBody>
      </p:sp>
      <p:sp>
        <p:nvSpPr>
          <p:cNvPr id="23580" name="ZoneTexte 37"/>
          <p:cNvSpPr txBox="1">
            <a:spLocks noChangeArrowheads="1"/>
          </p:cNvSpPr>
          <p:nvPr/>
        </p:nvSpPr>
        <p:spPr bwMode="auto">
          <a:xfrm>
            <a:off x="287216" y="6597651"/>
            <a:ext cx="874834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fr-FR" sz="1200"/>
              <a:t>19 Mai	       24 Mai			    3 Juin	              8 Juin	13 Juin	         18 Juin</a:t>
            </a:r>
          </a:p>
        </p:txBody>
      </p:sp>
      <p:grpSp>
        <p:nvGrpSpPr>
          <p:cNvPr id="23581" name="Groupe 39"/>
          <p:cNvGrpSpPr>
            <a:grpSpLocks/>
          </p:cNvGrpSpPr>
          <p:nvPr/>
        </p:nvGrpSpPr>
        <p:grpSpPr bwMode="auto">
          <a:xfrm>
            <a:off x="6633797" y="765176"/>
            <a:ext cx="1263162" cy="1319213"/>
            <a:chOff x="6571581" y="839788"/>
            <a:chExt cx="1257880" cy="1250776"/>
          </a:xfrm>
        </p:grpSpPr>
        <p:sp>
          <p:nvSpPr>
            <p:cNvPr id="23610" name="Rectangle 28"/>
            <p:cNvSpPr>
              <a:spLocks noChangeArrowheads="1"/>
            </p:cNvSpPr>
            <p:nvPr/>
          </p:nvSpPr>
          <p:spPr bwMode="auto">
            <a:xfrm>
              <a:off x="65715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3611" name="Rectangle 38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grpSp>
        <p:nvGrpSpPr>
          <p:cNvPr id="23582" name="Groupe 40"/>
          <p:cNvGrpSpPr>
            <a:grpSpLocks/>
          </p:cNvGrpSpPr>
          <p:nvPr/>
        </p:nvGrpSpPr>
        <p:grpSpPr bwMode="auto">
          <a:xfrm>
            <a:off x="7882304" y="765176"/>
            <a:ext cx="1260231" cy="1319213"/>
            <a:chOff x="6571581" y="839788"/>
            <a:chExt cx="1257880" cy="1250776"/>
          </a:xfrm>
        </p:grpSpPr>
        <p:sp>
          <p:nvSpPr>
            <p:cNvPr id="23608" name="Rectangle 41"/>
            <p:cNvSpPr>
              <a:spLocks noChangeArrowheads="1"/>
            </p:cNvSpPr>
            <p:nvPr/>
          </p:nvSpPr>
          <p:spPr bwMode="auto">
            <a:xfrm>
              <a:off x="65715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3609" name="Rectangle 42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grpSp>
        <p:nvGrpSpPr>
          <p:cNvPr id="23583" name="Groupe 43"/>
          <p:cNvGrpSpPr>
            <a:grpSpLocks/>
          </p:cNvGrpSpPr>
          <p:nvPr/>
        </p:nvGrpSpPr>
        <p:grpSpPr bwMode="auto">
          <a:xfrm>
            <a:off x="5262197" y="765176"/>
            <a:ext cx="1395046" cy="1319213"/>
            <a:chOff x="6571581" y="839788"/>
            <a:chExt cx="1257880" cy="1250776"/>
          </a:xfrm>
        </p:grpSpPr>
        <p:sp>
          <p:nvSpPr>
            <p:cNvPr id="23606" name="Rectangle 44"/>
            <p:cNvSpPr>
              <a:spLocks noChangeArrowheads="1"/>
            </p:cNvSpPr>
            <p:nvPr/>
          </p:nvSpPr>
          <p:spPr bwMode="auto">
            <a:xfrm>
              <a:off x="65715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3607" name="Rectangle 45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grpSp>
        <p:nvGrpSpPr>
          <p:cNvPr id="23584" name="Groupe 46"/>
          <p:cNvGrpSpPr>
            <a:grpSpLocks/>
          </p:cNvGrpSpPr>
          <p:nvPr/>
        </p:nvGrpSpPr>
        <p:grpSpPr bwMode="auto">
          <a:xfrm>
            <a:off x="2652346" y="3792538"/>
            <a:ext cx="1260231" cy="1319212"/>
            <a:chOff x="6571581" y="839788"/>
            <a:chExt cx="1257880" cy="1250776"/>
          </a:xfrm>
        </p:grpSpPr>
        <p:sp>
          <p:nvSpPr>
            <p:cNvPr id="23604" name="Rectangle 47"/>
            <p:cNvSpPr>
              <a:spLocks noChangeArrowheads="1"/>
            </p:cNvSpPr>
            <p:nvPr/>
          </p:nvSpPr>
          <p:spPr bwMode="auto">
            <a:xfrm>
              <a:off x="65715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3605" name="Rectangle 48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grpSp>
        <p:nvGrpSpPr>
          <p:cNvPr id="23585" name="Groupe 49"/>
          <p:cNvGrpSpPr>
            <a:grpSpLocks/>
          </p:cNvGrpSpPr>
          <p:nvPr/>
        </p:nvGrpSpPr>
        <p:grpSpPr bwMode="auto">
          <a:xfrm>
            <a:off x="3908181" y="3792538"/>
            <a:ext cx="1260231" cy="1319212"/>
            <a:chOff x="6609681" y="839788"/>
            <a:chExt cx="1257880" cy="1250776"/>
          </a:xfrm>
        </p:grpSpPr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66096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3603" name="Rectangle 51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grpSp>
        <p:nvGrpSpPr>
          <p:cNvPr id="23586" name="Groupe 52"/>
          <p:cNvGrpSpPr>
            <a:grpSpLocks/>
          </p:cNvGrpSpPr>
          <p:nvPr/>
        </p:nvGrpSpPr>
        <p:grpSpPr bwMode="auto">
          <a:xfrm>
            <a:off x="2628900" y="5303838"/>
            <a:ext cx="1260231" cy="1320800"/>
            <a:chOff x="6571581" y="839788"/>
            <a:chExt cx="1257880" cy="1250776"/>
          </a:xfrm>
        </p:grpSpPr>
        <p:sp>
          <p:nvSpPr>
            <p:cNvPr id="23600" name="Rectangle 53"/>
            <p:cNvSpPr>
              <a:spLocks noChangeArrowheads="1"/>
            </p:cNvSpPr>
            <p:nvPr/>
          </p:nvSpPr>
          <p:spPr bwMode="auto">
            <a:xfrm>
              <a:off x="65715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3601" name="Rectangle 54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cxnSp>
        <p:nvCxnSpPr>
          <p:cNvPr id="23587" name="Connecteur droit 56"/>
          <p:cNvCxnSpPr>
            <a:cxnSpLocks noChangeShapeType="1"/>
          </p:cNvCxnSpPr>
          <p:nvPr/>
        </p:nvCxnSpPr>
        <p:spPr bwMode="auto">
          <a:xfrm>
            <a:off x="1186962" y="765175"/>
            <a:ext cx="0" cy="1295400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8" name="Connecteur droit 58"/>
          <p:cNvCxnSpPr>
            <a:cxnSpLocks noChangeShapeType="1"/>
          </p:cNvCxnSpPr>
          <p:nvPr/>
        </p:nvCxnSpPr>
        <p:spPr bwMode="auto">
          <a:xfrm>
            <a:off x="6516566" y="765175"/>
            <a:ext cx="0" cy="1295400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9" name="Connecteur droit 59"/>
          <p:cNvCxnSpPr>
            <a:cxnSpLocks noChangeShapeType="1"/>
          </p:cNvCxnSpPr>
          <p:nvPr/>
        </p:nvCxnSpPr>
        <p:spPr bwMode="auto">
          <a:xfrm>
            <a:off x="2771043" y="2276475"/>
            <a:ext cx="0" cy="1296988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0" name="Connecteur droit 60"/>
          <p:cNvCxnSpPr>
            <a:cxnSpLocks noChangeShapeType="1"/>
          </p:cNvCxnSpPr>
          <p:nvPr/>
        </p:nvCxnSpPr>
        <p:spPr bwMode="auto">
          <a:xfrm>
            <a:off x="8459666" y="2276476"/>
            <a:ext cx="17585" cy="1323975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1" name="Connecteur droit 61"/>
          <p:cNvCxnSpPr>
            <a:cxnSpLocks noChangeShapeType="1"/>
          </p:cNvCxnSpPr>
          <p:nvPr/>
        </p:nvCxnSpPr>
        <p:spPr bwMode="auto">
          <a:xfrm>
            <a:off x="4572000" y="3789363"/>
            <a:ext cx="0" cy="1325562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2" name="Connecteur droit 62"/>
          <p:cNvCxnSpPr>
            <a:cxnSpLocks noChangeShapeType="1"/>
          </p:cNvCxnSpPr>
          <p:nvPr/>
        </p:nvCxnSpPr>
        <p:spPr bwMode="auto">
          <a:xfrm>
            <a:off x="6372958" y="5300664"/>
            <a:ext cx="0" cy="1296987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93" name="Espace réservé du numéro de diapositive 5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F8D9A5A2-AD90-4416-B8A5-6E10440C905F}" type="slidenum">
              <a:rPr lang="fr-FR" altLang="fr-FR"/>
              <a:pPr/>
              <a:t>10</a:t>
            </a:fld>
            <a:endParaRPr lang="fr-FR" altLang="fr-FR"/>
          </a:p>
        </p:txBody>
      </p:sp>
      <p:cxnSp>
        <p:nvCxnSpPr>
          <p:cNvPr id="23594" name="Connecteur droit 61"/>
          <p:cNvCxnSpPr>
            <a:cxnSpLocks noChangeShapeType="1"/>
          </p:cNvCxnSpPr>
          <p:nvPr/>
        </p:nvCxnSpPr>
        <p:spPr bwMode="auto">
          <a:xfrm>
            <a:off x="539262" y="3759201"/>
            <a:ext cx="0" cy="1325563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5" name="Connecteur droit 61"/>
          <p:cNvCxnSpPr>
            <a:cxnSpLocks noChangeShapeType="1"/>
          </p:cNvCxnSpPr>
          <p:nvPr/>
        </p:nvCxnSpPr>
        <p:spPr bwMode="auto">
          <a:xfrm>
            <a:off x="2268415" y="5300663"/>
            <a:ext cx="0" cy="1325562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6" name="Connecteur droit 59"/>
          <p:cNvCxnSpPr>
            <a:cxnSpLocks noChangeShapeType="1"/>
          </p:cNvCxnSpPr>
          <p:nvPr/>
        </p:nvCxnSpPr>
        <p:spPr bwMode="auto">
          <a:xfrm>
            <a:off x="9080989" y="765175"/>
            <a:ext cx="0" cy="1296988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ZoneTexte 58"/>
          <p:cNvSpPr txBox="1"/>
          <p:nvPr/>
        </p:nvSpPr>
        <p:spPr>
          <a:xfrm>
            <a:off x="556917" y="2061028"/>
            <a:ext cx="755259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dirty="0"/>
              <a:t>One image </a:t>
            </a:r>
            <a:r>
              <a:rPr lang="fr-FR" sz="1800" dirty="0" err="1"/>
              <a:t>every</a:t>
            </a:r>
            <a:r>
              <a:rPr lang="fr-FR" sz="1800" dirty="0"/>
              <a:t> 5 </a:t>
            </a:r>
            <a:r>
              <a:rPr lang="fr-FR" sz="1800" dirty="0" err="1"/>
              <a:t>days</a:t>
            </a:r>
            <a:r>
              <a:rPr lang="fr-FR" sz="1800" dirty="0"/>
              <a:t> (</a:t>
            </a:r>
            <a:r>
              <a:rPr lang="fr-FR" sz="1800" dirty="0" err="1"/>
              <a:t>Sentinel</a:t>
            </a:r>
            <a:r>
              <a:rPr lang="fr-FR" sz="1800" dirty="0"/>
              <a:t> 2 simulation)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/>
              <a:t>The first 7 images are </a:t>
            </a:r>
            <a:r>
              <a:rPr lang="fr-FR" sz="1800" dirty="0" err="1"/>
              <a:t>cloudy</a:t>
            </a:r>
            <a:r>
              <a:rPr lang="fr-FR" sz="1800" dirty="0"/>
              <a:t> (35 </a:t>
            </a:r>
            <a:r>
              <a:rPr lang="fr-FR" sz="1800" dirty="0" err="1"/>
              <a:t>days</a:t>
            </a:r>
            <a:r>
              <a:rPr lang="fr-FR" sz="1800" dirty="0"/>
              <a:t>)</a:t>
            </a:r>
          </a:p>
          <a:p>
            <a:pPr>
              <a:defRPr/>
            </a:pPr>
            <a:r>
              <a:rPr lang="fr-FR" sz="1800" dirty="0"/>
              <a:t>11 </a:t>
            </a:r>
            <a:r>
              <a:rPr lang="fr-FR" sz="1800" dirty="0" err="1"/>
              <a:t>clear</a:t>
            </a:r>
            <a:r>
              <a:rPr lang="fr-FR" sz="1800" dirty="0"/>
              <a:t> images out of 28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err="1"/>
              <a:t>Take</a:t>
            </a:r>
            <a:r>
              <a:rPr lang="fr-FR" sz="1800" dirty="0"/>
              <a:t> 5 </a:t>
            </a:r>
            <a:r>
              <a:rPr lang="fr-FR" sz="1800" dirty="0" err="1"/>
              <a:t>experiment</a:t>
            </a:r>
            <a:r>
              <a:rPr lang="fr-FR" sz="1800" dirty="0"/>
              <a:t>  : 42 sites </a:t>
            </a:r>
            <a:r>
              <a:rPr lang="fr-FR" sz="1800" dirty="0" err="1"/>
              <a:t>worldwide</a:t>
            </a:r>
            <a:endParaRPr lang="fr-FR" sz="1800" dirty="0"/>
          </a:p>
          <a:p>
            <a:pPr>
              <a:defRPr/>
            </a:pPr>
            <a:r>
              <a:rPr lang="fr-FR" sz="1800" dirty="0"/>
              <a:t>(CNES, ESA, JRC, NASA &amp; CCRS)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b="1" dirty="0"/>
              <a:t>Free data : www.ptsc.fr </a:t>
            </a:r>
          </a:p>
          <a:p>
            <a:pPr>
              <a:defRPr/>
            </a:pPr>
            <a:endParaRPr lang="fr-FR" sz="1800" b="1" dirty="0"/>
          </a:p>
          <a:p>
            <a:pPr>
              <a:defRPr/>
            </a:pPr>
            <a:endParaRPr lang="en-US" sz="1800" dirty="0"/>
          </a:p>
        </p:txBody>
      </p:sp>
      <p:sp>
        <p:nvSpPr>
          <p:cNvPr id="60" name="ZoneTexte 3"/>
          <p:cNvSpPr txBox="1">
            <a:spLocks noChangeArrowheads="1"/>
          </p:cNvSpPr>
          <p:nvPr/>
        </p:nvSpPr>
        <p:spPr bwMode="auto">
          <a:xfrm>
            <a:off x="885371" y="159658"/>
            <a:ext cx="61003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fr-FR" sz="1800" b="1" dirty="0" smtClean="0">
                <a:solidFill>
                  <a:schemeClr val="bg1"/>
                </a:solidFill>
              </a:rPr>
              <a:t>SPOT4 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Take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</a:t>
            </a:r>
            <a:r>
              <a:rPr lang="fr-FR" altLang="fr-FR" sz="1800" b="1" dirty="0">
                <a:solidFill>
                  <a:schemeClr val="bg1"/>
                </a:solidFill>
              </a:rPr>
              <a:t>Five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experiment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very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illustrating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</a:t>
            </a:r>
            <a:endParaRPr lang="fr-FR" altLang="fr-FR" sz="1800" b="1" dirty="0">
              <a:solidFill>
                <a:schemeClr val="bg1"/>
              </a:solidFill>
            </a:endParaRPr>
          </a:p>
          <a:p>
            <a:r>
              <a:rPr lang="fr-FR" altLang="fr-FR" sz="1800" b="1" dirty="0" smtClean="0">
                <a:solidFill>
                  <a:schemeClr val="bg1"/>
                </a:solidFill>
              </a:rPr>
              <a:t>    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Tunisia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site : 11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valid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out of 28 obs. </a:t>
            </a:r>
            <a:endParaRPr lang="fr-FR" altLang="fr-FR" sz="1800" b="1" dirty="0">
              <a:solidFill>
                <a:schemeClr val="bg1"/>
              </a:solidFill>
            </a:endParaRPr>
          </a:p>
        </p:txBody>
      </p:sp>
      <p:pic>
        <p:nvPicPr>
          <p:cNvPr id="61" name="Image 30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531310" y="4309895"/>
            <a:ext cx="1187992" cy="7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2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00" y="300002"/>
            <a:ext cx="894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JECAM site in Belgium : SPOT4 </a:t>
            </a:r>
            <a:r>
              <a:rPr lang="en-US" sz="2400" b="1" dirty="0" smtClean="0">
                <a:solidFill>
                  <a:schemeClr val="bg1"/>
                </a:solidFill>
              </a:rPr>
              <a:t>take 5 and ESA </a:t>
            </a:r>
            <a:r>
              <a:rPr lang="en-US" sz="2400" b="1" dirty="0" smtClean="0">
                <a:solidFill>
                  <a:schemeClr val="bg1"/>
                </a:solidFill>
              </a:rPr>
              <a:t>TPM :</a:t>
            </a:r>
            <a:endParaRPr lang="fr-BE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1369" y="1097852"/>
            <a:ext cx="4473719" cy="49088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840" y="936548"/>
            <a:ext cx="3619735" cy="53529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75191" y="2703495"/>
            <a:ext cx="336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RapidEye</a:t>
            </a:r>
            <a:endParaRPr lang="fr-BE" sz="4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7535" y="2375830"/>
            <a:ext cx="2307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SPOT4 </a:t>
            </a:r>
          </a:p>
          <a:p>
            <a:r>
              <a:rPr lang="en-US" sz="4800" b="1" spc="5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Take 5</a:t>
            </a:r>
            <a:endParaRPr lang="fr-BE" sz="4800" b="1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960873"/>
            <a:ext cx="9227744" cy="0"/>
          </a:xfrm>
          <a:prstGeom prst="line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01150" y="6289511"/>
            <a:ext cx="8941700" cy="5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94" dirty="0"/>
              <a:t>2013 </a:t>
            </a:r>
            <a:r>
              <a:rPr lang="en-US" sz="3094" dirty="0" smtClean="0"/>
              <a:t>: very cloudy growing </a:t>
            </a:r>
            <a:r>
              <a:rPr lang="en-US" sz="3094" dirty="0"/>
              <a:t>season</a:t>
            </a:r>
            <a:endParaRPr lang="fr-BE" sz="3094" dirty="0"/>
          </a:p>
        </p:txBody>
      </p:sp>
    </p:spTree>
    <p:extLst>
      <p:ext uri="{BB962C8B-B14F-4D97-AF65-F5344CB8AC3E}">
        <p14:creationId xmlns:p14="http://schemas.microsoft.com/office/powerpoint/2010/main" val="27013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1204" y="1233093"/>
            <a:ext cx="4961592" cy="50162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9284" y="2369692"/>
            <a:ext cx="3945431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Landsat 8</a:t>
            </a:r>
            <a:endParaRPr lang="fr-BE" sz="5625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150" y="6289511"/>
            <a:ext cx="8941700" cy="5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94" dirty="0" smtClean="0"/>
              <a:t>Example</a:t>
            </a:r>
            <a:r>
              <a:rPr lang="en-US" sz="3094" dirty="0"/>
              <a:t>: 2013 growing season</a:t>
            </a:r>
            <a:endParaRPr lang="fr-BE" sz="3094" dirty="0"/>
          </a:p>
        </p:txBody>
      </p:sp>
      <p:sp>
        <p:nvSpPr>
          <p:cNvPr id="8" name="TextBox 1"/>
          <p:cNvSpPr txBox="1"/>
          <p:nvPr/>
        </p:nvSpPr>
        <p:spPr>
          <a:xfrm>
            <a:off x="202300" y="300002"/>
            <a:ext cx="894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JECAM site in Belgium : Landsat 8</a:t>
            </a:r>
            <a:endParaRPr lang="fr-B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036120" y="976962"/>
            <a:ext cx="7140541" cy="5489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846838"/>
            <a:ext cx="9144000" cy="1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20" y="987205"/>
            <a:ext cx="1777566" cy="1836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532" y="987207"/>
            <a:ext cx="1767741" cy="1836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84" y="995367"/>
            <a:ext cx="1746665" cy="1836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80" y="1003534"/>
            <a:ext cx="1775681" cy="1836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49" y="2816008"/>
            <a:ext cx="1762681" cy="1836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081" y="2816009"/>
            <a:ext cx="1766515" cy="183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356" y="2803794"/>
            <a:ext cx="1761911" cy="1836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071" y="2831945"/>
            <a:ext cx="1768442" cy="1836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68" y="4630004"/>
            <a:ext cx="1728151" cy="18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424" y="4621839"/>
            <a:ext cx="1763456" cy="1836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36" y="4635681"/>
            <a:ext cx="1768437" cy="184118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806948" y="3059108"/>
            <a:ext cx="5792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RADARSAT-2 quad pol</a:t>
            </a:r>
            <a:endParaRPr lang="fr-BE" sz="4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101150" y="6289511"/>
            <a:ext cx="894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2013 </a:t>
            </a:r>
            <a:r>
              <a:rPr lang="en-US" sz="2800" dirty="0" smtClean="0"/>
              <a:t>: very cloudy growing </a:t>
            </a:r>
            <a:r>
              <a:rPr lang="en-US" sz="2800" dirty="0"/>
              <a:t>season</a:t>
            </a:r>
            <a:endParaRPr lang="fr-BE" sz="2800" dirty="0"/>
          </a:p>
        </p:txBody>
      </p:sp>
      <p:sp>
        <p:nvSpPr>
          <p:cNvPr id="20" name="TextBox 1"/>
          <p:cNvSpPr txBox="1"/>
          <p:nvPr/>
        </p:nvSpPr>
        <p:spPr>
          <a:xfrm>
            <a:off x="202300" y="300002"/>
            <a:ext cx="894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JECAM site in Belgium : 11 RADARSAT-2 images</a:t>
            </a:r>
            <a:endParaRPr lang="fr-B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827266048"/>
              </p:ext>
            </p:extLst>
          </p:nvPr>
        </p:nvGraphicFramePr>
        <p:xfrm>
          <a:off x="2478129" y="5087938"/>
          <a:ext cx="2995560" cy="184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69665" y="3834045"/>
            <a:ext cx="1154341" cy="669155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BE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RADARSAT-2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fr-BE" sz="1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0637" y="3166662"/>
            <a:ext cx="1154341" cy="680015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BE" dirty="0" err="1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Landsat</a:t>
            </a:r>
            <a:r>
              <a:rPr lang="fr-BE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8</a:t>
            </a:r>
            <a:endParaRPr lang="fr-BE" sz="14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9665" y="2497510"/>
            <a:ext cx="1164213" cy="673135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BE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RapidEye</a:t>
            </a:r>
          </a:p>
          <a:p>
            <a:pPr algn="ctr"/>
            <a:r>
              <a:rPr lang="fr-BE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(ESA)</a:t>
            </a:r>
            <a:endParaRPr lang="fr-BE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fr-BE" sz="1406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9665" y="1821477"/>
            <a:ext cx="1154341" cy="676033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BE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SPOT4</a:t>
            </a:r>
          </a:p>
          <a:p>
            <a:pPr algn="ctr"/>
            <a:r>
              <a:rPr lang="fr-BE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(</a:t>
            </a:r>
            <a:r>
              <a:rPr lang="fr-BE" dirty="0" err="1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take</a:t>
            </a:r>
            <a:r>
              <a:rPr lang="fr-BE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 5)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fr-BE" sz="1687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61782"/>
              </p:ext>
            </p:extLst>
          </p:nvPr>
        </p:nvGraphicFramePr>
        <p:xfrm>
          <a:off x="1483545" y="1517694"/>
          <a:ext cx="7341443" cy="2991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6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  <a:gridCol w="174767"/>
              </a:tblGrid>
              <a:tr h="303784">
                <a:tc gridSpan="6">
                  <a:txBody>
                    <a:bodyPr/>
                    <a:lstStyle/>
                    <a:p>
                      <a:pPr algn="ctr"/>
                      <a:r>
                        <a:rPr lang="fr-BE" sz="1600" dirty="0" err="1" smtClean="0"/>
                        <a:t>February</a:t>
                      </a:r>
                      <a:endParaRPr lang="fr-BE" sz="1600" dirty="0"/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March</a:t>
                      </a:r>
                      <a:endParaRPr lang="fr-BE" sz="1600" dirty="0"/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April</a:t>
                      </a:r>
                      <a:endParaRPr lang="fr-BE" sz="1600" dirty="0"/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May</a:t>
                      </a:r>
                      <a:endParaRPr lang="fr-BE" sz="1300" dirty="0"/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BE" sz="1600" dirty="0" err="1" smtClean="0"/>
                        <a:t>June</a:t>
                      </a:r>
                      <a:endParaRPr lang="fr-BE" sz="1300" dirty="0"/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July</a:t>
                      </a:r>
                      <a:endParaRPr lang="fr-BE" sz="1300" dirty="0"/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August</a:t>
                      </a:r>
                      <a:endParaRPr lang="fr-BE" sz="1600" dirty="0"/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</a:tr>
              <a:tr h="670856"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</a:tr>
              <a:tr h="670856"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/>
                </a:tc>
              </a:tr>
              <a:tr h="670856"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FFC000"/>
                    </a:solidFill>
                  </a:tcPr>
                </a:tc>
              </a:tr>
              <a:tr h="670856"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300" dirty="0"/>
                    </a:p>
                  </a:txBody>
                  <a:tcPr marL="64294" marR="64294" marT="32147" marB="3214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972" y="429758"/>
            <a:ext cx="89960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bg1"/>
                </a:solidFill>
              </a:rPr>
              <a:t>JECAM site :</a:t>
            </a:r>
          </a:p>
          <a:p>
            <a:pPr algn="ctr"/>
            <a:r>
              <a:rPr lang="fr-BE" sz="2800" b="1" dirty="0" smtClean="0">
                <a:solidFill>
                  <a:schemeClr val="bg1"/>
                </a:solidFill>
              </a:rPr>
              <a:t>EO </a:t>
            </a:r>
            <a:r>
              <a:rPr lang="fr-BE" sz="2800" b="1" dirty="0" smtClean="0">
                <a:solidFill>
                  <a:schemeClr val="bg1"/>
                </a:solidFill>
              </a:rPr>
              <a:t>data acquisition </a:t>
            </a:r>
            <a:r>
              <a:rPr lang="fr-BE" sz="2800" b="1" dirty="0" err="1" smtClean="0">
                <a:solidFill>
                  <a:schemeClr val="bg1"/>
                </a:solidFill>
              </a:rPr>
              <a:t>during</a:t>
            </a:r>
            <a:r>
              <a:rPr lang="fr-BE" sz="2800" b="1" dirty="0" smtClean="0">
                <a:solidFill>
                  <a:schemeClr val="bg1"/>
                </a:solidFill>
              </a:rPr>
              <a:t> the 2013 </a:t>
            </a:r>
            <a:r>
              <a:rPr lang="fr-BE" sz="2800" b="1" dirty="0" err="1" smtClean="0">
                <a:solidFill>
                  <a:schemeClr val="bg1"/>
                </a:solidFill>
              </a:rPr>
              <a:t>growing</a:t>
            </a:r>
            <a:r>
              <a:rPr lang="fr-BE" sz="2800" b="1" dirty="0" smtClean="0">
                <a:solidFill>
                  <a:schemeClr val="bg1"/>
                </a:solidFill>
              </a:rPr>
              <a:t> </a:t>
            </a:r>
            <a:r>
              <a:rPr lang="fr-BE" sz="2800" b="1" dirty="0" err="1" smtClean="0">
                <a:solidFill>
                  <a:schemeClr val="bg1"/>
                </a:solidFill>
              </a:rPr>
              <a:t>season</a:t>
            </a:r>
            <a:endParaRPr lang="fr-BE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846369488"/>
              </p:ext>
            </p:extLst>
          </p:nvPr>
        </p:nvGraphicFramePr>
        <p:xfrm>
          <a:off x="6597341" y="5068199"/>
          <a:ext cx="2995560" cy="184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62487" y="4543477"/>
            <a:ext cx="207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RapidEye</a:t>
            </a:r>
            <a:endParaRPr lang="fr-BE" sz="28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329013421"/>
              </p:ext>
            </p:extLst>
          </p:nvPr>
        </p:nvGraphicFramePr>
        <p:xfrm>
          <a:off x="4572000" y="5077724"/>
          <a:ext cx="2995560" cy="184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91894" y="5026420"/>
            <a:ext cx="1168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rgbClr val="92D050"/>
                </a:solidFill>
              </a:rPr>
              <a:t>14%</a:t>
            </a:r>
            <a:endParaRPr lang="fr-BE" sz="2400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5354" y="5077725"/>
            <a:ext cx="12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rgbClr val="92D050"/>
                </a:solidFill>
              </a:rPr>
              <a:t>17%</a:t>
            </a:r>
            <a:endParaRPr lang="fr-BE" sz="2400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2" y="5903939"/>
            <a:ext cx="249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Cloud </a:t>
            </a:r>
            <a:r>
              <a:rPr lang="fr-BE" sz="2400" b="1" dirty="0" err="1" smtClean="0">
                <a:solidFill>
                  <a:srgbClr val="FF0000"/>
                </a:solidFill>
              </a:rPr>
              <a:t>covered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882" y="5077725"/>
            <a:ext cx="290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 smtClean="0">
                <a:solidFill>
                  <a:srgbClr val="92D050"/>
                </a:solidFill>
              </a:rPr>
              <a:t>Useful</a:t>
            </a:r>
            <a:r>
              <a:rPr lang="fr-BE" sz="2400" b="1" dirty="0" smtClean="0">
                <a:solidFill>
                  <a:srgbClr val="92D050"/>
                </a:solidFill>
              </a:rPr>
              <a:t> for </a:t>
            </a:r>
            <a:r>
              <a:rPr lang="fr-BE" sz="2400" b="1" dirty="0" err="1" smtClean="0">
                <a:solidFill>
                  <a:srgbClr val="92D050"/>
                </a:solidFill>
              </a:rPr>
              <a:t>analysis</a:t>
            </a:r>
            <a:endParaRPr lang="fr-BE" sz="2400" b="1" dirty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82" y="5477835"/>
            <a:ext cx="329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 smtClean="0">
                <a:solidFill>
                  <a:srgbClr val="FFC000"/>
                </a:solidFill>
              </a:rPr>
              <a:t>Partly</a:t>
            </a:r>
            <a:r>
              <a:rPr lang="fr-BE" sz="2400" b="1" dirty="0" smtClean="0">
                <a:solidFill>
                  <a:srgbClr val="FFC000"/>
                </a:solidFill>
              </a:rPr>
              <a:t> </a:t>
            </a:r>
            <a:r>
              <a:rPr lang="fr-BE" sz="2400" b="1" dirty="0" err="1" smtClean="0">
                <a:solidFill>
                  <a:srgbClr val="FFC000"/>
                </a:solidFill>
              </a:rPr>
              <a:t>cloud</a:t>
            </a:r>
            <a:r>
              <a:rPr lang="fr-BE" sz="2400" b="1" dirty="0">
                <a:solidFill>
                  <a:srgbClr val="FFC000"/>
                </a:solidFill>
              </a:rPr>
              <a:t> </a:t>
            </a:r>
            <a:r>
              <a:rPr lang="fr-BE" sz="2400" b="1" dirty="0" err="1" smtClean="0">
                <a:solidFill>
                  <a:srgbClr val="FFC000"/>
                </a:solidFill>
              </a:rPr>
              <a:t>covered</a:t>
            </a:r>
            <a:endParaRPr lang="fr-BE" sz="2400" b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4892" y="4543477"/>
            <a:ext cx="1539269" cy="534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SPOT4</a:t>
            </a:r>
            <a:endParaRPr lang="fr-BE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323598" y="4554504"/>
            <a:ext cx="211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Landsat</a:t>
            </a:r>
            <a:r>
              <a:rPr lang="fr-BE" sz="2800" dirty="0" smtClean="0"/>
              <a:t> 8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40412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1"/>
          <p:cNvSpPr>
            <a:spLocks noGrp="1"/>
          </p:cNvSpPr>
          <p:nvPr>
            <p:ph idx="1"/>
          </p:nvPr>
        </p:nvSpPr>
        <p:spPr>
          <a:xfrm>
            <a:off x="650631" y="1125538"/>
            <a:ext cx="8109438" cy="5327650"/>
          </a:xfrm>
        </p:spPr>
        <p:txBody>
          <a:bodyPr/>
          <a:lstStyle/>
          <a:p>
            <a:r>
              <a:rPr lang="fr-FR" altLang="fr-FR" smtClean="0"/>
              <a:t> Crop growth indicators : every 5 to 10 days </a:t>
            </a:r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13315" name="Titre 2"/>
          <p:cNvSpPr>
            <a:spLocks noGrp="1"/>
          </p:cNvSpPr>
          <p:nvPr>
            <p:ph type="title"/>
          </p:nvPr>
        </p:nvSpPr>
        <p:spPr>
          <a:xfrm>
            <a:off x="428171" y="222024"/>
            <a:ext cx="8229600" cy="1252537"/>
          </a:xfrm>
        </p:spPr>
        <p:txBody>
          <a:bodyPr/>
          <a:lstStyle/>
          <a:p>
            <a:r>
              <a:rPr lang="fr-FR" altLang="fr-FR" dirty="0" smtClean="0"/>
              <a:t>EO </a:t>
            </a:r>
            <a:r>
              <a:rPr lang="fr-FR" altLang="fr-FR" dirty="0" smtClean="0"/>
              <a:t>expectation for </a:t>
            </a:r>
            <a:r>
              <a:rPr lang="fr-FR" altLang="fr-FR" dirty="0" smtClean="0"/>
              <a:t>agriculture</a:t>
            </a:r>
          </a:p>
        </p:txBody>
      </p:sp>
      <p:pic>
        <p:nvPicPr>
          <p:cNvPr id="13316" name="Picture 3" descr="Evolution Auradé-05-14-23-29-ju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/>
          <a:stretch>
            <a:fillRect/>
          </a:stretch>
        </p:blipFill>
        <p:spPr bwMode="auto">
          <a:xfrm>
            <a:off x="0" y="2276475"/>
            <a:ext cx="880989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98939" y="1782763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fr-FR" sz="1800">
                <a:solidFill>
                  <a:srgbClr val="006666"/>
                </a:solidFill>
              </a:rPr>
              <a:t>June 5</a:t>
            </a:r>
            <a:r>
              <a:rPr lang="fr-FR" altLang="fr-FR" sz="1800" baseline="30000">
                <a:solidFill>
                  <a:srgbClr val="006666"/>
                </a:solidFill>
              </a:rPr>
              <a:t>th</a:t>
            </a:r>
            <a:r>
              <a:rPr lang="fr-FR" altLang="fr-FR" sz="1800">
                <a:solidFill>
                  <a:srgbClr val="006666"/>
                </a:solidFill>
              </a:rPr>
              <a:t> 2006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2325566" y="1782763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fr-FR" sz="1800">
                <a:solidFill>
                  <a:srgbClr val="006666"/>
                </a:solidFill>
              </a:rPr>
              <a:t>June 14</a:t>
            </a:r>
            <a:r>
              <a:rPr lang="fr-FR" altLang="fr-FR" sz="1800" baseline="30000">
                <a:solidFill>
                  <a:srgbClr val="006666"/>
                </a:solidFill>
              </a:rPr>
              <a:t>th</a:t>
            </a:r>
            <a:r>
              <a:rPr lang="fr-FR" altLang="fr-FR" sz="1800">
                <a:solidFill>
                  <a:srgbClr val="006666"/>
                </a:solidFill>
              </a:rPr>
              <a:t> 2006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4469423" y="1782763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fr-FR" sz="1800">
                <a:solidFill>
                  <a:srgbClr val="006666"/>
                </a:solidFill>
              </a:rPr>
              <a:t>June 23</a:t>
            </a:r>
            <a:r>
              <a:rPr lang="fr-FR" altLang="fr-FR" sz="1800" baseline="30000">
                <a:solidFill>
                  <a:srgbClr val="006666"/>
                </a:solidFill>
              </a:rPr>
              <a:t>th</a:t>
            </a:r>
            <a:r>
              <a:rPr lang="fr-FR" altLang="fr-FR" sz="1800">
                <a:solidFill>
                  <a:srgbClr val="006666"/>
                </a:solidFill>
              </a:rPr>
              <a:t> 2006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613281" y="1782763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fr-FR" sz="1800">
                <a:solidFill>
                  <a:srgbClr val="006666"/>
                </a:solidFill>
              </a:rPr>
              <a:t>June 29</a:t>
            </a:r>
            <a:r>
              <a:rPr lang="fr-FR" altLang="fr-FR" sz="1800" baseline="30000">
                <a:solidFill>
                  <a:srgbClr val="006666"/>
                </a:solidFill>
              </a:rPr>
              <a:t>th</a:t>
            </a:r>
            <a:r>
              <a:rPr lang="fr-FR" altLang="fr-FR" sz="1800">
                <a:solidFill>
                  <a:srgbClr val="006666"/>
                </a:solidFill>
              </a:rPr>
              <a:t> 2006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15461" y="6015039"/>
            <a:ext cx="8174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fr-FR" sz="1800">
                <a:solidFill>
                  <a:schemeClr val="hlink"/>
                </a:solidFill>
              </a:rPr>
              <a:t>Formosat-2 images, 8m resolution : green, red, near infrared colour composite</a:t>
            </a:r>
          </a:p>
        </p:txBody>
      </p:sp>
      <p:pic>
        <p:nvPicPr>
          <p:cNvPr id="10" name="Imag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1081" y="6296390"/>
            <a:ext cx="696804" cy="42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1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A2CA-3A6A-4370-A575-C892CEE58A2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 descr="defourny"/>
          <p:cNvPicPr>
            <a:picLocks noChangeAspect="1" noChangeArrowheads="1"/>
          </p:cNvPicPr>
          <p:nvPr/>
        </p:nvPicPr>
        <p:blipFill rotWithShape="1">
          <a:blip r:embed="rId2" cstate="print"/>
          <a:srcRect r="3023"/>
          <a:stretch/>
        </p:blipFill>
        <p:spPr bwMode="auto">
          <a:xfrm>
            <a:off x="533400" y="850873"/>
            <a:ext cx="8001000" cy="600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302142"/>
            <a:ext cx="7708900" cy="576235"/>
          </a:xfrm>
        </p:spPr>
        <p:txBody>
          <a:bodyPr>
            <a:noAutofit/>
          </a:bodyPr>
          <a:lstStyle/>
          <a:p>
            <a:r>
              <a:rPr lang="en-US" sz="3600" dirty="0" smtClean="0"/>
              <a:t>Overall framework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7776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2856" y="2529795"/>
            <a:ext cx="8636000" cy="3451225"/>
          </a:xfrm>
        </p:spPr>
        <p:txBody>
          <a:bodyPr/>
          <a:lstStyle/>
          <a:p>
            <a:pPr marL="457200" indent="-457200">
              <a:buFont typeface="Symbol" pitchFamily="18" charset="2"/>
              <a:buAutoNum type="arabicPeriod"/>
            </a:pPr>
            <a:r>
              <a:rPr lang="fr-BE" dirty="0" err="1" smtClean="0"/>
              <a:t>Crop</a:t>
            </a:r>
            <a:r>
              <a:rPr lang="fr-BE" dirty="0" smtClean="0"/>
              <a:t> Monitor System :</a:t>
            </a:r>
          </a:p>
          <a:p>
            <a:pPr marL="0" indent="0">
              <a:buNone/>
            </a:pPr>
            <a:r>
              <a:rPr lang="fr-BE" dirty="0" smtClean="0"/>
              <a:t>	</a:t>
            </a:r>
            <a:r>
              <a:rPr lang="fr-BE" dirty="0" err="1" smtClean="0"/>
              <a:t>Continuity</a:t>
            </a:r>
            <a:r>
              <a:rPr lang="fr-BE" dirty="0" smtClean="0"/>
              <a:t> /</a:t>
            </a:r>
            <a:r>
              <a:rPr lang="fr-BE" dirty="0" err="1" smtClean="0"/>
              <a:t>redundancy</a:t>
            </a:r>
            <a:r>
              <a:rPr lang="fr-BE" dirty="0" smtClean="0"/>
              <a:t> of </a:t>
            </a:r>
            <a:r>
              <a:rPr lang="fr-BE" dirty="0" err="1" smtClean="0"/>
              <a:t>operational</a:t>
            </a:r>
            <a:r>
              <a:rPr lang="fr-BE" dirty="0" smtClean="0"/>
              <a:t> missions </a:t>
            </a:r>
            <a:r>
              <a:rPr lang="fr-BE" dirty="0" err="1" smtClean="0"/>
              <a:t>supporting</a:t>
            </a:r>
            <a:r>
              <a:rPr lang="fr-BE" dirty="0" smtClean="0"/>
              <a:t> 	the </a:t>
            </a:r>
            <a:r>
              <a:rPr lang="fr-BE" dirty="0" err="1" smtClean="0"/>
              <a:t>monthly</a:t>
            </a:r>
            <a:r>
              <a:rPr lang="fr-BE" dirty="0" smtClean="0"/>
              <a:t> report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/>
              <a:t>	</a:t>
            </a:r>
            <a:r>
              <a:rPr lang="fr-BE" dirty="0" smtClean="0"/>
              <a:t>- MODIS </a:t>
            </a:r>
            <a:r>
              <a:rPr lang="fr-BE" dirty="0" smtClean="0"/>
              <a:t>for </a:t>
            </a:r>
            <a:r>
              <a:rPr lang="fr-BE" dirty="0" err="1" smtClean="0"/>
              <a:t>daily</a:t>
            </a:r>
            <a:r>
              <a:rPr lang="fr-BE" dirty="0" smtClean="0"/>
              <a:t> global surface </a:t>
            </a:r>
            <a:r>
              <a:rPr lang="fr-BE" dirty="0" err="1" smtClean="0"/>
              <a:t>reflectance</a:t>
            </a:r>
            <a:endParaRPr lang="fr-BE" dirty="0" smtClean="0"/>
          </a:p>
          <a:p>
            <a:pPr marL="0" indent="0">
              <a:buNone/>
            </a:pPr>
            <a:r>
              <a:rPr lang="fr-BE" dirty="0"/>
              <a:t>	</a:t>
            </a:r>
            <a:r>
              <a:rPr lang="fr-BE" dirty="0" smtClean="0"/>
              <a:t>- PROBA for </a:t>
            </a:r>
            <a:r>
              <a:rPr lang="fr-BE" dirty="0" err="1" smtClean="0"/>
              <a:t>daily</a:t>
            </a:r>
            <a:r>
              <a:rPr lang="fr-BE" dirty="0" smtClean="0"/>
              <a:t> global surface </a:t>
            </a:r>
            <a:r>
              <a:rPr lang="fr-BE" dirty="0" err="1" smtClean="0"/>
              <a:t>reflectance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	</a:t>
            </a:r>
            <a:endParaRPr lang="fr-BE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EO </a:t>
            </a:r>
            <a:r>
              <a:rPr lang="fr-BE" dirty="0" err="1" smtClean="0"/>
              <a:t>requirements</a:t>
            </a:r>
            <a:r>
              <a:rPr lang="fr-BE" dirty="0" smtClean="0"/>
              <a:t> </a:t>
            </a:r>
            <a:r>
              <a:rPr lang="fr-BE" dirty="0" err="1" smtClean="0"/>
              <a:t>framework</a:t>
            </a:r>
            <a:r>
              <a:rPr lang="fr-BE" dirty="0" smtClean="0"/>
              <a:t> for Phase 2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A2CA-3A6A-4370-A575-C892CEE58A2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19313" y="2036309"/>
            <a:ext cx="8636000" cy="4582205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R&amp;D GEOGLAM components (</a:t>
            </a:r>
            <a:r>
              <a:rPr lang="fr-BE" dirty="0" err="1" smtClean="0"/>
              <a:t>pr</a:t>
            </a:r>
            <a:r>
              <a:rPr lang="fr-BE" dirty="0" smtClean="0"/>
              <a:t>:</a:t>
            </a:r>
          </a:p>
          <a:p>
            <a:pPr marL="0" indent="0">
              <a:buNone/>
            </a:pPr>
            <a:endParaRPr lang="fr-BE" dirty="0"/>
          </a:p>
          <a:p>
            <a:pPr marL="457200" indent="-457200">
              <a:buAutoNum type="arabicPeriod"/>
            </a:pPr>
            <a:r>
              <a:rPr lang="fr-BE" dirty="0" err="1" smtClean="0"/>
              <a:t>Asia-rice</a:t>
            </a:r>
            <a:r>
              <a:rPr lang="fr-BE" dirty="0" smtClean="0"/>
              <a:t> </a:t>
            </a:r>
            <a:r>
              <a:rPr lang="fr-BE" dirty="0" err="1" smtClean="0"/>
              <a:t>already</a:t>
            </a:r>
            <a:r>
              <a:rPr lang="fr-BE" dirty="0" smtClean="0"/>
              <a:t> </a:t>
            </a:r>
            <a:r>
              <a:rPr lang="fr-BE" dirty="0" err="1" smtClean="0"/>
              <a:t>covered</a:t>
            </a:r>
            <a:r>
              <a:rPr lang="fr-BE" dirty="0" smtClean="0"/>
              <a:t> by Shin-</a:t>
            </a:r>
            <a:r>
              <a:rPr lang="fr-BE" dirty="0" err="1" smtClean="0"/>
              <a:t>ichi</a:t>
            </a:r>
            <a:r>
              <a:rPr lang="fr-BE" dirty="0" smtClean="0"/>
              <a:t> </a:t>
            </a:r>
            <a:r>
              <a:rPr lang="fr-BE" dirty="0" err="1" smtClean="0"/>
              <a:t>Sobue</a:t>
            </a:r>
            <a:endParaRPr lang="fr-BE" dirty="0" smtClean="0"/>
          </a:p>
          <a:p>
            <a:pPr marL="303213" lvl="1" indent="0">
              <a:buNone/>
            </a:pPr>
            <a:r>
              <a:rPr lang="fr-BE" dirty="0"/>
              <a:t>	</a:t>
            </a:r>
            <a:r>
              <a:rPr lang="fr-BE" dirty="0" smtClean="0"/>
              <a:t>call for coordination </a:t>
            </a:r>
            <a:r>
              <a:rPr lang="fr-BE" dirty="0" err="1" smtClean="0"/>
              <a:t>between</a:t>
            </a:r>
            <a:r>
              <a:rPr lang="fr-BE" dirty="0" smtClean="0"/>
              <a:t> SAR missions for </a:t>
            </a:r>
            <a:r>
              <a:rPr lang="fr-BE" dirty="0" err="1" smtClean="0"/>
              <a:t>regular</a:t>
            </a:r>
            <a:r>
              <a:rPr lang="fr-BE" dirty="0" smtClean="0"/>
              <a:t> 	</a:t>
            </a:r>
            <a:r>
              <a:rPr lang="fr-BE" dirty="0" err="1" smtClean="0"/>
              <a:t>acquistions</a:t>
            </a:r>
            <a:endParaRPr lang="fr-BE" dirty="0" smtClean="0"/>
          </a:p>
          <a:p>
            <a:pPr marL="303213" lvl="1" indent="0">
              <a:buNone/>
            </a:pPr>
            <a:endParaRPr lang="fr-BE" dirty="0"/>
          </a:p>
          <a:p>
            <a:pPr marL="457200" lvl="1" indent="-457200">
              <a:buAutoNum type="arabicPeriod" startAt="2"/>
            </a:pPr>
            <a:r>
              <a:rPr lang="fr-BE" dirty="0" smtClean="0"/>
              <a:t>Country </a:t>
            </a:r>
            <a:r>
              <a:rPr lang="fr-BE" dirty="0" err="1" smtClean="0"/>
              <a:t>demonstration</a:t>
            </a:r>
            <a:r>
              <a:rPr lang="fr-BE" dirty="0" smtClean="0"/>
              <a:t> : area </a:t>
            </a:r>
            <a:r>
              <a:rPr lang="fr-BE" dirty="0" err="1" smtClean="0"/>
              <a:t>estimate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area frame </a:t>
            </a:r>
            <a:r>
              <a:rPr lang="fr-BE" dirty="0" err="1" smtClean="0"/>
              <a:t>sampling</a:t>
            </a:r>
            <a:endParaRPr lang="fr-BE" dirty="0" smtClean="0"/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extension of Landsat-8 acquisition </a:t>
            </a:r>
            <a:r>
              <a:rPr lang="fr-BE" dirty="0" err="1" smtClean="0"/>
              <a:t>priority</a:t>
            </a:r>
            <a:r>
              <a:rPr lang="fr-BE" dirty="0" smtClean="0"/>
              <a:t> to </a:t>
            </a:r>
            <a:r>
              <a:rPr lang="fr-BE" dirty="0" err="1" smtClean="0"/>
              <a:t>selected</a:t>
            </a:r>
            <a:r>
              <a:rPr lang="fr-BE" dirty="0" smtClean="0"/>
              <a:t> countries</a:t>
            </a:r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err="1" smtClean="0"/>
              <a:t>Rapideye</a:t>
            </a:r>
            <a:r>
              <a:rPr lang="fr-BE" dirty="0" smtClean="0"/>
              <a:t> – Pléiades time </a:t>
            </a:r>
            <a:r>
              <a:rPr lang="fr-BE" dirty="0" err="1" smtClean="0"/>
              <a:t>series</a:t>
            </a:r>
            <a:r>
              <a:rPr lang="fr-BE" dirty="0" smtClean="0"/>
              <a:t> (3 to 5) over </a:t>
            </a:r>
            <a:r>
              <a:rPr lang="fr-BE" dirty="0" err="1" smtClean="0"/>
              <a:t>distributed</a:t>
            </a:r>
            <a:r>
              <a:rPr lang="fr-BE" dirty="0" smtClean="0"/>
              <a:t> </a:t>
            </a:r>
            <a:r>
              <a:rPr lang="fr-BE" dirty="0" err="1" smtClean="0"/>
              <a:t>samples</a:t>
            </a:r>
            <a:endParaRPr lang="fr-BE" dirty="0" smtClean="0"/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err="1" smtClean="0"/>
              <a:t>access</a:t>
            </a:r>
            <a:r>
              <a:rPr lang="fr-BE" dirty="0" smtClean="0"/>
              <a:t> to </a:t>
            </a:r>
            <a:r>
              <a:rPr lang="fr-BE" dirty="0" err="1" smtClean="0"/>
              <a:t>Landsat</a:t>
            </a:r>
            <a:r>
              <a:rPr lang="fr-BE" dirty="0" smtClean="0"/>
              <a:t>/SPOT </a:t>
            </a:r>
            <a:r>
              <a:rPr lang="fr-BE" dirty="0" err="1" smtClean="0"/>
              <a:t>historical</a:t>
            </a:r>
            <a:r>
              <a:rPr lang="fr-BE" dirty="0" smtClean="0"/>
              <a:t> archives for stratification</a:t>
            </a:r>
          </a:p>
          <a:p>
            <a:pPr marL="0" lvl="1" indent="0">
              <a:buNone/>
            </a:pPr>
            <a:endParaRPr lang="fr-BE" dirty="0" smtClean="0"/>
          </a:p>
          <a:p>
            <a:pPr marL="0" lvl="1" indent="0">
              <a:buNone/>
            </a:pPr>
            <a:r>
              <a:rPr lang="fr-BE" dirty="0"/>
              <a:t>	</a:t>
            </a:r>
            <a:endParaRPr lang="fr-BE" dirty="0" smtClean="0"/>
          </a:p>
          <a:p>
            <a:pPr marL="0" lvl="1" indent="0">
              <a:buNone/>
            </a:pPr>
            <a:r>
              <a:rPr lang="fr-BE" dirty="0"/>
              <a:t>	</a:t>
            </a:r>
            <a:endParaRPr lang="fr-BE" dirty="0" smtClean="0"/>
          </a:p>
          <a:p>
            <a:pPr marL="303213" lvl="1" indent="0">
              <a:buNone/>
            </a:pPr>
            <a:endParaRPr lang="fr-BE" dirty="0" smtClean="0"/>
          </a:p>
          <a:p>
            <a:pPr marL="303213" lvl="1" indent="0">
              <a:buNone/>
            </a:pPr>
            <a:endParaRPr lang="fr-BE" dirty="0"/>
          </a:p>
          <a:p>
            <a:pPr marL="303213" lvl="1" indent="0">
              <a:buNone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Font typeface="Symbol" pitchFamily="18" charset="2"/>
              <a:buAutoNum type="arabicPeriod"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	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	</a:t>
            </a:r>
            <a:endParaRPr lang="fr-BE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EO </a:t>
            </a:r>
            <a:r>
              <a:rPr lang="fr-BE" dirty="0" err="1" smtClean="0"/>
              <a:t>requirements</a:t>
            </a:r>
            <a:r>
              <a:rPr lang="fr-BE" dirty="0" smtClean="0"/>
              <a:t> </a:t>
            </a:r>
            <a:r>
              <a:rPr lang="fr-BE" dirty="0" err="1" smtClean="0"/>
              <a:t>framework</a:t>
            </a:r>
            <a:r>
              <a:rPr lang="fr-BE" dirty="0" smtClean="0"/>
              <a:t> for Phase 2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A2CA-3A6A-4370-A575-C892CEE58A2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383166"/>
            <a:ext cx="9143999" cy="4821691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R&amp;D GEOGLAM components :</a:t>
            </a:r>
          </a:p>
          <a:p>
            <a:pPr marL="457200" lvl="1" indent="-457200">
              <a:buAutoNum type="arabicPeriod" startAt="3"/>
            </a:pPr>
            <a:r>
              <a:rPr lang="fr-BE" dirty="0" smtClean="0"/>
              <a:t>JECAM network</a:t>
            </a:r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err="1" smtClean="0"/>
              <a:t>common</a:t>
            </a:r>
            <a:r>
              <a:rPr lang="fr-BE" dirty="0" smtClean="0"/>
              <a:t> minimum data set for </a:t>
            </a:r>
            <a:r>
              <a:rPr lang="fr-BE" dirty="0" err="1" smtClean="0"/>
              <a:t>each</a:t>
            </a:r>
            <a:r>
              <a:rPr lang="fr-BE" dirty="0" smtClean="0"/>
              <a:t> site :</a:t>
            </a:r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	</a:t>
            </a:r>
            <a:r>
              <a:rPr lang="fr-BE" dirty="0" err="1" smtClean="0"/>
              <a:t>systematic</a:t>
            </a:r>
            <a:r>
              <a:rPr lang="fr-BE" dirty="0" smtClean="0"/>
              <a:t> Landsat-8 acquisition </a:t>
            </a:r>
            <a:r>
              <a:rPr lang="fr-BE" dirty="0" err="1" smtClean="0"/>
              <a:t>priority</a:t>
            </a:r>
            <a:endParaRPr lang="fr-BE" dirty="0" smtClean="0"/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	</a:t>
            </a:r>
            <a:r>
              <a:rPr lang="fr-BE" dirty="0" err="1" smtClean="0"/>
              <a:t>systematic</a:t>
            </a:r>
            <a:r>
              <a:rPr lang="fr-BE" dirty="0" smtClean="0"/>
              <a:t> </a:t>
            </a:r>
            <a:r>
              <a:rPr lang="fr-BE" dirty="0" smtClean="0"/>
              <a:t>Sentinel-2 acquisition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BE" sz="1050" dirty="0"/>
              <a:t>	</a:t>
            </a:r>
            <a:r>
              <a:rPr lang="fr-BE" sz="100" dirty="0" smtClean="0"/>
              <a:t>	</a:t>
            </a:r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	3 to 5 Pléiades acquisition (calibration/validation)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BE" dirty="0"/>
              <a:t>	</a:t>
            </a:r>
            <a:r>
              <a:rPr lang="fr-BE" dirty="0" smtClean="0"/>
              <a:t>	</a:t>
            </a:r>
            <a:r>
              <a:rPr lang="fr-BE" dirty="0" err="1" smtClean="0"/>
              <a:t>Rapideye</a:t>
            </a:r>
            <a:r>
              <a:rPr lang="fr-BE" dirty="0" smtClean="0"/>
              <a:t> time </a:t>
            </a:r>
            <a:r>
              <a:rPr lang="fr-BE" dirty="0" err="1" smtClean="0"/>
              <a:t>series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constrained</a:t>
            </a:r>
            <a:r>
              <a:rPr lang="fr-BE" dirty="0" smtClean="0"/>
              <a:t> </a:t>
            </a:r>
            <a:r>
              <a:rPr lang="fr-BE" dirty="0" err="1"/>
              <a:t>v</a:t>
            </a:r>
            <a:r>
              <a:rPr lang="fr-BE" dirty="0" err="1" smtClean="0"/>
              <a:t>iewing</a:t>
            </a:r>
            <a:r>
              <a:rPr lang="fr-BE" dirty="0" smtClean="0"/>
              <a:t> angle range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BE" sz="1100" dirty="0"/>
              <a:t>	</a:t>
            </a:r>
            <a:r>
              <a:rPr lang="fr-BE" sz="1100" dirty="0" smtClean="0"/>
              <a:t>		</a:t>
            </a:r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	</a:t>
            </a:r>
            <a:r>
              <a:rPr lang="fr-BE" dirty="0" err="1" smtClean="0"/>
              <a:t>systematic</a:t>
            </a:r>
            <a:r>
              <a:rPr lang="fr-BE" dirty="0" smtClean="0"/>
              <a:t> RADARSAT-2 acquisition (</a:t>
            </a:r>
            <a:r>
              <a:rPr lang="fr-BE" dirty="0" err="1" smtClean="0"/>
              <a:t>same</a:t>
            </a:r>
            <a:r>
              <a:rPr lang="fr-BE" dirty="0" smtClean="0"/>
              <a:t> configuration)</a:t>
            </a:r>
          </a:p>
          <a:p>
            <a:pPr marL="0" lvl="1" indent="0">
              <a:buNone/>
            </a:pPr>
            <a:r>
              <a:rPr lang="fr-BE" sz="2400" dirty="0" smtClean="0"/>
              <a:t>		</a:t>
            </a:r>
            <a:r>
              <a:rPr lang="fr-BE" sz="2400" dirty="0" err="1" smtClean="0"/>
              <a:t>systematic</a:t>
            </a:r>
            <a:r>
              <a:rPr lang="fr-BE" sz="2400" dirty="0" smtClean="0"/>
              <a:t> Sentinel</a:t>
            </a:r>
            <a:r>
              <a:rPr lang="fr-BE" sz="2400" dirty="0" smtClean="0"/>
              <a:t>-1 </a:t>
            </a:r>
            <a:r>
              <a:rPr lang="fr-BE" sz="2400" dirty="0" smtClean="0"/>
              <a:t>acquisition </a:t>
            </a:r>
            <a:r>
              <a:rPr lang="fr-BE" sz="2000" dirty="0" smtClean="0"/>
              <a:t>(</a:t>
            </a:r>
            <a:r>
              <a:rPr lang="fr-BE" sz="2000" dirty="0" err="1" smtClean="0"/>
              <a:t>during</a:t>
            </a:r>
            <a:r>
              <a:rPr lang="fr-BE" sz="2000" dirty="0" smtClean="0"/>
              <a:t> </a:t>
            </a:r>
            <a:r>
              <a:rPr lang="fr-BE" sz="2000" dirty="0" err="1" smtClean="0"/>
              <a:t>ramp</a:t>
            </a:r>
            <a:r>
              <a:rPr lang="fr-BE" sz="2000" dirty="0" smtClean="0"/>
              <a:t> up </a:t>
            </a:r>
            <a:r>
              <a:rPr lang="fr-BE" sz="2000" dirty="0" err="1" smtClean="0"/>
              <a:t>pha</a:t>
            </a:r>
            <a:r>
              <a:rPr lang="fr-BE" sz="2400" dirty="0" smtClean="0"/>
              <a:t>	</a:t>
            </a:r>
          </a:p>
          <a:p>
            <a:pPr marL="0" lvl="1" indent="0">
              <a:buNone/>
            </a:pPr>
            <a:r>
              <a:rPr lang="fr-BE" dirty="0"/>
              <a:t>		</a:t>
            </a:r>
            <a:r>
              <a:rPr lang="fr-BE" dirty="0" err="1" smtClean="0"/>
              <a:t>regular</a:t>
            </a:r>
            <a:r>
              <a:rPr lang="fr-BE" dirty="0" smtClean="0"/>
              <a:t> </a:t>
            </a:r>
            <a:r>
              <a:rPr lang="fr-BE" dirty="0" err="1" smtClean="0"/>
              <a:t>TerraSAR</a:t>
            </a:r>
            <a:r>
              <a:rPr lang="fr-BE" dirty="0" smtClean="0"/>
              <a:t> acquisition (1 to 3 </a:t>
            </a:r>
            <a:r>
              <a:rPr lang="fr-BE" dirty="0" err="1" smtClean="0"/>
              <a:t>day</a:t>
            </a:r>
            <a:r>
              <a:rPr lang="fr-BE" dirty="0" smtClean="0"/>
              <a:t> </a:t>
            </a:r>
            <a:r>
              <a:rPr lang="fr-BE" dirty="0" err="1" smtClean="0"/>
              <a:t>coherence</a:t>
            </a:r>
            <a:r>
              <a:rPr lang="fr-BE" dirty="0" smtClean="0"/>
              <a:t> </a:t>
            </a:r>
            <a:r>
              <a:rPr lang="fr-BE" dirty="0" err="1" smtClean="0"/>
              <a:t>product</a:t>
            </a:r>
            <a:r>
              <a:rPr lang="fr-BE" dirty="0" smtClean="0"/>
              <a:t>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BE" sz="1050" dirty="0" smtClean="0"/>
              <a:t>		</a:t>
            </a:r>
            <a:endParaRPr lang="fr-BE" sz="1050" dirty="0"/>
          </a:p>
          <a:p>
            <a:pPr marL="0" lvl="1" indent="0">
              <a:buNone/>
            </a:pPr>
            <a:r>
              <a:rPr lang="fr-BE" dirty="0" smtClean="0"/>
              <a:t>		</a:t>
            </a:r>
            <a:r>
              <a:rPr lang="fr-BE" dirty="0" err="1" smtClean="0"/>
              <a:t>systematic</a:t>
            </a:r>
            <a:r>
              <a:rPr lang="fr-BE" dirty="0" smtClean="0"/>
              <a:t> </a:t>
            </a:r>
            <a:r>
              <a:rPr lang="fr-BE" dirty="0" err="1" smtClean="0"/>
              <a:t>AWIFs</a:t>
            </a:r>
            <a:r>
              <a:rPr lang="fr-BE" dirty="0" smtClean="0"/>
              <a:t> acquisition</a:t>
            </a:r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	PROBA 300 m and 100 m </a:t>
            </a:r>
            <a:r>
              <a:rPr lang="fr-BE" dirty="0" err="1" smtClean="0"/>
              <a:t>resolution</a:t>
            </a:r>
            <a:endParaRPr lang="fr-BE" dirty="0" smtClean="0"/>
          </a:p>
          <a:p>
            <a:pPr marL="0" lvl="1" indent="0">
              <a:buNone/>
            </a:pPr>
            <a:endParaRPr lang="fr-BE" dirty="0" smtClean="0"/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	</a:t>
            </a:r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	</a:t>
            </a:r>
          </a:p>
          <a:p>
            <a:pPr marL="0" lvl="1" indent="0">
              <a:buNone/>
            </a:pPr>
            <a:r>
              <a:rPr lang="fr-BE" dirty="0"/>
              <a:t>	</a:t>
            </a:r>
            <a:endParaRPr lang="fr-BE" dirty="0" smtClean="0"/>
          </a:p>
          <a:p>
            <a:pPr marL="0" lvl="1" indent="0">
              <a:buNone/>
            </a:pPr>
            <a:r>
              <a:rPr lang="fr-BE" dirty="0"/>
              <a:t>	</a:t>
            </a:r>
            <a:endParaRPr lang="fr-BE" dirty="0" smtClean="0"/>
          </a:p>
          <a:p>
            <a:pPr marL="303213" lvl="1" indent="0">
              <a:buNone/>
            </a:pPr>
            <a:endParaRPr lang="fr-BE" dirty="0" smtClean="0"/>
          </a:p>
          <a:p>
            <a:pPr marL="303213" lvl="1" indent="0">
              <a:buNone/>
            </a:pPr>
            <a:endParaRPr lang="fr-BE" dirty="0"/>
          </a:p>
          <a:p>
            <a:pPr marL="303213" lvl="1" indent="0">
              <a:buNone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Font typeface="Symbol" pitchFamily="18" charset="2"/>
              <a:buAutoNum type="arabicPeriod"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	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	</a:t>
            </a:r>
            <a:endParaRPr lang="fr-BE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EO </a:t>
            </a:r>
            <a:r>
              <a:rPr lang="fr-BE" dirty="0" err="1" smtClean="0"/>
              <a:t>requirements</a:t>
            </a:r>
            <a:r>
              <a:rPr lang="fr-BE" dirty="0" smtClean="0"/>
              <a:t> </a:t>
            </a:r>
            <a:r>
              <a:rPr lang="fr-BE" dirty="0" err="1" smtClean="0"/>
              <a:t>framework</a:t>
            </a:r>
            <a:r>
              <a:rPr lang="fr-BE" dirty="0" smtClean="0"/>
              <a:t> for Phase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63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886" y="725700"/>
            <a:ext cx="8229600" cy="1143000"/>
          </a:xfrm>
        </p:spPr>
        <p:txBody>
          <a:bodyPr/>
          <a:lstStyle/>
          <a:p>
            <a:pPr algn="l"/>
            <a:r>
              <a:rPr lang="fr-BE" sz="3200" dirty="0" smtClean="0"/>
              <a:t>For agriculture </a:t>
            </a:r>
            <a:br>
              <a:rPr lang="fr-BE" sz="3200" dirty="0" smtClean="0"/>
            </a:br>
            <a:r>
              <a:rPr lang="fr-BE" sz="3200" dirty="0" smtClean="0"/>
              <a:t>	…</a:t>
            </a:r>
            <a:r>
              <a:rPr lang="fr-BE" sz="3200" dirty="0" err="1" smtClean="0"/>
              <a:t>yield</a:t>
            </a:r>
            <a:r>
              <a:rPr lang="fr-BE" sz="3200" dirty="0" smtClean="0"/>
              <a:t> gaps are </a:t>
            </a:r>
            <a:r>
              <a:rPr lang="fr-BE" sz="3200" dirty="0" err="1" smtClean="0"/>
              <a:t>still</a:t>
            </a:r>
            <a:r>
              <a:rPr lang="fr-BE" sz="3200" dirty="0" smtClean="0"/>
              <a:t> </a:t>
            </a:r>
            <a:r>
              <a:rPr lang="fr-BE" sz="3200" dirty="0" err="1" smtClean="0"/>
              <a:t>very</a:t>
            </a:r>
            <a:r>
              <a:rPr lang="fr-BE" sz="3200" dirty="0" smtClean="0"/>
              <a:t> </a:t>
            </a:r>
            <a:r>
              <a:rPr lang="fr-BE" sz="3200" dirty="0" err="1" smtClean="0"/>
              <a:t>significant</a:t>
            </a:r>
            <a:r>
              <a:rPr lang="fr-BE" sz="3200" dirty="0" smtClean="0"/>
              <a:t> ! </a:t>
            </a:r>
            <a:endParaRPr lang="fr-BE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2" y="1981935"/>
            <a:ext cx="5733141" cy="368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449942" y="5508157"/>
            <a:ext cx="89553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fr-BE" sz="2800" kern="0" dirty="0" smtClean="0"/>
              <a:t>Satellite </a:t>
            </a:r>
            <a:r>
              <a:rPr lang="fr-BE" sz="2800" kern="0" dirty="0" smtClean="0"/>
              <a:t>EO </a:t>
            </a:r>
            <a:r>
              <a:rPr lang="fr-BE" sz="2800" kern="0" dirty="0" err="1" smtClean="0"/>
              <a:t>is</a:t>
            </a:r>
            <a:r>
              <a:rPr lang="fr-BE" sz="2800" kern="0" dirty="0" smtClean="0"/>
              <a:t> </a:t>
            </a:r>
            <a:r>
              <a:rPr lang="fr-BE" sz="2800" kern="0" dirty="0" err="1" smtClean="0"/>
              <a:t>really</a:t>
            </a:r>
            <a:r>
              <a:rPr lang="fr-BE" sz="2800" kern="0" dirty="0" smtClean="0"/>
              <a:t> </a:t>
            </a:r>
            <a:r>
              <a:rPr lang="fr-BE" sz="2800" kern="0" dirty="0" err="1" smtClean="0"/>
              <a:t>expected</a:t>
            </a:r>
            <a:r>
              <a:rPr lang="fr-BE" sz="2800" kern="0" dirty="0" smtClean="0"/>
              <a:t> to </a:t>
            </a:r>
            <a:r>
              <a:rPr lang="fr-BE" sz="2800" kern="0" dirty="0" err="1" smtClean="0"/>
              <a:t>make</a:t>
            </a:r>
            <a:r>
              <a:rPr lang="fr-BE" sz="2800" kern="0" dirty="0" smtClean="0"/>
              <a:t> a </a:t>
            </a:r>
            <a:r>
              <a:rPr lang="fr-BE" sz="2800" kern="0" dirty="0" err="1" smtClean="0"/>
              <a:t>difference</a:t>
            </a:r>
            <a:r>
              <a:rPr lang="fr-BE" sz="2800" kern="0" dirty="0" smtClean="0"/>
              <a:t> for ag.</a:t>
            </a:r>
          </a:p>
          <a:p>
            <a:pPr algn="l"/>
            <a:r>
              <a:rPr lang="fr-BE" sz="2800" i="1" kern="0" dirty="0" smtClean="0"/>
              <a:t>…</a:t>
            </a:r>
            <a:r>
              <a:rPr lang="fr-BE" sz="2800" i="1" kern="0" dirty="0" smtClean="0"/>
              <a:t>but </a:t>
            </a:r>
            <a:r>
              <a:rPr lang="fr-BE" sz="2800" i="1" kern="0" dirty="0" err="1" smtClean="0"/>
              <a:t>only</a:t>
            </a:r>
            <a:r>
              <a:rPr lang="fr-BE" sz="2800" i="1" kern="0" dirty="0" smtClean="0"/>
              <a:t> a </a:t>
            </a:r>
            <a:r>
              <a:rPr lang="fr-BE" sz="2800" i="1" kern="0" dirty="0" err="1" smtClean="0"/>
              <a:t>limited</a:t>
            </a:r>
            <a:r>
              <a:rPr lang="fr-BE" sz="2800" i="1" kern="0" dirty="0" smtClean="0"/>
              <a:t> part of </a:t>
            </a:r>
            <a:r>
              <a:rPr lang="fr-BE" sz="2800" i="1" kern="0" dirty="0" err="1" smtClean="0"/>
              <a:t>its</a:t>
            </a:r>
            <a:r>
              <a:rPr lang="fr-BE" sz="2800" i="1" kern="0" dirty="0" smtClean="0"/>
              <a:t> </a:t>
            </a:r>
            <a:r>
              <a:rPr lang="fr-BE" sz="2800" i="1" kern="0" dirty="0" err="1" smtClean="0"/>
              <a:t>potential</a:t>
            </a:r>
            <a:r>
              <a:rPr lang="fr-BE" sz="2800" i="1" kern="0" dirty="0" smtClean="0"/>
              <a:t> </a:t>
            </a:r>
            <a:r>
              <a:rPr lang="fr-BE" sz="2800" i="1" kern="0" dirty="0" err="1" smtClean="0"/>
              <a:t>is</a:t>
            </a:r>
            <a:r>
              <a:rPr lang="fr-BE" sz="2800" i="1" kern="0" dirty="0" smtClean="0"/>
              <a:t> </a:t>
            </a:r>
            <a:r>
              <a:rPr lang="fr-BE" sz="2800" i="1" kern="0" dirty="0" err="1" smtClean="0"/>
              <a:t>achieved</a:t>
            </a:r>
            <a:r>
              <a:rPr lang="fr-BE" sz="2800" i="1" kern="0" dirty="0" smtClean="0"/>
              <a:t> </a:t>
            </a:r>
            <a:r>
              <a:rPr lang="fr-BE" sz="2800" i="1" kern="0" dirty="0" smtClean="0"/>
              <a:t>!</a:t>
            </a:r>
            <a:endParaRPr lang="fr-BE" sz="2800" i="1" kern="0" dirty="0"/>
          </a:p>
        </p:txBody>
      </p:sp>
      <p:sp>
        <p:nvSpPr>
          <p:cNvPr id="4" name="Rectangle 3"/>
          <p:cNvSpPr/>
          <p:nvPr/>
        </p:nvSpPr>
        <p:spPr>
          <a:xfrm>
            <a:off x="1299021" y="1726964"/>
            <a:ext cx="7336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Average yield gaps for major cereal crops, maize, wheat and rice </a:t>
            </a:r>
            <a:endParaRPr lang="fr-BE" sz="1600" dirty="0"/>
          </a:p>
        </p:txBody>
      </p:sp>
      <p:sp>
        <p:nvSpPr>
          <p:cNvPr id="6" name="Rectangle 5"/>
          <p:cNvSpPr/>
          <p:nvPr/>
        </p:nvSpPr>
        <p:spPr>
          <a:xfrm>
            <a:off x="7067998" y="5218264"/>
            <a:ext cx="18437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 smtClean="0"/>
              <a:t>Mueller et al., Nature 2012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1767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2036309"/>
            <a:ext cx="9143999" cy="4821691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R&amp;D GEOGLAM components :</a:t>
            </a:r>
          </a:p>
          <a:p>
            <a:pPr marL="457200" lvl="1" indent="-457200">
              <a:buAutoNum type="arabicPeriod" startAt="3"/>
            </a:pPr>
            <a:r>
              <a:rPr lang="fr-BE" dirty="0" smtClean="0"/>
              <a:t>JECAM network</a:t>
            </a:r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data </a:t>
            </a:r>
            <a:r>
              <a:rPr lang="fr-BE" dirty="0" err="1" smtClean="0"/>
              <a:t>ordering</a:t>
            </a:r>
            <a:r>
              <a:rPr lang="fr-BE" dirty="0" smtClean="0"/>
              <a:t> </a:t>
            </a:r>
            <a:r>
              <a:rPr lang="fr-BE" dirty="0" err="1" smtClean="0"/>
              <a:t>mechanism</a:t>
            </a:r>
            <a:r>
              <a:rPr lang="fr-BE" dirty="0" smtClean="0"/>
              <a:t>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simplified</a:t>
            </a:r>
            <a:r>
              <a:rPr lang="fr-BE" dirty="0" smtClean="0"/>
              <a:t> as </a:t>
            </a:r>
            <a:r>
              <a:rPr lang="fr-BE" dirty="0" err="1" smtClean="0"/>
              <a:t>much</a:t>
            </a:r>
            <a:r>
              <a:rPr lang="fr-BE" dirty="0" smtClean="0"/>
              <a:t> as possible</a:t>
            </a:r>
          </a:p>
          <a:p>
            <a:pPr marL="0" lvl="1" indent="0">
              <a:buNone/>
            </a:pPr>
            <a:endParaRPr lang="fr-BE" dirty="0" smtClean="0"/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data provision </a:t>
            </a:r>
            <a:r>
              <a:rPr lang="fr-BE" dirty="0" err="1" smtClean="0"/>
              <a:t>mechanism</a:t>
            </a:r>
            <a:r>
              <a:rPr lang="fr-BE" dirty="0" smtClean="0"/>
              <a:t>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improved</a:t>
            </a:r>
            <a:r>
              <a:rPr lang="fr-BE" dirty="0" smtClean="0"/>
              <a:t> (</a:t>
            </a:r>
            <a:r>
              <a:rPr lang="fr-BE" dirty="0" err="1" smtClean="0"/>
              <a:t>centralized</a:t>
            </a:r>
            <a:r>
              <a:rPr lang="fr-BE" dirty="0" smtClean="0"/>
              <a:t> </a:t>
            </a:r>
            <a:r>
              <a:rPr lang="fr-BE" dirty="0" err="1" smtClean="0"/>
              <a:t>delivery</a:t>
            </a:r>
            <a:r>
              <a:rPr lang="fr-BE" dirty="0" smtClean="0"/>
              <a:t> ?)</a:t>
            </a:r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	(</a:t>
            </a:r>
            <a:r>
              <a:rPr lang="fr-BE" dirty="0" err="1" smtClean="0"/>
              <a:t>better</a:t>
            </a:r>
            <a:r>
              <a:rPr lang="fr-BE" dirty="0" smtClean="0"/>
              <a:t> </a:t>
            </a:r>
            <a:r>
              <a:rPr lang="fr-BE" dirty="0" err="1" smtClean="0"/>
              <a:t>tracking</a:t>
            </a:r>
            <a:r>
              <a:rPr lang="fr-BE" dirty="0" smtClean="0"/>
              <a:t>, </a:t>
            </a:r>
            <a:r>
              <a:rPr lang="fr-BE" dirty="0" err="1" smtClean="0"/>
              <a:t>easier</a:t>
            </a:r>
            <a:r>
              <a:rPr lang="fr-BE" dirty="0" smtClean="0"/>
              <a:t> sharing)</a:t>
            </a:r>
          </a:p>
          <a:p>
            <a:pPr marL="0" lvl="1" indent="0">
              <a:buNone/>
            </a:pPr>
            <a:endParaRPr lang="fr-BE" dirty="0"/>
          </a:p>
          <a:p>
            <a:pPr marL="0" lvl="1" indent="0">
              <a:buNone/>
            </a:pPr>
            <a:r>
              <a:rPr lang="fr-BE" dirty="0" smtClean="0"/>
              <a:t>	JECAM multi-user </a:t>
            </a:r>
            <a:r>
              <a:rPr lang="fr-BE" dirty="0" err="1" smtClean="0"/>
              <a:t>license</a:t>
            </a:r>
            <a:r>
              <a:rPr lang="fr-BE" dirty="0" smtClean="0"/>
              <a:t> </a:t>
            </a:r>
            <a:r>
              <a:rPr lang="fr-BE" dirty="0" err="1" smtClean="0"/>
              <a:t>mechanism</a:t>
            </a:r>
            <a:r>
              <a:rPr lang="fr-BE" dirty="0" smtClean="0"/>
              <a:t> for sharing data </a:t>
            </a:r>
            <a:r>
              <a:rPr lang="fr-BE" dirty="0" err="1" smtClean="0"/>
              <a:t>across</a:t>
            </a:r>
            <a:r>
              <a:rPr lang="fr-BE" dirty="0" smtClean="0"/>
              <a:t> the 	network </a:t>
            </a:r>
            <a:r>
              <a:rPr lang="fr-BE" dirty="0" err="1" smtClean="0"/>
              <a:t>partners</a:t>
            </a:r>
            <a:r>
              <a:rPr lang="fr-BE" dirty="0" smtClean="0"/>
              <a:t> (as for the in situ data)</a:t>
            </a:r>
            <a:endParaRPr lang="fr-BE" dirty="0"/>
          </a:p>
          <a:p>
            <a:pPr marL="0" lvl="1" indent="0">
              <a:buNone/>
            </a:pPr>
            <a:r>
              <a:rPr lang="fr-BE" dirty="0" smtClean="0"/>
              <a:t>	</a:t>
            </a:r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	</a:t>
            </a:r>
          </a:p>
          <a:p>
            <a:pPr marL="0" lvl="1" indent="0">
              <a:buNone/>
            </a:pPr>
            <a:r>
              <a:rPr lang="fr-BE" dirty="0"/>
              <a:t>	</a:t>
            </a:r>
            <a:r>
              <a:rPr lang="fr-BE" dirty="0" smtClean="0"/>
              <a:t>	</a:t>
            </a:r>
          </a:p>
          <a:p>
            <a:pPr marL="0" lvl="1" indent="0">
              <a:buNone/>
            </a:pPr>
            <a:r>
              <a:rPr lang="fr-BE" dirty="0"/>
              <a:t>	</a:t>
            </a:r>
            <a:endParaRPr lang="fr-BE" dirty="0" smtClean="0"/>
          </a:p>
          <a:p>
            <a:pPr marL="0" lvl="1" indent="0">
              <a:buNone/>
            </a:pPr>
            <a:r>
              <a:rPr lang="fr-BE" dirty="0"/>
              <a:t>	</a:t>
            </a:r>
            <a:endParaRPr lang="fr-BE" dirty="0" smtClean="0"/>
          </a:p>
          <a:p>
            <a:pPr marL="303213" lvl="1" indent="0">
              <a:buNone/>
            </a:pPr>
            <a:endParaRPr lang="fr-BE" dirty="0" smtClean="0"/>
          </a:p>
          <a:p>
            <a:pPr marL="303213" lvl="1" indent="0">
              <a:buNone/>
            </a:pPr>
            <a:endParaRPr lang="fr-BE" dirty="0"/>
          </a:p>
          <a:p>
            <a:pPr marL="303213" lvl="1" indent="0">
              <a:buNone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Font typeface="Symbol" pitchFamily="18" charset="2"/>
              <a:buAutoNum type="arabicPeriod"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	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	</a:t>
            </a:r>
            <a:endParaRPr lang="fr-BE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EO </a:t>
            </a:r>
            <a:r>
              <a:rPr lang="fr-BE" dirty="0" err="1" smtClean="0"/>
              <a:t>requirements</a:t>
            </a:r>
            <a:r>
              <a:rPr lang="fr-BE" dirty="0" smtClean="0"/>
              <a:t> </a:t>
            </a:r>
            <a:r>
              <a:rPr lang="fr-BE" dirty="0" err="1" smtClean="0"/>
              <a:t>framework</a:t>
            </a:r>
            <a:r>
              <a:rPr lang="fr-BE" dirty="0" smtClean="0"/>
              <a:t> for Phase 2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A2CA-3A6A-4370-A575-C892CEE58A2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72" y="333828"/>
            <a:ext cx="9144000" cy="6110514"/>
          </a:xfrm>
          <a:noFill/>
        </p:spPr>
        <p:txBody>
          <a:bodyPr/>
          <a:lstStyle/>
          <a:p>
            <a:pPr algn="l"/>
            <a:r>
              <a:rPr lang="fr-BE" sz="2800" b="1" dirty="0" smtClean="0">
                <a:solidFill>
                  <a:schemeClr val="tx1"/>
                </a:solidFill>
              </a:rPr>
              <a:t/>
            </a:r>
            <a:br>
              <a:rPr lang="fr-BE" sz="2800" b="1" dirty="0" smtClean="0">
                <a:solidFill>
                  <a:schemeClr val="tx1"/>
                </a:solidFill>
              </a:rPr>
            </a:br>
            <a:r>
              <a:rPr lang="fr-BE" sz="2800" b="1" dirty="0" err="1" smtClean="0">
                <a:solidFill>
                  <a:schemeClr val="bg1"/>
                </a:solidFill>
              </a:rPr>
              <a:t>Why</a:t>
            </a:r>
            <a:r>
              <a:rPr lang="fr-BE" sz="2800" b="1" dirty="0" smtClean="0">
                <a:solidFill>
                  <a:schemeClr val="bg1"/>
                </a:solidFill>
              </a:rPr>
              <a:t> ag. monitoring </a:t>
            </a:r>
            <a:r>
              <a:rPr lang="fr-BE" sz="2800" b="1" dirty="0" err="1" smtClean="0">
                <a:solidFill>
                  <a:schemeClr val="bg1"/>
                </a:solidFill>
              </a:rPr>
              <a:t>is</a:t>
            </a:r>
            <a:r>
              <a:rPr lang="fr-BE" sz="2800" b="1" dirty="0" smtClean="0">
                <a:solidFill>
                  <a:schemeClr val="bg1"/>
                </a:solidFill>
              </a:rPr>
              <a:t> </a:t>
            </a:r>
            <a:r>
              <a:rPr lang="fr-BE" sz="2800" b="1" dirty="0" err="1" smtClean="0">
                <a:solidFill>
                  <a:schemeClr val="bg1"/>
                </a:solidFill>
              </a:rPr>
              <a:t>still</a:t>
            </a:r>
            <a:r>
              <a:rPr lang="fr-BE" sz="2800" b="1" dirty="0" smtClean="0">
                <a:solidFill>
                  <a:schemeClr val="bg1"/>
                </a:solidFill>
              </a:rPr>
              <a:t> a </a:t>
            </a:r>
            <a:r>
              <a:rPr lang="fr-BE" sz="2800" b="1" dirty="0">
                <a:solidFill>
                  <a:schemeClr val="bg1"/>
                </a:solidFill>
              </a:rPr>
              <a:t>challenge for </a:t>
            </a:r>
            <a:r>
              <a:rPr lang="fr-BE" sz="2800" b="1" dirty="0" smtClean="0">
                <a:solidFill>
                  <a:schemeClr val="bg1"/>
                </a:solidFill>
              </a:rPr>
              <a:t>EO ?</a:t>
            </a:r>
            <a:br>
              <a:rPr lang="fr-BE" sz="2800" b="1" dirty="0" smtClean="0">
                <a:solidFill>
                  <a:schemeClr val="bg1"/>
                </a:solidFill>
              </a:rPr>
            </a:br>
            <a:r>
              <a:rPr lang="fr-BE" sz="2800" b="1" dirty="0" smtClean="0">
                <a:solidFill>
                  <a:schemeClr val="tx1"/>
                </a:solidFill>
              </a:rPr>
              <a:t/>
            </a:r>
            <a:br>
              <a:rPr lang="fr-BE" sz="2800" b="1" dirty="0" smtClean="0">
                <a:solidFill>
                  <a:schemeClr val="tx1"/>
                </a:solidFill>
              </a:rPr>
            </a:br>
            <a:r>
              <a:rPr lang="fr-BE" sz="1000" b="1" dirty="0" smtClean="0">
                <a:solidFill>
                  <a:schemeClr val="tx1"/>
                </a:solidFill>
              </a:rPr>
              <a:t/>
            </a:r>
            <a:br>
              <a:rPr lang="fr-BE" sz="1000" b="1" dirty="0" smtClean="0">
                <a:solidFill>
                  <a:schemeClr val="tx1"/>
                </a:solidFill>
              </a:rPr>
            </a:br>
            <a:r>
              <a:rPr lang="fr-BE" sz="2400" b="1" dirty="0" smtClean="0">
                <a:solidFill>
                  <a:schemeClr val="tx1"/>
                </a:solidFill>
              </a:rPr>
              <a:t>- </a:t>
            </a:r>
            <a:r>
              <a:rPr lang="fr-BE" sz="2400" b="1" dirty="0" err="1" smtClean="0">
                <a:solidFill>
                  <a:schemeClr val="tx1"/>
                </a:solidFill>
              </a:rPr>
              <a:t>Fantastic</a:t>
            </a:r>
            <a:r>
              <a:rPr lang="fr-BE" sz="2400" b="1" dirty="0" smtClean="0">
                <a:solidFill>
                  <a:schemeClr val="tx1"/>
                </a:solidFill>
              </a:rPr>
              <a:t> </a:t>
            </a:r>
            <a:r>
              <a:rPr lang="fr-BE" sz="2400" b="1" dirty="0" err="1" smtClean="0">
                <a:solidFill>
                  <a:schemeClr val="tx1"/>
                </a:solidFill>
              </a:rPr>
              <a:t>diversity</a:t>
            </a:r>
            <a:r>
              <a:rPr lang="fr-BE" sz="2400" b="1" dirty="0" smtClean="0">
                <a:solidFill>
                  <a:schemeClr val="tx1"/>
                </a:solidFill>
              </a:rPr>
              <a:t> of </a:t>
            </a:r>
            <a:r>
              <a:rPr lang="fr-BE" sz="2400" b="1" dirty="0" err="1" smtClean="0">
                <a:solidFill>
                  <a:schemeClr val="tx1"/>
                </a:solidFill>
              </a:rPr>
              <a:t>cropping</a:t>
            </a:r>
            <a:r>
              <a:rPr lang="fr-BE" sz="2400" b="1" dirty="0" smtClean="0">
                <a:solidFill>
                  <a:schemeClr val="tx1"/>
                </a:solidFill>
              </a:rPr>
              <a:t> </a:t>
            </a:r>
            <a:r>
              <a:rPr lang="fr-BE" sz="2400" b="1" dirty="0" err="1" smtClean="0">
                <a:solidFill>
                  <a:schemeClr val="tx1"/>
                </a:solidFill>
              </a:rPr>
              <a:t>systems</a:t>
            </a:r>
            <a:r>
              <a:rPr lang="fr-BE" sz="2400" b="1" dirty="0" smtClean="0">
                <a:solidFill>
                  <a:schemeClr val="tx1"/>
                </a:solidFill>
              </a:rPr>
              <a:t> </a:t>
            </a:r>
            <a:r>
              <a:rPr lang="fr-BE" sz="2400" b="1" dirty="0" err="1" smtClean="0">
                <a:solidFill>
                  <a:schemeClr val="tx1"/>
                </a:solidFill>
              </a:rPr>
              <a:t>around</a:t>
            </a:r>
            <a:r>
              <a:rPr lang="fr-BE" sz="2400" b="1" dirty="0" smtClean="0">
                <a:solidFill>
                  <a:schemeClr val="tx1"/>
                </a:solidFill>
              </a:rPr>
              <a:t> the world</a:t>
            </a:r>
            <a:br>
              <a:rPr lang="fr-BE" sz="2400" b="1" dirty="0" smtClean="0">
                <a:solidFill>
                  <a:schemeClr val="tx1"/>
                </a:solidFill>
              </a:rPr>
            </a:br>
            <a:r>
              <a:rPr lang="fr-BE" sz="2400" b="1" dirty="0" smtClean="0">
                <a:solidFill>
                  <a:schemeClr val="tx1"/>
                </a:solidFill>
              </a:rPr>
              <a:t>	</a:t>
            </a:r>
            <a:r>
              <a:rPr lang="fr-BE" sz="2400" dirty="0" smtClean="0">
                <a:solidFill>
                  <a:schemeClr val="tx1"/>
                </a:solidFill>
              </a:rPr>
              <a:t>and </a:t>
            </a:r>
            <a:r>
              <a:rPr lang="fr-BE" sz="2400" dirty="0" err="1" smtClean="0">
                <a:solidFill>
                  <a:schemeClr val="tx1"/>
                </a:solidFill>
              </a:rPr>
              <a:t>also</a:t>
            </a:r>
            <a:r>
              <a:rPr lang="fr-BE" sz="2400" dirty="0" smtClean="0">
                <a:solidFill>
                  <a:schemeClr val="tx1"/>
                </a:solidFill>
              </a:rPr>
              <a:t> </a:t>
            </a:r>
            <a:r>
              <a:rPr lang="fr-BE" sz="2400" dirty="0" err="1" smtClean="0">
                <a:solidFill>
                  <a:schemeClr val="tx1"/>
                </a:solidFill>
              </a:rPr>
              <a:t>along</a:t>
            </a:r>
            <a:r>
              <a:rPr lang="fr-BE" sz="2400" dirty="0" smtClean="0">
                <a:solidFill>
                  <a:schemeClr val="tx1"/>
                </a:solidFill>
              </a:rPr>
              <a:t> </a:t>
            </a:r>
            <a:r>
              <a:rPr lang="fr-BE" sz="2400" dirty="0" err="1" smtClean="0">
                <a:solidFill>
                  <a:schemeClr val="tx1"/>
                </a:solidFill>
              </a:rPr>
              <a:t>from</a:t>
            </a:r>
            <a:r>
              <a:rPr lang="fr-BE" sz="2400" dirty="0" smtClean="0">
                <a:solidFill>
                  <a:schemeClr val="tx1"/>
                </a:solidFill>
              </a:rPr>
              <a:t> </a:t>
            </a:r>
            <a:r>
              <a:rPr lang="fr-BE" sz="2400" dirty="0" smtClean="0">
                <a:solidFill>
                  <a:schemeClr val="tx1"/>
                </a:solidFill>
              </a:rPr>
              <a:t>one place to the </a:t>
            </a:r>
            <a:r>
              <a:rPr lang="fr-BE" sz="2400" dirty="0" err="1" smtClean="0">
                <a:solidFill>
                  <a:schemeClr val="tx1"/>
                </a:solidFill>
              </a:rPr>
              <a:t>next</a:t>
            </a:r>
            <a:r>
              <a:rPr lang="fr-BE" sz="2400" dirty="0" smtClean="0">
                <a:solidFill>
                  <a:schemeClr val="tx1"/>
                </a:solidFill>
              </a:rPr>
              <a:t> </a:t>
            </a:r>
            <a:r>
              <a:rPr lang="fr-BE" sz="2400" b="1" dirty="0" smtClean="0">
                <a:solidFill>
                  <a:schemeClr val="tx1"/>
                </a:solidFill>
              </a:rPr>
              <a:t/>
            </a:r>
            <a:br>
              <a:rPr lang="fr-BE" sz="2400" b="1" dirty="0" smtClean="0">
                <a:solidFill>
                  <a:schemeClr val="tx1"/>
                </a:solidFill>
              </a:rPr>
            </a:br>
            <a:r>
              <a:rPr lang="fr-BE" sz="2400" b="1" dirty="0">
                <a:solidFill>
                  <a:schemeClr val="tx1"/>
                </a:solidFill>
              </a:rPr>
              <a:t/>
            </a:r>
            <a:br>
              <a:rPr lang="fr-BE" sz="2400" b="1" dirty="0">
                <a:solidFill>
                  <a:schemeClr val="tx1"/>
                </a:solidFill>
              </a:rPr>
            </a:br>
            <a:r>
              <a:rPr lang="fr-BE" sz="2400" b="1" dirty="0" smtClean="0">
                <a:solidFill>
                  <a:schemeClr val="tx1"/>
                </a:solidFill>
              </a:rPr>
              <a:t>- Most </a:t>
            </a:r>
            <a:r>
              <a:rPr lang="fr-BE" sz="2400" b="1" dirty="0" err="1" smtClean="0">
                <a:solidFill>
                  <a:schemeClr val="tx1"/>
                </a:solidFill>
              </a:rPr>
              <a:t>dynamic</a:t>
            </a:r>
            <a:r>
              <a:rPr lang="fr-BE" sz="2400" b="1" dirty="0" smtClean="0">
                <a:solidFill>
                  <a:schemeClr val="tx1"/>
                </a:solidFill>
              </a:rPr>
              <a:t> land use / land </a:t>
            </a:r>
            <a:r>
              <a:rPr lang="fr-BE" sz="2400" b="1" dirty="0" err="1" smtClean="0">
                <a:solidFill>
                  <a:schemeClr val="tx1"/>
                </a:solidFill>
              </a:rPr>
              <a:t>cover</a:t>
            </a:r>
            <a:r>
              <a:rPr lang="fr-BE" sz="2400" b="1" dirty="0" smtClean="0">
                <a:solidFill>
                  <a:schemeClr val="tx1"/>
                </a:solidFill>
              </a:rPr>
              <a:t> </a:t>
            </a:r>
            <a:r>
              <a:rPr lang="fr-BE" sz="2400" dirty="0" smtClean="0">
                <a:solidFill>
                  <a:schemeClr val="tx1"/>
                </a:solidFill>
              </a:rPr>
              <a:t>of the </a:t>
            </a:r>
            <a:r>
              <a:rPr lang="fr-BE" sz="2400" dirty="0" err="1" smtClean="0">
                <a:solidFill>
                  <a:schemeClr val="tx1"/>
                </a:solidFill>
              </a:rPr>
              <a:t>Earth</a:t>
            </a:r>
            <a:r>
              <a:rPr lang="fr-BE" sz="2400" dirty="0">
                <a:solidFill>
                  <a:schemeClr val="tx1"/>
                </a:solidFill>
              </a:rPr>
              <a:t/>
            </a:r>
            <a:br>
              <a:rPr lang="fr-BE" sz="2400" dirty="0">
                <a:solidFill>
                  <a:schemeClr val="tx1"/>
                </a:solidFill>
              </a:rPr>
            </a:br>
            <a:r>
              <a:rPr lang="fr-BE" sz="2400" dirty="0" smtClean="0">
                <a:solidFill>
                  <a:schemeClr val="tx1"/>
                </a:solidFill>
              </a:rPr>
              <a:t>	on </a:t>
            </a:r>
            <a:r>
              <a:rPr lang="fr-BE" sz="2400" dirty="0" err="1" smtClean="0">
                <a:solidFill>
                  <a:schemeClr val="tx1"/>
                </a:solidFill>
              </a:rPr>
              <a:t>annual</a:t>
            </a:r>
            <a:r>
              <a:rPr lang="fr-BE" sz="2400" dirty="0" smtClean="0">
                <a:solidFill>
                  <a:schemeClr val="tx1"/>
                </a:solidFill>
              </a:rPr>
              <a:t> and long </a:t>
            </a:r>
            <a:r>
              <a:rPr lang="fr-BE" sz="2400" dirty="0" err="1" smtClean="0">
                <a:solidFill>
                  <a:schemeClr val="tx1"/>
                </a:solidFill>
              </a:rPr>
              <a:t>term</a:t>
            </a:r>
            <a:r>
              <a:rPr lang="fr-BE" sz="2400" dirty="0" smtClean="0">
                <a:solidFill>
                  <a:schemeClr val="tx1"/>
                </a:solidFill>
              </a:rPr>
              <a:t> </a:t>
            </a:r>
            <a:r>
              <a:rPr lang="fr-BE" sz="2400" dirty="0" err="1" smtClean="0">
                <a:solidFill>
                  <a:schemeClr val="tx1"/>
                </a:solidFill>
              </a:rPr>
              <a:t>scales</a:t>
            </a:r>
            <a:r>
              <a:rPr lang="fr-BE" sz="2400" b="1" dirty="0" smtClean="0">
                <a:solidFill>
                  <a:schemeClr val="tx1"/>
                </a:solidFill>
              </a:rPr>
              <a:t/>
            </a:r>
            <a:br>
              <a:rPr lang="fr-BE" sz="2400" b="1" dirty="0" smtClean="0">
                <a:solidFill>
                  <a:schemeClr val="tx1"/>
                </a:solidFill>
              </a:rPr>
            </a:br>
            <a:r>
              <a:rPr lang="fr-BE" sz="2400" b="1" dirty="0" smtClean="0">
                <a:solidFill>
                  <a:schemeClr val="tx1"/>
                </a:solidFill>
              </a:rPr>
              <a:t/>
            </a:r>
            <a:br>
              <a:rPr lang="fr-BE" sz="2400" b="1" dirty="0" smtClean="0">
                <a:solidFill>
                  <a:schemeClr val="tx1"/>
                </a:solidFill>
              </a:rPr>
            </a:br>
            <a:r>
              <a:rPr lang="fr-BE" sz="2400" b="1" dirty="0" smtClean="0">
                <a:solidFill>
                  <a:schemeClr val="tx1"/>
                </a:solidFill>
              </a:rPr>
              <a:t>- Great </a:t>
            </a:r>
            <a:r>
              <a:rPr lang="fr-BE" sz="2400" b="1" dirty="0" err="1" smtClean="0">
                <a:solidFill>
                  <a:schemeClr val="tx1"/>
                </a:solidFill>
              </a:rPr>
              <a:t>complexity</a:t>
            </a:r>
            <a:r>
              <a:rPr lang="fr-BE" sz="2400" b="1" dirty="0" smtClean="0">
                <a:solidFill>
                  <a:schemeClr val="tx1"/>
                </a:solidFill>
              </a:rPr>
              <a:t> of patterns/</a:t>
            </a:r>
            <a:r>
              <a:rPr lang="fr-BE" sz="2400" b="1" dirty="0" err="1" smtClean="0">
                <a:solidFill>
                  <a:schemeClr val="tx1"/>
                </a:solidFill>
              </a:rPr>
              <a:t>mixing</a:t>
            </a:r>
            <a:r>
              <a:rPr lang="fr-BE" sz="2400" b="1" dirty="0" smtClean="0">
                <a:solidFill>
                  <a:schemeClr val="tx1"/>
                </a:solidFill>
              </a:rPr>
              <a:t> in </a:t>
            </a:r>
            <a:r>
              <a:rPr lang="fr-BE" sz="2400" b="1" dirty="0" err="1" smtClean="0">
                <a:solidFill>
                  <a:schemeClr val="tx1"/>
                </a:solidFill>
              </a:rPr>
              <a:t>many</a:t>
            </a:r>
            <a:r>
              <a:rPr lang="fr-BE" sz="2400" b="1" dirty="0" smtClean="0">
                <a:solidFill>
                  <a:schemeClr val="tx1"/>
                </a:solidFill>
              </a:rPr>
              <a:t> places</a:t>
            </a:r>
            <a:r>
              <a:rPr lang="fr-BE" sz="1600" b="1" dirty="0" smtClean="0">
                <a:solidFill>
                  <a:schemeClr val="tx1"/>
                </a:solidFill>
              </a:rPr>
              <a:t> </a:t>
            </a:r>
            <a:br>
              <a:rPr lang="fr-BE" sz="1600" b="1" dirty="0" smtClean="0">
                <a:solidFill>
                  <a:schemeClr val="tx1"/>
                </a:solidFill>
              </a:rPr>
            </a:br>
            <a:r>
              <a:rPr lang="fr-BE" sz="1600" b="1" dirty="0">
                <a:solidFill>
                  <a:schemeClr val="tx1"/>
                </a:solidFill>
              </a:rPr>
              <a:t>	</a:t>
            </a:r>
            <a:r>
              <a:rPr lang="fr-BE" sz="2000" dirty="0" smtClean="0">
                <a:solidFill>
                  <a:schemeClr val="tx1"/>
                </a:solidFill>
              </a:rPr>
              <a:t>(variable practices, multi-</a:t>
            </a:r>
            <a:r>
              <a:rPr lang="fr-BE" sz="2000" dirty="0" err="1" smtClean="0">
                <a:solidFill>
                  <a:schemeClr val="tx1"/>
                </a:solidFill>
              </a:rPr>
              <a:t>cropping</a:t>
            </a:r>
            <a:r>
              <a:rPr lang="fr-BE" sz="2000" dirty="0" smtClean="0">
                <a:solidFill>
                  <a:schemeClr val="tx1"/>
                </a:solidFill>
              </a:rPr>
              <a:t>, </a:t>
            </a:r>
            <a:r>
              <a:rPr lang="fr-BE" sz="2000" dirty="0" err="1" smtClean="0">
                <a:solidFill>
                  <a:schemeClr val="tx1"/>
                </a:solidFill>
              </a:rPr>
              <a:t>associated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</a:rPr>
              <a:t>crops</a:t>
            </a:r>
            <a:r>
              <a:rPr lang="fr-BE" sz="2000" dirty="0" smtClean="0">
                <a:solidFill>
                  <a:schemeClr val="tx1"/>
                </a:solidFill>
              </a:rPr>
              <a:t>, </a:t>
            </a:r>
            <a:r>
              <a:rPr lang="fr-BE" sz="2000" dirty="0" err="1" smtClean="0">
                <a:solidFill>
                  <a:schemeClr val="tx1"/>
                </a:solidFill>
              </a:rPr>
              <a:t>etc</a:t>
            </a:r>
            <a:r>
              <a:rPr lang="fr-BE" sz="2000" dirty="0" smtClean="0">
                <a:solidFill>
                  <a:schemeClr val="tx1"/>
                </a:solidFill>
              </a:rPr>
              <a:t>)</a:t>
            </a:r>
            <a:r>
              <a:rPr lang="fr-BE" sz="1800" b="1" dirty="0">
                <a:solidFill>
                  <a:schemeClr val="tx1"/>
                </a:solidFill>
              </a:rPr>
              <a:t/>
            </a:r>
            <a:br>
              <a:rPr lang="fr-BE" sz="1800" b="1" dirty="0">
                <a:solidFill>
                  <a:schemeClr val="tx1"/>
                </a:solidFill>
              </a:rPr>
            </a:br>
            <a:r>
              <a:rPr lang="fr-BE" sz="2400" b="1" dirty="0">
                <a:solidFill>
                  <a:schemeClr val="tx1"/>
                </a:solidFill>
              </a:rPr>
              <a:t/>
            </a:r>
            <a:br>
              <a:rPr lang="fr-BE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- Robustness </a:t>
            </a:r>
            <a:r>
              <a:rPr lang="en-US" sz="2400" dirty="0" smtClean="0">
                <a:solidFill>
                  <a:schemeClr val="tx1"/>
                </a:solidFill>
              </a:rPr>
              <a:t>much expected </a:t>
            </a:r>
            <a:r>
              <a:rPr lang="en-US" sz="2400" dirty="0" smtClean="0">
                <a:solidFill>
                  <a:schemeClr val="tx1"/>
                </a:solidFill>
              </a:rPr>
              <a:t>(conservative/careful sector)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- Potential interest of all scales </a:t>
            </a:r>
            <a:r>
              <a:rPr lang="en-US" sz="2400" dirty="0" smtClean="0">
                <a:solidFill>
                  <a:schemeClr val="tx1"/>
                </a:solidFill>
              </a:rPr>
              <a:t>=&gt; priority needed 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9" y="362856"/>
            <a:ext cx="91440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 EO rarely matches </a:t>
            </a:r>
            <a:r>
              <a:rPr lang="en-US" sz="2600" b="1" dirty="0">
                <a:solidFill>
                  <a:schemeClr val="bg1"/>
                </a:solidFill>
              </a:rPr>
              <a:t>the </a:t>
            </a:r>
            <a:r>
              <a:rPr lang="en-US" sz="2600" b="1" dirty="0" smtClean="0">
                <a:solidFill>
                  <a:schemeClr val="bg1"/>
                </a:solidFill>
              </a:rPr>
              <a:t>4 </a:t>
            </a:r>
            <a:r>
              <a:rPr lang="en-US" sz="2600" b="1" dirty="0" err="1" smtClean="0">
                <a:solidFill>
                  <a:schemeClr val="bg1"/>
                </a:solidFill>
              </a:rPr>
              <a:t>agrosystem</a:t>
            </a:r>
            <a:r>
              <a:rPr lang="en-US" sz="2600" b="1" dirty="0" smtClean="0">
                <a:solidFill>
                  <a:schemeClr val="bg1"/>
                </a:solidFill>
              </a:rPr>
              <a:t> constraints :</a:t>
            </a:r>
            <a:endParaRPr lang="en-US" sz="2600" b="1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 the </a:t>
            </a:r>
            <a:r>
              <a:rPr lang="en-US" sz="2400" b="1" dirty="0" smtClean="0"/>
              <a:t>timeliness </a:t>
            </a:r>
            <a:r>
              <a:rPr lang="en-US" sz="2400" dirty="0" smtClean="0"/>
              <a:t>o</a:t>
            </a:r>
            <a:r>
              <a:rPr lang="en-US" sz="2400" dirty="0" smtClean="0"/>
              <a:t>f ag. information</a:t>
            </a:r>
            <a:endParaRPr lang="en-US" sz="2400" b="1" dirty="0" smtClean="0"/>
          </a:p>
          <a:p>
            <a:pPr lvl="3"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availability of the data</a:t>
            </a:r>
          </a:p>
          <a:p>
            <a:pPr lvl="3"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processing time to deliver the final product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</a:t>
            </a:r>
          </a:p>
          <a:p>
            <a:pPr lvl="1">
              <a:buFontTx/>
              <a:buChar char="-"/>
            </a:pPr>
            <a:r>
              <a:rPr lang="en-US" sz="2400" dirty="0"/>
              <a:t> the </a:t>
            </a:r>
            <a:r>
              <a:rPr lang="en-US" sz="2400" b="1" dirty="0"/>
              <a:t>frequency</a:t>
            </a:r>
            <a:r>
              <a:rPr lang="en-US" sz="2400" dirty="0"/>
              <a:t> of useable </a:t>
            </a:r>
            <a:r>
              <a:rPr lang="en-US" sz="2400" dirty="0" smtClean="0"/>
              <a:t>observations</a:t>
            </a:r>
          </a:p>
          <a:p>
            <a:pPr lvl="1"/>
            <a:r>
              <a:rPr lang="en-US" sz="2400" dirty="0" smtClean="0"/>
              <a:t>     due </a:t>
            </a:r>
            <a:r>
              <a:rPr lang="en-US" sz="2400" dirty="0"/>
              <a:t>to cloud coverage </a:t>
            </a:r>
            <a:r>
              <a:rPr lang="en-US" sz="2400" dirty="0" smtClean="0"/>
              <a:t>during </a:t>
            </a:r>
            <a:r>
              <a:rPr lang="en-US" sz="2400" dirty="0"/>
              <a:t>the growing season </a:t>
            </a:r>
          </a:p>
          <a:p>
            <a:pPr lvl="1">
              <a:buFontTx/>
              <a:buChar char="-"/>
            </a:pPr>
            <a:endParaRPr lang="en-US" sz="2400" dirty="0"/>
          </a:p>
          <a:p>
            <a:pPr lvl="1">
              <a:buFontTx/>
              <a:buChar char="-"/>
            </a:pPr>
            <a:r>
              <a:rPr lang="en-US" sz="2400" dirty="0" smtClean="0"/>
              <a:t> the </a:t>
            </a:r>
            <a:r>
              <a:rPr lang="en-US" sz="2400" b="1" dirty="0"/>
              <a:t>spatial </a:t>
            </a:r>
            <a:r>
              <a:rPr lang="en-US" sz="2400" b="1" dirty="0" smtClean="0"/>
              <a:t>structure </a:t>
            </a:r>
            <a:r>
              <a:rPr lang="en-US" sz="2400" dirty="0"/>
              <a:t>of the </a:t>
            </a:r>
            <a:r>
              <a:rPr lang="en-US" sz="2400" dirty="0" smtClean="0"/>
              <a:t>agricultural landscape</a:t>
            </a:r>
          </a:p>
          <a:p>
            <a:pPr lvl="2"/>
            <a:r>
              <a:rPr lang="en-US" sz="2000" dirty="0" smtClean="0"/>
              <a:t>EO compatible to field </a:t>
            </a:r>
            <a:r>
              <a:rPr lang="en-US" sz="2000" dirty="0"/>
              <a:t>size </a:t>
            </a:r>
            <a:r>
              <a:rPr lang="en-US" sz="2000" dirty="0" smtClean="0"/>
              <a:t>for crop specific approach</a:t>
            </a:r>
          </a:p>
          <a:p>
            <a:pPr lvl="2"/>
            <a:endParaRPr lang="en-US" sz="2000" dirty="0"/>
          </a:p>
          <a:p>
            <a:pPr lvl="1">
              <a:buFontTx/>
              <a:buChar char="-"/>
            </a:pPr>
            <a:r>
              <a:rPr lang="en-US" sz="2400" dirty="0" smtClean="0"/>
              <a:t> the </a:t>
            </a:r>
            <a:r>
              <a:rPr lang="en-US" sz="2400" b="1" dirty="0" smtClean="0"/>
              <a:t>spectral bands </a:t>
            </a:r>
            <a:r>
              <a:rPr lang="en-US" sz="2400" dirty="0" smtClean="0"/>
              <a:t>for efficient cloud/shadow </a:t>
            </a:r>
            <a:r>
              <a:rPr lang="en-US" sz="2400" dirty="0" smtClean="0"/>
              <a:t>masking </a:t>
            </a:r>
            <a:r>
              <a:rPr lang="en-US" sz="2400" dirty="0" smtClean="0"/>
              <a:t>and 	 </a:t>
            </a:r>
            <a:r>
              <a:rPr lang="en-US" sz="2400" dirty="0" smtClean="0"/>
              <a:t>atmospheric correction </a:t>
            </a:r>
            <a:r>
              <a:rPr lang="en-US" sz="2000" dirty="0" smtClean="0"/>
              <a:t>(even mor</a:t>
            </a:r>
            <a:r>
              <a:rPr lang="en-US" sz="2000" dirty="0" smtClean="0"/>
              <a:t>e </a:t>
            </a:r>
            <a:r>
              <a:rPr lang="en-US" sz="2000" dirty="0" smtClean="0"/>
              <a:t>critical for variable VZN’s TS)</a:t>
            </a:r>
          </a:p>
          <a:p>
            <a:pPr lvl="1">
              <a:buFontTx/>
              <a:buChar char="-"/>
            </a:pPr>
            <a:endParaRPr lang="en-US" sz="2000" dirty="0"/>
          </a:p>
          <a:p>
            <a:pPr lvl="1"/>
            <a:r>
              <a:rPr lang="en-US" sz="2000" dirty="0" smtClean="0"/>
              <a:t>=&gt; </a:t>
            </a:r>
            <a:r>
              <a:rPr lang="en-US" sz="2400" b="1" dirty="0" smtClean="0"/>
              <a:t>Coordination much neede</a:t>
            </a:r>
            <a:r>
              <a:rPr lang="en-US" sz="2400" b="1" dirty="0" smtClean="0"/>
              <a:t>d </a:t>
            </a:r>
            <a:r>
              <a:rPr lang="en-US" sz="2400" dirty="0" smtClean="0"/>
              <a:t>to reach the operational 	thresholds for many countries</a:t>
            </a:r>
            <a:endParaRPr lang="en-US" sz="2000" dirty="0" smtClean="0"/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29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120198"/>
              </p:ext>
            </p:extLst>
          </p:nvPr>
        </p:nvGraphicFramePr>
        <p:xfrm>
          <a:off x="530046" y="1883915"/>
          <a:ext cx="8102280" cy="4432957"/>
        </p:xfrm>
        <a:graphic>
          <a:graphicData uri="http://schemas.openxmlformats.org/drawingml/2006/table">
            <a:tbl>
              <a:tblPr/>
              <a:tblGrid>
                <a:gridCol w="1406315"/>
                <a:gridCol w="1278466"/>
                <a:gridCol w="1278466"/>
                <a:gridCol w="1278466"/>
                <a:gridCol w="1006792"/>
                <a:gridCol w="1853775"/>
              </a:tblGrid>
              <a:tr h="2832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Instruments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specifications for large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landscape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297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Spatial </a:t>
                      </a:r>
                      <a:r>
                        <a:rPr lang="fr-BE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resolution</a:t>
                      </a:r>
                      <a:endParaRPr lang="fr-B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Spectral range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Revisiting</a:t>
                      </a:r>
                      <a:r>
                        <a:rPr lang="fr-B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cycle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Valid</a:t>
                      </a:r>
                      <a:r>
                        <a:rPr lang="fr-B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obs. </a:t>
                      </a:r>
                      <a:r>
                        <a:rPr lang="fr-BE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</a:t>
                      </a:r>
                      <a:r>
                        <a:rPr lang="fr-B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Swath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</a:t>
                      </a:r>
                      <a:r>
                        <a:rPr lang="fr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(Primary/Second. Source)</a:t>
                      </a:r>
                      <a:endParaRPr lang="fr-BE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29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optical+ThIR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hourly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few per day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NRT products (SS)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29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100-250m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optical+SWIR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to 5 per week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NRT products (PS)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9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10-75 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 dual </a:t>
                      </a:r>
                      <a:r>
                        <a:rPr lang="fr-B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</a:t>
                      </a:r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weekly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per week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crops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NRT products (SS/PS)*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66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10-30 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optical+SWIR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biweekly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1 per month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croplands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Products (PS)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492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92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2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Instruments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specifications for small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landscape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97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Spatial </a:t>
                      </a:r>
                      <a:r>
                        <a:rPr lang="fr-BE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resolution</a:t>
                      </a:r>
                      <a:endParaRPr lang="fr-B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Spectral range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Revisiting cycle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Valid</a:t>
                      </a:r>
                      <a:r>
                        <a:rPr lang="fr-BE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obs. </a:t>
                      </a:r>
                      <a:r>
                        <a:rPr lang="fr-BE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</a:t>
                      </a:r>
                      <a:r>
                        <a:rPr lang="fr-BE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fr-B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Swath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</a:t>
                      </a:r>
                      <a:r>
                        <a:rPr lang="fr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(Primary/Second. Source)</a:t>
                      </a:r>
                      <a:endParaRPr lang="fr-BE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2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500m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optical+ThIR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hourly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few per day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NRT products (SS)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2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10-30m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optical+SWIR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near</a:t>
                      </a:r>
                      <a:r>
                        <a:rPr lang="fr-B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week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crops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NRT products (PS)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5-10 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 dual pol.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weekly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per week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crops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NRT products (SS/PS)*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5-10 </a:t>
                      </a:r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</a:t>
                      </a:r>
                    </a:p>
                    <a:p>
                      <a:pPr marL="0" algn="ctr" defTabSz="914400" rtl="0" eaLnBrk="1" fontAlgn="b" latinLnBrk="0" hangingPunct="1"/>
                      <a:endParaRPr lang="fr-BE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optical+SWIR</a:t>
                      </a:r>
                      <a:endParaRPr lang="fr-BE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fr-B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7 </a:t>
                      </a:r>
                      <a:r>
                        <a:rPr lang="fr-BE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</a:t>
                      </a:r>
                      <a:endParaRPr lang="fr-BE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to 2 per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</a:p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Croplands</a:t>
                      </a:r>
                      <a:endParaRPr lang="fr-BE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  <a:r>
                        <a:rPr lang="fr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Products</a:t>
                      </a:r>
                      <a:r>
                        <a:rPr lang="fr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(PS</a:t>
                      </a:r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l" fontAlgn="b"/>
                      <a:endParaRPr lang="fr-BE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97"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PS in regions with frequent cloud cover        NRT </a:t>
                      </a:r>
                      <a:r>
                        <a:rPr lang="en-US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Near-Real Time - Valid</a:t>
                      </a:r>
                      <a:endParaRPr lang="fr-BE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observation frequency</a:t>
                      </a:r>
                      <a:endParaRPr lang="fr-BE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expected during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en-US" sz="9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ag</a:t>
                      </a:r>
                      <a:r>
                        <a:rPr kumimoji="0" lang="en-US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. Season in cloudy regions </a:t>
                      </a:r>
                      <a:endParaRPr kumimoji="0" lang="fr-BE" sz="9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297180" y="6351746"/>
            <a:ext cx="1259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AGRISAT</a:t>
            </a:r>
            <a:r>
              <a:rPr lang="fr-BE" sz="1200" dirty="0" smtClean="0"/>
              <a:t>, 2010</a:t>
            </a:r>
            <a:endParaRPr lang="fr-BE" sz="1200" dirty="0"/>
          </a:p>
        </p:txBody>
      </p:sp>
      <p:sp>
        <p:nvSpPr>
          <p:cNvPr id="7" name="Rectangle 6"/>
          <p:cNvSpPr/>
          <p:nvPr/>
        </p:nvSpPr>
        <p:spPr>
          <a:xfrm>
            <a:off x="398682" y="426242"/>
            <a:ext cx="8280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 smtClean="0">
                <a:solidFill>
                  <a:schemeClr val="bg1"/>
                </a:solidFill>
              </a:rPr>
              <a:t>  </a:t>
            </a:r>
            <a:r>
              <a:rPr lang="fr-BE" sz="2400" b="1" dirty="0">
                <a:solidFill>
                  <a:schemeClr val="bg1"/>
                </a:solidFill>
              </a:rPr>
              <a:t> </a:t>
            </a:r>
            <a:r>
              <a:rPr lang="fr-BE" sz="2400" b="1" dirty="0" smtClean="0">
                <a:solidFill>
                  <a:schemeClr val="bg1"/>
                </a:solidFill>
              </a:rPr>
              <a:t>  </a:t>
            </a:r>
            <a:r>
              <a:rPr lang="fr-BE" sz="2400" b="1" dirty="0" smtClean="0">
                <a:solidFill>
                  <a:schemeClr val="bg1"/>
                </a:solidFill>
              </a:rPr>
              <a:t>      </a:t>
            </a:r>
            <a:r>
              <a:rPr lang="fr-BE" sz="2400" b="1" dirty="0" err="1" smtClean="0">
                <a:solidFill>
                  <a:schemeClr val="bg1"/>
                </a:solidFill>
              </a:rPr>
              <a:t>Preliminary</a:t>
            </a:r>
            <a:r>
              <a:rPr lang="fr-BE" sz="2400" b="1" dirty="0" smtClean="0">
                <a:solidFill>
                  <a:schemeClr val="bg1"/>
                </a:solidFill>
              </a:rPr>
              <a:t> </a:t>
            </a:r>
            <a:r>
              <a:rPr lang="fr-BE" sz="2400" b="1" dirty="0" err="1" smtClean="0">
                <a:solidFill>
                  <a:schemeClr val="bg1"/>
                </a:solidFill>
              </a:rPr>
              <a:t>work</a:t>
            </a:r>
            <a:r>
              <a:rPr lang="fr-BE" sz="2400" b="1" dirty="0" smtClean="0">
                <a:solidFill>
                  <a:schemeClr val="bg1"/>
                </a:solidFill>
              </a:rPr>
              <a:t> for EO </a:t>
            </a:r>
            <a:r>
              <a:rPr lang="fr-BE" sz="2400" b="1" dirty="0" err="1" smtClean="0">
                <a:solidFill>
                  <a:schemeClr val="bg1"/>
                </a:solidFill>
              </a:rPr>
              <a:t>requirements</a:t>
            </a:r>
            <a:r>
              <a:rPr lang="fr-BE" sz="2400" b="1" dirty="0" smtClean="0">
                <a:solidFill>
                  <a:schemeClr val="bg1"/>
                </a:solidFill>
              </a:rPr>
              <a:t> </a:t>
            </a:r>
            <a:r>
              <a:rPr lang="fr-BE" sz="2400" b="1" dirty="0" smtClean="0">
                <a:solidFill>
                  <a:schemeClr val="bg1"/>
                </a:solidFill>
              </a:rPr>
              <a:t>by </a:t>
            </a:r>
          </a:p>
          <a:p>
            <a:pPr algn="ctr"/>
            <a:r>
              <a:rPr lang="fr-BE" sz="2400" b="1" dirty="0" smtClean="0">
                <a:solidFill>
                  <a:schemeClr val="bg1"/>
                </a:solidFill>
              </a:rPr>
              <a:t>Ag. </a:t>
            </a:r>
            <a:r>
              <a:rPr lang="fr-BE" sz="2400" b="1" dirty="0" err="1" smtClean="0">
                <a:solidFill>
                  <a:schemeClr val="bg1"/>
                </a:solidFill>
              </a:rPr>
              <a:t>Community</a:t>
            </a:r>
            <a:r>
              <a:rPr lang="fr-BE" sz="2400" b="1" dirty="0" smtClean="0">
                <a:solidFill>
                  <a:schemeClr val="bg1"/>
                </a:solidFill>
              </a:rPr>
              <a:t> of Practices</a:t>
            </a:r>
          </a:p>
          <a:p>
            <a:r>
              <a:rPr lang="fr-BE" sz="2400" b="1" i="1" dirty="0">
                <a:solidFill>
                  <a:schemeClr val="bg1"/>
                </a:solidFill>
              </a:rPr>
              <a:t>	</a:t>
            </a:r>
            <a:r>
              <a:rPr lang="fr-BE" sz="2400" b="1" i="1" dirty="0" smtClean="0">
                <a:solidFill>
                  <a:schemeClr val="bg1"/>
                </a:solidFill>
              </a:rPr>
              <a:t>	</a:t>
            </a:r>
            <a:r>
              <a:rPr lang="fr-BE" sz="2400" dirty="0" smtClean="0">
                <a:solidFill>
                  <a:schemeClr val="bg1"/>
                </a:solidFill>
              </a:rPr>
              <a:t>AGRISAT </a:t>
            </a:r>
            <a:r>
              <a:rPr lang="fr-BE" sz="2400" dirty="0" err="1" smtClean="0">
                <a:solidFill>
                  <a:schemeClr val="bg1"/>
                </a:solidFill>
              </a:rPr>
              <a:t>Conference</a:t>
            </a:r>
            <a:r>
              <a:rPr lang="fr-BE" sz="2400" dirty="0" smtClean="0">
                <a:solidFill>
                  <a:schemeClr val="bg1"/>
                </a:solidFill>
              </a:rPr>
              <a:t>, Brussels, 2010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0286" y="996042"/>
            <a:ext cx="8510588" cy="431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/>
              <a:t>First GEOGLAM/CEOS Ad Hoc working group Workshop on Developing the GEOGLAM OBSERVATION REQUIREMENTS </a:t>
            </a:r>
            <a:br>
              <a:rPr lang="en-US" sz="2400" dirty="0" smtClean="0"/>
            </a:br>
            <a:r>
              <a:rPr lang="en-US" sz="2400" dirty="0" smtClean="0"/>
              <a:t>CSA, Montreal July 10-11, 2012 </a:t>
            </a:r>
            <a:endParaRPr lang="en-US" sz="2400" dirty="0"/>
          </a:p>
        </p:txBody>
      </p:sp>
      <p:pic>
        <p:nvPicPr>
          <p:cNvPr id="21507" name="Content Placeholder 3" descr="DSC0103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375" t="24001" r="9000" b="17999"/>
          <a:stretch>
            <a:fillRect/>
          </a:stretch>
        </p:blipFill>
        <p:spPr>
          <a:xfrm>
            <a:off x="493485" y="2057400"/>
            <a:ext cx="8264525" cy="4572000"/>
          </a:xfrm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628650" y="6019800"/>
            <a:ext cx="8515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prstClr val="white"/>
                </a:solidFill>
                <a:latin typeface="Calibri"/>
              </a:rPr>
              <a:t>Tabulating the satellite observation requirements (spatial resolution, frequency, and period of coverage )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for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GEOGLAM</a:t>
            </a:r>
          </a:p>
        </p:txBody>
      </p:sp>
    </p:spTree>
    <p:extLst>
      <p:ext uri="{BB962C8B-B14F-4D97-AF65-F5344CB8AC3E}">
        <p14:creationId xmlns:p14="http://schemas.microsoft.com/office/powerpoint/2010/main" val="51518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1488" y="738299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GEOGLAM CEOS: EO Data Requirements Table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9" name="Picture 3" descr="Screen Shot 2013-02-07 at 1.13.1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347"/>
            <a:ext cx="9144000" cy="3294774"/>
          </a:xfrm>
          <a:prstGeom prst="rect">
            <a:avLst/>
          </a:prstGeom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42082" y="1373029"/>
            <a:ext cx="8888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endParaRPr lang="en-CA" sz="2200" dirty="0"/>
          </a:p>
          <a:p>
            <a:pPr lvl="1" eaLnBrk="1" hangingPunct="1"/>
            <a:r>
              <a:rPr lang="en-CA" sz="1600" dirty="0"/>
              <a:t>developed taking into consideration the </a:t>
            </a:r>
            <a:r>
              <a:rPr lang="en-CA" sz="1600" u="sng" dirty="0"/>
              <a:t>observation needs</a:t>
            </a:r>
            <a:r>
              <a:rPr lang="en-CA" sz="1600" dirty="0"/>
              <a:t>, the </a:t>
            </a:r>
            <a:r>
              <a:rPr lang="en-CA" sz="1600" u="sng" dirty="0"/>
              <a:t>derived products</a:t>
            </a:r>
            <a:r>
              <a:rPr lang="en-CA" sz="1600" dirty="0"/>
              <a:t> they will</a:t>
            </a:r>
          </a:p>
          <a:p>
            <a:pPr lvl="1" eaLnBrk="1" hangingPunct="1"/>
            <a:r>
              <a:rPr lang="en-CA" sz="1600" dirty="0"/>
              <a:t>serve, and </a:t>
            </a:r>
            <a:r>
              <a:rPr lang="en-CA" sz="1600" u="sng" dirty="0"/>
              <a:t>regional specificities</a:t>
            </a:r>
            <a:r>
              <a:rPr lang="en-CA" sz="1600" dirty="0"/>
              <a:t>; </a:t>
            </a:r>
            <a:r>
              <a:rPr lang="en-CA" sz="1600" dirty="0" smtClean="0"/>
              <a:t>CEOS-GEOGLAM </a:t>
            </a:r>
            <a:r>
              <a:rPr lang="en-CA" sz="1600" dirty="0"/>
              <a:t>July 2012 Montreal)</a:t>
            </a:r>
            <a:endParaRPr lang="en-AU" sz="1600" dirty="0"/>
          </a:p>
        </p:txBody>
      </p:sp>
      <p:sp>
        <p:nvSpPr>
          <p:cNvPr id="21" name="TextBox 5"/>
          <p:cNvSpPr txBox="1"/>
          <p:nvPr/>
        </p:nvSpPr>
        <p:spPr>
          <a:xfrm>
            <a:off x="681150" y="6034852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patial &amp; spectral</a:t>
            </a:r>
            <a:endParaRPr lang="en-US" sz="1400" dirty="0"/>
          </a:p>
        </p:txBody>
      </p:sp>
      <p:sp>
        <p:nvSpPr>
          <p:cNvPr id="22" name="Left Brace 6"/>
          <p:cNvSpPr/>
          <p:nvPr/>
        </p:nvSpPr>
        <p:spPr>
          <a:xfrm rot="16200000">
            <a:off x="1175381" y="5209133"/>
            <a:ext cx="393987" cy="1219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7"/>
          <p:cNvSpPr txBox="1"/>
          <p:nvPr/>
        </p:nvSpPr>
        <p:spPr>
          <a:xfrm>
            <a:off x="2385648" y="5880964"/>
            <a:ext cx="714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often ?</a:t>
            </a:r>
            <a:endParaRPr lang="en-US" sz="1400" dirty="0"/>
          </a:p>
        </p:txBody>
      </p:sp>
      <p:sp>
        <p:nvSpPr>
          <p:cNvPr id="24" name="TextBox 8"/>
          <p:cNvSpPr txBox="1"/>
          <p:nvPr/>
        </p:nvSpPr>
        <p:spPr>
          <a:xfrm>
            <a:off x="5113561" y="5942431"/>
            <a:ext cx="76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When?</a:t>
            </a:r>
          </a:p>
        </p:txBody>
      </p:sp>
      <p:sp>
        <p:nvSpPr>
          <p:cNvPr id="25" name="TextBox 9"/>
          <p:cNvSpPr txBox="1"/>
          <p:nvPr/>
        </p:nvSpPr>
        <p:spPr>
          <a:xfrm>
            <a:off x="3382279" y="5817724"/>
            <a:ext cx="1468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Where?</a:t>
            </a:r>
            <a:endParaRPr lang="en-US" sz="1400" dirty="0"/>
          </a:p>
        </p:txBody>
      </p:sp>
      <p:sp>
        <p:nvSpPr>
          <p:cNvPr id="26" name="TextBox 10"/>
          <p:cNvSpPr txBox="1"/>
          <p:nvPr/>
        </p:nvSpPr>
        <p:spPr>
          <a:xfrm>
            <a:off x="6703447" y="5880964"/>
            <a:ext cx="982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What?</a:t>
            </a:r>
          </a:p>
        </p:txBody>
      </p:sp>
      <p:sp>
        <p:nvSpPr>
          <p:cNvPr id="27" name="Left Brace 11"/>
          <p:cNvSpPr/>
          <p:nvPr/>
        </p:nvSpPr>
        <p:spPr>
          <a:xfrm rot="16200000">
            <a:off x="7308809" y="4236708"/>
            <a:ext cx="339796" cy="30006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12"/>
          <p:cNvCxnSpPr/>
          <p:nvPr/>
        </p:nvCxnSpPr>
        <p:spPr>
          <a:xfrm flipV="1">
            <a:off x="2757137" y="5567117"/>
            <a:ext cx="0" cy="315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e 13"/>
          <p:cNvSpPr/>
          <p:nvPr/>
        </p:nvSpPr>
        <p:spPr>
          <a:xfrm rot="16200000">
            <a:off x="3889806" y="4884735"/>
            <a:ext cx="393987" cy="1758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Brace 14"/>
          <p:cNvSpPr/>
          <p:nvPr/>
        </p:nvSpPr>
        <p:spPr>
          <a:xfrm rot="16200000">
            <a:off x="5287485" y="5270186"/>
            <a:ext cx="393987" cy="9878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ixaDeTexto 4"/>
          <p:cNvSpPr txBox="1">
            <a:spLocks noChangeArrowheads="1"/>
          </p:cNvSpPr>
          <p:nvPr/>
        </p:nvSpPr>
        <p:spPr bwMode="auto">
          <a:xfrm>
            <a:off x="936169" y="6488112"/>
            <a:ext cx="7134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GEOGLAM data plan to be submitted to the CEOS plenary in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5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766746" y="1764395"/>
            <a:ext cx="8109438" cy="5616575"/>
          </a:xfrm>
        </p:spPr>
        <p:txBody>
          <a:bodyPr/>
          <a:lstStyle/>
          <a:p>
            <a:pPr marL="303213" lvl="1" indent="0">
              <a:buNone/>
              <a:defRPr/>
            </a:pPr>
            <a:r>
              <a:rPr lang="en-US" dirty="0" smtClean="0"/>
              <a:t>Sentinel </a:t>
            </a:r>
            <a:r>
              <a:rPr lang="en-US" dirty="0" smtClean="0"/>
              <a:t>2 A&amp;B, together, will provide a 5 day revisit cycle</a:t>
            </a:r>
          </a:p>
          <a:p>
            <a:pPr marL="627063" lvl="2" indent="0">
              <a:buNone/>
              <a:defRPr/>
            </a:pPr>
            <a:r>
              <a:rPr lang="en-US" dirty="0" smtClean="0"/>
              <a:t>=&gt; one </a:t>
            </a:r>
            <a:r>
              <a:rPr lang="en-US" dirty="0" smtClean="0"/>
              <a:t>useful image every month </a:t>
            </a:r>
            <a:r>
              <a:rPr lang="en-US" dirty="0" smtClean="0"/>
              <a:t>on average</a:t>
            </a:r>
            <a:endParaRPr lang="en-US" sz="1050" dirty="0" smtClean="0"/>
          </a:p>
          <a:p>
            <a:pPr lvl="3"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9699" name="Titre 2"/>
          <p:cNvSpPr>
            <a:spLocks noGrp="1"/>
          </p:cNvSpPr>
          <p:nvPr>
            <p:ph type="title"/>
          </p:nvPr>
        </p:nvSpPr>
        <p:spPr>
          <a:xfrm>
            <a:off x="587830" y="541338"/>
            <a:ext cx="8229600" cy="1252537"/>
          </a:xfrm>
        </p:spPr>
        <p:txBody>
          <a:bodyPr/>
          <a:lstStyle/>
          <a:p>
            <a:r>
              <a:rPr lang="fr-FR" altLang="fr-FR" sz="3200" dirty="0" smtClean="0"/>
              <a:t>Nominal </a:t>
            </a:r>
            <a:r>
              <a:rPr lang="fr-FR" altLang="fr-FR" sz="3200" dirty="0" err="1" smtClean="0"/>
              <a:t>revisit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/>
              <a:t>capabilities</a:t>
            </a:r>
            <a:r>
              <a:rPr lang="fr-FR" altLang="fr-FR" sz="3200" dirty="0" smtClean="0"/>
              <a:t> are far </a:t>
            </a:r>
            <a:r>
              <a:rPr lang="fr-FR" altLang="fr-FR" sz="3200" dirty="0" err="1" smtClean="0"/>
              <a:t>from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/>
              <a:t>actual</a:t>
            </a:r>
            <a:r>
              <a:rPr lang="fr-FR" altLang="fr-FR" sz="3200" dirty="0" smtClean="0"/>
              <a:t> observation </a:t>
            </a:r>
            <a:r>
              <a:rPr lang="fr-FR" altLang="fr-FR" sz="3200" dirty="0" err="1" smtClean="0"/>
              <a:t>frequency</a:t>
            </a:r>
            <a:endParaRPr lang="fr-FR" altLang="fr-FR" dirty="0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068638"/>
            <a:ext cx="326927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3" y="3068638"/>
            <a:ext cx="32326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ZoneTexte 385"/>
          <p:cNvSpPr txBox="1">
            <a:spLocks noChangeArrowheads="1"/>
          </p:cNvSpPr>
          <p:nvPr/>
        </p:nvSpPr>
        <p:spPr bwMode="auto">
          <a:xfrm>
            <a:off x="383931" y="3748088"/>
            <a:ext cx="1195754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fr-FR" sz="1400" i="1"/>
              <a:t>Number of cloud free days per 5 day-periods, for different revisits</a:t>
            </a:r>
            <a:endParaRPr lang="fr-FR" altLang="fr-FR" sz="1400"/>
          </a:p>
        </p:txBody>
      </p:sp>
      <p:sp>
        <p:nvSpPr>
          <p:cNvPr id="29703" name="ZoneTexte 7"/>
          <p:cNvSpPr txBox="1">
            <a:spLocks noChangeArrowheads="1"/>
          </p:cNvSpPr>
          <p:nvPr/>
        </p:nvSpPr>
        <p:spPr bwMode="auto">
          <a:xfrm>
            <a:off x="1581150" y="5516564"/>
            <a:ext cx="596118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fr-FR" sz="1400"/>
              <a:t>Analysis of MODIS cloud masks (2000-2009) over </a:t>
            </a:r>
            <a:r>
              <a:rPr lang="en-GB" altLang="fr-FR" sz="1400"/>
              <a:t>Europe for summer (June 1st - August 31st), for 1 day and 2 days revisit assumptions</a:t>
            </a:r>
            <a:endParaRPr lang="en-US" altLang="fr-FR" sz="1400"/>
          </a:p>
        </p:txBody>
      </p:sp>
      <p:sp>
        <p:nvSpPr>
          <p:cNvPr id="29704" name="ZoneTexte 8"/>
          <p:cNvSpPr txBox="1">
            <a:spLocks noChangeArrowheads="1"/>
          </p:cNvSpPr>
          <p:nvPr/>
        </p:nvSpPr>
        <p:spPr bwMode="auto">
          <a:xfrm>
            <a:off x="137746" y="6350001"/>
            <a:ext cx="842303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fr-FR" sz="1200" i="1"/>
              <a:t>Lagouarde et al.: The MISTIGRI thermal infrared project: scientific objectives and mission</a:t>
            </a:r>
          </a:p>
          <a:p>
            <a:r>
              <a:rPr lang="en-US" altLang="fr-FR" sz="1200" i="1"/>
              <a:t>specifications, International Journal of Remote Sensing,, 2012</a:t>
            </a:r>
          </a:p>
        </p:txBody>
      </p:sp>
      <p:pic>
        <p:nvPicPr>
          <p:cNvPr id="9" name="Imag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7310" y="5877438"/>
            <a:ext cx="1187992" cy="7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8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http://spirit.cnes.fr/take5/ql/SPOT4_HRVIR_XS_20130203_N2A_CTunisieD0000B0000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765175"/>
            <a:ext cx="132910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9" descr="http://spirit.cnes.fr/take5/ql/SPOT4_HRVIR_XS_20130208_N2A_CTunisieD0000B0000_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81" y="765175"/>
            <a:ext cx="132910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" descr="http://spirit.cnes.fr/take5/ql/SPOT4_HRVIR1_XS_20130213_N2A_CTunisieD0000B0000_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31" y="765175"/>
            <a:ext cx="1330569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3" descr="http://spirit.cnes.fr/take5/ql/SPOT4_HRVIR_XS_20130218_N2A_CTunisieD0000B0000_thum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47" y="765175"/>
            <a:ext cx="132910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5" descr="http://spirit.cnes.fr/take5/ql/SPOT4_HRVIR_XS_20130310_N2A_CTunisieD0000B0000_thum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2276475"/>
            <a:ext cx="132910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7" descr="http://spirit.cnes.fr/take5/ql/SPOT4_HRVIR_XS_20130315_N2A_CTunisieD0000B0000_thum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59" y="2276475"/>
            <a:ext cx="13276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9" descr="http://spirit.cnes.fr/take5/ql/SPOT4_HRVIR_XS_20130320_N2A_CTunisieD0000B0000_thum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20" y="2276475"/>
            <a:ext cx="132910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1" descr="http://spirit.cnes.fr/take5/ql/SPOT4_HRVIR_XS_20130325_N2A_CTunisieD0000B0000_thum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81" y="2276475"/>
            <a:ext cx="132910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3" descr="http://spirit.cnes.fr/take5/ql/SPOT4_HRVIR_XS_20130330_N2A_CTunisieD0000B0000_thum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08" y="2276475"/>
            <a:ext cx="132910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5" descr="http://spirit.cnes.fr/take5/ql/SPOT4_HRVIR_XS_20130404_N2A_CTunisieD0000B0000_thum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35" y="2276475"/>
            <a:ext cx="132910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7" descr="http://spirit.cnes.fr/take5/ql/SPOT4_HRVIR_XS_20130409_N2A_CTunisieD0000B0000_thumb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97" y="2276475"/>
            <a:ext cx="132910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9" descr="http://spirit.cnes.fr/take5/ql/SPOT4_HRVIR_XS_20130414_N2A_CTunisieD0000B0000_thumb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3789364"/>
            <a:ext cx="1329104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31" descr="http://spirit.cnes.fr/take5/ql/SPOT4_HRVIR_XS_20130419_N2A_CTunisieD0000B0000_thumb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39" y="3789364"/>
            <a:ext cx="13276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33" descr="http://spirit.cnes.fr/take5/ql/SPOT4_HRVIR_XS_20130504_N2A_CTunisieD0000B0000_thumb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81" y="37893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35" descr="http://spirit.cnes.fr/take5/ql/SPOT4_HRVIR_XS_20130509_N2A_CTunisieD0000B0000_thumb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90" y="3789364"/>
            <a:ext cx="13276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37" descr="http://spirit.cnes.fr/take5/ql/SPOT4_HRVIR_XS_20130514_N2A_CTunisieD0000B0000_thumb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97" y="37893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39" descr="http://spirit.cnes.fr/take5/ql/SPOT4_HRVIR_XS_20130519_N2A_CTunisieD0000B0000_thumb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5300664"/>
            <a:ext cx="1329104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41" descr="http://spirit.cnes.fr/take5/ql/SPOT4_HRVIR_XS_20130524_N2A_CTunisieD0000B0000_thumb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16" y="5300664"/>
            <a:ext cx="1329104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43" descr="http://spirit.cnes.fr/take5/ql/SPOT4_HRVIR_XS_20130603_N2A_CTunisieD0000B0000_thumb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12" y="53006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45" descr="http://spirit.cnes.fr/take5/ql/SPOT4_HRVIR_XS_20130608_N2A_CTunisieD0000B0000_thumb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97" y="53006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47" descr="http://spirit.cnes.fr/take5/ql/SPOT4_HRVIR_XS_20130613_N2A_CTunisieD0000B0000_thumb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81" y="53006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5" descr="http://spirit.cnes.fr/take5/ql/SPOT4_HRVIR_XS_20130618_N2A_CTunisieD0000B0000_thumb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6" y="5300664"/>
            <a:ext cx="132910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2" name="ZoneTexte 3"/>
          <p:cNvSpPr txBox="1">
            <a:spLocks noChangeArrowheads="1"/>
          </p:cNvSpPr>
          <p:nvPr/>
        </p:nvSpPr>
        <p:spPr bwMode="auto">
          <a:xfrm>
            <a:off x="6180713" y="493033"/>
            <a:ext cx="4211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fr-FR" sz="1400" b="1" dirty="0">
                <a:solidFill>
                  <a:schemeClr val="bg1"/>
                </a:solidFill>
              </a:rPr>
              <a:t>SPOT 5 = Green bars</a:t>
            </a:r>
          </a:p>
        </p:txBody>
      </p:sp>
      <p:sp>
        <p:nvSpPr>
          <p:cNvPr id="22553" name="ZoneTexte 34"/>
          <p:cNvSpPr txBox="1">
            <a:spLocks noChangeArrowheads="1"/>
          </p:cNvSpPr>
          <p:nvPr/>
        </p:nvSpPr>
        <p:spPr bwMode="auto">
          <a:xfrm>
            <a:off x="287216" y="2041526"/>
            <a:ext cx="8748346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fr-FR" sz="1200"/>
              <a:t>3 Fév	         8 Fév	                13 Fév	     18 Fév	</a:t>
            </a:r>
          </a:p>
        </p:txBody>
      </p:sp>
      <p:sp>
        <p:nvSpPr>
          <p:cNvPr id="22554" name="ZoneTexte 35"/>
          <p:cNvSpPr txBox="1">
            <a:spLocks noChangeArrowheads="1"/>
          </p:cNvSpPr>
          <p:nvPr/>
        </p:nvSpPr>
        <p:spPr bwMode="auto">
          <a:xfrm>
            <a:off x="278424" y="3544889"/>
            <a:ext cx="874834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fr-FR" sz="1200"/>
              <a:t>10 Mars	       15 Mars             20 Mars	  25 Mars	              30 Mars	  4 Avril	          9 Avril</a:t>
            </a:r>
          </a:p>
        </p:txBody>
      </p:sp>
      <p:sp>
        <p:nvSpPr>
          <p:cNvPr id="22555" name="ZoneTexte 36"/>
          <p:cNvSpPr txBox="1">
            <a:spLocks noChangeArrowheads="1"/>
          </p:cNvSpPr>
          <p:nvPr/>
        </p:nvSpPr>
        <p:spPr bwMode="auto">
          <a:xfrm>
            <a:off x="268166" y="5056188"/>
            <a:ext cx="874834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fr-FR" sz="1200"/>
              <a:t>14 Avril	       19 Avril			             	              4 Mai	   9 Mai	          14 Mai</a:t>
            </a:r>
          </a:p>
        </p:txBody>
      </p:sp>
      <p:sp>
        <p:nvSpPr>
          <p:cNvPr id="22556" name="ZoneTexte 37"/>
          <p:cNvSpPr txBox="1">
            <a:spLocks noChangeArrowheads="1"/>
          </p:cNvSpPr>
          <p:nvPr/>
        </p:nvSpPr>
        <p:spPr bwMode="auto">
          <a:xfrm>
            <a:off x="287216" y="6597651"/>
            <a:ext cx="874834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fr-FR" sz="1200"/>
              <a:t>19 Mai	       24 Mai			    3 Juin	              8 Juin	13 Juin	         18 Juin</a:t>
            </a:r>
          </a:p>
        </p:txBody>
      </p:sp>
      <p:grpSp>
        <p:nvGrpSpPr>
          <p:cNvPr id="22557" name="Groupe 39"/>
          <p:cNvGrpSpPr>
            <a:grpSpLocks/>
          </p:cNvGrpSpPr>
          <p:nvPr/>
        </p:nvGrpSpPr>
        <p:grpSpPr bwMode="auto">
          <a:xfrm>
            <a:off x="6633797" y="765176"/>
            <a:ext cx="1263162" cy="1319213"/>
            <a:chOff x="6571581" y="839788"/>
            <a:chExt cx="1257880" cy="1250776"/>
          </a:xfrm>
        </p:grpSpPr>
        <p:sp>
          <p:nvSpPr>
            <p:cNvPr id="22585" name="Rectangle 28"/>
            <p:cNvSpPr>
              <a:spLocks noChangeArrowheads="1"/>
            </p:cNvSpPr>
            <p:nvPr/>
          </p:nvSpPr>
          <p:spPr bwMode="auto">
            <a:xfrm>
              <a:off x="65715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2586" name="Rectangle 38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grpSp>
        <p:nvGrpSpPr>
          <p:cNvPr id="22558" name="Groupe 40"/>
          <p:cNvGrpSpPr>
            <a:grpSpLocks/>
          </p:cNvGrpSpPr>
          <p:nvPr/>
        </p:nvGrpSpPr>
        <p:grpSpPr bwMode="auto">
          <a:xfrm>
            <a:off x="7882304" y="765176"/>
            <a:ext cx="1260231" cy="1319213"/>
            <a:chOff x="6571581" y="839788"/>
            <a:chExt cx="1257880" cy="1250776"/>
          </a:xfrm>
        </p:grpSpPr>
        <p:sp>
          <p:nvSpPr>
            <p:cNvPr id="22583" name="Rectangle 41"/>
            <p:cNvSpPr>
              <a:spLocks noChangeArrowheads="1"/>
            </p:cNvSpPr>
            <p:nvPr/>
          </p:nvSpPr>
          <p:spPr bwMode="auto">
            <a:xfrm>
              <a:off x="65715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2584" name="Rectangle 42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grpSp>
        <p:nvGrpSpPr>
          <p:cNvPr id="22559" name="Groupe 43"/>
          <p:cNvGrpSpPr>
            <a:grpSpLocks/>
          </p:cNvGrpSpPr>
          <p:nvPr/>
        </p:nvGrpSpPr>
        <p:grpSpPr bwMode="auto">
          <a:xfrm>
            <a:off x="5262197" y="765176"/>
            <a:ext cx="1395046" cy="1319213"/>
            <a:chOff x="6571581" y="839788"/>
            <a:chExt cx="1257880" cy="1250776"/>
          </a:xfrm>
        </p:grpSpPr>
        <p:sp>
          <p:nvSpPr>
            <p:cNvPr id="22581" name="Rectangle 44"/>
            <p:cNvSpPr>
              <a:spLocks noChangeArrowheads="1"/>
            </p:cNvSpPr>
            <p:nvPr/>
          </p:nvSpPr>
          <p:spPr bwMode="auto">
            <a:xfrm>
              <a:off x="65715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2582" name="Rectangle 45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grpSp>
        <p:nvGrpSpPr>
          <p:cNvPr id="22560" name="Groupe 46"/>
          <p:cNvGrpSpPr>
            <a:grpSpLocks/>
          </p:cNvGrpSpPr>
          <p:nvPr/>
        </p:nvGrpSpPr>
        <p:grpSpPr bwMode="auto">
          <a:xfrm>
            <a:off x="2652346" y="3792538"/>
            <a:ext cx="1260231" cy="1319212"/>
            <a:chOff x="6571581" y="839788"/>
            <a:chExt cx="1257880" cy="1250776"/>
          </a:xfrm>
        </p:grpSpPr>
        <p:sp>
          <p:nvSpPr>
            <p:cNvPr id="22579" name="Rectangle 47"/>
            <p:cNvSpPr>
              <a:spLocks noChangeArrowheads="1"/>
            </p:cNvSpPr>
            <p:nvPr/>
          </p:nvSpPr>
          <p:spPr bwMode="auto">
            <a:xfrm>
              <a:off x="65715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2580" name="Rectangle 48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grpSp>
        <p:nvGrpSpPr>
          <p:cNvPr id="22561" name="Groupe 49"/>
          <p:cNvGrpSpPr>
            <a:grpSpLocks/>
          </p:cNvGrpSpPr>
          <p:nvPr/>
        </p:nvGrpSpPr>
        <p:grpSpPr bwMode="auto">
          <a:xfrm>
            <a:off x="3908181" y="3792538"/>
            <a:ext cx="1260231" cy="1319212"/>
            <a:chOff x="6609681" y="839788"/>
            <a:chExt cx="1257880" cy="1250776"/>
          </a:xfrm>
        </p:grpSpPr>
        <p:sp>
          <p:nvSpPr>
            <p:cNvPr id="22577" name="Rectangle 50"/>
            <p:cNvSpPr>
              <a:spLocks noChangeArrowheads="1"/>
            </p:cNvSpPr>
            <p:nvPr/>
          </p:nvSpPr>
          <p:spPr bwMode="auto">
            <a:xfrm>
              <a:off x="66096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2578" name="Rectangle 51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grpSp>
        <p:nvGrpSpPr>
          <p:cNvPr id="22562" name="Groupe 52"/>
          <p:cNvGrpSpPr>
            <a:grpSpLocks/>
          </p:cNvGrpSpPr>
          <p:nvPr/>
        </p:nvGrpSpPr>
        <p:grpSpPr bwMode="auto">
          <a:xfrm>
            <a:off x="2628900" y="5303838"/>
            <a:ext cx="1260231" cy="1320800"/>
            <a:chOff x="6571581" y="839788"/>
            <a:chExt cx="1257880" cy="1250776"/>
          </a:xfrm>
        </p:grpSpPr>
        <p:sp>
          <p:nvSpPr>
            <p:cNvPr id="22575" name="Rectangle 53"/>
            <p:cNvSpPr>
              <a:spLocks noChangeArrowheads="1"/>
            </p:cNvSpPr>
            <p:nvPr/>
          </p:nvSpPr>
          <p:spPr bwMode="auto">
            <a:xfrm>
              <a:off x="6571581" y="839788"/>
              <a:ext cx="1257880" cy="1250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22576" name="Rectangle 54"/>
            <p:cNvSpPr>
              <a:spLocks noChangeArrowheads="1"/>
            </p:cNvSpPr>
            <p:nvPr/>
          </p:nvSpPr>
          <p:spPr bwMode="auto">
            <a:xfrm rot="761117">
              <a:off x="6715388" y="963672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GB" altLang="fr-FR"/>
            </a:p>
          </p:txBody>
        </p:sp>
      </p:grpSp>
      <p:cxnSp>
        <p:nvCxnSpPr>
          <p:cNvPr id="22563" name="Connecteur droit 56"/>
          <p:cNvCxnSpPr>
            <a:cxnSpLocks noChangeShapeType="1"/>
          </p:cNvCxnSpPr>
          <p:nvPr/>
        </p:nvCxnSpPr>
        <p:spPr bwMode="auto">
          <a:xfrm>
            <a:off x="1186962" y="765175"/>
            <a:ext cx="0" cy="1295400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Connecteur droit 58"/>
          <p:cNvCxnSpPr>
            <a:cxnSpLocks noChangeShapeType="1"/>
          </p:cNvCxnSpPr>
          <p:nvPr/>
        </p:nvCxnSpPr>
        <p:spPr bwMode="auto">
          <a:xfrm>
            <a:off x="6516566" y="765175"/>
            <a:ext cx="0" cy="1295400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Connecteur droit 59"/>
          <p:cNvCxnSpPr>
            <a:cxnSpLocks noChangeShapeType="1"/>
          </p:cNvCxnSpPr>
          <p:nvPr/>
        </p:nvCxnSpPr>
        <p:spPr bwMode="auto">
          <a:xfrm>
            <a:off x="2771043" y="2276475"/>
            <a:ext cx="0" cy="1296988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6" name="Connecteur droit 60"/>
          <p:cNvCxnSpPr>
            <a:cxnSpLocks noChangeShapeType="1"/>
          </p:cNvCxnSpPr>
          <p:nvPr/>
        </p:nvCxnSpPr>
        <p:spPr bwMode="auto">
          <a:xfrm>
            <a:off x="8459666" y="2276476"/>
            <a:ext cx="17585" cy="1323975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7" name="Connecteur droit 61"/>
          <p:cNvCxnSpPr>
            <a:cxnSpLocks noChangeShapeType="1"/>
          </p:cNvCxnSpPr>
          <p:nvPr/>
        </p:nvCxnSpPr>
        <p:spPr bwMode="auto">
          <a:xfrm>
            <a:off x="4572000" y="3789363"/>
            <a:ext cx="0" cy="1325562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8" name="Connecteur droit 62"/>
          <p:cNvCxnSpPr>
            <a:cxnSpLocks noChangeShapeType="1"/>
          </p:cNvCxnSpPr>
          <p:nvPr/>
        </p:nvCxnSpPr>
        <p:spPr bwMode="auto">
          <a:xfrm>
            <a:off x="6372958" y="5300664"/>
            <a:ext cx="0" cy="1296987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9" name="Espace réservé du numéro de diapositive 5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1BAEB2E0-9B2F-463A-AF4F-6945C11AB56C}" type="slidenum">
              <a:rPr lang="fr-FR" altLang="fr-FR"/>
              <a:pPr/>
              <a:t>9</a:t>
            </a:fld>
            <a:endParaRPr lang="fr-FR" altLang="fr-FR"/>
          </a:p>
        </p:txBody>
      </p:sp>
      <p:cxnSp>
        <p:nvCxnSpPr>
          <p:cNvPr id="22570" name="Connecteur droit 61"/>
          <p:cNvCxnSpPr>
            <a:cxnSpLocks noChangeShapeType="1"/>
          </p:cNvCxnSpPr>
          <p:nvPr/>
        </p:nvCxnSpPr>
        <p:spPr bwMode="auto">
          <a:xfrm>
            <a:off x="539262" y="3759201"/>
            <a:ext cx="0" cy="1325563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Connecteur droit 61"/>
          <p:cNvCxnSpPr>
            <a:cxnSpLocks noChangeShapeType="1"/>
          </p:cNvCxnSpPr>
          <p:nvPr/>
        </p:nvCxnSpPr>
        <p:spPr bwMode="auto">
          <a:xfrm>
            <a:off x="2268415" y="5300663"/>
            <a:ext cx="0" cy="1325562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Connecteur droit 59"/>
          <p:cNvCxnSpPr>
            <a:cxnSpLocks noChangeShapeType="1"/>
          </p:cNvCxnSpPr>
          <p:nvPr/>
        </p:nvCxnSpPr>
        <p:spPr bwMode="auto">
          <a:xfrm>
            <a:off x="9080989" y="765175"/>
            <a:ext cx="0" cy="1296988"/>
          </a:xfrm>
          <a:prstGeom prst="line">
            <a:avLst/>
          </a:prstGeom>
          <a:noFill/>
          <a:ln w="635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3" name="ZoneTexte 3"/>
          <p:cNvSpPr txBox="1">
            <a:spLocks noChangeArrowheads="1"/>
          </p:cNvSpPr>
          <p:nvPr/>
        </p:nvSpPr>
        <p:spPr bwMode="auto">
          <a:xfrm>
            <a:off x="885371" y="159658"/>
            <a:ext cx="61003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fr-FR" sz="1800" b="1" dirty="0" smtClean="0">
                <a:solidFill>
                  <a:schemeClr val="bg1"/>
                </a:solidFill>
              </a:rPr>
              <a:t>SPOT4 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Take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</a:t>
            </a:r>
            <a:r>
              <a:rPr lang="fr-FR" altLang="fr-FR" sz="1800" b="1" dirty="0">
                <a:solidFill>
                  <a:schemeClr val="bg1"/>
                </a:solidFill>
              </a:rPr>
              <a:t>Five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experiment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very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illustrating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</a:t>
            </a:r>
            <a:endParaRPr lang="fr-FR" altLang="fr-FR" sz="1800" b="1" dirty="0">
              <a:solidFill>
                <a:schemeClr val="bg1"/>
              </a:solidFill>
            </a:endParaRPr>
          </a:p>
          <a:p>
            <a:r>
              <a:rPr lang="fr-FR" altLang="fr-FR" sz="1800" b="1" dirty="0" smtClean="0">
                <a:solidFill>
                  <a:schemeClr val="bg1"/>
                </a:solidFill>
              </a:rPr>
              <a:t>    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Tunisia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site : 11 </a:t>
            </a:r>
            <a:r>
              <a:rPr lang="fr-FR" altLang="fr-FR" sz="1800" b="1" dirty="0" err="1" smtClean="0">
                <a:solidFill>
                  <a:schemeClr val="bg1"/>
                </a:solidFill>
              </a:rPr>
              <a:t>valid</a:t>
            </a:r>
            <a:r>
              <a:rPr lang="fr-FR" altLang="fr-FR" sz="1800" b="1" dirty="0" smtClean="0">
                <a:solidFill>
                  <a:schemeClr val="bg1"/>
                </a:solidFill>
              </a:rPr>
              <a:t> out of 28 obs. </a:t>
            </a:r>
            <a:endParaRPr lang="fr-FR" altLang="fr-FR" sz="1800" b="1" dirty="0">
              <a:solidFill>
                <a:schemeClr val="bg1"/>
              </a:solidFill>
            </a:endParaRPr>
          </a:p>
        </p:txBody>
      </p:sp>
      <p:sp>
        <p:nvSpPr>
          <p:cNvPr id="22574" name="ZoneTexte 60"/>
          <p:cNvSpPr txBox="1">
            <a:spLocks noChangeArrowheads="1"/>
          </p:cNvSpPr>
          <p:nvPr/>
        </p:nvSpPr>
        <p:spPr bwMode="auto">
          <a:xfrm>
            <a:off x="2262346" y="6577502"/>
            <a:ext cx="1941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fr-FR" sz="1600" i="1" dirty="0" err="1"/>
              <a:t>Lepage</a:t>
            </a:r>
            <a:r>
              <a:rPr lang="en-US" altLang="fr-FR" sz="1600" i="1" dirty="0"/>
              <a:t> et al., 2013</a:t>
            </a:r>
          </a:p>
        </p:txBody>
      </p:sp>
    </p:spTree>
    <p:extLst>
      <p:ext uri="{BB962C8B-B14F-4D97-AF65-F5344CB8AC3E}">
        <p14:creationId xmlns:p14="http://schemas.microsoft.com/office/powerpoint/2010/main" val="14251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1200</Words>
  <Application>Microsoft Office PowerPoint</Application>
  <PresentationFormat>Affichage à l'écran (4:3)</PresentationFormat>
  <Paragraphs>308</Paragraphs>
  <Slides>20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Waveform</vt:lpstr>
      <vt:lpstr>Présentation PowerPoint</vt:lpstr>
      <vt:lpstr>For agriculture   …yield gaps are still very significant ! </vt:lpstr>
      <vt:lpstr> Why ag. monitoring is still a challenge for EO ?   - Fantastic diversity of cropping systems around the world  and also along from one place to the next   - Most dynamic land use / land cover of the Earth  on annual and long term scales  - Great complexity of patterns/mixing in many places   (variable practices, multi-cropping, associated crops, etc)  - Robustness much expected (conservative/careful sector)  - Potential interest of all scales =&gt; priority needed !</vt:lpstr>
      <vt:lpstr>Présentation PowerPoint</vt:lpstr>
      <vt:lpstr>Présentation PowerPoint</vt:lpstr>
      <vt:lpstr>First GEOGLAM/CEOS Ad Hoc working group Workshop on Developing the GEOGLAM OBSERVATION REQUIREMENTS  CSA, Montreal July 10-11, 2012 </vt:lpstr>
      <vt:lpstr>Présentation PowerPoint</vt:lpstr>
      <vt:lpstr>Nominal revisit capabilities are far from actual observation frequency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EO expectation for agriculture</vt:lpstr>
      <vt:lpstr>Overall framework</vt:lpstr>
      <vt:lpstr>EO requirements framework for Phase 2</vt:lpstr>
      <vt:lpstr>EO requirements framework for Phase 2</vt:lpstr>
      <vt:lpstr>EO requirements framework for Phase 2</vt:lpstr>
      <vt:lpstr>EO requirements framework for Phase 2</vt:lpstr>
    </vt:vector>
  </TitlesOfParts>
  <Company>ENGE-UCL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Réflexions sur les horizons de recherche en géomatique – 10 months at Goddard et 24 months at ENGE</dc:title>
  <dc:creator>Pierre Defourny</dc:creator>
  <cp:lastModifiedBy>SIWS</cp:lastModifiedBy>
  <cp:revision>535</cp:revision>
  <dcterms:created xsi:type="dcterms:W3CDTF">2007-07-10T07:14:11Z</dcterms:created>
  <dcterms:modified xsi:type="dcterms:W3CDTF">2014-02-27T12:36:10Z</dcterms:modified>
</cp:coreProperties>
</file>