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32" r:id="rId3"/>
  </p:sldMasterIdLst>
  <p:notesMasterIdLst>
    <p:notesMasterId r:id="rId31"/>
  </p:notesMasterIdLst>
  <p:sldIdLst>
    <p:sldId id="256" r:id="rId4"/>
    <p:sldId id="432" r:id="rId5"/>
    <p:sldId id="354" r:id="rId6"/>
    <p:sldId id="427" r:id="rId7"/>
    <p:sldId id="366" r:id="rId8"/>
    <p:sldId id="428" r:id="rId9"/>
    <p:sldId id="304" r:id="rId10"/>
    <p:sldId id="305" r:id="rId11"/>
    <p:sldId id="306" r:id="rId12"/>
    <p:sldId id="419" r:id="rId13"/>
    <p:sldId id="337" r:id="rId14"/>
    <p:sldId id="338" r:id="rId15"/>
    <p:sldId id="339" r:id="rId16"/>
    <p:sldId id="340" r:id="rId17"/>
    <p:sldId id="341" r:id="rId18"/>
    <p:sldId id="343" r:id="rId19"/>
    <p:sldId id="431" r:id="rId20"/>
    <p:sldId id="417" r:id="rId21"/>
    <p:sldId id="418" r:id="rId22"/>
    <p:sldId id="389" r:id="rId23"/>
    <p:sldId id="420" r:id="rId24"/>
    <p:sldId id="388" r:id="rId25"/>
    <p:sldId id="422" r:id="rId26"/>
    <p:sldId id="423" r:id="rId27"/>
    <p:sldId id="424" r:id="rId28"/>
    <p:sldId id="426" r:id="rId29"/>
    <p:sldId id="43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08" autoAdjust="0"/>
  </p:normalViewPr>
  <p:slideViewPr>
    <p:cSldViewPr>
      <p:cViewPr varScale="1">
        <p:scale>
          <a:sx n="127" d="100"/>
          <a:sy n="127" d="100"/>
        </p:scale>
        <p:origin x="-1888" y="-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823342-1581-49CB-BB85-D3FA45F4BCFC}" type="datetimeFigureOut">
              <a:rPr lang="en-US" smtClean="0"/>
              <a:t>2/25/14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6BB04-7832-489A-BD87-09CAE4CC964E}" type="slidenum">
              <a:rPr lang="en-US" smtClean="0"/>
              <a:t>‹#›</a:t>
            </a:fld>
            <a:endParaRPr lang="en-US"/>
          </a:p>
        </p:txBody>
      </p:sp>
    </p:spTree>
    <p:extLst>
      <p:ext uri="{BB962C8B-B14F-4D97-AF65-F5344CB8AC3E}">
        <p14:creationId xmlns:p14="http://schemas.microsoft.com/office/powerpoint/2010/main" val="3189443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DE3235B-139C-4A61-A9F1-CCF6A00C6A2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72748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US" dirty="0" smtClean="0"/>
              <a:t>And a</a:t>
            </a:r>
            <a:r>
              <a:rPr lang="en-US" baseline="0" dirty="0" smtClean="0"/>
              <a:t> comparison of results show that the cdl tends to overestimate while UMd is almost 1 to 1 for soy area in all RapidEye blocks. This is because, as you can see here in the confusion matrix results for the buffered area, cdl has high commission errors, while our product is balanced with omission and commission errors. And, over 90% of the disagreement can be found along the field edge which is, on average only 13% of the study area.</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AE8848-FE42-4D3B-9383-969468021A92}" type="slidenum">
              <a:rPr lang="en-US" smtClean="0"/>
              <a:t>17</a:t>
            </a:fld>
            <a:endParaRPr lang="en-US"/>
          </a:p>
        </p:txBody>
      </p:sp>
    </p:spTree>
    <p:extLst>
      <p:ext uri="{BB962C8B-B14F-4D97-AF65-F5344CB8AC3E}">
        <p14:creationId xmlns:p14="http://schemas.microsoft.com/office/powerpoint/2010/main" val="243519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090_079</a:t>
            </a:r>
            <a:endParaRPr lang="en-US" dirty="0"/>
          </a:p>
        </p:txBody>
      </p:sp>
      <p:sp>
        <p:nvSpPr>
          <p:cNvPr id="4" name="Slide Number Placeholder 3"/>
          <p:cNvSpPr>
            <a:spLocks noGrp="1"/>
          </p:cNvSpPr>
          <p:nvPr>
            <p:ph type="sldNum" sz="quarter" idx="10"/>
          </p:nvPr>
        </p:nvSpPr>
        <p:spPr/>
        <p:txBody>
          <a:bodyPr/>
          <a:lstStyle/>
          <a:p>
            <a:fld id="{1579EA58-E070-4509-B00E-C2088B0E4103}" type="slidenum">
              <a:rPr lang="en-US" smtClean="0"/>
              <a:t>24</a:t>
            </a:fld>
            <a:endParaRPr lang="en-US"/>
          </a:p>
        </p:txBody>
      </p:sp>
    </p:spTree>
    <p:extLst>
      <p:ext uri="{BB962C8B-B14F-4D97-AF65-F5344CB8AC3E}">
        <p14:creationId xmlns:p14="http://schemas.microsoft.com/office/powerpoint/2010/main" val="989607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185233-AE86-4A3B-970F-6A8F55937DC9}"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399732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85233-AE86-4A3B-970F-6A8F55937DC9}"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316435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85233-AE86-4A3B-970F-6A8F55937DC9}"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547082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447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293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74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895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217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046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488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91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185233-AE86-4A3B-970F-6A8F55937DC9}"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2265813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275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49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950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93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483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439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864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276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481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79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185233-AE86-4A3B-970F-6A8F55937DC9}" type="datetimeFigureOut">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2221688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009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89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350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6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185233-AE86-4A3B-970F-6A8F55937DC9}" type="datetimeFigureOut">
              <a:rPr lang="en-US" smtClean="0"/>
              <a:t>2/25/14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2899830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185233-AE86-4A3B-970F-6A8F55937DC9}" type="datetimeFigureOut">
              <a:rPr lang="en-US" smtClean="0"/>
              <a:t>2/25/14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4126956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185233-AE86-4A3B-970F-6A8F55937DC9}" type="datetimeFigureOut">
              <a:rPr lang="en-US" smtClean="0"/>
              <a:t>2/25/14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587946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185233-AE86-4A3B-970F-6A8F55937DC9}" type="datetimeFigureOut">
              <a:rPr lang="en-US" smtClean="0"/>
              <a:t>2/25/14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237034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185233-AE86-4A3B-970F-6A8F55937DC9}" type="datetimeFigureOut">
              <a:rPr lang="en-US" smtClean="0"/>
              <a:t>2/25/14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129804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185233-AE86-4A3B-970F-6A8F55937DC9}" type="datetimeFigureOut">
              <a:rPr lang="en-US" smtClean="0"/>
              <a:t>2/25/14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B4E820-56C8-46F9-943E-9AF90F14A1FA}" type="slidenum">
              <a:rPr lang="en-US" smtClean="0"/>
              <a:t>‹#›</a:t>
            </a:fld>
            <a:endParaRPr lang="en-US"/>
          </a:p>
        </p:txBody>
      </p:sp>
    </p:spTree>
    <p:extLst>
      <p:ext uri="{BB962C8B-B14F-4D97-AF65-F5344CB8AC3E}">
        <p14:creationId xmlns:p14="http://schemas.microsoft.com/office/powerpoint/2010/main" val="33633066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185233-AE86-4A3B-970F-6A8F55937DC9}" type="datetimeFigureOut">
              <a:rPr lang="en-US" smtClean="0"/>
              <a:t>2/25/14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4E820-56C8-46F9-943E-9AF90F14A1FA}" type="slidenum">
              <a:rPr lang="en-US" smtClean="0"/>
              <a:t>‹#›</a:t>
            </a:fld>
            <a:endParaRPr lang="en-US"/>
          </a:p>
        </p:txBody>
      </p:sp>
    </p:spTree>
    <p:extLst>
      <p:ext uri="{BB962C8B-B14F-4D97-AF65-F5344CB8AC3E}">
        <p14:creationId xmlns:p14="http://schemas.microsoft.com/office/powerpoint/2010/main" val="1815271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5D41CC-54A2-4F55-83FC-32E0F14F07EE}"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1F721-9D48-4675-9E13-A9A588A333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826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C7B58-26F5-4B77-918C-175E37954065}" type="datetimeFigureOut">
              <a:rPr lang="en-US" smtClean="0">
                <a:solidFill>
                  <a:prstClr val="black">
                    <a:tint val="75000"/>
                  </a:prstClr>
                </a:solidFill>
              </a:rPr>
              <a:pPr/>
              <a:t>2/25/14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891C9-2255-449D-9F9D-D113690E2F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152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3.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4.w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45" y="-1"/>
            <a:ext cx="10185020" cy="683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28600" y="685800"/>
            <a:ext cx="9525000" cy="2133600"/>
          </a:xfrm>
          <a:solidFill>
            <a:srgbClr val="FFFFFF"/>
          </a:solidFill>
        </p:spPr>
        <p:txBody>
          <a:bodyPr>
            <a:normAutofit fontScale="90000"/>
          </a:bodyPr>
          <a:lstStyle/>
          <a:p>
            <a:r>
              <a:rPr lang="en-US" dirty="0" smtClean="0"/>
              <a:t>Developing a Sampling Strategy:</a:t>
            </a:r>
            <a:br>
              <a:rPr lang="en-US" dirty="0" smtClean="0"/>
            </a:br>
            <a:r>
              <a:rPr lang="en-US" dirty="0" smtClean="0"/>
              <a:t>Examples from Phase 1</a:t>
            </a:r>
            <a:r>
              <a:rPr lang="en-US" dirty="0"/>
              <a:t/>
            </a:r>
            <a:br>
              <a:rPr lang="en-US" dirty="0"/>
            </a:br>
            <a:r>
              <a:rPr lang="en-US" dirty="0" smtClean="0"/>
              <a:t> </a:t>
            </a:r>
            <a:r>
              <a:rPr lang="en-US" dirty="0"/>
              <a:t>using multi-source remotely sensed data</a:t>
            </a:r>
          </a:p>
        </p:txBody>
      </p:sp>
      <p:sp>
        <p:nvSpPr>
          <p:cNvPr id="3" name="Subtitle 2"/>
          <p:cNvSpPr>
            <a:spLocks noGrp="1"/>
          </p:cNvSpPr>
          <p:nvPr>
            <p:ph type="subTitle" idx="1"/>
          </p:nvPr>
        </p:nvSpPr>
        <p:spPr>
          <a:xfrm>
            <a:off x="228600" y="3581400"/>
            <a:ext cx="8458200" cy="1143000"/>
          </a:xfrm>
          <a:solidFill>
            <a:schemeClr val="bg1"/>
          </a:solidFill>
        </p:spPr>
        <p:txBody>
          <a:bodyPr>
            <a:normAutofit/>
          </a:bodyPr>
          <a:lstStyle/>
          <a:p>
            <a:r>
              <a:rPr lang="en-US" dirty="0" smtClean="0">
                <a:solidFill>
                  <a:schemeClr val="tx1"/>
                </a:solidFill>
              </a:rPr>
              <a:t>Matt </a:t>
            </a:r>
            <a:r>
              <a:rPr lang="en-US" dirty="0" smtClean="0">
                <a:solidFill>
                  <a:schemeClr val="tx1"/>
                </a:solidFill>
              </a:rPr>
              <a:t>Hansen, </a:t>
            </a:r>
            <a:r>
              <a:rPr lang="en-US" dirty="0" smtClean="0">
                <a:solidFill>
                  <a:schemeClr val="tx1"/>
                </a:solidFill>
              </a:rPr>
              <a:t>Carlos Di Bella, </a:t>
            </a:r>
            <a:r>
              <a:rPr lang="en-US" dirty="0" smtClean="0">
                <a:solidFill>
                  <a:schemeClr val="tx1"/>
                </a:solidFill>
              </a:rPr>
              <a:t>Inbal </a:t>
            </a:r>
            <a:r>
              <a:rPr lang="en-US" dirty="0" smtClean="0">
                <a:solidFill>
                  <a:schemeClr val="tx1"/>
                </a:solidFill>
              </a:rPr>
              <a:t>Becker-Reshef, </a:t>
            </a:r>
            <a:r>
              <a:rPr lang="en-US" dirty="0" smtClean="0">
                <a:solidFill>
                  <a:schemeClr val="tx1"/>
                </a:solidFill>
              </a:rPr>
              <a:t>Ian Jarvis, Alyssa </a:t>
            </a:r>
            <a:r>
              <a:rPr lang="en-US" dirty="0" err="1" smtClean="0">
                <a:solidFill>
                  <a:schemeClr val="tx1"/>
                </a:solidFill>
              </a:rPr>
              <a:t>Whitcraft</a:t>
            </a:r>
            <a:endParaRPr lang="en-US" dirty="0">
              <a:solidFill>
                <a:schemeClr val="tx1"/>
              </a:solidFill>
            </a:endParaRPr>
          </a:p>
        </p:txBody>
      </p:sp>
      <p:pic>
        <p:nvPicPr>
          <p:cNvPr id="7" name="Picture 3" descr="toge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715000"/>
            <a:ext cx="3711575" cy="1023938"/>
          </a:xfrm>
          <a:prstGeom prst="rect">
            <a:avLst/>
          </a:prstGeom>
          <a:solidFill>
            <a:srgbClr val="FFFFFF"/>
          </a:solidFill>
          <a:ln>
            <a:noFill/>
          </a:ln>
        </p:spPr>
      </p:pic>
    </p:spTree>
    <p:extLst>
      <p:ext uri="{BB962C8B-B14F-4D97-AF65-F5344CB8AC3E}">
        <p14:creationId xmlns:p14="http://schemas.microsoft.com/office/powerpoint/2010/main" val="38789177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733425"/>
            <a:ext cx="8629650" cy="5391150"/>
          </a:xfrm>
          <a:prstGeom prst="rect">
            <a:avLst/>
          </a:prstGeom>
        </p:spPr>
      </p:pic>
      <p:sp>
        <p:nvSpPr>
          <p:cNvPr id="4" name="Rectangle 3"/>
          <p:cNvSpPr/>
          <p:nvPr/>
        </p:nvSpPr>
        <p:spPr>
          <a:xfrm>
            <a:off x="0" y="5334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2400" y="6858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734425" y="7620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RapidEye locations</a:t>
            </a:r>
            <a:endParaRPr lang="en-US" dirty="0"/>
          </a:p>
        </p:txBody>
      </p:sp>
      <p:sp>
        <p:nvSpPr>
          <p:cNvPr id="8" name="TextBox 7"/>
          <p:cNvSpPr txBox="1"/>
          <p:nvPr/>
        </p:nvSpPr>
        <p:spPr>
          <a:xfrm>
            <a:off x="1295400" y="6139934"/>
            <a:ext cx="6922793" cy="369332"/>
          </a:xfrm>
          <a:prstGeom prst="rect">
            <a:avLst/>
          </a:prstGeom>
          <a:noFill/>
        </p:spPr>
        <p:txBody>
          <a:bodyPr wrap="none" rtlCol="0">
            <a:spAutoFit/>
          </a:bodyPr>
          <a:lstStyle/>
          <a:p>
            <a:r>
              <a:rPr lang="en-US" dirty="0" smtClean="0">
                <a:solidFill>
                  <a:prstClr val="black"/>
                </a:solidFill>
              </a:rPr>
              <a:t>Red=high (&gt;19.8%), orange=medium (7.2-19.8%), yellow=low (0.5-7.2%)</a:t>
            </a:r>
            <a:endParaRPr lang="en-US" dirty="0">
              <a:solidFill>
                <a:prstClr val="black"/>
              </a:solidFill>
            </a:endParaRPr>
          </a:p>
        </p:txBody>
      </p:sp>
    </p:spTree>
    <p:extLst>
      <p:ext uri="{BB962C8B-B14F-4D97-AF65-F5344CB8AC3E}">
        <p14:creationId xmlns:p14="http://schemas.microsoft.com/office/powerpoint/2010/main" val="34337431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317" y="0"/>
            <a:ext cx="6865366" cy="6858000"/>
          </a:xfrm>
          <a:prstGeom prst="rect">
            <a:avLst/>
          </a:prstGeom>
        </p:spPr>
      </p:pic>
      <p:sp>
        <p:nvSpPr>
          <p:cNvPr id="6" name="Rectangle 5"/>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381001" y="0"/>
            <a:ext cx="8229600" cy="838200"/>
          </a:xfrm>
        </p:spPr>
        <p:txBody>
          <a:bodyPr>
            <a:normAutofit/>
          </a:bodyPr>
          <a:lstStyle/>
          <a:p>
            <a:r>
              <a:rPr lang="en-US" dirty="0" smtClean="0"/>
              <a:t>SW Minnesota Landsat 5-4-3</a:t>
            </a:r>
            <a:endParaRPr lang="en-US" sz="3100" dirty="0"/>
          </a:p>
        </p:txBody>
      </p:sp>
      <p:sp>
        <p:nvSpPr>
          <p:cNvPr id="2" name="TextBox 1"/>
          <p:cNvSpPr txBox="1"/>
          <p:nvPr/>
        </p:nvSpPr>
        <p:spPr>
          <a:xfrm>
            <a:off x="2286000" y="6491716"/>
            <a:ext cx="4788555" cy="369332"/>
          </a:xfrm>
          <a:prstGeom prst="rect">
            <a:avLst/>
          </a:prstGeom>
          <a:noFill/>
        </p:spPr>
        <p:txBody>
          <a:bodyPr wrap="none" rtlCol="0">
            <a:spAutoFit/>
          </a:bodyPr>
          <a:lstStyle/>
          <a:p>
            <a:r>
              <a:rPr lang="en-US" dirty="0" smtClean="0">
                <a:solidFill>
                  <a:prstClr val="black"/>
                </a:solidFill>
              </a:rPr>
              <a:t>24km x 20km, centered </a:t>
            </a:r>
            <a:r>
              <a:rPr lang="en-US" dirty="0">
                <a:solidFill>
                  <a:prstClr val="black"/>
                </a:solidFill>
              </a:rPr>
              <a:t>on 95 35 24W, 44 19 38N</a:t>
            </a:r>
          </a:p>
        </p:txBody>
      </p:sp>
    </p:spTree>
    <p:extLst>
      <p:ext uri="{BB962C8B-B14F-4D97-AF65-F5344CB8AC3E}">
        <p14:creationId xmlns:p14="http://schemas.microsoft.com/office/powerpoint/2010/main" val="1953836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2590800" y="5181600"/>
            <a:ext cx="1219200" cy="990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3"/>
          <p:cNvSpPr>
            <a:spLocks noGrp="1"/>
          </p:cNvSpPr>
          <p:nvPr>
            <p:ph type="title"/>
          </p:nvPr>
        </p:nvSpPr>
        <p:spPr>
          <a:xfrm>
            <a:off x="381001" y="0"/>
            <a:ext cx="8229600" cy="838200"/>
          </a:xfrm>
        </p:spPr>
        <p:txBody>
          <a:bodyPr>
            <a:normAutofit/>
          </a:bodyPr>
          <a:lstStyle/>
          <a:p>
            <a:r>
              <a:rPr lang="en-US" dirty="0" smtClean="0"/>
              <a:t>SW Minnesota RapidEye 4-5-3</a:t>
            </a:r>
            <a:endParaRPr lang="en-US" sz="3100" dirty="0"/>
          </a:p>
        </p:txBody>
      </p:sp>
    </p:spTree>
    <p:extLst>
      <p:ext uri="{BB962C8B-B14F-4D97-AF65-F5344CB8AC3E}">
        <p14:creationId xmlns:p14="http://schemas.microsoft.com/office/powerpoint/2010/main" val="198702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6432363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2895600" y="2209800"/>
            <a:ext cx="3352800" cy="2819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10450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692572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317" y="0"/>
            <a:ext cx="6865366" cy="6858000"/>
          </a:xfrm>
          <a:prstGeom prst="rect">
            <a:avLst/>
          </a:prstGeom>
        </p:spPr>
      </p:pic>
      <p:sp>
        <p:nvSpPr>
          <p:cNvPr id="4" name="Rectangle 3"/>
          <p:cNvSpPr/>
          <p:nvPr/>
        </p:nvSpPr>
        <p:spPr>
          <a:xfrm>
            <a:off x="914401" y="0"/>
            <a:ext cx="7162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914401" y="6477000"/>
            <a:ext cx="7162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62000" y="609600"/>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7924800" y="455676"/>
            <a:ext cx="457200" cy="605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556950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Field-Scale Classification Comparison</a:t>
            </a:r>
            <a:endParaRPr lang="en-US" dirty="0">
              <a:latin typeface="Times New Roman" panose="02020603050405020304" pitchFamily="18" charset="0"/>
              <a:cs typeface="Times New Roman" panose="02020603050405020304" pitchFamily="18"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351" y="1891035"/>
            <a:ext cx="23622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789" y="1891034"/>
            <a:ext cx="23622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126442" y="1420594"/>
            <a:ext cx="962445" cy="338554"/>
          </a:xfrm>
          <a:prstGeom prst="rect">
            <a:avLst/>
          </a:prstGeom>
          <a:solidFill>
            <a:schemeClr val="bg1"/>
          </a:solidFill>
          <a:ln>
            <a:solidFill>
              <a:schemeClr val="tx1"/>
            </a:solidFill>
          </a:ln>
        </p:spPr>
        <p:txBody>
          <a:bodyPr wrap="square" rtlCol="0">
            <a:spAutoFit/>
          </a:bodyPr>
          <a:lstStyle/>
          <a:p>
            <a:pPr algn="ctr"/>
            <a:r>
              <a:rPr lang="en-US" sz="1600" dirty="0" smtClean="0">
                <a:latin typeface="Cambria" pitchFamily="18" charset="0"/>
              </a:rPr>
              <a:t>Field</a:t>
            </a:r>
            <a:endParaRPr lang="en-US" sz="1600" dirty="0">
              <a:latin typeface="Cambria" pitchFamily="18" charset="0"/>
            </a:endParaRPr>
          </a:p>
        </p:txBody>
      </p:sp>
      <p:pic>
        <p:nvPicPr>
          <p:cNvPr id="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514" t="14716" r="8157" b="30487"/>
          <a:stretch/>
        </p:blipFill>
        <p:spPr bwMode="auto">
          <a:xfrm>
            <a:off x="7620000" y="1906739"/>
            <a:ext cx="1112520" cy="23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602" y="1905000"/>
            <a:ext cx="3711703" cy="334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23867" b="32002"/>
          <a:stretch/>
        </p:blipFill>
        <p:spPr bwMode="auto">
          <a:xfrm>
            <a:off x="4651770" y="1931504"/>
            <a:ext cx="1536700" cy="217881"/>
          </a:xfrm>
          <a:prstGeom prst="rect">
            <a:avLst/>
          </a:prstGeom>
          <a:solidFill>
            <a:schemeClr val="bg1"/>
          </a:solidFill>
          <a:ln>
            <a:noFill/>
          </a:ln>
          <a:effectLst/>
        </p:spPr>
      </p:pic>
    </p:spTree>
    <p:extLst>
      <p:ext uri="{BB962C8B-B14F-4D97-AF65-F5344CB8AC3E}">
        <p14:creationId xmlns:p14="http://schemas.microsoft.com/office/powerpoint/2010/main" val="39563127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456361429"/>
              </p:ext>
            </p:extLst>
          </p:nvPr>
        </p:nvGraphicFramePr>
        <p:xfrm>
          <a:off x="1600200" y="990600"/>
          <a:ext cx="5543550" cy="5593706"/>
        </p:xfrm>
        <a:graphic>
          <a:graphicData uri="http://schemas.openxmlformats.org/presentationml/2006/ole">
            <mc:AlternateContent xmlns:mc="http://schemas.openxmlformats.org/markup-compatibility/2006">
              <mc:Choice xmlns:v="urn:schemas-microsoft-com:vml" Requires="v">
                <p:oleObj spid="_x0000_s3080" name="PHOTO-PAINT" r:id="rId3" imgW="6667200" imgH="6728400" progId="CorelPHOTOPAINT.Image.15">
                  <p:embed/>
                </p:oleObj>
              </mc:Choice>
              <mc:Fallback>
                <p:oleObj name="PHOTO-PAINT" r:id="rId3" imgW="6667200" imgH="6728400" progId="CorelPHOTOPAINT.Image.15">
                  <p:embed/>
                  <p:pic>
                    <p:nvPicPr>
                      <p:cNvPr id="0" name=""/>
                      <p:cNvPicPr/>
                      <p:nvPr/>
                    </p:nvPicPr>
                    <p:blipFill>
                      <a:blip r:embed="rId4"/>
                      <a:stretch>
                        <a:fillRect/>
                      </a:stretch>
                    </p:blipFill>
                    <p:spPr>
                      <a:xfrm>
                        <a:off x="1600200" y="990600"/>
                        <a:ext cx="5543550" cy="5593706"/>
                      </a:xfrm>
                      <a:prstGeom prst="rect">
                        <a:avLst/>
                      </a:prstGeom>
                    </p:spPr>
                  </p:pic>
                </p:oleObj>
              </mc:Fallback>
            </mc:AlternateContent>
          </a:graphicData>
        </a:graphic>
      </p:graphicFrame>
      <p:sp>
        <p:nvSpPr>
          <p:cNvPr id="2" name="Title 1"/>
          <p:cNvSpPr>
            <a:spLocks noGrp="1"/>
          </p:cNvSpPr>
          <p:nvPr>
            <p:ph type="title"/>
          </p:nvPr>
        </p:nvSpPr>
        <p:spPr>
          <a:xfrm>
            <a:off x="228600" y="0"/>
            <a:ext cx="8229600" cy="1143000"/>
          </a:xfrm>
        </p:spPr>
        <p:txBody>
          <a:bodyPr/>
          <a:lstStyle/>
          <a:p>
            <a:r>
              <a:rPr lang="en-US" dirty="0" smtClean="0"/>
              <a:t>Argentina RE Sample Blocks</a:t>
            </a:r>
            <a:endParaRPr lang="en-US" dirty="0"/>
          </a:p>
        </p:txBody>
      </p:sp>
    </p:spTree>
    <p:extLst>
      <p:ext uri="{BB962C8B-B14F-4D97-AF65-F5344CB8AC3E}">
        <p14:creationId xmlns:p14="http://schemas.microsoft.com/office/powerpoint/2010/main" val="7345055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115270525"/>
              </p:ext>
            </p:extLst>
          </p:nvPr>
        </p:nvGraphicFramePr>
        <p:xfrm>
          <a:off x="1493838" y="1554153"/>
          <a:ext cx="6126162" cy="5075247"/>
        </p:xfrm>
        <a:graphic>
          <a:graphicData uri="http://schemas.openxmlformats.org/presentationml/2006/ole">
            <mc:AlternateContent xmlns:mc="http://schemas.openxmlformats.org/markup-compatibility/2006">
              <mc:Choice xmlns:v="urn:schemas-microsoft-com:vml" Requires="v">
                <p:oleObj spid="_x0000_s4105" name="PHOTO-PAINT" r:id="rId3" imgW="7376040" imgH="6111000" progId="CorelPHOTOPAINT.Image.15">
                  <p:embed/>
                </p:oleObj>
              </mc:Choice>
              <mc:Fallback>
                <p:oleObj name="PHOTO-PAINT" r:id="rId3" imgW="7376040" imgH="6111000" progId="CorelPHOTOPAINT.Image.15">
                  <p:embed/>
                  <p:pic>
                    <p:nvPicPr>
                      <p:cNvPr id="0" name=""/>
                      <p:cNvPicPr/>
                      <p:nvPr/>
                    </p:nvPicPr>
                    <p:blipFill>
                      <a:blip r:embed="rId4"/>
                      <a:stretch>
                        <a:fillRect/>
                      </a:stretch>
                    </p:blipFill>
                    <p:spPr>
                      <a:xfrm>
                        <a:off x="1493838" y="1554153"/>
                        <a:ext cx="6126162" cy="5075247"/>
                      </a:xfrm>
                      <a:prstGeom prst="rect">
                        <a:avLst/>
                      </a:prstGeom>
                    </p:spPr>
                  </p:pic>
                </p:oleObj>
              </mc:Fallback>
            </mc:AlternateContent>
          </a:graphicData>
        </a:graphic>
      </p:graphicFrame>
      <p:sp>
        <p:nvSpPr>
          <p:cNvPr id="2" name="Title 1"/>
          <p:cNvSpPr>
            <a:spLocks noGrp="1"/>
          </p:cNvSpPr>
          <p:nvPr>
            <p:ph type="title"/>
          </p:nvPr>
        </p:nvSpPr>
        <p:spPr>
          <a:xfrm>
            <a:off x="457200" y="152400"/>
            <a:ext cx="8229600" cy="1143000"/>
          </a:xfrm>
        </p:spPr>
        <p:txBody>
          <a:bodyPr>
            <a:normAutofit fontScale="90000"/>
          </a:bodyPr>
          <a:lstStyle/>
          <a:p>
            <a:r>
              <a:rPr lang="en-US" dirty="0" smtClean="0"/>
              <a:t>Sampled Fields visited for Validation within a block</a:t>
            </a:r>
            <a:endParaRPr lang="en-US" dirty="0"/>
          </a:p>
        </p:txBody>
      </p:sp>
    </p:spTree>
    <p:extLst>
      <p:ext uri="{BB962C8B-B14F-4D97-AF65-F5344CB8AC3E}">
        <p14:creationId xmlns:p14="http://schemas.microsoft.com/office/powerpoint/2010/main" val="39235296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a:t>
            </a:r>
            <a:endParaRPr lang="en-US" dirty="0"/>
          </a:p>
        </p:txBody>
      </p:sp>
      <p:sp>
        <p:nvSpPr>
          <p:cNvPr id="3" name="Content Placeholder 2"/>
          <p:cNvSpPr>
            <a:spLocks noGrp="1"/>
          </p:cNvSpPr>
          <p:nvPr>
            <p:ph idx="1"/>
          </p:nvPr>
        </p:nvSpPr>
        <p:spPr/>
        <p:txBody>
          <a:bodyPr>
            <a:normAutofit lnSpcReduction="10000"/>
          </a:bodyPr>
          <a:lstStyle/>
          <a:p>
            <a:pPr>
              <a:buFontTx/>
              <a:buChar char="-"/>
            </a:pPr>
            <a:r>
              <a:rPr lang="en-US" dirty="0"/>
              <a:t>Initial piloting leveraging existing projects- demonstrating </a:t>
            </a:r>
            <a:r>
              <a:rPr lang="en-US" dirty="0" smtClean="0"/>
              <a:t>feasibility</a:t>
            </a:r>
          </a:p>
          <a:p>
            <a:pPr lvl="1">
              <a:buFontTx/>
              <a:buChar char="-"/>
            </a:pPr>
            <a:r>
              <a:rPr lang="en-US" dirty="0" smtClean="0"/>
              <a:t>Argentina</a:t>
            </a:r>
          </a:p>
          <a:p>
            <a:pPr lvl="1">
              <a:buFontTx/>
              <a:buChar char="-"/>
            </a:pPr>
            <a:r>
              <a:rPr lang="en-US" dirty="0" smtClean="0"/>
              <a:t>US</a:t>
            </a:r>
          </a:p>
          <a:p>
            <a:pPr lvl="1">
              <a:buFontTx/>
              <a:buChar char="-"/>
            </a:pPr>
            <a:r>
              <a:rPr lang="en-US" dirty="0" smtClean="0"/>
              <a:t>Canada</a:t>
            </a:r>
          </a:p>
          <a:p>
            <a:pPr lvl="1">
              <a:buFontTx/>
              <a:buChar char="-"/>
            </a:pPr>
            <a:r>
              <a:rPr lang="en-US" dirty="0" smtClean="0"/>
              <a:t>Australia </a:t>
            </a:r>
            <a:endParaRPr lang="en-US" dirty="0"/>
          </a:p>
          <a:p>
            <a:pPr>
              <a:buFontTx/>
              <a:buChar char="-"/>
            </a:pPr>
            <a:r>
              <a:rPr lang="en-US" dirty="0"/>
              <a:t>Need discussion on next </a:t>
            </a:r>
            <a:r>
              <a:rPr lang="en-US" dirty="0" smtClean="0"/>
              <a:t>steps</a:t>
            </a:r>
          </a:p>
          <a:p>
            <a:pPr lvl="1">
              <a:buFontTx/>
              <a:buChar char="-"/>
            </a:pPr>
            <a:r>
              <a:rPr lang="en-US" dirty="0" smtClean="0"/>
              <a:t>Currently IP states a global sampling approach for main producer countries</a:t>
            </a:r>
            <a:endParaRPr lang="en-US" dirty="0"/>
          </a:p>
          <a:p>
            <a:endParaRPr lang="en-US" dirty="0"/>
          </a:p>
        </p:txBody>
      </p:sp>
    </p:spTree>
    <p:extLst>
      <p:ext uri="{BB962C8B-B14F-4D97-AF65-F5344CB8AC3E}">
        <p14:creationId xmlns:p14="http://schemas.microsoft.com/office/powerpoint/2010/main" val="17060649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Argentina 2011-</a:t>
            </a:r>
            <a:r>
              <a:rPr lang="en-US" dirty="0" smtClean="0"/>
              <a:t>12 Field Campaign</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504" t="7200" r="9947" b="7044"/>
          <a:stretch/>
        </p:blipFill>
        <p:spPr>
          <a:xfrm>
            <a:off x="152400" y="1447800"/>
            <a:ext cx="3768750" cy="5257800"/>
          </a:xfrm>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128"/>
          <a:stretch/>
        </p:blipFill>
        <p:spPr bwMode="auto">
          <a:xfrm>
            <a:off x="5395609" y="1556426"/>
            <a:ext cx="3352800" cy="194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3505200"/>
            <a:ext cx="4876800" cy="310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6034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0"/>
            <a:ext cx="4800600" cy="1143000"/>
          </a:xfrm>
        </p:spPr>
        <p:txBody>
          <a:bodyPr>
            <a:normAutofit fontScale="90000"/>
          </a:bodyPr>
          <a:lstStyle/>
          <a:p>
            <a:r>
              <a:rPr lang="en-US" dirty="0" smtClean="0"/>
              <a:t>RE Blocks and 2014 Field Campaign </a:t>
            </a:r>
            <a:endParaRPr lang="en-US" dirty="0"/>
          </a:p>
        </p:txBody>
      </p:sp>
      <p:pic>
        <p:nvPicPr>
          <p:cNvPr id="3" name="Picture 2" descr="Screenshot_2014-02-27-04-01-47.png"/>
          <p:cNvPicPr>
            <a:picLocks noChangeAspect="1"/>
          </p:cNvPicPr>
          <p:nvPr/>
        </p:nvPicPr>
        <p:blipFill rotWithShape="1">
          <a:blip r:embed="rId2" cstate="print">
            <a:extLst>
              <a:ext uri="{28A0092B-C50C-407E-A947-70E740481C1C}">
                <a14:useLocalDpi xmlns:a14="http://schemas.microsoft.com/office/drawing/2010/main" val="0"/>
              </a:ext>
            </a:extLst>
          </a:blip>
          <a:srcRect l="14716" t="21015" r="8247" b="27617"/>
          <a:stretch/>
        </p:blipFill>
        <p:spPr>
          <a:xfrm>
            <a:off x="5488609" y="1413566"/>
            <a:ext cx="3302000" cy="3522870"/>
          </a:xfrm>
          <a:prstGeom prst="rect">
            <a:avLst/>
          </a:prstGeom>
          <a:ln w="28575" cmpd="sng">
            <a:solidFill>
              <a:srgbClr val="C0504D"/>
            </a:solidFill>
          </a:ln>
        </p:spPr>
      </p:pic>
      <p:pic>
        <p:nvPicPr>
          <p:cNvPr id="4" name="Picture 3" descr="Screenshot_2014-02-27-03-49-5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9"/>
            <a:ext cx="4286250" cy="6858000"/>
          </a:xfrm>
          <a:prstGeom prst="rect">
            <a:avLst/>
          </a:prstGeom>
        </p:spPr>
      </p:pic>
      <p:pic>
        <p:nvPicPr>
          <p:cNvPr id="5" name="Picture 4" descr="Screenshot_2014-02-27-04-01-47.png"/>
          <p:cNvPicPr>
            <a:picLocks noChangeAspect="1"/>
          </p:cNvPicPr>
          <p:nvPr/>
        </p:nvPicPr>
        <p:blipFill rotWithShape="1">
          <a:blip r:embed="rId2" cstate="print">
            <a:extLst>
              <a:ext uri="{28A0092B-C50C-407E-A947-70E740481C1C}">
                <a14:useLocalDpi xmlns:a14="http://schemas.microsoft.com/office/drawing/2010/main" val="0"/>
              </a:ext>
            </a:extLst>
          </a:blip>
          <a:srcRect l="6730" t="88036" r="64620" b="9227"/>
          <a:stretch/>
        </p:blipFill>
        <p:spPr>
          <a:xfrm>
            <a:off x="5562600" y="4724400"/>
            <a:ext cx="1228036" cy="187739"/>
          </a:xfrm>
          <a:prstGeom prst="rect">
            <a:avLst/>
          </a:prstGeom>
          <a:ln>
            <a:solidFill>
              <a:srgbClr val="000000"/>
            </a:solidFill>
          </a:ln>
        </p:spPr>
      </p:pic>
      <p:cxnSp>
        <p:nvCxnSpPr>
          <p:cNvPr id="7" name="Straight Connector 6"/>
          <p:cNvCxnSpPr/>
          <p:nvPr/>
        </p:nvCxnSpPr>
        <p:spPr>
          <a:xfrm>
            <a:off x="3657600" y="1447800"/>
            <a:ext cx="1828800" cy="0"/>
          </a:xfrm>
          <a:prstGeom prst="line">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3581400" y="1600200"/>
            <a:ext cx="1828800" cy="32766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533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results to </a:t>
            </a:r>
            <a:r>
              <a:rPr lang="en-US" dirty="0" smtClean="0"/>
              <a:t>date for 2011</a:t>
            </a:r>
            <a:endParaRPr lang="en-US" dirty="0"/>
          </a:p>
        </p:txBody>
      </p:sp>
      <p:sp>
        <p:nvSpPr>
          <p:cNvPr id="3" name="Content Placeholder 2"/>
          <p:cNvSpPr>
            <a:spLocks noGrp="1"/>
          </p:cNvSpPr>
          <p:nvPr>
            <p:ph idx="1"/>
          </p:nvPr>
        </p:nvSpPr>
        <p:spPr>
          <a:xfrm>
            <a:off x="228600" y="1417638"/>
            <a:ext cx="8686800" cy="5257800"/>
          </a:xfrm>
        </p:spPr>
        <p:txBody>
          <a:bodyPr>
            <a:normAutofit/>
          </a:bodyPr>
          <a:lstStyle/>
          <a:p>
            <a:r>
              <a:rPr lang="en-US" dirty="0" smtClean="0"/>
              <a:t>Argentina</a:t>
            </a:r>
          </a:p>
          <a:p>
            <a:pPr lvl="1"/>
            <a:r>
              <a:rPr lang="en-US" dirty="0" smtClean="0"/>
              <a:t>USDA estimate – 178,000km2</a:t>
            </a:r>
          </a:p>
          <a:p>
            <a:pPr lvl="1"/>
            <a:r>
              <a:rPr lang="en-US" dirty="0" smtClean="0"/>
              <a:t>MODIS/Landsat estimate – 117,800km2 +/-6,502 SE</a:t>
            </a:r>
          </a:p>
          <a:p>
            <a:r>
              <a:rPr lang="en-US" dirty="0" smtClean="0"/>
              <a:t>USA</a:t>
            </a:r>
            <a:endParaRPr lang="en-US" dirty="0" smtClean="0"/>
          </a:p>
          <a:p>
            <a:pPr lvl="1"/>
            <a:r>
              <a:rPr lang="en-US" dirty="0" smtClean="0"/>
              <a:t>USDA estimate – 298,600km2</a:t>
            </a:r>
          </a:p>
          <a:p>
            <a:pPr lvl="1"/>
            <a:r>
              <a:rPr lang="en-US" dirty="0" smtClean="0"/>
              <a:t>MODIS/Landsat estimate – 212,324km2 +/-6,645 SE</a:t>
            </a:r>
          </a:p>
          <a:p>
            <a:r>
              <a:rPr lang="en-US" dirty="0" smtClean="0"/>
              <a:t>Brazil</a:t>
            </a:r>
            <a:endParaRPr lang="en-US" dirty="0" smtClean="0"/>
          </a:p>
          <a:p>
            <a:pPr lvl="1"/>
            <a:r>
              <a:rPr lang="en-US" dirty="0" smtClean="0"/>
              <a:t>USDA estimate – 250,000km2</a:t>
            </a:r>
          </a:p>
          <a:p>
            <a:pPr lvl="1"/>
            <a:r>
              <a:rPr lang="en-US" dirty="0" smtClean="0"/>
              <a:t>MODIS/Landsat estimate – 171,000km2 +/-9,064 SE</a:t>
            </a:r>
          </a:p>
          <a:p>
            <a:endParaRPr lang="en-US" dirty="0"/>
          </a:p>
        </p:txBody>
      </p:sp>
    </p:spTree>
    <p:extLst>
      <p:ext uri="{BB962C8B-B14F-4D97-AF65-F5344CB8AC3E}">
        <p14:creationId xmlns:p14="http://schemas.microsoft.com/office/powerpoint/2010/main" val="11412034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Landsat tile selection based on a general croplands mask and available cloud free scenes</a:t>
            </a:r>
            <a:endParaRPr lang="en-US" sz="32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900" y="1376503"/>
            <a:ext cx="7620000" cy="534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0642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Three Landsat scenes chosen for training: before peak, peak, and after peak</a:t>
            </a:r>
            <a:endParaRPr lang="en-US" sz="3200" dirty="0"/>
          </a:p>
        </p:txBody>
      </p:sp>
      <p:pic>
        <p:nvPicPr>
          <p:cNvPr id="3074" name="Picture 2" descr="C:\Users\bbarker\Desktop\Work_for_Inbal\Wheat_classification\Australia\PPT\90_079_M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16881"/>
            <a:ext cx="2971800" cy="25854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bbarker\Desktop\Work_for_Inbal\Wheat_classification\Australia\PPT\90_079_Novemb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8549" y="2816881"/>
            <a:ext cx="2971800" cy="25854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bbarker\Desktop\Work_for_Inbal\Wheat_classification\Australia\PPT\90_079_Septemb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101" y="2816881"/>
            <a:ext cx="2971800" cy="2585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8558" y="2373868"/>
            <a:ext cx="1414683" cy="369332"/>
          </a:xfrm>
          <a:prstGeom prst="rect">
            <a:avLst/>
          </a:prstGeom>
          <a:noFill/>
        </p:spPr>
        <p:txBody>
          <a:bodyPr wrap="none" rtlCol="0">
            <a:spAutoFit/>
          </a:bodyPr>
          <a:lstStyle/>
          <a:p>
            <a:r>
              <a:rPr lang="en-US" dirty="0" smtClean="0"/>
              <a:t>May 9</a:t>
            </a:r>
            <a:r>
              <a:rPr lang="en-US" baseline="30000" dirty="0" smtClean="0"/>
              <a:t>th</a:t>
            </a:r>
            <a:r>
              <a:rPr lang="en-US" dirty="0" smtClean="0"/>
              <a:t> 2012</a:t>
            </a:r>
            <a:endParaRPr lang="en-US" dirty="0"/>
          </a:p>
        </p:txBody>
      </p:sp>
      <p:sp>
        <p:nvSpPr>
          <p:cNvPr id="8" name="TextBox 7"/>
          <p:cNvSpPr txBox="1"/>
          <p:nvPr/>
        </p:nvSpPr>
        <p:spPr>
          <a:xfrm>
            <a:off x="3459517" y="2385536"/>
            <a:ext cx="2224968" cy="369332"/>
          </a:xfrm>
          <a:prstGeom prst="rect">
            <a:avLst/>
          </a:prstGeom>
          <a:noFill/>
        </p:spPr>
        <p:txBody>
          <a:bodyPr wrap="none" rtlCol="0">
            <a:spAutoFit/>
          </a:bodyPr>
          <a:lstStyle/>
          <a:p>
            <a:r>
              <a:rPr lang="en-US" dirty="0" smtClean="0"/>
              <a:t>September 14</a:t>
            </a:r>
            <a:r>
              <a:rPr lang="en-US" baseline="30000" dirty="0" smtClean="0"/>
              <a:t>th</a:t>
            </a:r>
            <a:r>
              <a:rPr lang="en-US" dirty="0" smtClean="0"/>
              <a:t> 2012</a:t>
            </a:r>
            <a:endParaRPr lang="en-US" dirty="0"/>
          </a:p>
        </p:txBody>
      </p:sp>
      <p:sp>
        <p:nvSpPr>
          <p:cNvPr id="9" name="TextBox 8"/>
          <p:cNvSpPr txBox="1"/>
          <p:nvPr/>
        </p:nvSpPr>
        <p:spPr>
          <a:xfrm>
            <a:off x="6650100" y="2373868"/>
            <a:ext cx="2028697" cy="369332"/>
          </a:xfrm>
          <a:prstGeom prst="rect">
            <a:avLst/>
          </a:prstGeom>
          <a:noFill/>
        </p:spPr>
        <p:txBody>
          <a:bodyPr wrap="none" rtlCol="0">
            <a:spAutoFit/>
          </a:bodyPr>
          <a:lstStyle/>
          <a:p>
            <a:r>
              <a:rPr lang="en-US" dirty="0" smtClean="0"/>
              <a:t>November 1</a:t>
            </a:r>
            <a:r>
              <a:rPr lang="en-US" baseline="30000" dirty="0" smtClean="0"/>
              <a:t>st</a:t>
            </a:r>
            <a:r>
              <a:rPr lang="en-US" dirty="0" smtClean="0"/>
              <a:t> 2012</a:t>
            </a:r>
            <a:endParaRPr lang="en-US" dirty="0"/>
          </a:p>
        </p:txBody>
      </p:sp>
    </p:spTree>
    <p:extLst>
      <p:ext uri="{BB962C8B-B14F-4D97-AF65-F5344CB8AC3E}">
        <p14:creationId xmlns:p14="http://schemas.microsoft.com/office/powerpoint/2010/main" val="75603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Final MODIS level wheat mask for Australia expanded out beyond initial training Landsat tiles</a:t>
            </a:r>
            <a:endParaRPr lang="en-US"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6166" y="1524001"/>
            <a:ext cx="7644408" cy="49887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08" y="6007932"/>
            <a:ext cx="685800" cy="504825"/>
          </a:xfrm>
          <a:prstGeom prst="rect">
            <a:avLst/>
          </a:prstGeom>
        </p:spPr>
      </p:pic>
    </p:spTree>
    <p:extLst>
      <p:ext uri="{BB962C8B-B14F-4D97-AF65-F5344CB8AC3E}">
        <p14:creationId xmlns:p14="http://schemas.microsoft.com/office/powerpoint/2010/main" val="36551584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854"/>
            <a:ext cx="8229600" cy="731146"/>
          </a:xfrm>
        </p:spPr>
        <p:txBody>
          <a:bodyPr>
            <a:normAutofit fontScale="90000"/>
          </a:bodyPr>
          <a:lstStyle/>
          <a:p>
            <a:r>
              <a:rPr lang="en-US" dirty="0" smtClean="0"/>
              <a:t>Conclusions</a:t>
            </a:r>
            <a:endParaRPr lang="en-US" dirty="0"/>
          </a:p>
        </p:txBody>
      </p:sp>
      <p:sp>
        <p:nvSpPr>
          <p:cNvPr id="3" name="Content Placeholder 2"/>
          <p:cNvSpPr>
            <a:spLocks noGrp="1"/>
          </p:cNvSpPr>
          <p:nvPr>
            <p:ph idx="1"/>
          </p:nvPr>
        </p:nvSpPr>
        <p:spPr>
          <a:xfrm>
            <a:off x="457200" y="762000"/>
            <a:ext cx="8458200" cy="5867400"/>
          </a:xfrm>
        </p:spPr>
        <p:txBody>
          <a:bodyPr>
            <a:noAutofit/>
          </a:bodyPr>
          <a:lstStyle/>
          <a:p>
            <a:r>
              <a:rPr lang="en-US" sz="1600" b="1" dirty="0" smtClean="0"/>
              <a:t>Still R&amp;D mode- objective is to evaluate operational feasibility</a:t>
            </a:r>
            <a:endParaRPr lang="en-US" sz="1600" dirty="0" smtClean="0"/>
          </a:p>
          <a:p>
            <a:r>
              <a:rPr lang="en-US" sz="1600" b="1" dirty="0" smtClean="0"/>
              <a:t>For </a:t>
            </a:r>
            <a:r>
              <a:rPr lang="en-US" sz="1600" b="1" dirty="0" smtClean="0"/>
              <a:t>area estimation of crop type using earth observations, sampling is a viable option</a:t>
            </a:r>
          </a:p>
          <a:p>
            <a:pPr lvl="1"/>
            <a:r>
              <a:rPr lang="en-US" sz="1400" dirty="0" smtClean="0"/>
              <a:t>In most cases, there are not sufficient time-series observations at an appropriate spatial resolution to perform wall-to-wall mapping of crop type</a:t>
            </a:r>
          </a:p>
          <a:p>
            <a:r>
              <a:rPr lang="en-US" sz="1600" b="1" dirty="0"/>
              <a:t>Developing a sound sampling strategy is complex and </a:t>
            </a:r>
            <a:r>
              <a:rPr lang="en-US" sz="1600" b="1" dirty="0" smtClean="0"/>
              <a:t>costly!</a:t>
            </a:r>
            <a:endParaRPr lang="en-US" sz="1600" b="1" dirty="0" smtClean="0"/>
          </a:p>
          <a:p>
            <a:r>
              <a:rPr lang="en-US" sz="1600" b="1" dirty="0" smtClean="0"/>
              <a:t>Scale </a:t>
            </a:r>
            <a:r>
              <a:rPr lang="en-US" sz="1600" b="1" dirty="0" smtClean="0"/>
              <a:t>must be considered per agricultural growing region</a:t>
            </a:r>
          </a:p>
          <a:p>
            <a:pPr lvl="1"/>
            <a:r>
              <a:rPr lang="en-US" sz="1400" dirty="0" smtClean="0"/>
              <a:t>Can MODIS be used for a stratification – or does </a:t>
            </a:r>
            <a:r>
              <a:rPr lang="en-US" sz="1400" dirty="0" err="1" smtClean="0"/>
              <a:t>landsat</a:t>
            </a:r>
            <a:r>
              <a:rPr lang="en-US" sz="1400" dirty="0" smtClean="0"/>
              <a:t> need to be used?</a:t>
            </a:r>
            <a:endParaRPr lang="en-US" sz="1400" dirty="0" smtClean="0"/>
          </a:p>
          <a:p>
            <a:pPr lvl="1"/>
            <a:r>
              <a:rPr lang="en-US" sz="1400" dirty="0" smtClean="0"/>
              <a:t>can </a:t>
            </a:r>
            <a:r>
              <a:rPr lang="en-US" sz="1400" dirty="0" smtClean="0"/>
              <a:t>Landsat or </a:t>
            </a:r>
            <a:r>
              <a:rPr lang="en-US" sz="1400" dirty="0" err="1" smtClean="0"/>
              <a:t>RapidEye</a:t>
            </a:r>
            <a:r>
              <a:rPr lang="en-US" sz="1400" dirty="0" smtClean="0"/>
              <a:t> provide reliable area estimation in China for soybean cultivated area?  How many within-season images are needed for more complicated early/late planting systems as in Argentina?</a:t>
            </a:r>
          </a:p>
          <a:p>
            <a:r>
              <a:rPr lang="en-US" sz="1600" b="1" dirty="0" smtClean="0"/>
              <a:t>Validation of sample block data is </a:t>
            </a:r>
            <a:r>
              <a:rPr lang="en-US" sz="1600" b="1" dirty="0" smtClean="0"/>
              <a:t>critical!!</a:t>
            </a:r>
            <a:endParaRPr lang="en-US" sz="1600" b="1" dirty="0" smtClean="0"/>
          </a:p>
          <a:p>
            <a:pPr lvl="1"/>
            <a:r>
              <a:rPr lang="en-US" sz="1400" dirty="0" smtClean="0"/>
              <a:t>Crop type identification (per field classification)</a:t>
            </a:r>
          </a:p>
          <a:p>
            <a:pPr lvl="1"/>
            <a:r>
              <a:rPr lang="en-US" sz="1400" dirty="0" smtClean="0"/>
              <a:t>Field extent (pixel counting and possible bias in area mapped per field)</a:t>
            </a:r>
          </a:p>
          <a:p>
            <a:r>
              <a:rPr lang="en-US" sz="1600" b="1" dirty="0" smtClean="0"/>
              <a:t>Coarse Res (MODIS) is </a:t>
            </a:r>
            <a:r>
              <a:rPr lang="en-US" sz="1600" b="1" dirty="0" smtClean="0"/>
              <a:t>important</a:t>
            </a:r>
          </a:p>
          <a:p>
            <a:pPr lvl="1"/>
            <a:r>
              <a:rPr lang="en-US" sz="1400" dirty="0" smtClean="0"/>
              <a:t>Used to stratify regions to improve sampling efficiency</a:t>
            </a:r>
          </a:p>
          <a:p>
            <a:pPr lvl="1"/>
            <a:r>
              <a:rPr lang="en-US" sz="1400" dirty="0" smtClean="0"/>
              <a:t>Used as a within-season crop indicator auxiliary variable in a regression estimator procedure to reduce </a:t>
            </a:r>
            <a:r>
              <a:rPr lang="en-US" sz="1400" dirty="0" smtClean="0"/>
              <a:t>uncertainty</a:t>
            </a:r>
          </a:p>
          <a:p>
            <a:pPr lvl="1"/>
            <a:endParaRPr lang="en-US" sz="1400" dirty="0" smtClean="0"/>
          </a:p>
          <a:p>
            <a:r>
              <a:rPr lang="en-US" sz="1600" b="1" dirty="0" smtClean="0"/>
              <a:t>Generic methods that can be ported globally are possible</a:t>
            </a:r>
          </a:p>
          <a:p>
            <a:pPr lvl="1"/>
            <a:r>
              <a:rPr lang="en-US" sz="1400" dirty="0" smtClean="0"/>
              <a:t>Will provide internally consistent comparisons for global production </a:t>
            </a:r>
            <a:r>
              <a:rPr lang="en-US" sz="1400" dirty="0" smtClean="0"/>
              <a:t>estimation</a:t>
            </a:r>
          </a:p>
          <a:p>
            <a:pPr marL="457200" lvl="1" indent="0">
              <a:buNone/>
            </a:pPr>
            <a:endParaRPr lang="en-US" sz="1400" dirty="0" smtClean="0"/>
          </a:p>
          <a:p>
            <a:r>
              <a:rPr lang="en-US" sz="1600" dirty="0" smtClean="0"/>
              <a:t>GEOGLAM needs to develop requirements for sampling this calendar year- commentary to requirements developed within JECAM</a:t>
            </a:r>
            <a:endParaRPr lang="en-US" sz="1600" dirty="0" smtClean="0"/>
          </a:p>
        </p:txBody>
      </p:sp>
    </p:spTree>
    <p:extLst>
      <p:ext uri="{BB962C8B-B14F-4D97-AF65-F5344CB8AC3E}">
        <p14:creationId xmlns:p14="http://schemas.microsoft.com/office/powerpoint/2010/main" val="24348645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36529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multi-source approach</a:t>
            </a:r>
            <a:endParaRPr lang="en-US" dirty="0"/>
          </a:p>
        </p:txBody>
      </p:sp>
      <p:sp>
        <p:nvSpPr>
          <p:cNvPr id="3" name="Content Placeholder 2"/>
          <p:cNvSpPr>
            <a:spLocks noGrp="1"/>
          </p:cNvSpPr>
          <p:nvPr>
            <p:ph idx="1"/>
          </p:nvPr>
        </p:nvSpPr>
        <p:spPr>
          <a:xfrm>
            <a:off x="457200" y="1524000"/>
            <a:ext cx="8229600" cy="5029200"/>
          </a:xfrm>
        </p:spPr>
        <p:txBody>
          <a:bodyPr>
            <a:normAutofit fontScale="85000" lnSpcReduction="20000"/>
          </a:bodyPr>
          <a:lstStyle/>
          <a:p>
            <a:pPr marL="457200" lvl="1" indent="0">
              <a:buNone/>
            </a:pPr>
            <a:r>
              <a:rPr lang="en-US" dirty="0">
                <a:latin typeface="Arial" pitchFamily="34" charset="0"/>
                <a:cs typeface="Arial" pitchFamily="34" charset="0"/>
              </a:rPr>
              <a:t>Wall to wall is not always feasible, however sampling frames may provide statistically viable data at a fraction of the cost and effort</a:t>
            </a:r>
          </a:p>
          <a:p>
            <a:pPr marL="0" indent="0">
              <a:buNone/>
            </a:pPr>
            <a:endParaRPr lang="en-US" dirty="0" smtClean="0"/>
          </a:p>
          <a:p>
            <a:r>
              <a:rPr lang="en-US" dirty="0" smtClean="0"/>
              <a:t>Philosophy </a:t>
            </a:r>
            <a:r>
              <a:rPr lang="en-US" dirty="0"/>
              <a:t>– integrate </a:t>
            </a:r>
            <a:r>
              <a:rPr lang="en-US" dirty="0" smtClean="0"/>
              <a:t>time</a:t>
            </a:r>
            <a:r>
              <a:rPr lang="en-US" dirty="0"/>
              <a:t>-series multi-</a:t>
            </a:r>
            <a:r>
              <a:rPr lang="en-US" dirty="0" smtClean="0"/>
              <a:t>spectral, multi-resolution remote </a:t>
            </a:r>
            <a:r>
              <a:rPr lang="en-US" dirty="0"/>
              <a:t>sensing data streams to improve cropland </a:t>
            </a:r>
            <a:r>
              <a:rPr lang="en-US" dirty="0" smtClean="0"/>
              <a:t>characterization for area estimation</a:t>
            </a:r>
            <a:endParaRPr lang="en-US" dirty="0"/>
          </a:p>
          <a:p>
            <a:r>
              <a:rPr lang="en-US" dirty="0" smtClean="0"/>
              <a:t>National</a:t>
            </a:r>
            <a:r>
              <a:rPr lang="en-US" dirty="0" smtClean="0"/>
              <a:t>-scale indicator mapping with </a:t>
            </a:r>
            <a:r>
              <a:rPr lang="en-US" dirty="0" smtClean="0"/>
              <a:t>coarse res MODIS data </a:t>
            </a:r>
            <a:r>
              <a:rPr lang="en-US" dirty="0" smtClean="0"/>
              <a:t>by crop type for targeted stratification, calibrated by Landsat cover characterizations</a:t>
            </a:r>
          </a:p>
          <a:p>
            <a:r>
              <a:rPr lang="en-US" dirty="0" smtClean="0"/>
              <a:t>Samples of Landsat </a:t>
            </a:r>
            <a:r>
              <a:rPr lang="en-US" dirty="0" smtClean="0"/>
              <a:t>and </a:t>
            </a:r>
            <a:r>
              <a:rPr lang="en-US" dirty="0" err="1" smtClean="0"/>
              <a:t>RapidEye</a:t>
            </a:r>
            <a:r>
              <a:rPr lang="en-US" dirty="0" smtClean="0"/>
              <a:t> to derive cultivated area estimation</a:t>
            </a:r>
          </a:p>
          <a:p>
            <a:r>
              <a:rPr lang="en-US" dirty="0" smtClean="0"/>
              <a:t>Incorporation </a:t>
            </a:r>
            <a:r>
              <a:rPr lang="en-US" dirty="0"/>
              <a:t>of national-scale indicator maps in a regression estimator </a:t>
            </a:r>
            <a:r>
              <a:rPr lang="en-US" dirty="0" smtClean="0"/>
              <a:t>procedure</a:t>
            </a:r>
            <a:endParaRPr lang="en-US" dirty="0" smtClean="0"/>
          </a:p>
          <a:p>
            <a:endParaRPr lang="en-US" dirty="0"/>
          </a:p>
        </p:txBody>
      </p:sp>
    </p:spTree>
    <p:extLst>
      <p:ext uri="{BB962C8B-B14F-4D97-AF65-F5344CB8AC3E}">
        <p14:creationId xmlns:p14="http://schemas.microsoft.com/office/powerpoint/2010/main" val="98937318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06"/>
            <a:ext cx="8229600" cy="1143000"/>
          </a:xfrm>
        </p:spPr>
        <p:txBody>
          <a:bodyPr/>
          <a:lstStyle/>
          <a:p>
            <a:r>
              <a:rPr lang="en-US" dirty="0" smtClean="0"/>
              <a:t>Sampling </a:t>
            </a:r>
            <a:r>
              <a:rPr lang="en-US" dirty="0" smtClean="0"/>
              <a:t>Strategy</a:t>
            </a:r>
            <a:endParaRPr lang="en-US" dirty="0"/>
          </a:p>
        </p:txBody>
      </p:sp>
      <p:sp>
        <p:nvSpPr>
          <p:cNvPr id="3" name="Content Placeholder 2"/>
          <p:cNvSpPr>
            <a:spLocks noGrp="1"/>
          </p:cNvSpPr>
          <p:nvPr>
            <p:ph idx="1"/>
          </p:nvPr>
        </p:nvSpPr>
        <p:spPr>
          <a:xfrm>
            <a:off x="457200" y="1251001"/>
            <a:ext cx="8229600" cy="5450328"/>
          </a:xfrm>
        </p:spPr>
        <p:txBody>
          <a:bodyPr>
            <a:normAutofit fontScale="70000" lnSpcReduction="20000"/>
          </a:bodyPr>
          <a:lstStyle/>
          <a:p>
            <a:pPr marL="457200" lvl="1" indent="0">
              <a:buNone/>
            </a:pPr>
            <a:endParaRPr lang="en-US" dirty="0" smtClean="0"/>
          </a:p>
          <a:p>
            <a:pPr marL="457200" lvl="1" indent="0">
              <a:buNone/>
            </a:pPr>
            <a:r>
              <a:rPr lang="en-US" dirty="0" smtClean="0">
                <a:latin typeface="Arial" pitchFamily="34" charset="0"/>
                <a:cs typeface="Arial" pitchFamily="34" charset="0"/>
              </a:rPr>
              <a:t>A nested stratified, multi-resolution  sampling </a:t>
            </a:r>
            <a:r>
              <a:rPr lang="en-US" dirty="0">
                <a:latin typeface="Arial" pitchFamily="34" charset="0"/>
                <a:cs typeface="Arial" pitchFamily="34" charset="0"/>
              </a:rPr>
              <a:t>approach </a:t>
            </a:r>
            <a:r>
              <a:rPr lang="en-US" dirty="0" smtClean="0">
                <a:latin typeface="Arial" pitchFamily="34" charset="0"/>
                <a:cs typeface="Arial" pitchFamily="34" charset="0"/>
              </a:rPr>
              <a:t>is </a:t>
            </a:r>
            <a:r>
              <a:rPr lang="en-US" dirty="0" smtClean="0">
                <a:latin typeface="Arial" pitchFamily="34" charset="0"/>
                <a:cs typeface="Arial" pitchFamily="34" charset="0"/>
              </a:rPr>
              <a:t>a complementary approach </a:t>
            </a:r>
            <a:r>
              <a:rPr lang="en-US" dirty="0" smtClean="0">
                <a:latin typeface="Arial" pitchFamily="34" charset="0"/>
                <a:cs typeface="Arial" pitchFamily="34" charset="0"/>
              </a:rPr>
              <a:t>which </a:t>
            </a:r>
            <a:r>
              <a:rPr lang="en-US" dirty="0" smtClean="0">
                <a:latin typeface="Arial" pitchFamily="34" charset="0"/>
                <a:cs typeface="Arial" pitchFamily="34" charset="0"/>
              </a:rPr>
              <a:t>allows </a:t>
            </a:r>
            <a:r>
              <a:rPr lang="en-US" dirty="0">
                <a:latin typeface="Arial" pitchFamily="34" charset="0"/>
                <a:cs typeface="Arial" pitchFamily="34" charset="0"/>
              </a:rPr>
              <a:t>for more frequent acquisitions over selected sites that </a:t>
            </a:r>
            <a:r>
              <a:rPr lang="en-US" dirty="0" smtClean="0">
                <a:latin typeface="Arial" pitchFamily="34" charset="0"/>
                <a:cs typeface="Arial" pitchFamily="34" charset="0"/>
              </a:rPr>
              <a:t>are statistically representative of entire </a:t>
            </a:r>
            <a:r>
              <a:rPr lang="en-US" dirty="0" smtClean="0">
                <a:latin typeface="Arial" pitchFamily="34" charset="0"/>
                <a:cs typeface="Arial" pitchFamily="34" charset="0"/>
              </a:rPr>
              <a:t>area, often at higher resolution</a:t>
            </a:r>
            <a:endParaRPr lang="en-US" dirty="0">
              <a:latin typeface="Arial" pitchFamily="34" charset="0"/>
              <a:cs typeface="Arial" pitchFamily="34" charset="0"/>
            </a:endParaRPr>
          </a:p>
          <a:p>
            <a:pPr marL="457200" lvl="1" indent="0">
              <a:buNone/>
            </a:pPr>
            <a:endParaRPr lang="en-US" dirty="0" smtClean="0"/>
          </a:p>
          <a:p>
            <a:pPr marL="457200" lvl="1" indent="0">
              <a:buNone/>
            </a:pPr>
            <a:r>
              <a:rPr lang="en-US" b="1" dirty="0" smtClean="0"/>
              <a:t>Nested Scales:</a:t>
            </a:r>
          </a:p>
          <a:p>
            <a:pPr lvl="1">
              <a:buFontTx/>
              <a:buChar char="-"/>
            </a:pPr>
            <a:r>
              <a:rPr lang="en-US" b="1" dirty="0" smtClean="0"/>
              <a:t>S1</a:t>
            </a:r>
            <a:r>
              <a:rPr lang="en-US" b="1" dirty="0" smtClean="0"/>
              <a:t>: Moderate res sample blocks </a:t>
            </a:r>
          </a:p>
          <a:p>
            <a:pPr lvl="2">
              <a:buFontTx/>
              <a:buChar char="-"/>
            </a:pPr>
            <a:r>
              <a:rPr lang="en-US" dirty="0" smtClean="0"/>
              <a:t>Number of sample blocks depends primarily on </a:t>
            </a:r>
            <a:r>
              <a:rPr lang="en-US" dirty="0"/>
              <a:t>variability of crop </a:t>
            </a:r>
            <a:r>
              <a:rPr lang="en-US" dirty="0" smtClean="0"/>
              <a:t>types, </a:t>
            </a:r>
            <a:r>
              <a:rPr lang="en-US" dirty="0"/>
              <a:t>of crop </a:t>
            </a:r>
            <a:r>
              <a:rPr lang="en-US" dirty="0" smtClean="0"/>
              <a:t>rotations, size of region, desired standard error</a:t>
            </a:r>
          </a:p>
          <a:p>
            <a:pPr lvl="2">
              <a:buFontTx/>
              <a:buChar char="-"/>
            </a:pPr>
            <a:r>
              <a:rPr lang="en-US" dirty="0" smtClean="0"/>
              <a:t> Blocks should be </a:t>
            </a:r>
            <a:r>
              <a:rPr lang="en-US" dirty="0"/>
              <a:t>quite small </a:t>
            </a:r>
            <a:r>
              <a:rPr lang="en-US" dirty="0" smtClean="0"/>
              <a:t>(</a:t>
            </a:r>
            <a:r>
              <a:rPr lang="en-US" dirty="0"/>
              <a:t>~</a:t>
            </a:r>
            <a:r>
              <a:rPr lang="en-US" dirty="0" smtClean="0"/>
              <a:t>20km</a:t>
            </a:r>
            <a:r>
              <a:rPr lang="en-US" dirty="0"/>
              <a:t>) </a:t>
            </a:r>
            <a:endParaRPr lang="en-US" dirty="0" smtClean="0"/>
          </a:p>
          <a:p>
            <a:pPr lvl="2">
              <a:buFontTx/>
              <a:buChar char="-"/>
            </a:pPr>
            <a:endParaRPr lang="en-US" dirty="0" smtClean="0"/>
          </a:p>
          <a:p>
            <a:pPr lvl="1">
              <a:buFontTx/>
              <a:buChar char="-"/>
            </a:pPr>
            <a:r>
              <a:rPr lang="en-US" b="1" dirty="0" smtClean="0"/>
              <a:t>Frequency of acquisition, will depend on the complexity of the cropping </a:t>
            </a:r>
            <a:r>
              <a:rPr lang="en-US" dirty="0" smtClean="0"/>
              <a:t>system- approximately 5 scenes per growing season; 1-2 out of season</a:t>
            </a:r>
          </a:p>
          <a:p>
            <a:pPr lvl="1">
              <a:buFontTx/>
              <a:buChar char="-"/>
            </a:pPr>
            <a:endParaRPr lang="en-US" dirty="0" smtClean="0"/>
          </a:p>
          <a:p>
            <a:pPr lvl="1">
              <a:buFontTx/>
              <a:buChar char="-"/>
            </a:pPr>
            <a:r>
              <a:rPr lang="en-US" b="1" dirty="0" smtClean="0"/>
              <a:t>S2: </a:t>
            </a:r>
            <a:r>
              <a:rPr lang="en-US" b="1" dirty="0" smtClean="0"/>
              <a:t>Fine res sample blocks</a:t>
            </a:r>
          </a:p>
          <a:p>
            <a:pPr lvl="2">
              <a:buFontTx/>
              <a:buChar char="-"/>
            </a:pPr>
            <a:r>
              <a:rPr lang="en-US" dirty="0" smtClean="0"/>
              <a:t>Smaller </a:t>
            </a:r>
            <a:r>
              <a:rPr lang="en-US" dirty="0" smtClean="0"/>
              <a:t>Subset of sample blocks requested for fine res with same acquisition frequency as S1 </a:t>
            </a:r>
            <a:r>
              <a:rPr lang="en-US" dirty="0" smtClean="0"/>
              <a:t>blocks</a:t>
            </a:r>
          </a:p>
          <a:p>
            <a:pPr marL="0" indent="0">
              <a:buNone/>
            </a:pPr>
            <a:endParaRPr lang="en-US" dirty="0" smtClean="0"/>
          </a:p>
          <a:p>
            <a:pPr lvl="1">
              <a:buFontTx/>
              <a:buChar char="-"/>
            </a:pPr>
            <a:endParaRPr lang="en-US" dirty="0" smtClean="0"/>
          </a:p>
          <a:p>
            <a:pPr lvl="1">
              <a:buFontTx/>
              <a:buChar char="-"/>
            </a:pPr>
            <a:endParaRPr lang="en-US" dirty="0" smtClean="0"/>
          </a:p>
        </p:txBody>
      </p:sp>
      <p:pic>
        <p:nvPicPr>
          <p:cNvPr id="6" name="Picture 2"/>
          <p:cNvPicPr>
            <a:picLocks noChangeAspect="1" noChangeArrowheads="1"/>
          </p:cNvPicPr>
          <p:nvPr/>
        </p:nvPicPr>
        <p:blipFill>
          <a:blip r:embed="rId2" cstate="print"/>
          <a:srcRect/>
          <a:stretch>
            <a:fillRect/>
          </a:stretch>
        </p:blipFill>
        <p:spPr bwMode="auto">
          <a:xfrm>
            <a:off x="7124700" y="6327615"/>
            <a:ext cx="2019300" cy="527072"/>
          </a:xfrm>
          <a:prstGeom prst="rect">
            <a:avLst/>
          </a:prstGeom>
          <a:noFill/>
          <a:ln w="9525">
            <a:noFill/>
            <a:miter lim="800000"/>
            <a:headEnd/>
            <a:tailEnd/>
          </a:ln>
        </p:spPr>
      </p:pic>
    </p:spTree>
    <p:extLst>
      <p:ext uri="{BB962C8B-B14F-4D97-AF65-F5344CB8AC3E}">
        <p14:creationId xmlns:p14="http://schemas.microsoft.com/office/powerpoint/2010/main" val="6010020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1295400"/>
            <a:ext cx="8610600" cy="541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157004"/>
            <a:ext cx="9144000" cy="1143000"/>
          </a:xfrm>
        </p:spPr>
        <p:txBody>
          <a:bodyPr>
            <a:noAutofit/>
          </a:bodyPr>
          <a:lstStyle/>
          <a:p>
            <a:r>
              <a:rPr lang="en-US" sz="3600" dirty="0" smtClean="0"/>
              <a:t>Multi-Resolution Data </a:t>
            </a:r>
            <a:r>
              <a:rPr lang="en-US" sz="3600" dirty="0" smtClean="0"/>
              <a:t>for developing a generic approach to crop type area estimation</a:t>
            </a:r>
            <a:endParaRPr lang="en-US" sz="36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950" y="1719736"/>
            <a:ext cx="8904077" cy="369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950" y="4938725"/>
            <a:ext cx="1575758" cy="189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05200" y="5486400"/>
            <a:ext cx="5257800" cy="923330"/>
          </a:xfrm>
          <a:prstGeom prst="rect">
            <a:avLst/>
          </a:prstGeom>
        </p:spPr>
        <p:txBody>
          <a:bodyPr wrap="square">
            <a:spAutoFit/>
          </a:bodyPr>
          <a:lstStyle/>
          <a:p>
            <a:r>
              <a:rPr lang="en-US" dirty="0"/>
              <a:t>250 meter MODIS data </a:t>
            </a:r>
            <a:r>
              <a:rPr lang="en-US" dirty="0" smtClean="0"/>
              <a:t>used to </a:t>
            </a:r>
            <a:r>
              <a:rPr lang="en-US" dirty="0"/>
              <a:t>identify the study area and samples, </a:t>
            </a:r>
            <a:r>
              <a:rPr lang="en-US" dirty="0" smtClean="0"/>
              <a:t>Landsat </a:t>
            </a:r>
            <a:r>
              <a:rPr lang="en-US" dirty="0"/>
              <a:t>for mapping each sample </a:t>
            </a:r>
            <a:endParaRPr lang="en-US" dirty="0" smtClean="0"/>
          </a:p>
          <a:p>
            <a:r>
              <a:rPr lang="en-US" dirty="0" err="1" smtClean="0"/>
              <a:t>rapideye</a:t>
            </a:r>
            <a:r>
              <a:rPr lang="en-US" dirty="0" smtClean="0"/>
              <a:t> </a:t>
            </a:r>
            <a:r>
              <a:rPr lang="en-US" dirty="0"/>
              <a:t>for </a:t>
            </a:r>
            <a:r>
              <a:rPr lang="en-US" dirty="0" err="1"/>
              <a:t>calval</a:t>
            </a:r>
            <a:r>
              <a:rPr lang="en-US" dirty="0"/>
              <a:t> </a:t>
            </a:r>
            <a:endParaRPr lang="en-US" dirty="0"/>
          </a:p>
        </p:txBody>
      </p:sp>
    </p:spTree>
    <p:extLst>
      <p:ext uri="{BB962C8B-B14F-4D97-AF65-F5344CB8AC3E}">
        <p14:creationId xmlns:p14="http://schemas.microsoft.com/office/powerpoint/2010/main" val="15147751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04800"/>
            <a:ext cx="9144000" cy="1143000"/>
          </a:xfrm>
        </p:spPr>
        <p:txBody>
          <a:bodyPr>
            <a:normAutofit/>
          </a:bodyPr>
          <a:lstStyle/>
          <a:p>
            <a:pPr eaLnBrk="1" hangingPunct="1"/>
            <a:r>
              <a:rPr lang="en-US" sz="2800" b="1" dirty="0" smtClean="0"/>
              <a:t>High Temporal Frequency is Critical for Crop Type Discrimination</a:t>
            </a:r>
            <a:endParaRPr lang="en-US" sz="2800" b="1" dirty="0" smtClean="0"/>
          </a:p>
        </p:txBody>
      </p:sp>
      <p:pic>
        <p:nvPicPr>
          <p:cNvPr id="22531" name="Picture 3" descr="fig5"/>
          <p:cNvPicPr>
            <a:picLocks noGrp="1" noChangeAspect="1" noChangeArrowheads="1"/>
          </p:cNvPicPr>
          <p:nvPr>
            <p:ph idx="1"/>
          </p:nvPr>
        </p:nvPicPr>
        <p:blipFill>
          <a:blip r:embed="rId2" cstate="print"/>
          <a:srcRect/>
          <a:stretch>
            <a:fillRect/>
          </a:stretch>
        </p:blipFill>
        <p:spPr>
          <a:xfrm>
            <a:off x="609600" y="1752600"/>
            <a:ext cx="7948613" cy="3514725"/>
          </a:xfrm>
        </p:spPr>
      </p:pic>
      <p:sp>
        <p:nvSpPr>
          <p:cNvPr id="20484" name="Rectangle 4"/>
          <p:cNvSpPr>
            <a:spLocks noChangeArrowheads="1"/>
          </p:cNvSpPr>
          <p:nvPr/>
        </p:nvSpPr>
        <p:spPr bwMode="auto">
          <a:xfrm>
            <a:off x="457200" y="5715000"/>
            <a:ext cx="8229600" cy="1143000"/>
          </a:xfrm>
          <a:prstGeom prst="rect">
            <a:avLst/>
          </a:prstGeom>
          <a:noFill/>
          <a:ln w="9525">
            <a:noFill/>
            <a:miter lim="800000"/>
            <a:headEnd/>
            <a:tailEnd/>
          </a:ln>
        </p:spPr>
        <p:txBody>
          <a:bodyPr anchor="ctr"/>
          <a:lstStyle/>
          <a:p>
            <a:pPr algn="ctr">
              <a:defRPr/>
            </a:pPr>
            <a:endParaRPr lang="en-US" sz="2000" dirty="0">
              <a:solidFill>
                <a:srgbClr val="1F497D"/>
              </a:solidFill>
            </a:endParaRPr>
          </a:p>
        </p:txBody>
      </p:sp>
    </p:spTree>
    <p:extLst>
      <p:ext uri="{BB962C8B-B14F-4D97-AF65-F5344CB8AC3E}">
        <p14:creationId xmlns:p14="http://schemas.microsoft.com/office/powerpoint/2010/main" val="2265268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59" y="730264"/>
            <a:ext cx="8631541" cy="5392331"/>
          </a:xfrm>
          <a:prstGeom prst="rect">
            <a:avLst/>
          </a:prstGeom>
        </p:spPr>
      </p:pic>
      <p:sp>
        <p:nvSpPr>
          <p:cNvPr id="11" name="Rectangle 10"/>
          <p:cNvSpPr/>
          <p:nvPr/>
        </p:nvSpPr>
        <p:spPr>
          <a:xfrm>
            <a:off x="-1" y="520502"/>
            <a:ext cx="8991601" cy="1003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315200" y="5089731"/>
            <a:ext cx="2794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582296" y="4937331"/>
            <a:ext cx="418704" cy="923330"/>
          </a:xfrm>
          <a:prstGeom prst="rect">
            <a:avLst/>
          </a:prstGeom>
          <a:noFill/>
        </p:spPr>
        <p:txBody>
          <a:bodyPr wrap="none" rtlCol="0">
            <a:spAutoFit/>
          </a:bodyPr>
          <a:lstStyle/>
          <a:p>
            <a:r>
              <a:rPr lang="en-US" dirty="0" smtClean="0">
                <a:solidFill>
                  <a:prstClr val="black"/>
                </a:solidFill>
              </a:rPr>
              <a:t>40</a:t>
            </a:r>
          </a:p>
          <a:p>
            <a:endParaRPr lang="en-US" dirty="0">
              <a:solidFill>
                <a:prstClr val="black"/>
              </a:solidFill>
            </a:endParaRPr>
          </a:p>
          <a:p>
            <a:r>
              <a:rPr lang="en-US" dirty="0" smtClean="0">
                <a:solidFill>
                  <a:prstClr val="black"/>
                </a:solidFill>
              </a:rPr>
              <a:t>0</a:t>
            </a:r>
            <a:endParaRPr lang="en-US" dirty="0">
              <a:solidFill>
                <a:prstClr val="black"/>
              </a:solidFill>
            </a:endParaRPr>
          </a:p>
        </p:txBody>
      </p:sp>
      <p:sp>
        <p:nvSpPr>
          <p:cNvPr id="16" name="TextBox 15"/>
          <p:cNvSpPr txBox="1"/>
          <p:nvPr/>
        </p:nvSpPr>
        <p:spPr>
          <a:xfrm>
            <a:off x="7280011" y="4732591"/>
            <a:ext cx="349776" cy="369332"/>
          </a:xfrm>
          <a:prstGeom prst="rect">
            <a:avLst/>
          </a:prstGeom>
          <a:noFill/>
        </p:spPr>
        <p:txBody>
          <a:bodyPr wrap="none" rtlCol="0">
            <a:spAutoFit/>
          </a:bodyPr>
          <a:lstStyle/>
          <a:p>
            <a:r>
              <a:rPr lang="en-US" dirty="0" smtClean="0">
                <a:solidFill>
                  <a:prstClr val="black"/>
                </a:solidFill>
              </a:rPr>
              <a:t>%</a:t>
            </a:r>
            <a:endParaRPr lang="en-US" dirty="0">
              <a:solidFill>
                <a:prstClr val="black"/>
              </a:solidFill>
            </a:endParaRPr>
          </a:p>
        </p:txBody>
      </p:sp>
      <p:sp>
        <p:nvSpPr>
          <p:cNvPr id="17" name="Rectangle 16"/>
          <p:cNvSpPr/>
          <p:nvPr/>
        </p:nvSpPr>
        <p:spPr>
          <a:xfrm>
            <a:off x="0" y="5334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p:nvSpPr>
        <p:spPr>
          <a:xfrm>
            <a:off x="152400" y="6858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8734425" y="7620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0"/>
            <a:ext cx="9144000" cy="1752600"/>
          </a:xfrm>
        </p:spPr>
        <p:txBody>
          <a:bodyPr>
            <a:normAutofit/>
          </a:bodyPr>
          <a:lstStyle/>
          <a:p>
            <a:r>
              <a:rPr lang="en-US" dirty="0" smtClean="0"/>
              <a:t>Sample population – MODIS percent soybean per 40km block, 2007 to 2010</a:t>
            </a:r>
            <a:endParaRPr lang="en-US" dirty="0"/>
          </a:p>
        </p:txBody>
      </p:sp>
    </p:spTree>
    <p:extLst>
      <p:ext uri="{BB962C8B-B14F-4D97-AF65-F5344CB8AC3E}">
        <p14:creationId xmlns:p14="http://schemas.microsoft.com/office/powerpoint/2010/main" val="42160998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733425"/>
            <a:ext cx="8629650" cy="5391150"/>
          </a:xfrm>
          <a:prstGeom prst="rect">
            <a:avLst/>
          </a:prstGeom>
        </p:spPr>
      </p:pic>
      <p:sp>
        <p:nvSpPr>
          <p:cNvPr id="4" name="Rectangle 3"/>
          <p:cNvSpPr/>
          <p:nvPr/>
        </p:nvSpPr>
        <p:spPr>
          <a:xfrm>
            <a:off x="0" y="5334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152400" y="6858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734425" y="7620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fontScale="90000"/>
          </a:bodyPr>
          <a:lstStyle/>
          <a:p>
            <a:r>
              <a:rPr lang="en-US" dirty="0" smtClean="0"/>
              <a:t>High, medium and low soybean strata</a:t>
            </a:r>
            <a:endParaRPr lang="en-US" dirty="0"/>
          </a:p>
        </p:txBody>
      </p:sp>
      <p:sp>
        <p:nvSpPr>
          <p:cNvPr id="8" name="TextBox 7"/>
          <p:cNvSpPr txBox="1"/>
          <p:nvPr/>
        </p:nvSpPr>
        <p:spPr>
          <a:xfrm>
            <a:off x="1295400" y="6139934"/>
            <a:ext cx="6922793" cy="369332"/>
          </a:xfrm>
          <a:prstGeom prst="rect">
            <a:avLst/>
          </a:prstGeom>
          <a:noFill/>
        </p:spPr>
        <p:txBody>
          <a:bodyPr wrap="none" rtlCol="0">
            <a:spAutoFit/>
          </a:bodyPr>
          <a:lstStyle/>
          <a:p>
            <a:r>
              <a:rPr lang="en-US" dirty="0">
                <a:solidFill>
                  <a:prstClr val="black"/>
                </a:solidFill>
              </a:rPr>
              <a:t>Red=high (&gt;19.8%), orange=medium (7.2-19.8%), yellow=low (0.5-7.2%)</a:t>
            </a:r>
          </a:p>
        </p:txBody>
      </p:sp>
    </p:spTree>
    <p:extLst>
      <p:ext uri="{BB962C8B-B14F-4D97-AF65-F5344CB8AC3E}">
        <p14:creationId xmlns:p14="http://schemas.microsoft.com/office/powerpoint/2010/main" val="21248634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 y="733425"/>
            <a:ext cx="8629650" cy="5391150"/>
          </a:xfrm>
          <a:prstGeom prst="rect">
            <a:avLst/>
          </a:prstGeom>
        </p:spPr>
      </p:pic>
      <p:sp>
        <p:nvSpPr>
          <p:cNvPr id="4" name="Rectangle 3"/>
          <p:cNvSpPr/>
          <p:nvPr/>
        </p:nvSpPr>
        <p:spPr>
          <a:xfrm>
            <a:off x="0" y="5334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5791200"/>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2400" y="6858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734425" y="762000"/>
            <a:ext cx="3048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295400" y="6139934"/>
            <a:ext cx="6922793" cy="369332"/>
          </a:xfrm>
          <a:prstGeom prst="rect">
            <a:avLst/>
          </a:prstGeom>
          <a:noFill/>
        </p:spPr>
        <p:txBody>
          <a:bodyPr wrap="none" rtlCol="0">
            <a:spAutoFit/>
          </a:bodyPr>
          <a:lstStyle/>
          <a:p>
            <a:r>
              <a:rPr lang="en-US" dirty="0">
                <a:solidFill>
                  <a:prstClr val="black"/>
                </a:solidFill>
              </a:rPr>
              <a:t>Red=high (&gt;19.8%), orange=medium (7.2-19.8%), yellow=low (0.5-7.2%)</a:t>
            </a:r>
          </a:p>
        </p:txBody>
      </p:sp>
      <p:sp>
        <p:nvSpPr>
          <p:cNvPr id="2" name="Title 1"/>
          <p:cNvSpPr>
            <a:spLocks noGrp="1"/>
          </p:cNvSpPr>
          <p:nvPr>
            <p:ph type="title"/>
          </p:nvPr>
        </p:nvSpPr>
        <p:spPr/>
        <p:txBody>
          <a:bodyPr/>
          <a:lstStyle/>
          <a:p>
            <a:r>
              <a:rPr lang="en-US" dirty="0" smtClean="0"/>
              <a:t>Landsat sample blocks</a:t>
            </a:r>
            <a:endParaRPr lang="en-US" dirty="0"/>
          </a:p>
        </p:txBody>
      </p:sp>
    </p:spTree>
    <p:extLst>
      <p:ext uri="{BB962C8B-B14F-4D97-AF65-F5344CB8AC3E}">
        <p14:creationId xmlns:p14="http://schemas.microsoft.com/office/powerpoint/2010/main" val="930401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3333</TotalTime>
  <Words>916</Words>
  <Application>Microsoft Macintosh PowerPoint</Application>
  <PresentationFormat>On-screen Show (4:3)</PresentationFormat>
  <Paragraphs>95</Paragraphs>
  <Slides>27</Slides>
  <Notes>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1" baseType="lpstr">
      <vt:lpstr>Office Theme</vt:lpstr>
      <vt:lpstr>1_Office Theme</vt:lpstr>
      <vt:lpstr>6_Office Theme</vt:lpstr>
      <vt:lpstr>PHOTO-PAINT</vt:lpstr>
      <vt:lpstr>Developing a Sampling Strategy: Examples from Phase 1  using multi-source remotely sensed data</vt:lpstr>
      <vt:lpstr>Current Status</vt:lpstr>
      <vt:lpstr>Generic multi-source approach</vt:lpstr>
      <vt:lpstr>Sampling Strategy</vt:lpstr>
      <vt:lpstr>Multi-Resolution Data for developing a generic approach to crop type area estimation</vt:lpstr>
      <vt:lpstr>High Temporal Frequency is Critical for Crop Type Discrimination</vt:lpstr>
      <vt:lpstr>Sample population – MODIS percent soybean per 40km block, 2007 to 2010</vt:lpstr>
      <vt:lpstr>High, medium and low soybean strata</vt:lpstr>
      <vt:lpstr>Landsat sample blocks</vt:lpstr>
      <vt:lpstr>RapidEye locations</vt:lpstr>
      <vt:lpstr>SW Minnesota Landsat 5-4-3</vt:lpstr>
      <vt:lpstr>SW Minnesota RapidEye 4-5-3</vt:lpstr>
      <vt:lpstr>PowerPoint Presentation</vt:lpstr>
      <vt:lpstr>PowerPoint Presentation</vt:lpstr>
      <vt:lpstr>PowerPoint Presentation</vt:lpstr>
      <vt:lpstr>PowerPoint Presentation</vt:lpstr>
      <vt:lpstr>Field-Scale Classification Comparison</vt:lpstr>
      <vt:lpstr>Argentina RE Sample Blocks</vt:lpstr>
      <vt:lpstr>Sampled Fields visited for Validation within a block</vt:lpstr>
      <vt:lpstr>Argentina 2011-12 Field Campaign</vt:lpstr>
      <vt:lpstr>RE Blocks and 2014 Field Campaign </vt:lpstr>
      <vt:lpstr>Example results to date for 2011</vt:lpstr>
      <vt:lpstr>Landsat tile selection based on a general croplands mask and available cloud free scenes</vt:lpstr>
      <vt:lpstr>Three Landsat scenes chosen for training: before peak, peak, and after peak</vt:lpstr>
      <vt:lpstr>Final MODIS level wheat mask for Australia expanded out beyond initial training Landsat tiles</vt:lpstr>
      <vt:lpstr>Conclusions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Hansen</dc:creator>
  <cp:lastModifiedBy>Inbal Becker-Reshef</cp:lastModifiedBy>
  <cp:revision>92</cp:revision>
  <dcterms:created xsi:type="dcterms:W3CDTF">2013-08-18T08:48:57Z</dcterms:created>
  <dcterms:modified xsi:type="dcterms:W3CDTF">2014-02-27T14:42:14Z</dcterms:modified>
</cp:coreProperties>
</file>