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10"/>
  </p:notesMasterIdLst>
  <p:handoutMasterIdLst>
    <p:handoutMasterId r:id="rId11"/>
  </p:handoutMasterIdLst>
  <p:sldIdLst>
    <p:sldId id="634" r:id="rId2"/>
    <p:sldId id="637" r:id="rId3"/>
    <p:sldId id="638" r:id="rId4"/>
    <p:sldId id="639" r:id="rId5"/>
    <p:sldId id="636" r:id="rId6"/>
    <p:sldId id="640" r:id="rId7"/>
    <p:sldId id="635" r:id="rId8"/>
    <p:sldId id="641" r:id="rId9"/>
  </p:sldIdLst>
  <p:sldSz cx="9906000" cy="6858000" type="A4"/>
  <p:notesSz cx="6805613" cy="9944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05FBD6-5FA7-4E41-AD4B-74C6BAB6D2B3}">
          <p14:sldIdLst>
            <p14:sldId id="634"/>
            <p14:sldId id="637"/>
            <p14:sldId id="638"/>
            <p14:sldId id="639"/>
            <p14:sldId id="636"/>
            <p14:sldId id="640"/>
            <p14:sldId id="635"/>
            <p14:sldId id="64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FF65"/>
    <a:srgbClr val="CE9F34"/>
    <a:srgbClr val="0098DB"/>
    <a:srgbClr val="00549F"/>
    <a:srgbClr val="00338D"/>
    <a:srgbClr val="A7925B"/>
    <a:srgbClr val="FDC82F"/>
    <a:srgbClr val="D0103A"/>
    <a:srgbClr val="008542"/>
    <a:srgbClr val="2E3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50" autoAdjust="0"/>
    <p:restoredTop sz="93988" autoAdjust="0"/>
  </p:normalViewPr>
  <p:slideViewPr>
    <p:cSldViewPr snapToGrid="0">
      <p:cViewPr>
        <p:scale>
          <a:sx n="75" d="100"/>
          <a:sy n="75" d="100"/>
        </p:scale>
        <p:origin x="-72" y="-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3264" y="-104"/>
      </p:cViewPr>
      <p:guideLst>
        <p:guide orient="horz" pos="3132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2" tIns="45840" rIns="91682" bIns="45840" numCol="1" anchor="t" anchorCtr="0" compatLnSpc="1">
            <a:prstTxWarp prst="textNoShape">
              <a:avLst/>
            </a:prstTxWarp>
          </a:bodyPr>
          <a:lstStyle>
            <a:lvl1pPr defTabSz="915988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2" tIns="45840" rIns="91682" bIns="4584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625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2" tIns="45840" rIns="91682" bIns="45840" numCol="1" anchor="b" anchorCtr="0" compatLnSpc="1">
            <a:prstTxWarp prst="textNoShape">
              <a:avLst/>
            </a:prstTxWarp>
          </a:bodyPr>
          <a:lstStyle>
            <a:lvl1pPr defTabSz="915988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5625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2" tIns="45840" rIns="91682" bIns="4584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70C1F87-CD41-47BD-8C9C-BD798C9010F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3264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49" tIns="44175" rIns="88349" bIns="44175" numCol="1" anchor="t" anchorCtr="0" compatLnSpc="1">
            <a:prstTxWarp prst="textNoShape">
              <a:avLst/>
            </a:prstTxWarp>
          </a:bodyPr>
          <a:lstStyle>
            <a:lvl1pPr defTabSz="884238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1913" y="0"/>
            <a:ext cx="2921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49" tIns="44175" rIns="88349" bIns="44175" numCol="1" anchor="t" anchorCtr="0" compatLnSpc="1">
            <a:prstTxWarp prst="textNoShape">
              <a:avLst/>
            </a:prstTxWarp>
          </a:bodyPr>
          <a:lstStyle>
            <a:lvl1pPr algn="r" defTabSz="884238">
              <a:defRPr sz="1200" smtClean="0"/>
            </a:lvl1pPr>
          </a:lstStyle>
          <a:p>
            <a:pPr>
              <a:defRPr/>
            </a:pPr>
            <a:fld id="{10D34FE0-FA72-469C-A285-A2EB0A7E4925}" type="datetimeFigureOut">
              <a:rPr lang="en-US"/>
              <a:pPr>
                <a:defRPr/>
              </a:pPr>
              <a:t>2/27/2014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0413" y="739775"/>
            <a:ext cx="534670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8688"/>
            <a:ext cx="5040313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49" tIns="44175" rIns="88349" bIns="441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77375"/>
            <a:ext cx="2922588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49" tIns="44175" rIns="88349" bIns="44175" numCol="1" anchor="b" anchorCtr="0" compatLnSpc="1">
            <a:prstTxWarp prst="textNoShape">
              <a:avLst/>
            </a:prstTxWarp>
          </a:bodyPr>
          <a:lstStyle>
            <a:lvl1pPr defTabSz="884238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1913" y="9477375"/>
            <a:ext cx="2921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49" tIns="44175" rIns="88349" bIns="44175" numCol="1" anchor="b" anchorCtr="0" compatLnSpc="1">
            <a:prstTxWarp prst="textNoShape">
              <a:avLst/>
            </a:prstTxWarp>
          </a:bodyPr>
          <a:lstStyle>
            <a:lvl1pPr algn="r" defTabSz="884238">
              <a:defRPr sz="1200" smtClean="0"/>
            </a:lvl1pPr>
          </a:lstStyle>
          <a:p>
            <a:pPr>
              <a:defRPr/>
            </a:pPr>
            <a:fld id="{9105210F-1707-48E3-92F4-8B8F6890F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98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3401DB1-9880-844C-854A-919CE238F5A3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3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601" y="746147"/>
            <a:ext cx="45119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05210F-1707-48E3-92F4-8B8F6890F2B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61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RIICE: </a:t>
            </a:r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REMOTE SENSING-BASED INFORMATION AND INSURANCE FOR CROPS IN EMERGING ECONOMIES - See more at: http://</a:t>
            </a:r>
            <a:r>
              <a:rPr lang="en-US" sz="1200" kern="1200" dirty="0" err="1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www.riice.org</a:t>
            </a:r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/#sthash.DbWXcQG5.dpuf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05210F-1707-48E3-92F4-8B8F6890F2B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12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7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37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6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92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050" y="4924431"/>
            <a:ext cx="3003550" cy="1114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0" y="4924431"/>
            <a:ext cx="3003550" cy="1114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5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8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96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7" y="195267"/>
            <a:ext cx="7441140" cy="947733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73676" y="4354517"/>
            <a:ext cx="1539875" cy="16843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4051" y="4354517"/>
            <a:ext cx="4467225" cy="16843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7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08027" y="4354517"/>
            <a:ext cx="4594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" rIns="36000" bIns="3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 smtClean="0"/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026" y="4924429"/>
            <a:ext cx="66738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" rIns="36000" bIns="36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pic>
        <p:nvPicPr>
          <p:cNvPr id="1029" name="Picture 18" descr="signature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" y="6327779"/>
            <a:ext cx="9901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header_silver_gradient_02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90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5" r:id="rId8"/>
    <p:sldLayoutId id="2147483914" r:id="rId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ED1B34"/>
        </a:buClr>
        <a:buChar char="•"/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buChar char="–"/>
        <a:defRPr sz="2800">
          <a:solidFill>
            <a:schemeClr val="bg2"/>
          </a:solidFill>
          <a:latin typeface="NotesSoft-Bold" pitchFamily="2" charset="0"/>
        </a:defRPr>
      </a:lvl2pPr>
      <a:lvl3pPr marL="1825625" indent="-419100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buChar char="•"/>
        <a:defRPr sz="2800">
          <a:solidFill>
            <a:schemeClr val="bg2"/>
          </a:solidFill>
          <a:latin typeface="NotesSoft-Bold" pitchFamily="2" charset="0"/>
        </a:defRPr>
      </a:lvl3pPr>
      <a:lvl4pPr marL="2424113" indent="-419100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buChar char="–"/>
        <a:defRPr sz="2800">
          <a:solidFill>
            <a:schemeClr val="bg2"/>
          </a:solidFill>
          <a:latin typeface="NotesSoft-Bold" pitchFamily="2" charset="0"/>
        </a:defRPr>
      </a:lvl4pPr>
      <a:lvl5pPr marL="3022600" indent="-419100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buChar char="»"/>
        <a:defRPr sz="2800">
          <a:solidFill>
            <a:schemeClr val="bg2"/>
          </a:solidFill>
          <a:latin typeface="NotesSoft-Bold" pitchFamily="2" charset="0"/>
        </a:defRPr>
      </a:lvl5pPr>
      <a:lvl6pPr marL="3479800" indent="-419100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2800">
          <a:solidFill>
            <a:schemeClr val="bg2"/>
          </a:solidFill>
          <a:latin typeface="NotesSoft-Bold" pitchFamily="2" charset="0"/>
        </a:defRPr>
      </a:lvl6pPr>
      <a:lvl7pPr marL="3937000" indent="-419100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2800">
          <a:solidFill>
            <a:schemeClr val="bg2"/>
          </a:solidFill>
          <a:latin typeface="NotesSoft-Bold" pitchFamily="2" charset="0"/>
        </a:defRPr>
      </a:lvl7pPr>
      <a:lvl8pPr marL="4394200" indent="-419100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2800">
          <a:solidFill>
            <a:schemeClr val="bg2"/>
          </a:solidFill>
          <a:latin typeface="NotesSoft-Bold" pitchFamily="2" charset="0"/>
        </a:defRPr>
      </a:lvl8pPr>
      <a:lvl9pPr marL="4851400" indent="-419100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2800">
          <a:solidFill>
            <a:schemeClr val="bg2"/>
          </a:solidFill>
          <a:latin typeface="NotesSoft-Bold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2" descr="Sentinel-1"/>
          <p:cNvPicPr>
            <a:picLocks noChangeAspect="1" noChangeArrowheads="1"/>
          </p:cNvPicPr>
          <p:nvPr/>
        </p:nvPicPr>
        <p:blipFill>
          <a:blip r:embed="rId2"/>
          <a:srcRect b="2487"/>
          <a:stretch>
            <a:fillRect/>
          </a:stretch>
        </p:blipFill>
        <p:spPr bwMode="auto">
          <a:xfrm>
            <a:off x="0" y="1185335"/>
            <a:ext cx="9906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00168" y="205248"/>
            <a:ext cx="7338365" cy="88511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Copernicus </a:t>
            </a:r>
            <a:r>
              <a:rPr lang="en-US" dirty="0">
                <a:ea typeface="ＭＳ Ｐゴシック" pitchFamily="-1" charset="-128"/>
                <a:cs typeface="ＭＳ Ｐゴシック" pitchFamily="-1" charset="-128"/>
              </a:rPr>
              <a:t>Sentinel-1</a:t>
            </a:r>
          </a:p>
        </p:txBody>
      </p:sp>
      <p:pic>
        <p:nvPicPr>
          <p:cNvPr id="53254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9863" y="4904318"/>
            <a:ext cx="2116137" cy="18748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3255" name="TextBox 7"/>
          <p:cNvSpPr txBox="1">
            <a:spLocks noChangeArrowheads="1"/>
          </p:cNvSpPr>
          <p:nvPr/>
        </p:nvSpPr>
        <p:spPr bwMode="auto">
          <a:xfrm>
            <a:off x="0" y="4368032"/>
            <a:ext cx="7866063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 pitchFamily="-1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  Launch: </a:t>
            </a:r>
            <a:r>
              <a:rPr lang="en-US" b="1" dirty="0" smtClean="0">
                <a:solidFill>
                  <a:srgbClr val="FFFFFF"/>
                </a:solidFill>
              </a:rPr>
              <a:t>3</a:t>
            </a:r>
            <a:r>
              <a:rPr lang="en-US" b="1" baseline="30000" dirty="0" smtClean="0">
                <a:solidFill>
                  <a:srgbClr val="FFFFFF"/>
                </a:solidFill>
              </a:rPr>
              <a:t>rd</a:t>
            </a:r>
            <a:r>
              <a:rPr lang="en-US" b="1" dirty="0" smtClean="0">
                <a:solidFill>
                  <a:srgbClr val="FFFFFF"/>
                </a:solidFill>
              </a:rPr>
              <a:t> of April 2014</a:t>
            </a:r>
            <a:r>
              <a:rPr lang="en-US" dirty="0" smtClean="0">
                <a:solidFill>
                  <a:srgbClr val="FFFFFF"/>
                </a:solidFill>
              </a:rPr>
              <a:t>, end of 2015, </a:t>
            </a:r>
            <a:r>
              <a:rPr lang="en-US" dirty="0">
                <a:solidFill>
                  <a:srgbClr val="FFFFFF"/>
                </a:solidFill>
              </a:rPr>
              <a:t>...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Arial" pitchFamily="-1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  Constellation of two satellites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Arial" pitchFamily="-1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  C-Band Synthetic Aperture Radar, weekly coverage (2 satellites)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Arial" pitchFamily="-1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  Nominal lifetime in orbit of 7 years (max. 12 yrs)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Arial" pitchFamily="-1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031009" y="1124745"/>
            <a:ext cx="5660564" cy="461665"/>
          </a:xfrm>
        </p:spPr>
        <p:txBody>
          <a:bodyPr/>
          <a:lstStyle/>
          <a:p>
            <a:pPr algn="l"/>
            <a:r>
              <a:rPr lang="en-GB" sz="1800" b="1" dirty="0">
                <a:latin typeface="Verdana" charset="0"/>
              </a:rPr>
              <a:t>Sentinel-</a:t>
            </a:r>
            <a:r>
              <a:rPr lang="en-GB" sz="1800" b="1" dirty="0" smtClean="0">
                <a:latin typeface="Verdana" charset="0"/>
              </a:rPr>
              <a:t>1A major milestones</a:t>
            </a:r>
            <a:endParaRPr lang="en-GB" sz="1800" b="1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66" y="1226683"/>
            <a:ext cx="6957593" cy="4462925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40411" y="1503396"/>
            <a:ext cx="4250922" cy="398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75" tIns="40087" rIns="80175" bIns="40087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1379538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QAR KO (Satellite Qualification </a:t>
            </a:r>
            <a:br>
              <a:rPr lang="en-GB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Review) 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  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January 13</a:t>
            </a:r>
            <a:r>
              <a:rPr lang="en-GB" sz="1400" baseline="30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th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, 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2014</a:t>
            </a:r>
            <a:endParaRPr lang="en-GB" sz="1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Wingdings" charset="0"/>
            </a:endParaRPr>
          </a:p>
          <a:p>
            <a:pPr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endParaRPr lang="en-GB" sz="1400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Wingdings" charset="0"/>
            </a:endParaRPr>
          </a:p>
          <a:p>
            <a:pPr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QAR Conclusion</a:t>
            </a:r>
            <a:r>
              <a:rPr lang="en-GB" sz="14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	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	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	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 </a:t>
            </a:r>
          </a:p>
          <a:p>
            <a:pPr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  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February 18</a:t>
            </a:r>
            <a:r>
              <a:rPr lang="en-GB" sz="1400" baseline="30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th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, 2014</a:t>
            </a:r>
          </a:p>
          <a:p>
            <a:pPr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endParaRPr lang="en-GB" sz="1400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Wingdings" charset="0"/>
            </a:endParaRPr>
          </a:p>
          <a:p>
            <a:pPr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Arrival in </a:t>
            </a:r>
            <a:r>
              <a:rPr lang="en-GB" sz="1400" b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Kourou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and </a:t>
            </a:r>
          </a:p>
          <a:p>
            <a:pPr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r>
              <a:rPr lang="en-GB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start of Launch </a:t>
            </a:r>
            <a:r>
              <a:rPr lang="en-GB" sz="14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Campaign 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	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                </a:t>
            </a:r>
            <a:endParaRPr lang="en-GB" sz="1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Wingdings" charset="0"/>
            </a:endParaRPr>
          </a:p>
          <a:p>
            <a:pPr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  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February </a:t>
            </a: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24</a:t>
            </a:r>
            <a:r>
              <a:rPr lang="en-GB" sz="1400" baseline="30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st</a:t>
            </a:r>
            <a:r>
              <a:rPr lang="en-GB" sz="14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, 2014</a:t>
            </a:r>
          </a:p>
          <a:p>
            <a:pPr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endParaRPr lang="en-GB" sz="1400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Wingdings" charset="0"/>
            </a:endParaRPr>
          </a:p>
          <a:p>
            <a:pPr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r>
              <a:rPr lang="en-GB" sz="18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Launch: April 3</a:t>
            </a:r>
            <a:r>
              <a:rPr lang="en-GB" sz="1800" b="1" baseline="30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th</a:t>
            </a:r>
            <a:r>
              <a:rPr lang="en-GB" sz="18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charset="0"/>
              </a:rPr>
              <a:t>, 2014</a:t>
            </a:r>
          </a:p>
          <a:p>
            <a:pPr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endParaRPr lang="en-GB" sz="1400" dirty="0" smtClean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Wingdings" charset="0"/>
            </a:endParaRPr>
          </a:p>
          <a:p>
            <a:pPr lvl="1"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endParaRPr lang="en-GB" sz="1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Wingdings" charset="0"/>
            </a:endParaRPr>
          </a:p>
          <a:p>
            <a:pPr lvl="1"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endParaRPr lang="en-GB" sz="1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Wingdings" charset="0"/>
            </a:endParaRPr>
          </a:p>
          <a:p>
            <a:pPr lvl="1"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endParaRPr lang="en-GB" sz="1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Wingdings" charset="0"/>
            </a:endParaRPr>
          </a:p>
          <a:p>
            <a:pPr lvl="1"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endParaRPr lang="en-GB" sz="1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Wingdings" charset="0"/>
            </a:endParaRPr>
          </a:p>
          <a:p>
            <a:pPr lvl="1">
              <a:spcBef>
                <a:spcPct val="20000"/>
              </a:spcBef>
              <a:buClr>
                <a:srgbClr val="172A6F"/>
              </a:buClr>
              <a:buFont typeface="Wingdings" charset="0"/>
              <a:buNone/>
            </a:pPr>
            <a:endParaRPr lang="en-GB" sz="1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  <a:sym typeface="Wingdings" charset="0"/>
            </a:endParaRPr>
          </a:p>
          <a:p>
            <a:pPr>
              <a:spcBef>
                <a:spcPct val="20000"/>
              </a:spcBef>
            </a:pPr>
            <a:endParaRPr lang="en-GB" sz="1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20000"/>
              </a:spcBef>
            </a:pPr>
            <a:r>
              <a:rPr lang="en-GB" sz="14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sz="1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1" y="60753"/>
            <a:ext cx="75842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400" dirty="0" smtClean="0">
                <a:latin typeface="Verdana" charset="0"/>
              </a:rPr>
              <a:t> I. Sentinel-1 mission overview</a:t>
            </a:r>
            <a:br>
              <a:rPr lang="en-GB" sz="2400" dirty="0" smtClean="0">
                <a:latin typeface="Verdana" charset="0"/>
              </a:rPr>
            </a:br>
            <a:r>
              <a:rPr lang="en-GB" sz="2400" dirty="0" smtClean="0">
                <a:latin typeface="Verdana" charset="0"/>
              </a:rPr>
              <a:t> 	</a:t>
            </a:r>
            <a:r>
              <a:rPr lang="en-GB" sz="2000" dirty="0" smtClean="0">
                <a:latin typeface="Verdana" charset="0"/>
              </a:rPr>
              <a:t>Sentinel-1 Mission Facts </a:t>
            </a:r>
            <a:endParaRPr lang="en-GB" sz="200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6037"/>
            <a:ext cx="6874933" cy="38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88"/>
          <p:cNvSpPr txBox="1">
            <a:spLocks/>
          </p:cNvSpPr>
          <p:nvPr/>
        </p:nvSpPr>
        <p:spPr bwMode="auto">
          <a:xfrm>
            <a:off x="134144" y="1409700"/>
            <a:ext cx="944177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46" tIns="33673" rIns="67346" bIns="33673">
            <a:spAutoFit/>
          </a:bodyPr>
          <a:lstStyle>
            <a:lvl1pPr defTabSz="6731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6731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6731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6731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4 mutually exclusive SAR modes</a:t>
            </a:r>
            <a:r>
              <a:rPr lang="en-GB" sz="2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 with different resolution and coverage</a:t>
            </a:r>
          </a:p>
        </p:txBody>
      </p:sp>
      <p:pic>
        <p:nvPicPr>
          <p:cNvPr id="11" name="Picture 9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4" y="2135189"/>
            <a:ext cx="5830094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484" name="Text Box 88"/>
          <p:cNvSpPr txBox="1">
            <a:spLocks/>
          </p:cNvSpPr>
          <p:nvPr/>
        </p:nvSpPr>
        <p:spPr bwMode="auto">
          <a:xfrm>
            <a:off x="5443142" y="2116139"/>
            <a:ext cx="4624519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46" tIns="33673" rIns="67346" bIns="33673">
            <a:spAutoFit/>
          </a:bodyPr>
          <a:lstStyle>
            <a:lvl1pPr defTabSz="6731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6731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6731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6731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6731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673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1600">
                <a:solidFill>
                  <a:srgbClr val="4D4F53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 </a:t>
            </a:r>
            <a:r>
              <a:rPr lang="en-GB" sz="1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Polarisation schemes for IW, EW &amp; SM:</a:t>
            </a:r>
          </a:p>
          <a:p>
            <a:pPr lvl="1" eaLnBrk="1" hangingPunct="1">
              <a:spcBef>
                <a:spcPct val="40000"/>
              </a:spcBef>
              <a:buFont typeface="Wingdings" charset="0"/>
              <a:buChar char="ü"/>
            </a:pPr>
            <a:r>
              <a:rPr lang="en-GB" sz="1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single polarisation: HH or VV</a:t>
            </a:r>
          </a:p>
          <a:p>
            <a:pPr lvl="1" eaLnBrk="1" hangingPunct="1">
              <a:spcBef>
                <a:spcPct val="40000"/>
              </a:spcBef>
              <a:buFont typeface="Wingdings" charset="0"/>
              <a:buChar char="ü"/>
            </a:pPr>
            <a:r>
              <a:rPr lang="en-GB" sz="1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dual polarisation: HH+HV or VV+VH</a:t>
            </a:r>
          </a:p>
          <a:p>
            <a:pPr eaLnBrk="1" hangingPunct="1"/>
            <a:endParaRPr lang="en-GB" sz="160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  <a:p>
            <a:pPr eaLnBrk="1" hangingPunct="1">
              <a:buFontTx/>
              <a:buChar char="•"/>
            </a:pPr>
            <a:r>
              <a:rPr lang="en-GB" sz="1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 Wave mode: HH or VV</a:t>
            </a:r>
          </a:p>
        </p:txBody>
      </p:sp>
      <p:sp>
        <p:nvSpPr>
          <p:cNvPr id="13" name="Text Box 97"/>
          <p:cNvSpPr txBox="1">
            <a:spLocks noChangeArrowheads="1"/>
          </p:cNvSpPr>
          <p:nvPr/>
        </p:nvSpPr>
        <p:spPr bwMode="auto">
          <a:xfrm>
            <a:off x="5412185" y="3732214"/>
            <a:ext cx="3470540" cy="122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SAR duty cycle per orbit: </a:t>
            </a:r>
          </a:p>
          <a:p>
            <a:pPr lvl="1">
              <a:spcBef>
                <a:spcPct val="30000"/>
              </a:spcBef>
              <a:buFont typeface="Wingdings" charset="0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up to 25 min in any of the 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   imaging modes</a:t>
            </a:r>
          </a:p>
          <a:p>
            <a:pPr lvl="1">
              <a:spcBef>
                <a:spcPct val="30000"/>
              </a:spcBef>
              <a:buFont typeface="Wingdings" charset="0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up to 74 min in Wave mode  </a:t>
            </a:r>
            <a:endParaRPr lang="en-GB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4751875" y="5482256"/>
            <a:ext cx="4974512" cy="138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Main modes of operations: </a:t>
            </a:r>
            <a:endParaRPr lang="en-US" sz="1400" b="1" dirty="0" smtClean="0">
              <a:solidFill>
                <a:srgbClr val="FF0000"/>
              </a:solidFill>
              <a:latin typeface="Arial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IW over land and coastal waters (normally VV or VVVH polarization)</a:t>
            </a:r>
          </a:p>
          <a:p>
            <a:pPr marL="285750" indent="-285750" eaLnBrk="1" hangingPunct="1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EW over extended sea 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(VV or VVVH) and 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sea-ice (HH or HHHV) areas</a:t>
            </a:r>
          </a:p>
          <a:p>
            <a:pPr marL="285750" indent="-285750" eaLnBrk="1" hangingPunct="1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WV over open oceans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60753"/>
            <a:ext cx="7584281" cy="830997"/>
          </a:xfrm>
        </p:spPr>
        <p:txBody>
          <a:bodyPr/>
          <a:lstStyle/>
          <a:p>
            <a:pPr algn="l"/>
            <a:r>
              <a:rPr lang="en-GB" sz="2400" dirty="0" smtClean="0">
                <a:solidFill>
                  <a:schemeClr val="bg1"/>
                </a:solidFill>
                <a:latin typeface="Verdana" charset="0"/>
              </a:rPr>
              <a:t> I. Sentinel-1 mission overview</a:t>
            </a:r>
            <a:br>
              <a:rPr lang="en-GB" sz="2400" dirty="0" smtClean="0">
                <a:solidFill>
                  <a:schemeClr val="bg1"/>
                </a:solidFill>
                <a:latin typeface="Verdana" charset="0"/>
              </a:rPr>
            </a:br>
            <a:r>
              <a:rPr lang="en-GB" sz="2400" dirty="0" smtClean="0">
                <a:solidFill>
                  <a:schemeClr val="bg1"/>
                </a:solidFill>
                <a:latin typeface="Verdana" charset="0"/>
              </a:rPr>
              <a:t> 	</a:t>
            </a:r>
            <a:r>
              <a:rPr lang="en-GB" sz="2000" dirty="0" smtClean="0">
                <a:solidFill>
                  <a:schemeClr val="bg1"/>
                </a:solidFill>
                <a:latin typeface="Verdana" charset="0"/>
              </a:rPr>
              <a:t>Sentinel-1 SAR imaging modes</a:t>
            </a:r>
            <a:endParaRPr lang="en-GB" sz="20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-142424" y="1227999"/>
            <a:ext cx="9906000" cy="22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lvl="1">
              <a:defRPr/>
            </a:pPr>
            <a:endParaRPr lang="en-GB" sz="1600" dirty="0">
              <a:solidFill>
                <a:srgbClr val="00338E"/>
              </a:solidFill>
              <a:latin typeface="Verdana" charset="0"/>
              <a:ea typeface="MS PGothic" charset="0"/>
              <a:cs typeface="MS PGothic" charset="0"/>
            </a:endParaRPr>
          </a:p>
          <a:p>
            <a:pPr lvl="2">
              <a:buFontTx/>
              <a:buChar char="-"/>
              <a:defRPr/>
            </a:pPr>
            <a:endParaRPr lang="en-GB" sz="1600" dirty="0">
              <a:solidFill>
                <a:srgbClr val="00338E"/>
              </a:solidFill>
              <a:latin typeface="Verdana" charset="0"/>
              <a:ea typeface="MS PGothic" charset="0"/>
              <a:cs typeface="MS PGothic" charset="0"/>
            </a:endParaRPr>
          </a:p>
          <a:p>
            <a:pPr lvl="1">
              <a:defRPr/>
            </a:pPr>
            <a:endParaRPr lang="en-GB" sz="1600" dirty="0" smtClean="0">
              <a:solidFill>
                <a:srgbClr val="000000"/>
              </a:solidFill>
              <a:latin typeface="Verdana" charset="0"/>
              <a:ea typeface="MS PGothic" charset="0"/>
              <a:cs typeface="MS PGothic" charset="0"/>
            </a:endParaRPr>
          </a:p>
          <a:p>
            <a:pPr marL="742950" lvl="1" indent="-285750">
              <a:buFont typeface="Wingdings"/>
              <a:buChar char="à"/>
              <a:defRPr/>
            </a:pPr>
            <a:endParaRPr lang="en-GB" sz="1600" dirty="0">
              <a:solidFill>
                <a:srgbClr val="000000"/>
              </a:solidFill>
              <a:latin typeface="Verdana" charset="0"/>
              <a:ea typeface="MS PGothic" charset="0"/>
              <a:cs typeface="MS PGothic" charset="0"/>
            </a:endParaRPr>
          </a:p>
          <a:p>
            <a:pPr marL="742950" lvl="1" indent="-285750">
              <a:buFont typeface="Wingdings"/>
              <a:buChar char="à"/>
              <a:defRPr/>
            </a:pPr>
            <a:endParaRPr lang="en-GB" sz="1600" dirty="0">
              <a:solidFill>
                <a:srgbClr val="000000"/>
              </a:solidFill>
              <a:latin typeface="Verdana" charset="0"/>
              <a:ea typeface="MS PGothic" charset="0"/>
              <a:cs typeface="MS PGothic" charset="0"/>
            </a:endParaRPr>
          </a:p>
          <a:p>
            <a:pPr marL="742950" lvl="1" indent="-285750">
              <a:buFont typeface="Wingdings"/>
              <a:buChar char="à"/>
              <a:defRPr/>
            </a:pPr>
            <a:endParaRPr lang="en-GB" sz="1600" dirty="0" smtClean="0">
              <a:solidFill>
                <a:srgbClr val="000000"/>
              </a:solidFill>
              <a:latin typeface="Verdana" charset="0"/>
              <a:ea typeface="MS PGothic" charset="0"/>
              <a:cs typeface="MS PGothic" charset="0"/>
            </a:endParaRPr>
          </a:p>
          <a:p>
            <a:pPr lvl="1">
              <a:defRPr/>
            </a:pPr>
            <a:endParaRPr lang="en-GB" sz="1600" dirty="0">
              <a:solidFill>
                <a:srgbClr val="000000"/>
              </a:solidFill>
              <a:latin typeface="Verdana" charset="0"/>
              <a:ea typeface="MS PGothic" charset="0"/>
              <a:cs typeface="MS PGothic" charset="0"/>
            </a:endParaRPr>
          </a:p>
          <a:p>
            <a:pPr lvl="1">
              <a:defRPr/>
            </a:pPr>
            <a:endParaRPr lang="en-GB" sz="1600" dirty="0">
              <a:solidFill>
                <a:srgbClr val="000000"/>
              </a:solidFill>
              <a:latin typeface="Verdana" charset="0"/>
              <a:ea typeface="MS PGothic" charset="0"/>
              <a:cs typeface="MS PGothic" charset="0"/>
            </a:endParaRPr>
          </a:p>
          <a:p>
            <a:pPr lvl="1">
              <a:lnSpc>
                <a:spcPct val="90000"/>
              </a:lnSpc>
              <a:defRPr/>
            </a:pPr>
            <a:endParaRPr lang="en-GB" sz="1600" dirty="0">
              <a:solidFill>
                <a:srgbClr val="000000"/>
              </a:solidFill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18" name="Rectangle 8"/>
          <p:cNvSpPr txBox="1">
            <a:spLocks noChangeArrowheads="1"/>
          </p:cNvSpPr>
          <p:nvPr/>
        </p:nvSpPr>
        <p:spPr bwMode="auto">
          <a:xfrm>
            <a:off x="0" y="60753"/>
            <a:ext cx="8172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400" dirty="0" smtClean="0">
                <a:latin typeface="Verdana" charset="0"/>
              </a:rPr>
              <a:t> II. </a:t>
            </a:r>
            <a:r>
              <a:rPr lang="en-GB" sz="2400" dirty="0" smtClean="0"/>
              <a:t>Sentinel-1 </a:t>
            </a:r>
            <a:r>
              <a:rPr lang="en-GB" sz="2400" dirty="0"/>
              <a:t>acquisition plans</a:t>
            </a:r>
            <a:r>
              <a:rPr lang="en-GB" sz="2400" dirty="0" smtClean="0">
                <a:latin typeface="Verdana" charset="0"/>
              </a:rPr>
              <a:t/>
            </a:r>
            <a:br>
              <a:rPr lang="en-GB" sz="2400" dirty="0" smtClean="0">
                <a:latin typeface="Verdana" charset="0"/>
              </a:rPr>
            </a:br>
            <a:r>
              <a:rPr lang="en-GB" sz="2400" dirty="0" smtClean="0">
                <a:latin typeface="Verdana" charset="0"/>
              </a:rPr>
              <a:t> 	</a:t>
            </a:r>
            <a:r>
              <a:rPr lang="en-GB" sz="2000" dirty="0" smtClean="0"/>
              <a:t>Basic observation characteristics (excerpt)</a:t>
            </a:r>
            <a:endParaRPr lang="en-GB" sz="2000" dirty="0">
              <a:latin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551743"/>
              </p:ext>
            </p:extLst>
          </p:nvPr>
        </p:nvGraphicFramePr>
        <p:xfrm>
          <a:off x="2771171" y="1373851"/>
          <a:ext cx="4338577" cy="2223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682"/>
                <a:gridCol w="204389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Mode</a:t>
                      </a:r>
                      <a:endParaRPr lang="en-GB" sz="1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Swath Wide</a:t>
                      </a:r>
                      <a:endParaRPr lang="en-GB" sz="1400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Stripmap</a:t>
                      </a:r>
                      <a:r>
                        <a:rPr lang="en-GB" sz="1400" dirty="0" smtClean="0"/>
                        <a:t> (SM)</a:t>
                      </a:r>
                      <a:endParaRPr lang="en-GB" sz="1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80 km </a:t>
                      </a:r>
                      <a:endParaRPr lang="en-GB" sz="1400" dirty="0"/>
                    </a:p>
                  </a:txBody>
                  <a:tcPr marL="99060" marR="99060"/>
                </a:tc>
              </a:tr>
              <a:tr h="592945">
                <a:tc>
                  <a:txBody>
                    <a:bodyPr/>
                    <a:lstStyle/>
                    <a:p>
                      <a:r>
                        <a:rPr lang="en-GB" sz="1400" b="1" dirty="0" err="1" smtClean="0"/>
                        <a:t>Interferrometric</a:t>
                      </a:r>
                      <a:r>
                        <a:rPr lang="en-GB" sz="1400" b="1" dirty="0" smtClean="0"/>
                        <a:t> Wide Swath (IWS)</a:t>
                      </a:r>
                      <a:endParaRPr lang="en-GB" sz="14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250 km </a:t>
                      </a:r>
                      <a:endParaRPr lang="en-GB" sz="1400" b="1" dirty="0"/>
                    </a:p>
                  </a:txBody>
                  <a:tcPr marL="99060" marR="99060"/>
                </a:tc>
              </a:tr>
              <a:tr h="49771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Extra Wide Swath (EWS)</a:t>
                      </a:r>
                      <a:endParaRPr lang="en-GB" sz="1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400 km</a:t>
                      </a:r>
                      <a:endParaRPr lang="en-GB" sz="1400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Wave (WV)</a:t>
                      </a:r>
                      <a:endParaRPr lang="en-GB" sz="1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20 x 20 km </a:t>
                      </a:r>
                      <a:endParaRPr lang="en-GB" sz="1400" dirty="0"/>
                    </a:p>
                  </a:txBody>
                  <a:tcPr marL="99060" marR="99060"/>
                </a:tc>
              </a:tr>
            </a:tbl>
          </a:graphicData>
        </a:graphic>
      </p:graphicFrame>
      <p:sp>
        <p:nvSpPr>
          <p:cNvPr id="4" name="Right Brace 3"/>
          <p:cNvSpPr/>
          <p:nvPr/>
        </p:nvSpPr>
        <p:spPr>
          <a:xfrm>
            <a:off x="7122288" y="2193264"/>
            <a:ext cx="326021" cy="7321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Elbow Connector 5"/>
          <p:cNvCxnSpPr/>
          <p:nvPr/>
        </p:nvCxnSpPr>
        <p:spPr>
          <a:xfrm rot="5400000">
            <a:off x="1223024" y="2363130"/>
            <a:ext cx="1403500" cy="141693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33241" y="2369848"/>
            <a:ext cx="2257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548138"/>
              </p:ext>
            </p:extLst>
          </p:nvPr>
        </p:nvGraphicFramePr>
        <p:xfrm>
          <a:off x="223615" y="3784922"/>
          <a:ext cx="5067944" cy="214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315"/>
                <a:gridCol w="1860003"/>
                <a:gridCol w="1518626"/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GB" sz="1400" dirty="0" smtClean="0"/>
                        <a:t>Standard</a:t>
                      </a:r>
                      <a:r>
                        <a:rPr lang="en-GB" sz="1400" baseline="0" dirty="0" smtClean="0"/>
                        <a:t> production</a:t>
                      </a:r>
                      <a:endParaRPr lang="en-GB" sz="1400" dirty="0"/>
                    </a:p>
                  </a:txBody>
                  <a:tcPr marL="99060" marR="9906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PRODUCT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9060" marR="9906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RESOLUTION (</a:t>
                      </a:r>
                      <a:r>
                        <a:rPr lang="en-GB" sz="1400" b="1" baseline="0" dirty="0" err="1" smtClean="0">
                          <a:solidFill>
                            <a:schemeClr val="bg1"/>
                          </a:solidFill>
                        </a:rPr>
                        <a:t>rg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. X az.)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9060" marR="9906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No. of looks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9060" marR="99060"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GRD-MR</a:t>
                      </a:r>
                      <a:endParaRPr lang="en-GB" sz="14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88 x 87 m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22 x 5</a:t>
                      </a:r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GRD-HR</a:t>
                      </a:r>
                      <a:endParaRPr lang="en-GB" sz="14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20 x 22 m</a:t>
                      </a:r>
                      <a:endParaRPr lang="en-GB" sz="14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5 x 1</a:t>
                      </a:r>
                      <a:endParaRPr lang="en-GB" sz="1400" b="1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SLC (selected areas only)</a:t>
                      </a:r>
                      <a:endParaRPr lang="en-GB" sz="1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2.7-3.5 x 17.4 m</a:t>
                      </a:r>
                      <a:endParaRPr lang="en-GB" sz="1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 x 1</a:t>
                      </a:r>
                      <a:endParaRPr lang="en-GB" sz="1400" dirty="0"/>
                    </a:p>
                  </a:txBody>
                  <a:tcPr marL="99060" marR="99060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466716"/>
              </p:ext>
            </p:extLst>
          </p:nvPr>
        </p:nvGraphicFramePr>
        <p:xfrm>
          <a:off x="5583829" y="3773348"/>
          <a:ext cx="4179746" cy="214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9873"/>
                <a:gridCol w="2089873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sz="1400" dirty="0" smtClean="0"/>
                        <a:t>Standard</a:t>
                      </a:r>
                      <a:r>
                        <a:rPr lang="en-GB" sz="1400" baseline="0" dirty="0" smtClean="0"/>
                        <a:t> mode – polarization combinations</a:t>
                      </a:r>
                      <a:endParaRPr lang="en-GB" sz="1400" dirty="0"/>
                    </a:p>
                  </a:txBody>
                  <a:tcPr marL="99060" marR="99060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Over</a:t>
                      </a:r>
                      <a:r>
                        <a:rPr lang="en-GB" sz="1400" b="1" baseline="0" dirty="0" smtClean="0"/>
                        <a:t> land*</a:t>
                      </a:r>
                      <a:endParaRPr lang="en-GB" sz="14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IWS VV or VVVH</a:t>
                      </a:r>
                      <a:endParaRPr lang="en-GB" sz="1400" b="1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Major ice-caps</a:t>
                      </a:r>
                      <a:endParaRPr lang="en-GB" sz="1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IWS HH</a:t>
                      </a:r>
                      <a:endParaRPr lang="en-GB" sz="1400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Sea-ice*</a:t>
                      </a:r>
                      <a:endParaRPr lang="en-GB" sz="1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EWS HH or HHHV</a:t>
                      </a:r>
                      <a:endParaRPr lang="en-GB" sz="1400" dirty="0"/>
                    </a:p>
                  </a:txBody>
                  <a:tcPr marL="99060" marR="990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(European) marginal seas*</a:t>
                      </a:r>
                      <a:endParaRPr lang="en-GB" sz="1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IWS or EWS VV or VVVH</a:t>
                      </a:r>
                      <a:endParaRPr lang="en-GB" sz="1400" dirty="0"/>
                    </a:p>
                  </a:txBody>
                  <a:tcPr marL="99060" marR="9906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89845" y="5939399"/>
            <a:ext cx="1653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* Some exceptions</a:t>
            </a:r>
            <a:endParaRPr lang="en-GB" sz="1200" dirty="0"/>
          </a:p>
        </p:txBody>
      </p:sp>
      <p:cxnSp>
        <p:nvCxnSpPr>
          <p:cNvPr id="16" name="Elbow Connector 15"/>
          <p:cNvCxnSpPr/>
          <p:nvPr/>
        </p:nvCxnSpPr>
        <p:spPr>
          <a:xfrm rot="16200000" flipH="1">
            <a:off x="7211216" y="2934371"/>
            <a:ext cx="1214000" cy="46395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</p:cNvCxnSpPr>
          <p:nvPr/>
        </p:nvCxnSpPr>
        <p:spPr>
          <a:xfrm>
            <a:off x="7448309" y="2559348"/>
            <a:ext cx="1379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42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7" y="110602"/>
            <a:ext cx="7441140" cy="947733"/>
          </a:xfrm>
        </p:spPr>
        <p:txBody>
          <a:bodyPr/>
          <a:lstStyle/>
          <a:p>
            <a:r>
              <a:rPr lang="en-US" dirty="0" smtClean="0"/>
              <a:t>Tentative Sentinel-1 acquisition plan</a:t>
            </a:r>
            <a:br>
              <a:rPr lang="en-US" dirty="0" smtClean="0"/>
            </a:br>
            <a:r>
              <a:rPr lang="en-US" b="0" dirty="0" smtClean="0"/>
              <a:t>Support to GEOGLAM Asia-Rice</a:t>
            </a:r>
            <a:endParaRPr lang="en-US" b="0" dirty="0"/>
          </a:p>
        </p:txBody>
      </p:sp>
      <p:sp>
        <p:nvSpPr>
          <p:cNvPr id="3" name="Rectangle 2"/>
          <p:cNvSpPr/>
          <p:nvPr/>
        </p:nvSpPr>
        <p:spPr>
          <a:xfrm>
            <a:off x="1584067" y="3980935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2983"/>
            <a:ext cx="5970435" cy="5665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3131" y="1216505"/>
            <a:ext cx="39228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kern="1200" dirty="0" smtClean="0"/>
              <a:t>Support to GEOGLAM Phase 1a:</a:t>
            </a:r>
          </a:p>
          <a:p>
            <a:endParaRPr lang="en-GB" kern="12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GB" kern="1200" dirty="0" smtClean="0"/>
              <a:t>4 rice test-beds</a:t>
            </a:r>
          </a:p>
          <a:p>
            <a:endParaRPr lang="en-GB" kern="12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GB" kern="1200" dirty="0" smtClean="0"/>
              <a:t>Every 24 days</a:t>
            </a:r>
          </a:p>
          <a:p>
            <a:endParaRPr lang="en-GB" kern="12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GB" kern="1200" dirty="0" smtClean="0"/>
              <a:t>IWS mode, VVVH polarization</a:t>
            </a:r>
          </a:p>
          <a:p>
            <a:r>
              <a:rPr lang="en-GB" kern="1200" dirty="0" smtClean="0"/>
              <a:t> </a:t>
            </a:r>
            <a:endParaRPr lang="en-GB" kern="1200" dirty="0"/>
          </a:p>
        </p:txBody>
      </p:sp>
    </p:spTree>
    <p:extLst>
      <p:ext uri="{BB962C8B-B14F-4D97-AF65-F5344CB8AC3E}">
        <p14:creationId xmlns:p14="http://schemas.microsoft.com/office/powerpoint/2010/main" val="340097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Perspective SE-Asia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14441" y="1539434"/>
            <a:ext cx="431400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Potential for a frequent-revisit zone</a:t>
            </a:r>
          </a:p>
          <a:p>
            <a:r>
              <a:rPr lang="en-GB" u="sng" dirty="0" smtClean="0"/>
              <a:t>On the SE-Asian Peninsula:</a:t>
            </a:r>
          </a:p>
          <a:p>
            <a:endParaRPr lang="en-GB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smtClean="0"/>
              <a:t>Clustering of requirements in the </a:t>
            </a:r>
          </a:p>
          <a:p>
            <a:r>
              <a:rPr lang="en-GB" dirty="0" smtClean="0"/>
              <a:t>region</a:t>
            </a:r>
          </a:p>
          <a:p>
            <a:endParaRPr lang="en-GB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smtClean="0"/>
              <a:t>Sufficient </a:t>
            </a:r>
            <a:r>
              <a:rPr lang="en-GB" dirty="0"/>
              <a:t>resources may become </a:t>
            </a:r>
          </a:p>
          <a:p>
            <a:r>
              <a:rPr lang="en-GB" dirty="0"/>
              <a:t>available last quarter 2014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smtClean="0"/>
              <a:t>Potentially </a:t>
            </a:r>
            <a:r>
              <a:rPr lang="en-GB" dirty="0"/>
              <a:t>one-pass coverage, </a:t>
            </a:r>
          </a:p>
          <a:p>
            <a:r>
              <a:rPr lang="en-GB" dirty="0"/>
              <a:t>dual polarization (VVVH) 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 smtClean="0"/>
              <a:t>Under </a:t>
            </a:r>
            <a:r>
              <a:rPr lang="en-GB" dirty="0"/>
              <a:t>discussion and evaluation</a:t>
            </a:r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525" r="2757" b="786"/>
          <a:stretch/>
        </p:blipFill>
        <p:spPr>
          <a:xfrm>
            <a:off x="119181" y="1215340"/>
            <a:ext cx="4031585" cy="555265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52040" y="1848248"/>
            <a:ext cx="2018818" cy="2747366"/>
          </a:xfrm>
          <a:prstGeom prst="ellipse">
            <a:avLst/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  <a:alpha val="7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25475" y="381000"/>
            <a:ext cx="829839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" rIns="36000" bIns="36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mtClean="0"/>
              <a:t>Perspective SE-Asia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1" y="1715729"/>
            <a:ext cx="3657600" cy="48374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466" y="1943579"/>
            <a:ext cx="1591733" cy="88429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0527" y="263000"/>
            <a:ext cx="7441140" cy="736066"/>
          </a:xfrm>
        </p:spPr>
        <p:txBody>
          <a:bodyPr/>
          <a:lstStyle/>
          <a:p>
            <a:r>
              <a:rPr lang="en-US" dirty="0" smtClean="0"/>
              <a:t>Sentinel-1: Rice mapping example</a:t>
            </a:r>
            <a:endParaRPr lang="en-US" dirty="0"/>
          </a:p>
        </p:txBody>
      </p:sp>
      <p:sp>
        <p:nvSpPr>
          <p:cNvPr id="6" name="Textplatzhalter 1"/>
          <p:cNvSpPr txBox="1">
            <a:spLocks/>
          </p:cNvSpPr>
          <p:nvPr/>
        </p:nvSpPr>
        <p:spPr>
          <a:xfrm>
            <a:off x="167981" y="1318585"/>
            <a:ext cx="6368286" cy="5355190"/>
          </a:xfrm>
          <a:prstGeom prst="rect">
            <a:avLst/>
          </a:prstGeom>
        </p:spPr>
        <p:txBody>
          <a:bodyPr lIns="64291" tIns="32146" rIns="64291" bIns="32146"/>
          <a:lstStyle>
            <a:lvl1pPr marL="487672" indent="-487672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623" indent="-406394" algn="l" defTabSz="130046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Arial" charset="0"/>
              </a:rPr>
              <a:t>Supporting </a:t>
            </a:r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Arial" charset="0"/>
              </a:rPr>
              <a:t>national scale crop i</a:t>
            </a:r>
            <a:r>
              <a:rPr lang="en-GB" sz="2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nformation</a:t>
            </a:r>
            <a:r>
              <a:rPr lang="en-GB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Asia:</a:t>
            </a:r>
            <a:endParaRPr lang="en-US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RIICE project with</a:t>
            </a:r>
            <a:r>
              <a:rPr lang="it-CH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it-CH" sz="2000">
                <a:latin typeface="Arial" pitchFamily="34" charset="0"/>
                <a:cs typeface="Arial" pitchFamily="34" charset="0"/>
              </a:rPr>
              <a:t>Swiss </a:t>
            </a:r>
            <a:r>
              <a:rPr lang="it-CH" sz="2000" smtClean="0">
                <a:latin typeface="Arial" pitchFamily="34" charset="0"/>
                <a:cs typeface="Arial" pitchFamily="34" charset="0"/>
              </a:rPr>
              <a:t>Development </a:t>
            </a:r>
            <a:r>
              <a:rPr lang="it-CH" sz="2000" dirty="0" smtClean="0">
                <a:latin typeface="Arial" pitchFamily="34" charset="0"/>
                <a:cs typeface="Arial" pitchFamily="34" charset="0"/>
              </a:rPr>
              <a:t>Cooperation</a:t>
            </a:r>
          </a:p>
          <a:p>
            <a:pPr marL="0" indent="0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Issues</a:t>
            </a:r>
            <a:r>
              <a:rPr lang="en-U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>
                <a:solidFill>
                  <a:srgbClr val="0070C0"/>
                </a:solidFill>
              </a:rPr>
              <a:t>food security and crop </a:t>
            </a:r>
            <a:r>
              <a:rPr lang="en-US" sz="2000" dirty="0" smtClean="0">
                <a:solidFill>
                  <a:srgbClr val="0070C0"/>
                </a:solidFill>
              </a:rPr>
              <a:t>insurance. </a:t>
            </a:r>
          </a:p>
          <a:p>
            <a:pPr marL="0" indent="0">
              <a:buNone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  <a:sym typeface="Arial" charset="0"/>
              </a:rPr>
              <a:t>EO service: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Arial" charset="0"/>
              </a:rPr>
              <a:t>crop acreage &amp; crop season stage </a:t>
            </a:r>
            <a:endParaRPr lang="en-US" sz="2000" dirty="0">
              <a:latin typeface="Arial" pitchFamily="34" charset="0"/>
              <a:cs typeface="Arial" pitchFamily="34" charset="0"/>
              <a:sym typeface="Arial" charset="0"/>
            </a:endParaRPr>
          </a:p>
          <a:p>
            <a:pPr marL="0" indent="0"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Arial" charset="0"/>
              </a:rPr>
              <a:t>Full </a:t>
            </a:r>
            <a:r>
              <a:rPr lang="en-US" sz="2000" dirty="0">
                <a:latin typeface="Arial" pitchFamily="34" charset="0"/>
                <a:cs typeface="Arial" pitchFamily="34" charset="0"/>
                <a:sym typeface="Arial" charset="0"/>
              </a:rPr>
              <a:t>scale testing in 7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Arial" charset="0"/>
              </a:rPr>
              <a:t>countries.</a:t>
            </a:r>
          </a:p>
          <a:p>
            <a:pPr marL="0" indent="0">
              <a:buNone/>
              <a:defRPr/>
            </a:pPr>
            <a:endParaRPr lang="en-US" sz="1400" dirty="0" smtClean="0">
              <a:latin typeface="Arial" pitchFamily="34" charset="0"/>
              <a:cs typeface="Arial" pitchFamily="34" charset="0"/>
              <a:sym typeface="Arial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5" y="4059983"/>
            <a:ext cx="4086833" cy="23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161866" y="1833447"/>
            <a:ext cx="14901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  <a:defRPr/>
            </a:pPr>
            <a:r>
              <a:rPr lang="en-US" sz="1100" i="1" dirty="0" smtClean="0">
                <a:latin typeface="Arial" pitchFamily="34" charset="0"/>
                <a:cs typeface="Arial" pitchFamily="34" charset="0"/>
                <a:sym typeface="Arial" charset="0"/>
              </a:rPr>
              <a:t>National scale rice mapping (1 ha) in the Philippines using multi-year ASAR data (2003-2010).</a:t>
            </a:r>
            <a:endParaRPr lang="en-US" sz="1100" dirty="0">
              <a:latin typeface="Arial" pitchFamily="34" charset="0"/>
              <a:cs typeface="Arial" pitchFamily="34" charset="0"/>
              <a:sym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44" y="2165285"/>
            <a:ext cx="1158719" cy="5438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166" y="2103960"/>
            <a:ext cx="584001" cy="605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5864" y="2786553"/>
            <a:ext cx="863601" cy="37998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360971" y="3483461"/>
            <a:ext cx="2817433" cy="3482367"/>
            <a:chOff x="4360971" y="3483461"/>
            <a:chExt cx="2817433" cy="348236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27607" y="3483461"/>
              <a:ext cx="2250797" cy="348236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360971" y="6088453"/>
              <a:ext cx="1701173" cy="43088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indent="0">
                <a:buNone/>
                <a:defRPr/>
              </a:pPr>
              <a:r>
                <a:rPr lang="en-US" sz="1100" i="1" dirty="0" smtClean="0">
                  <a:latin typeface="Arial" pitchFamily="34" charset="0"/>
                  <a:cs typeface="Arial" pitchFamily="34" charset="0"/>
                  <a:sym typeface="Arial" charset="0"/>
                </a:rPr>
                <a:t>Annual  rice area (15 m)</a:t>
              </a:r>
            </a:p>
            <a:p>
              <a:pPr marL="0" indent="0">
                <a:buNone/>
                <a:defRPr/>
              </a:pPr>
              <a:r>
                <a:rPr lang="en-US" sz="1100" i="1" dirty="0" smtClean="0">
                  <a:latin typeface="Arial" pitchFamily="34" charset="0"/>
                  <a:cs typeface="Arial" pitchFamily="34" charset="0"/>
                  <a:sym typeface="Arial" charset="0"/>
                </a:rPr>
                <a:t>ASAR &amp; ALOS data </a:t>
              </a:r>
              <a:endParaRPr lang="en-US" sz="1100" dirty="0">
                <a:latin typeface="Arial" pitchFamily="34" charset="0"/>
                <a:cs typeface="Arial" pitchFamily="34" charset="0"/>
                <a:sym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0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 txBox="1">
            <a:spLocks noChangeArrowheads="1"/>
          </p:cNvSpPr>
          <p:nvPr/>
        </p:nvSpPr>
        <p:spPr bwMode="auto">
          <a:xfrm>
            <a:off x="0" y="60753"/>
            <a:ext cx="8172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400" dirty="0" smtClean="0">
                <a:latin typeface="Verdana" charset="0"/>
              </a:rPr>
              <a:t> </a:t>
            </a:r>
            <a:r>
              <a:rPr lang="en-GB" sz="2400" dirty="0"/>
              <a:t>Sentinel-1 acquisition plans</a:t>
            </a:r>
            <a:r>
              <a:rPr lang="en-GB" sz="2400" dirty="0" smtClean="0">
                <a:latin typeface="Verdana" charset="0"/>
              </a:rPr>
              <a:t/>
            </a:r>
            <a:br>
              <a:rPr lang="en-GB" sz="2400" dirty="0" smtClean="0">
                <a:latin typeface="Verdana" charset="0"/>
              </a:rPr>
            </a:br>
            <a:r>
              <a:rPr lang="en-GB" sz="2400" dirty="0" smtClean="0">
                <a:latin typeface="Verdana" charset="0"/>
              </a:rPr>
              <a:t> 	</a:t>
            </a:r>
            <a:r>
              <a:rPr lang="en-GB" sz="2000" dirty="0" smtClean="0"/>
              <a:t>Sentinel-1 </a:t>
            </a:r>
            <a:r>
              <a:rPr lang="en-GB" sz="2000" dirty="0"/>
              <a:t>observation scenario </a:t>
            </a:r>
            <a:r>
              <a:rPr lang="en-GB" sz="2000" dirty="0" smtClean="0"/>
              <a:t>constituents</a:t>
            </a:r>
            <a:endParaRPr lang="en-GB" sz="20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470" y="1518930"/>
            <a:ext cx="912266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Keep updated - </a:t>
            </a:r>
            <a:r>
              <a:rPr lang="en-GB" b="1" dirty="0"/>
              <a:t>f</a:t>
            </a:r>
            <a:r>
              <a:rPr lang="en-GB" b="1" dirty="0" smtClean="0"/>
              <a:t>ollow Sentinel-1 on the web:</a:t>
            </a:r>
          </a:p>
          <a:p>
            <a:r>
              <a:rPr lang="en-GB" b="1" dirty="0"/>
              <a:t>F</a:t>
            </a:r>
            <a:r>
              <a:rPr lang="en-GB" b="1" dirty="0" smtClean="0"/>
              <a:t>urther information on Sentinel-1 observation scenarios will become </a:t>
            </a:r>
          </a:p>
          <a:p>
            <a:r>
              <a:rPr lang="en-GB" b="1" dirty="0" smtClean="0"/>
              <a:t>available at ESA`s  ‘Sentinel online’ website including:</a:t>
            </a:r>
          </a:p>
          <a:p>
            <a:endParaRPr lang="en-GB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 smtClean="0"/>
              <a:t>A detailed description of the Sentinel-1 observation scenario for the ramp-up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phase before launch (HLOP already present)</a:t>
            </a:r>
          </a:p>
          <a:p>
            <a:endParaRPr lang="en-GB" sz="16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 smtClean="0"/>
              <a:t>Consolidated observation plans (will allow to browse through strips) successively</a:t>
            </a:r>
          </a:p>
          <a:p>
            <a:r>
              <a:rPr lang="en-GB" sz="1600" dirty="0" smtClean="0"/>
              <a:t>    for the ramp-up phase published during the commissioning  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742313" y="4700380"/>
            <a:ext cx="2356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THANK YOU!</a:t>
            </a:r>
            <a:endParaRPr lang="en-GB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2_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519</Words>
  <Application>Microsoft Office PowerPoint</Application>
  <PresentationFormat>A4 Paper (210x297 mm)</PresentationFormat>
  <Paragraphs>134</Paragraphs>
  <Slides>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2_Custom Design</vt:lpstr>
      <vt:lpstr>Copernicus Sentinel-1</vt:lpstr>
      <vt:lpstr>Sentinel-1A major milestones</vt:lpstr>
      <vt:lpstr> I. Sentinel-1 mission overview   Sentinel-1 SAR imaging modes</vt:lpstr>
      <vt:lpstr>PowerPoint Presentation</vt:lpstr>
      <vt:lpstr>Tentative Sentinel-1 acquisition plan Support to GEOGLAM Asia-Rice</vt:lpstr>
      <vt:lpstr>Perspective SE-Asia</vt:lpstr>
      <vt:lpstr>Sentinel-1: Rice mapping example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ESA keynote</dc:title>
  <dc:creator>Benjamin Koetz</dc:creator>
  <cp:lastModifiedBy>Alessandro Burini</cp:lastModifiedBy>
  <cp:revision>634</cp:revision>
  <cp:lastPrinted>2008-08-26T16:26:23Z</cp:lastPrinted>
  <dcterms:created xsi:type="dcterms:W3CDTF">2012-10-27T11:52:45Z</dcterms:created>
  <dcterms:modified xsi:type="dcterms:W3CDTF">2014-02-27T16:55:55Z</dcterms:modified>
</cp:coreProperties>
</file>