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video/unknown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0"/>
  </p:notesMasterIdLst>
  <p:handoutMasterIdLst>
    <p:handoutMasterId r:id="rId21"/>
  </p:handoutMasterIdLst>
  <p:sldIdLst>
    <p:sldId id="618" r:id="rId2"/>
    <p:sldId id="574" r:id="rId3"/>
    <p:sldId id="629" r:id="rId4"/>
    <p:sldId id="577" r:id="rId5"/>
    <p:sldId id="622" r:id="rId6"/>
    <p:sldId id="625" r:id="rId7"/>
    <p:sldId id="641" r:id="rId8"/>
    <p:sldId id="639" r:id="rId9"/>
    <p:sldId id="613" r:id="rId10"/>
    <p:sldId id="640" r:id="rId11"/>
    <p:sldId id="624" r:id="rId12"/>
    <p:sldId id="630" r:id="rId13"/>
    <p:sldId id="631" r:id="rId14"/>
    <p:sldId id="632" r:id="rId15"/>
    <p:sldId id="638" r:id="rId16"/>
    <p:sldId id="637" r:id="rId17"/>
    <p:sldId id="633" r:id="rId18"/>
    <p:sldId id="620" r:id="rId19"/>
  </p:sldIdLst>
  <p:sldSz cx="9906000" cy="6858000" type="A4"/>
  <p:notesSz cx="6805613" cy="9944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05FBD6-5FA7-4E41-AD4B-74C6BAB6D2B3}">
          <p14:sldIdLst>
            <p14:sldId id="618"/>
            <p14:sldId id="574"/>
            <p14:sldId id="629"/>
            <p14:sldId id="577"/>
            <p14:sldId id="622"/>
            <p14:sldId id="625"/>
            <p14:sldId id="641"/>
            <p14:sldId id="639"/>
            <p14:sldId id="613"/>
            <p14:sldId id="640"/>
            <p14:sldId id="624"/>
            <p14:sldId id="630"/>
            <p14:sldId id="631"/>
            <p14:sldId id="632"/>
            <p14:sldId id="638"/>
            <p14:sldId id="637"/>
            <p14:sldId id="633"/>
            <p14:sldId id="62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FF65"/>
    <a:srgbClr val="CE9F34"/>
    <a:srgbClr val="0098DB"/>
    <a:srgbClr val="00549F"/>
    <a:srgbClr val="00338D"/>
    <a:srgbClr val="A7925B"/>
    <a:srgbClr val="FDC82F"/>
    <a:srgbClr val="D0103A"/>
    <a:srgbClr val="008542"/>
    <a:srgbClr val="2E3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50" autoAdjust="0"/>
    <p:restoredTop sz="93988" autoAdjust="0"/>
  </p:normalViewPr>
  <p:slideViewPr>
    <p:cSldViewPr snapToGrid="0">
      <p:cViewPr>
        <p:scale>
          <a:sx n="75" d="100"/>
          <a:sy n="75" d="100"/>
        </p:scale>
        <p:origin x="-1328" y="-30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3264" y="-104"/>
      </p:cViewPr>
      <p:guideLst>
        <p:guide orient="horz" pos="3132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koetz:Documents:projects:LPS_Edinburgh:contributions:DUE:RapidEye%20FINAL%20Acquisitions%20Repo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754804901137168"/>
          <c:y val="0.0730759781422403"/>
          <c:w val="0.912906924298465"/>
          <c:h val="0.838197794633619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RapidEye_Acquisitions_Report!$B$24</c:f>
              <c:strCache>
                <c:ptCount val="1"/>
                <c:pt idx="0">
                  <c:v>Cloud Free (%)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RapidEye_Acquisitions_Report!$A$25:$A$38</c:f>
              <c:strCache>
                <c:ptCount val="14"/>
                <c:pt idx="0">
                  <c:v>Gabon</c:v>
                </c:pt>
                <c:pt idx="1">
                  <c:v>Ethiopia</c:v>
                </c:pt>
                <c:pt idx="2">
                  <c:v>Ngombe (Rep. of Congo)</c:v>
                </c:pt>
                <c:pt idx="3">
                  <c:v>Belgium</c:v>
                </c:pt>
                <c:pt idx="4">
                  <c:v>China Shandong</c:v>
                </c:pt>
                <c:pt idx="5">
                  <c:v>Chesapeake Bay (USA)</c:v>
                </c:pt>
                <c:pt idx="6">
                  <c:v>Korea</c:v>
                </c:pt>
                <c:pt idx="7">
                  <c:v>Morocco</c:v>
                </c:pt>
                <c:pt idx="8">
                  <c:v>Ukraine</c:v>
                </c:pt>
                <c:pt idx="9">
                  <c:v>Paraguay</c:v>
                </c:pt>
                <c:pt idx="10">
                  <c:v>Argentina</c:v>
                </c:pt>
                <c:pt idx="11">
                  <c:v>Azraq Oasis (Jordan)</c:v>
                </c:pt>
                <c:pt idx="12">
                  <c:v>South Africa</c:v>
                </c:pt>
                <c:pt idx="13">
                  <c:v>Lake Burullus (Egypt)</c:v>
                </c:pt>
              </c:strCache>
            </c:strRef>
          </c:cat>
          <c:val>
            <c:numRef>
              <c:f>RapidEye_Acquisitions_Report!$B$25:$B$38</c:f>
              <c:numCache>
                <c:formatCode>0.0</c:formatCode>
                <c:ptCount val="14"/>
                <c:pt idx="0">
                  <c:v>0.0</c:v>
                </c:pt>
                <c:pt idx="1">
                  <c:v>16.66666666666666</c:v>
                </c:pt>
                <c:pt idx="2">
                  <c:v>23.07692307692308</c:v>
                </c:pt>
                <c:pt idx="3">
                  <c:v>23.33333333333328</c:v>
                </c:pt>
                <c:pt idx="4">
                  <c:v>30.0</c:v>
                </c:pt>
                <c:pt idx="5">
                  <c:v>37.03703703703704</c:v>
                </c:pt>
                <c:pt idx="6">
                  <c:v>40.74074074074074</c:v>
                </c:pt>
                <c:pt idx="7">
                  <c:v>43.33333333333334</c:v>
                </c:pt>
                <c:pt idx="8">
                  <c:v>43.33333333333334</c:v>
                </c:pt>
                <c:pt idx="9">
                  <c:v>44.44444444444429</c:v>
                </c:pt>
                <c:pt idx="10">
                  <c:v>44.44444444444429</c:v>
                </c:pt>
                <c:pt idx="11">
                  <c:v>53.84615384615386</c:v>
                </c:pt>
                <c:pt idx="12">
                  <c:v>63.33333333333333</c:v>
                </c:pt>
                <c:pt idx="13">
                  <c:v>65.3846153846154</c:v>
                </c:pt>
              </c:numCache>
            </c:numRef>
          </c:val>
        </c:ser>
        <c:ser>
          <c:idx val="1"/>
          <c:order val="1"/>
          <c:tx>
            <c:strRef>
              <c:f>RapidEye_Acquisitions_Report!$C$24</c:f>
              <c:strCache>
                <c:ptCount val="1"/>
                <c:pt idx="0">
                  <c:v>Partially Clouded (%)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RapidEye_Acquisitions_Report!$A$25:$A$38</c:f>
              <c:strCache>
                <c:ptCount val="14"/>
                <c:pt idx="0">
                  <c:v>Gabon</c:v>
                </c:pt>
                <c:pt idx="1">
                  <c:v>Ethiopia</c:v>
                </c:pt>
                <c:pt idx="2">
                  <c:v>Ngombe (Rep. of Congo)</c:v>
                </c:pt>
                <c:pt idx="3">
                  <c:v>Belgium</c:v>
                </c:pt>
                <c:pt idx="4">
                  <c:v>China Shandong</c:v>
                </c:pt>
                <c:pt idx="5">
                  <c:v>Chesapeake Bay (USA)</c:v>
                </c:pt>
                <c:pt idx="6">
                  <c:v>Korea</c:v>
                </c:pt>
                <c:pt idx="7">
                  <c:v>Morocco</c:v>
                </c:pt>
                <c:pt idx="8">
                  <c:v>Ukraine</c:v>
                </c:pt>
                <c:pt idx="9">
                  <c:v>Paraguay</c:v>
                </c:pt>
                <c:pt idx="10">
                  <c:v>Argentina</c:v>
                </c:pt>
                <c:pt idx="11">
                  <c:v>Azraq Oasis (Jordan)</c:v>
                </c:pt>
                <c:pt idx="12">
                  <c:v>South Africa</c:v>
                </c:pt>
                <c:pt idx="13">
                  <c:v>Lake Burullus (Egypt)</c:v>
                </c:pt>
              </c:strCache>
            </c:strRef>
          </c:cat>
          <c:val>
            <c:numRef>
              <c:f>RapidEye_Acquisitions_Report!$C$25:$C$38</c:f>
              <c:numCache>
                <c:formatCode>0.0</c:formatCode>
                <c:ptCount val="14"/>
                <c:pt idx="0">
                  <c:v>4.166666666666666</c:v>
                </c:pt>
                <c:pt idx="1">
                  <c:v>33.33333333333333</c:v>
                </c:pt>
                <c:pt idx="2">
                  <c:v>15.38461538461538</c:v>
                </c:pt>
                <c:pt idx="3">
                  <c:v>20.0</c:v>
                </c:pt>
                <c:pt idx="4">
                  <c:v>26.66666666666667</c:v>
                </c:pt>
                <c:pt idx="5">
                  <c:v>7.407407407407407</c:v>
                </c:pt>
                <c:pt idx="6">
                  <c:v>3.703703703703703</c:v>
                </c:pt>
                <c:pt idx="7">
                  <c:v>16.66666666666666</c:v>
                </c:pt>
                <c:pt idx="8">
                  <c:v>13.33333333333333</c:v>
                </c:pt>
                <c:pt idx="9">
                  <c:v>11.11111111111111</c:v>
                </c:pt>
                <c:pt idx="10">
                  <c:v>11.11111111111111</c:v>
                </c:pt>
                <c:pt idx="11">
                  <c:v>23.07692307692308</c:v>
                </c:pt>
                <c:pt idx="12">
                  <c:v>6.666666666666667</c:v>
                </c:pt>
                <c:pt idx="13">
                  <c:v>15.38461538461538</c:v>
                </c:pt>
              </c:numCache>
            </c:numRef>
          </c:val>
        </c:ser>
        <c:ser>
          <c:idx val="2"/>
          <c:order val="2"/>
          <c:tx>
            <c:strRef>
              <c:f>RapidEye_Acquisitions_Report!$D$24</c:f>
              <c:strCache>
                <c:ptCount val="1"/>
                <c:pt idx="0">
                  <c:v>Clouded (%)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RapidEye_Acquisitions_Report!$A$25:$A$38</c:f>
              <c:strCache>
                <c:ptCount val="14"/>
                <c:pt idx="0">
                  <c:v>Gabon</c:v>
                </c:pt>
                <c:pt idx="1">
                  <c:v>Ethiopia</c:v>
                </c:pt>
                <c:pt idx="2">
                  <c:v>Ngombe (Rep. of Congo)</c:v>
                </c:pt>
                <c:pt idx="3">
                  <c:v>Belgium</c:v>
                </c:pt>
                <c:pt idx="4">
                  <c:v>China Shandong</c:v>
                </c:pt>
                <c:pt idx="5">
                  <c:v>Chesapeake Bay (USA)</c:v>
                </c:pt>
                <c:pt idx="6">
                  <c:v>Korea</c:v>
                </c:pt>
                <c:pt idx="7">
                  <c:v>Morocco</c:v>
                </c:pt>
                <c:pt idx="8">
                  <c:v>Ukraine</c:v>
                </c:pt>
                <c:pt idx="9">
                  <c:v>Paraguay</c:v>
                </c:pt>
                <c:pt idx="10">
                  <c:v>Argentina</c:v>
                </c:pt>
                <c:pt idx="11">
                  <c:v>Azraq Oasis (Jordan)</c:v>
                </c:pt>
                <c:pt idx="12">
                  <c:v>South Africa</c:v>
                </c:pt>
                <c:pt idx="13">
                  <c:v>Lake Burullus (Egypt)</c:v>
                </c:pt>
              </c:strCache>
            </c:strRef>
          </c:cat>
          <c:val>
            <c:numRef>
              <c:f>RapidEye_Acquisitions_Report!$D$25:$D$38</c:f>
              <c:numCache>
                <c:formatCode>0.0</c:formatCode>
                <c:ptCount val="14"/>
                <c:pt idx="0">
                  <c:v>91.66666666666665</c:v>
                </c:pt>
                <c:pt idx="1">
                  <c:v>40.0</c:v>
                </c:pt>
                <c:pt idx="2">
                  <c:v>50.0</c:v>
                </c:pt>
                <c:pt idx="3">
                  <c:v>50.0</c:v>
                </c:pt>
                <c:pt idx="4">
                  <c:v>36.66666666666651</c:v>
                </c:pt>
                <c:pt idx="5">
                  <c:v>48.14814814814815</c:v>
                </c:pt>
                <c:pt idx="6">
                  <c:v>33.33333333333333</c:v>
                </c:pt>
                <c:pt idx="7">
                  <c:v>36.66666666666651</c:v>
                </c:pt>
                <c:pt idx="8">
                  <c:v>40.0</c:v>
                </c:pt>
                <c:pt idx="9">
                  <c:v>29.62962962962963</c:v>
                </c:pt>
                <c:pt idx="10">
                  <c:v>29.62962962962963</c:v>
                </c:pt>
                <c:pt idx="11">
                  <c:v>11.53846153846154</c:v>
                </c:pt>
                <c:pt idx="12">
                  <c:v>16.66666666666666</c:v>
                </c:pt>
                <c:pt idx="13">
                  <c:v>3.846153846153846</c:v>
                </c:pt>
              </c:numCache>
            </c:numRef>
          </c:val>
        </c:ser>
        <c:ser>
          <c:idx val="3"/>
          <c:order val="3"/>
          <c:tx>
            <c:strRef>
              <c:f>RapidEye_Acquisitions_Report!$E$24</c:f>
              <c:strCache>
                <c:ptCount val="1"/>
                <c:pt idx="0">
                  <c:v>Technical Issue (%)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RapidEye_Acquisitions_Report!$A$25:$A$38</c:f>
              <c:strCache>
                <c:ptCount val="14"/>
                <c:pt idx="0">
                  <c:v>Gabon</c:v>
                </c:pt>
                <c:pt idx="1">
                  <c:v>Ethiopia</c:v>
                </c:pt>
                <c:pt idx="2">
                  <c:v>Ngombe (Rep. of Congo)</c:v>
                </c:pt>
                <c:pt idx="3">
                  <c:v>Belgium</c:v>
                </c:pt>
                <c:pt idx="4">
                  <c:v>China Shandong</c:v>
                </c:pt>
                <c:pt idx="5">
                  <c:v>Chesapeake Bay (USA)</c:v>
                </c:pt>
                <c:pt idx="6">
                  <c:v>Korea</c:v>
                </c:pt>
                <c:pt idx="7">
                  <c:v>Morocco</c:v>
                </c:pt>
                <c:pt idx="8">
                  <c:v>Ukraine</c:v>
                </c:pt>
                <c:pt idx="9">
                  <c:v>Paraguay</c:v>
                </c:pt>
                <c:pt idx="10">
                  <c:v>Argentina</c:v>
                </c:pt>
                <c:pt idx="11">
                  <c:v>Azraq Oasis (Jordan)</c:v>
                </c:pt>
                <c:pt idx="12">
                  <c:v>South Africa</c:v>
                </c:pt>
                <c:pt idx="13">
                  <c:v>Lake Burullus (Egypt)</c:v>
                </c:pt>
              </c:strCache>
            </c:strRef>
          </c:cat>
          <c:val>
            <c:numRef>
              <c:f>RapidEye_Acquisitions_Report!$E$25:$E$38</c:f>
              <c:numCache>
                <c:formatCode>0.0</c:formatCode>
                <c:ptCount val="14"/>
                <c:pt idx="0">
                  <c:v>4.166666666666666</c:v>
                </c:pt>
                <c:pt idx="1">
                  <c:v>10.0</c:v>
                </c:pt>
                <c:pt idx="2">
                  <c:v>11.53846153846154</c:v>
                </c:pt>
                <c:pt idx="3">
                  <c:v>6.666666666666667</c:v>
                </c:pt>
                <c:pt idx="4">
                  <c:v>6.666666666666667</c:v>
                </c:pt>
                <c:pt idx="5">
                  <c:v>7.407407407407407</c:v>
                </c:pt>
                <c:pt idx="6">
                  <c:v>22.22222222222218</c:v>
                </c:pt>
                <c:pt idx="7">
                  <c:v>3.333333333333333</c:v>
                </c:pt>
                <c:pt idx="8">
                  <c:v>3.333333333333333</c:v>
                </c:pt>
                <c:pt idx="9">
                  <c:v>14.81481481481481</c:v>
                </c:pt>
                <c:pt idx="10">
                  <c:v>14.81481481481481</c:v>
                </c:pt>
                <c:pt idx="11">
                  <c:v>11.53846153846154</c:v>
                </c:pt>
                <c:pt idx="12">
                  <c:v>13.33333333333333</c:v>
                </c:pt>
                <c:pt idx="13">
                  <c:v>15.38461538461538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736442664"/>
        <c:axId val="-866425560"/>
        <c:axId val="0"/>
      </c:bar3DChart>
      <c:catAx>
        <c:axId val="-73644266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-866425560"/>
        <c:crosses val="autoZero"/>
        <c:auto val="1"/>
        <c:lblAlgn val="ctr"/>
        <c:lblOffset val="100"/>
        <c:noMultiLvlLbl val="0"/>
      </c:catAx>
      <c:valAx>
        <c:axId val="-866425560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-7364426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36955176832368"/>
          <c:y val="0.00417179413773153"/>
          <c:w val="0.806645210700482"/>
          <c:h val="0.0683571240383535"/>
        </c:manualLayout>
      </c:layout>
      <c:overlay val="0"/>
      <c:spPr>
        <a:ln>
          <a:solidFill>
            <a:sysClr val="windowText" lastClr="000000"/>
          </a:solidFill>
        </a:ln>
      </c:spPr>
      <c:txPr>
        <a:bodyPr/>
        <a:lstStyle/>
        <a:p>
          <a:pPr>
            <a:defRPr sz="11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2" tIns="45840" rIns="91682" bIns="45840" numCol="1" anchor="t" anchorCtr="0" compatLnSpc="1">
            <a:prstTxWarp prst="textNoShape">
              <a:avLst/>
            </a:prstTxWarp>
          </a:bodyPr>
          <a:lstStyle>
            <a:lvl1pPr defTabSz="915988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2" tIns="45840" rIns="91682" bIns="4584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625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2" tIns="45840" rIns="91682" bIns="45840" numCol="1" anchor="b" anchorCtr="0" compatLnSpc="1">
            <a:prstTxWarp prst="textNoShape">
              <a:avLst/>
            </a:prstTxWarp>
          </a:bodyPr>
          <a:lstStyle>
            <a:lvl1pPr defTabSz="915988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5625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2" tIns="45840" rIns="91682" bIns="4584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70C1F87-CD41-47BD-8C9C-BD798C9010F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3264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49" tIns="44175" rIns="88349" bIns="44175" numCol="1" anchor="t" anchorCtr="0" compatLnSpc="1">
            <a:prstTxWarp prst="textNoShape">
              <a:avLst/>
            </a:prstTxWarp>
          </a:bodyPr>
          <a:lstStyle>
            <a:lvl1pPr defTabSz="884238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1913" y="0"/>
            <a:ext cx="2921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49" tIns="44175" rIns="88349" bIns="44175" numCol="1" anchor="t" anchorCtr="0" compatLnSpc="1">
            <a:prstTxWarp prst="textNoShape">
              <a:avLst/>
            </a:prstTxWarp>
          </a:bodyPr>
          <a:lstStyle>
            <a:lvl1pPr algn="r" defTabSz="884238">
              <a:defRPr sz="1200" smtClean="0"/>
            </a:lvl1pPr>
          </a:lstStyle>
          <a:p>
            <a:pPr>
              <a:defRPr/>
            </a:pPr>
            <a:fld id="{10D34FE0-FA72-469C-A285-A2EB0A7E4925}" type="datetimeFigureOut">
              <a:rPr lang="en-US"/>
              <a:pPr>
                <a:defRPr/>
              </a:pPr>
              <a:t>27.02.14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0413" y="739775"/>
            <a:ext cx="534670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8688"/>
            <a:ext cx="5040313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49" tIns="44175" rIns="88349" bIns="441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77375"/>
            <a:ext cx="2922588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49" tIns="44175" rIns="88349" bIns="44175" numCol="1" anchor="b" anchorCtr="0" compatLnSpc="1">
            <a:prstTxWarp prst="textNoShape">
              <a:avLst/>
            </a:prstTxWarp>
          </a:bodyPr>
          <a:lstStyle>
            <a:lvl1pPr defTabSz="884238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1913" y="9477375"/>
            <a:ext cx="2921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49" tIns="44175" rIns="88349" bIns="44175" numCol="1" anchor="b" anchorCtr="0" compatLnSpc="1">
            <a:prstTxWarp prst="textNoShape">
              <a:avLst/>
            </a:prstTxWarp>
          </a:bodyPr>
          <a:lstStyle>
            <a:lvl1pPr algn="r" defTabSz="884238">
              <a:defRPr sz="1200" smtClean="0"/>
            </a:lvl1pPr>
          </a:lstStyle>
          <a:p>
            <a:pPr>
              <a:defRPr/>
            </a:pPr>
            <a:fld id="{9105210F-1707-48E3-92F4-8B8F6890F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98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A mockup of the high-resolution images that the future Sentinel-2 mission will deliver. Using 82 observations from the German </a:t>
            </a:r>
            <a:r>
              <a:rPr lang="en-US" sz="1200" kern="120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RapidEye</a:t>
            </a:r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 satellites, the image covers the border area of northern Switzerland, southern Germany and eastern France, and includes a small portion of Austria and </a:t>
            </a:r>
            <a:r>
              <a:rPr lang="en-US" sz="1200" kern="120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Lichtenstein.This</a:t>
            </a:r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 mosaic shows what a Sentinel-2 product could look like, with a swath of 290 km and a resolution of 10 m per pixel.</a:t>
            </a:r>
          </a:p>
          <a:p>
            <a:endParaRPr lang="en-US" sz="1200" kern="1200" dirty="0" smtClean="0">
              <a:solidFill>
                <a:schemeClr val="tx1"/>
              </a:solidFill>
              <a:latin typeface="Calibri" pitchFamily="34" charset="0"/>
              <a:ea typeface="+mn-ea"/>
              <a:cs typeface="+mn-cs"/>
            </a:endParaRPr>
          </a:p>
          <a:p>
            <a:r>
              <a:rPr lang="en-US" dirty="0" smtClean="0"/>
              <a:t>Based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RapidEye</a:t>
            </a:r>
            <a:r>
              <a:rPr lang="en-US" baseline="0" dirty="0" smtClean="0"/>
              <a:t> data sets – freely available, disseminated at the S2 preparatory symposium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05210F-1707-48E3-92F4-8B8F6890F2B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55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56F-A994-1F4D-860F-7A18B3ED7C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4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7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37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6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92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050" y="4924431"/>
            <a:ext cx="3003550" cy="1114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0" y="4924431"/>
            <a:ext cx="3003550" cy="1114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5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8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96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7" y="195267"/>
            <a:ext cx="7441140" cy="947733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73676" y="4354517"/>
            <a:ext cx="1539875" cy="16843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4051" y="4354517"/>
            <a:ext cx="4467225" cy="16843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7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08027" y="4354517"/>
            <a:ext cx="4594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" rIns="36000" bIns="3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 smtClean="0"/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026" y="4924429"/>
            <a:ext cx="66738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" rIns="36000" bIns="36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pic>
        <p:nvPicPr>
          <p:cNvPr id="1029" name="Picture 18" descr="signature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" y="6327779"/>
            <a:ext cx="9901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header_silver_gradient_02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90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5" r:id="rId8"/>
    <p:sldLayoutId id="2147483914" r:id="rId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ED1B34"/>
        </a:buClr>
        <a:buChar char="•"/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buChar char="–"/>
        <a:defRPr sz="2800">
          <a:solidFill>
            <a:schemeClr val="bg2"/>
          </a:solidFill>
          <a:latin typeface="NotesSoft-Bold" pitchFamily="2" charset="0"/>
        </a:defRPr>
      </a:lvl2pPr>
      <a:lvl3pPr marL="1825625" indent="-419100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buChar char="•"/>
        <a:defRPr sz="2800">
          <a:solidFill>
            <a:schemeClr val="bg2"/>
          </a:solidFill>
          <a:latin typeface="NotesSoft-Bold" pitchFamily="2" charset="0"/>
        </a:defRPr>
      </a:lvl3pPr>
      <a:lvl4pPr marL="2424113" indent="-419100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buChar char="–"/>
        <a:defRPr sz="2800">
          <a:solidFill>
            <a:schemeClr val="bg2"/>
          </a:solidFill>
          <a:latin typeface="NotesSoft-Bold" pitchFamily="2" charset="0"/>
        </a:defRPr>
      </a:lvl4pPr>
      <a:lvl5pPr marL="3022600" indent="-419100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buChar char="»"/>
        <a:defRPr sz="2800">
          <a:solidFill>
            <a:schemeClr val="bg2"/>
          </a:solidFill>
          <a:latin typeface="NotesSoft-Bold" pitchFamily="2" charset="0"/>
        </a:defRPr>
      </a:lvl5pPr>
      <a:lvl6pPr marL="3479800" indent="-419100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2800">
          <a:solidFill>
            <a:schemeClr val="bg2"/>
          </a:solidFill>
          <a:latin typeface="NotesSoft-Bold" pitchFamily="2" charset="0"/>
        </a:defRPr>
      </a:lvl6pPr>
      <a:lvl7pPr marL="3937000" indent="-419100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2800">
          <a:solidFill>
            <a:schemeClr val="bg2"/>
          </a:solidFill>
          <a:latin typeface="NotesSoft-Bold" pitchFamily="2" charset="0"/>
        </a:defRPr>
      </a:lvl7pPr>
      <a:lvl8pPr marL="4394200" indent="-419100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2800">
          <a:solidFill>
            <a:schemeClr val="bg2"/>
          </a:solidFill>
          <a:latin typeface="NotesSoft-Bold" pitchFamily="2" charset="0"/>
        </a:defRPr>
      </a:lvl8pPr>
      <a:lvl9pPr marL="4851400" indent="-419100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2800">
          <a:solidFill>
            <a:schemeClr val="bg2"/>
          </a:solidFill>
          <a:latin typeface="NotesSoft-Bold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13.jpeg"/><Relationship Id="rId8" Type="http://schemas.openxmlformats.org/officeDocument/2006/relationships/image" Target="../media/image31.emf"/><Relationship Id="rId9" Type="http://schemas.openxmlformats.org/officeDocument/2006/relationships/image" Target="../media/image25.png"/><Relationship Id="rId10" Type="http://schemas.openxmlformats.org/officeDocument/2006/relationships/image" Target="../media/image32.png"/><Relationship Id="rId11" Type="http://schemas.openxmlformats.org/officeDocument/2006/relationships/image" Target="../media/image2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34.png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4.emf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35.png"/><Relationship Id="rId7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tif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jpg"/><Relationship Id="rId9" Type="http://schemas.openxmlformats.org/officeDocument/2006/relationships/image" Target="../media/image26.emf"/><Relationship Id="rId10" Type="http://schemas.openxmlformats.org/officeDocument/2006/relationships/image" Target="../media/image2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tif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jpg"/><Relationship Id="rId9" Type="http://schemas.openxmlformats.org/officeDocument/2006/relationships/image" Target="../media/image26.emf"/><Relationship Id="rId10" Type="http://schemas.openxmlformats.org/officeDocument/2006/relationships/image" Target="../media/image2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Relationship Id="rId3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entinel2_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4075" y="0"/>
            <a:ext cx="14215476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5" name="Rectangle 12"/>
          <p:cNvSpPr txBox="1">
            <a:spLocks noChangeArrowheads="1"/>
          </p:cNvSpPr>
          <p:nvPr/>
        </p:nvSpPr>
        <p:spPr bwMode="auto">
          <a:xfrm>
            <a:off x="7200902" y="5505123"/>
            <a:ext cx="2476498" cy="425777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" rIns="36000" bIns="360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Char char="•"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–"/>
              <a:defRPr sz="2800">
                <a:solidFill>
                  <a:schemeClr val="bg2"/>
                </a:solidFill>
                <a:latin typeface="NotesSoft-Bold" pitchFamily="2" charset="0"/>
              </a:defRPr>
            </a:lvl2pPr>
            <a:lvl3pPr marL="1825625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•"/>
              <a:defRPr sz="2800">
                <a:solidFill>
                  <a:schemeClr val="bg2"/>
                </a:solidFill>
                <a:latin typeface="NotesSoft-Bold" pitchFamily="2" charset="0"/>
              </a:defRPr>
            </a:lvl3pPr>
            <a:lvl4pPr marL="2424113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–"/>
              <a:defRPr sz="2800">
                <a:solidFill>
                  <a:schemeClr val="bg2"/>
                </a:solidFill>
                <a:latin typeface="NotesSoft-Bold" pitchFamily="2" charset="0"/>
              </a:defRPr>
            </a:lvl4pPr>
            <a:lvl5pPr marL="3022600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»"/>
              <a:defRPr sz="2800">
                <a:solidFill>
                  <a:schemeClr val="bg2"/>
                </a:solidFill>
                <a:latin typeface="NotesSoft-Bold" pitchFamily="2" charset="0"/>
              </a:defRPr>
            </a:lvl5pPr>
            <a:lvl6pPr marL="34798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6pPr>
            <a:lvl7pPr marL="39370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7pPr>
            <a:lvl8pPr marL="43942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8pPr>
            <a:lvl9pPr marL="48514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9pPr>
          </a:lstStyle>
          <a:p>
            <a:pPr marL="0" indent="0" eaLnBrk="1" hangingPunct="1">
              <a:buNone/>
            </a:pPr>
            <a:r>
              <a:rPr lang="en-US" sz="2400" b="1" dirty="0" smtClean="0">
                <a:latin typeface="Arial" pitchFamily="-1" charset="0"/>
                <a:ea typeface="Times New Roman" pitchFamily="-1" charset="0"/>
                <a:cs typeface="Times New Roman" pitchFamily="-1" charset="0"/>
              </a:rPr>
              <a:t>Benjamin Koetz</a:t>
            </a:r>
          </a:p>
        </p:txBody>
      </p:sp>
      <p:sp>
        <p:nvSpPr>
          <p:cNvPr id="6" name="Rectangle 10"/>
          <p:cNvSpPr txBox="1">
            <a:spLocks noChangeArrowheads="1"/>
          </p:cNvSpPr>
          <p:nvPr/>
        </p:nvSpPr>
        <p:spPr bwMode="auto">
          <a:xfrm>
            <a:off x="122771" y="5199204"/>
            <a:ext cx="7078129" cy="144289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36000" tIns="3600" rIns="36000" bIns="36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it-IT" sz="3600" dirty="0" smtClean="0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rPr>
              <a:t>Sentinel</a:t>
            </a:r>
            <a:r>
              <a:rPr lang="it-IT" sz="3600" dirty="0" smtClean="0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rPr>
              <a:t>-2</a:t>
            </a:r>
          </a:p>
          <a:p>
            <a:pPr algn="ctr" eaLnBrk="1" hangingPunct="1"/>
            <a:r>
              <a:rPr lang="it-IT" sz="3400" dirty="0" smtClean="0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it-IT" sz="3400" dirty="0" smtClean="0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rPr>
              <a:t>for </a:t>
            </a:r>
            <a:r>
              <a:rPr lang="it-IT" sz="3400" dirty="0" err="1" smtClean="0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rPr>
              <a:t>Agricultural</a:t>
            </a:r>
            <a:r>
              <a:rPr lang="it-IT" sz="3400" dirty="0" smtClean="0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it-IT" sz="3400" dirty="0" err="1" smtClean="0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rPr>
              <a:t>monitoring</a:t>
            </a:r>
            <a:endParaRPr lang="it-IT" sz="3400" dirty="0">
              <a:solidFill>
                <a:srgbClr val="FFFFFF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678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3825" y="1217613"/>
            <a:ext cx="9445625" cy="173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536575" lvl="1" indent="-285750">
              <a:spcBef>
                <a:spcPts val="600"/>
              </a:spcBef>
              <a:spcAft>
                <a:spcPts val="0"/>
              </a:spcAft>
              <a:buClr>
                <a:srgbClr val="0098DB"/>
              </a:buClr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Systematic acquisition of:</a:t>
            </a:r>
          </a:p>
          <a:p>
            <a:pPr marL="1165225" lvl="2" indent="-457200">
              <a:spcBef>
                <a:spcPts val="600"/>
              </a:spcBef>
              <a:spcAft>
                <a:spcPts val="0"/>
              </a:spcAft>
              <a:buClr>
                <a:srgbClr val="0098DB"/>
              </a:buClr>
              <a:buFont typeface="Wingdings" charset="2"/>
              <a:buChar char="ü"/>
              <a:defRPr/>
            </a:pP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All land surfaces (-56° and +84° latitude);</a:t>
            </a:r>
          </a:p>
          <a:p>
            <a:pPr marL="1165225" lvl="2" indent="-457200">
              <a:spcBef>
                <a:spcPts val="600"/>
              </a:spcBef>
              <a:spcAft>
                <a:spcPts val="0"/>
              </a:spcAft>
              <a:buClr>
                <a:srgbClr val="0098DB"/>
              </a:buClr>
              <a:buFont typeface="Wingdings" charset="2"/>
              <a:buChar char="ü"/>
              <a:defRPr/>
            </a:pP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Major (greater than 100 km</a:t>
            </a:r>
            <a:r>
              <a:rPr lang="en-US" sz="1600" baseline="30000" dirty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size) and EU islands;</a:t>
            </a:r>
          </a:p>
          <a:p>
            <a:pPr marL="1165225" lvl="2" indent="-457200">
              <a:spcBef>
                <a:spcPts val="600"/>
              </a:spcBef>
              <a:spcAft>
                <a:spcPts val="0"/>
              </a:spcAft>
              <a:buClr>
                <a:srgbClr val="0098DB"/>
              </a:buClr>
              <a:buFont typeface="Wingdings" charset="2"/>
              <a:buChar char="ü"/>
              <a:defRPr/>
            </a:pP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Coastal/inland waters, Mediterranean Sea and all closed seas;</a:t>
            </a:r>
          </a:p>
          <a:p>
            <a:pPr marL="1165225" lvl="2" indent="-457200">
              <a:spcBef>
                <a:spcPts val="600"/>
              </a:spcBef>
              <a:spcAft>
                <a:spcPts val="0"/>
              </a:spcAft>
              <a:buClr>
                <a:srgbClr val="0098DB"/>
              </a:buClr>
              <a:buFont typeface="Wingdings" charset="2"/>
              <a:buChar char="ü"/>
              <a:defRPr/>
            </a:pP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Cal/Val sites.</a:t>
            </a:r>
            <a:endParaRPr lang="en-US" sz="1400" dirty="0">
              <a:latin typeface="Verdana"/>
              <a:cs typeface="Verdana"/>
            </a:endParaRPr>
          </a:p>
        </p:txBody>
      </p:sp>
      <p:sp>
        <p:nvSpPr>
          <p:cNvPr id="71682" name="Rectangle 24"/>
          <p:cNvSpPr>
            <a:spLocks noChangeArrowheads="1"/>
          </p:cNvSpPr>
          <p:nvPr/>
        </p:nvSpPr>
        <p:spPr bwMode="auto">
          <a:xfrm>
            <a:off x="234949" y="315575"/>
            <a:ext cx="806238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buFont typeface="Verdana" charset="0"/>
              <a:buNone/>
            </a:pPr>
            <a:r>
              <a:rPr lang="en-GB" sz="2200" b="1" dirty="0">
                <a:solidFill>
                  <a:schemeClr val="bg1"/>
                </a:solidFill>
              </a:rPr>
              <a:t>What is clear: at the end of the S2 ramp-up phase</a:t>
            </a:r>
          </a:p>
        </p:txBody>
      </p:sp>
      <p:pic>
        <p:nvPicPr>
          <p:cNvPr id="7" name="Picture 2" descr="effcov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6"/>
          <a:stretch>
            <a:fillRect/>
          </a:stretch>
        </p:blipFill>
        <p:spPr bwMode="auto">
          <a:xfrm>
            <a:off x="1484313" y="2943225"/>
            <a:ext cx="6178550" cy="3873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48343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65475"/>
            <a:ext cx="9944051" cy="4299618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Sentinel-2 for Agriculture </a:t>
            </a:r>
            <a:br>
              <a:rPr lang="en-US" dirty="0" smtClean="0"/>
            </a:br>
            <a:r>
              <a:rPr lang="en-US" b="0" dirty="0" smtClean="0"/>
              <a:t>Preparatory Activities S2 for Agriculture</a:t>
            </a:r>
            <a:endParaRPr lang="en-US" b="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2634436"/>
            <a:ext cx="9906000" cy="4211053"/>
          </a:xfrm>
          <a:prstGeom prst="rect">
            <a:avLst/>
          </a:prstGeom>
          <a:solidFill>
            <a:schemeClr val="accent2">
              <a:alpha val="48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20000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Resolution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temporal frequency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Sentinel-2 present unique opportunities for agricultural monitoring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20000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Agricultural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Needs &amp; Drivers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High temporal crop dynamics</a:t>
            </a:r>
          </a:p>
          <a:p>
            <a:pPr marL="342900" marR="0" lvl="0" indent="-3429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Large variability of crops / practices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Wide range of applications (local – global)</a:t>
            </a:r>
          </a:p>
          <a:p>
            <a:pPr marL="0" indent="0">
              <a:buClr>
                <a:schemeClr val="bg2"/>
              </a:buClr>
              <a:buNone/>
            </a:pPr>
            <a:r>
              <a:rPr lang="en-US" sz="2000" b="1" dirty="0" smtClean="0"/>
              <a:t>Project </a:t>
            </a:r>
            <a:r>
              <a:rPr lang="en-US" sz="2000" b="1" dirty="0"/>
              <a:t>Set-up</a:t>
            </a:r>
          </a:p>
          <a:p>
            <a:pPr marL="651600" lvl="1" indent="-2736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sz="2000" b="1" dirty="0" smtClean="0"/>
              <a:t>Team: </a:t>
            </a:r>
            <a:r>
              <a:rPr lang="en-US" sz="2000" b="1" dirty="0"/>
              <a:t>UCL, CESBIO, CS-France, CS-Rumania</a:t>
            </a:r>
          </a:p>
          <a:p>
            <a:pPr marL="651600" lvl="1" indent="-2736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sz="2000" b="1" dirty="0"/>
              <a:t>Time Frame: 3 years, KO January 2014</a:t>
            </a:r>
          </a:p>
          <a:p>
            <a:pPr marL="651600" lvl="1" indent="-2736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sz="2000" b="1" dirty="0"/>
              <a:t>Budget: 1.5 </a:t>
            </a:r>
            <a:r>
              <a:rPr lang="en-US" sz="2000" b="1" dirty="0" err="1"/>
              <a:t>Meuro</a:t>
            </a:r>
            <a:endParaRPr lang="en-US" sz="2000" b="1" dirty="0"/>
          </a:p>
        </p:txBody>
      </p:sp>
      <p:pic>
        <p:nvPicPr>
          <p:cNvPr id="3" name="Picture 2" descr="sentinel2_agriculture_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35" y="118531"/>
            <a:ext cx="4847165" cy="3462261"/>
          </a:xfrm>
          <a:prstGeom prst="rect">
            <a:avLst/>
          </a:prstGeom>
        </p:spPr>
      </p:pic>
      <p:pic>
        <p:nvPicPr>
          <p:cNvPr id="6" name="Picture 3" descr="toget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035" y="1987539"/>
            <a:ext cx="1676498" cy="46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5" y="1981201"/>
            <a:ext cx="2562983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4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068" y="2600735"/>
            <a:ext cx="2226732" cy="20559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" y="4318001"/>
            <a:ext cx="2562983" cy="44026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09332" y="195267"/>
            <a:ext cx="5621867" cy="947733"/>
          </a:xfrm>
        </p:spPr>
        <p:txBody>
          <a:bodyPr/>
          <a:lstStyle/>
          <a:p>
            <a:r>
              <a:rPr lang="en-US" dirty="0" smtClean="0"/>
              <a:t>Sentinel-2 for Agriculture:</a:t>
            </a:r>
            <a:br>
              <a:rPr lang="en-US" dirty="0" smtClean="0"/>
            </a:br>
            <a:r>
              <a:rPr lang="en-US" dirty="0" smtClean="0"/>
              <a:t>Objectives &amp; Concept </a:t>
            </a:r>
            <a:endParaRPr lang="en-US" dirty="0"/>
          </a:p>
        </p:txBody>
      </p:sp>
      <p:sp>
        <p:nvSpPr>
          <p:cNvPr id="6" name="Chevron 5"/>
          <p:cNvSpPr/>
          <p:nvPr/>
        </p:nvSpPr>
        <p:spPr bwMode="auto">
          <a:xfrm>
            <a:off x="33875" y="1354668"/>
            <a:ext cx="3369538" cy="1129900"/>
          </a:xfrm>
          <a:prstGeom prst="chevron">
            <a:avLst/>
          </a:prstGeom>
          <a:solidFill>
            <a:schemeClr val="bg2">
              <a:lumMod val="75000"/>
              <a:alpha val="7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4114800">
              <a:defRPr/>
            </a:pPr>
            <a:r>
              <a:rPr lang="en-US" sz="2000" dirty="0">
                <a:ea typeface="+mn-ea"/>
                <a:cs typeface="+mn-cs"/>
              </a:rPr>
              <a:t>Algorithm Development </a:t>
            </a:r>
          </a:p>
        </p:txBody>
      </p:sp>
      <p:sp>
        <p:nvSpPr>
          <p:cNvPr id="7" name="Chevron 6"/>
          <p:cNvSpPr/>
          <p:nvPr/>
        </p:nvSpPr>
        <p:spPr bwMode="auto">
          <a:xfrm>
            <a:off x="3255709" y="1354668"/>
            <a:ext cx="3369538" cy="1129900"/>
          </a:xfrm>
          <a:prstGeom prst="chevron">
            <a:avLst/>
          </a:prstGeom>
          <a:solidFill>
            <a:schemeClr val="bg2">
              <a:lumMod val="75000"/>
              <a:alpha val="5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4114800">
              <a:defRPr/>
            </a:pPr>
            <a:r>
              <a:rPr lang="en-US" sz="2000" dirty="0">
                <a:ea typeface="+mn-ea"/>
                <a:cs typeface="+mn-cs"/>
              </a:rPr>
              <a:t>Prototypes of EO products </a:t>
            </a:r>
          </a:p>
        </p:txBody>
      </p:sp>
      <p:sp>
        <p:nvSpPr>
          <p:cNvPr id="8" name="Chevron 7"/>
          <p:cNvSpPr/>
          <p:nvPr/>
        </p:nvSpPr>
        <p:spPr bwMode="auto">
          <a:xfrm>
            <a:off x="6519523" y="1371600"/>
            <a:ext cx="3369538" cy="1112967"/>
          </a:xfrm>
          <a:prstGeom prst="chevron">
            <a:avLst/>
          </a:prstGeom>
          <a:solidFill>
            <a:schemeClr val="bg2">
              <a:lumMod val="75000"/>
              <a:alpha val="3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bIns="140400" anchor="ctr"/>
          <a:lstStyle/>
          <a:p>
            <a:pPr algn="ctr" defTabSz="4114800">
              <a:defRPr/>
            </a:pPr>
            <a:r>
              <a:rPr lang="en-US" sz="2000" dirty="0">
                <a:ea typeface="+mn-ea"/>
                <a:cs typeface="+mn-cs"/>
              </a:rPr>
              <a:t>Demonstration </a:t>
            </a:r>
            <a:r>
              <a:rPr lang="en-US" sz="2000" dirty="0" smtClean="0">
                <a:ea typeface="+mn-ea"/>
                <a:cs typeface="+mn-cs"/>
              </a:rPr>
              <a:t>&amp; Validation</a:t>
            </a:r>
            <a:endParaRPr lang="en-US" sz="2000" dirty="0">
              <a:ea typeface="+mn-ea"/>
              <a:cs typeface="+mn-cs"/>
            </a:endParaRPr>
          </a:p>
        </p:txBody>
      </p:sp>
      <p:sp>
        <p:nvSpPr>
          <p:cNvPr id="9" name="TextBox 111"/>
          <p:cNvSpPr txBox="1">
            <a:spLocks noChangeArrowheads="1"/>
          </p:cNvSpPr>
          <p:nvPr/>
        </p:nvSpPr>
        <p:spPr bwMode="auto">
          <a:xfrm>
            <a:off x="142625" y="4910665"/>
            <a:ext cx="312550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Main Design Activities</a:t>
            </a:r>
            <a:r>
              <a:rPr lang="en-US" sz="2000" dirty="0"/>
              <a:t>: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/>
              <a:t> User Requirements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EO product specification</a:t>
            </a:r>
            <a:endParaRPr lang="en-US" sz="2000" dirty="0"/>
          </a:p>
          <a:p>
            <a:pPr eaLnBrk="1" hangingPunct="1"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Algorithm Development </a:t>
            </a:r>
            <a:endParaRPr lang="en-US" sz="2000" dirty="0"/>
          </a:p>
          <a:p>
            <a:pPr eaLnBrk="1" hangingPunct="1"/>
            <a:endParaRPr lang="en-US" sz="2000" dirty="0"/>
          </a:p>
        </p:txBody>
      </p:sp>
      <p:sp>
        <p:nvSpPr>
          <p:cNvPr id="10" name="TextBox 112"/>
          <p:cNvSpPr txBox="1">
            <a:spLocks noChangeArrowheads="1"/>
          </p:cNvSpPr>
          <p:nvPr/>
        </p:nvSpPr>
        <p:spPr bwMode="auto">
          <a:xfrm>
            <a:off x="3268133" y="4944534"/>
            <a:ext cx="338666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Processing </a:t>
            </a:r>
            <a:r>
              <a:rPr lang="en-US" sz="2000" b="1" dirty="0" smtClean="0"/>
              <a:t>System</a:t>
            </a:r>
            <a:r>
              <a:rPr lang="en-US" sz="2000" dirty="0" smtClean="0"/>
              <a:t>:</a:t>
            </a:r>
            <a:endParaRPr lang="en-US" sz="2000" dirty="0"/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/>
              <a:t> 4 agricultural EO products 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/>
              <a:t> Open source system</a:t>
            </a:r>
            <a:endParaRPr lang="en-US" sz="2000" dirty="0"/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/>
              <a:t> Testing </a:t>
            </a:r>
            <a:r>
              <a:rPr lang="en-US" sz="2000" dirty="0"/>
              <a:t>&amp; validating of EO </a:t>
            </a:r>
            <a:r>
              <a:rPr lang="en-US" sz="2000" dirty="0" smtClean="0"/>
              <a:t>prototypes (12 sites)</a:t>
            </a:r>
            <a:endParaRPr lang="en-US" sz="2000" dirty="0"/>
          </a:p>
        </p:txBody>
      </p:sp>
      <p:sp>
        <p:nvSpPr>
          <p:cNvPr id="11" name="TextBox 113"/>
          <p:cNvSpPr txBox="1">
            <a:spLocks noChangeArrowheads="1"/>
          </p:cNvSpPr>
          <p:nvPr/>
        </p:nvSpPr>
        <p:spPr bwMode="auto">
          <a:xfrm>
            <a:off x="6687464" y="4961467"/>
            <a:ext cx="3218536" cy="16312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/>
              <a:t>Use cases</a:t>
            </a:r>
            <a:r>
              <a:rPr lang="en-US" sz="2000" dirty="0" smtClean="0"/>
              <a:t>:</a:t>
            </a:r>
            <a:endParaRPr lang="en-US" sz="2000" dirty="0"/>
          </a:p>
          <a:p>
            <a:pPr eaLnBrk="1" hangingPunct="1">
              <a:buFont typeface="Arial" charset="0"/>
              <a:buChar char="•"/>
            </a:pPr>
            <a:r>
              <a:rPr lang="en-US" sz="2000" dirty="0"/>
              <a:t> 3 national </a:t>
            </a:r>
            <a:r>
              <a:rPr lang="en-US" sz="2000" dirty="0" err="1"/>
              <a:t>coverages</a:t>
            </a:r>
            <a:r>
              <a:rPr lang="en-US" sz="2000" dirty="0"/>
              <a:t> &amp; 5 </a:t>
            </a:r>
            <a:r>
              <a:rPr lang="en-US" sz="2000" dirty="0" smtClean="0"/>
              <a:t>local sites (290x290 km)</a:t>
            </a:r>
            <a:endParaRPr lang="en-US" sz="2000" dirty="0"/>
          </a:p>
          <a:p>
            <a:pPr eaLnBrk="1" hangingPunct="1"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Validation </a:t>
            </a:r>
            <a:r>
              <a:rPr lang="en-US" sz="2000" dirty="0"/>
              <a:t>of </a:t>
            </a:r>
            <a:r>
              <a:rPr lang="en-US" sz="2000" dirty="0" smtClean="0"/>
              <a:t>EO products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Transfer to national users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7" y="2538973"/>
            <a:ext cx="1530081" cy="153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15" y="2777127"/>
            <a:ext cx="1521875" cy="153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98" y="3014804"/>
            <a:ext cx="1530081" cy="153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Sentinel2-01-LR 05200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34391" y="2544168"/>
            <a:ext cx="2340276" cy="1583829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70" y="3708400"/>
            <a:ext cx="2036372" cy="88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togeth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369" y="4561406"/>
            <a:ext cx="1676498" cy="46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Magnetic Disk 21"/>
          <p:cNvSpPr/>
          <p:nvPr/>
        </p:nvSpPr>
        <p:spPr>
          <a:xfrm>
            <a:off x="3183461" y="2709334"/>
            <a:ext cx="762009" cy="982134"/>
          </a:xfrm>
          <a:prstGeom prst="flowChartMagneticDisk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ightning Bolt 23"/>
          <p:cNvSpPr/>
          <p:nvPr/>
        </p:nvSpPr>
        <p:spPr>
          <a:xfrm>
            <a:off x="3369737" y="3115734"/>
            <a:ext cx="440267" cy="440267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8317" y="3725332"/>
            <a:ext cx="647884" cy="558800"/>
          </a:xfrm>
          <a:prstGeom prst="rect">
            <a:avLst/>
          </a:prstGeom>
        </p:spPr>
      </p:pic>
      <p:pic>
        <p:nvPicPr>
          <p:cNvPr id="21" name="Picture 20" descr="sentinel2_agriculture_logo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364" y="-524938"/>
            <a:ext cx="3204632" cy="22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8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09332" y="195267"/>
            <a:ext cx="5621867" cy="947733"/>
          </a:xfrm>
        </p:spPr>
        <p:txBody>
          <a:bodyPr/>
          <a:lstStyle/>
          <a:p>
            <a:r>
              <a:rPr lang="en-US" dirty="0" smtClean="0"/>
              <a:t>Sentinel-2 for Agriculture:</a:t>
            </a:r>
            <a:br>
              <a:rPr lang="en-US" dirty="0" smtClean="0"/>
            </a:br>
            <a:r>
              <a:rPr lang="en-US" dirty="0" smtClean="0"/>
              <a:t>Project Implementation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800" y="1190624"/>
            <a:ext cx="9042400" cy="56673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Char char="•"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–"/>
              <a:defRPr sz="2800">
                <a:solidFill>
                  <a:schemeClr val="bg2"/>
                </a:solidFill>
                <a:latin typeface="NotesSoft-Bold" pitchFamily="2" charset="0"/>
              </a:defRPr>
            </a:lvl2pPr>
            <a:lvl3pPr marL="1825625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•"/>
              <a:defRPr sz="2800">
                <a:solidFill>
                  <a:schemeClr val="bg2"/>
                </a:solidFill>
                <a:latin typeface="NotesSoft-Bold" pitchFamily="2" charset="0"/>
              </a:defRPr>
            </a:lvl3pPr>
            <a:lvl4pPr marL="2424113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–"/>
              <a:defRPr sz="2800">
                <a:solidFill>
                  <a:schemeClr val="bg2"/>
                </a:solidFill>
                <a:latin typeface="NotesSoft-Bold" pitchFamily="2" charset="0"/>
              </a:defRPr>
            </a:lvl4pPr>
            <a:lvl5pPr marL="3022600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»"/>
              <a:defRPr sz="2800">
                <a:solidFill>
                  <a:schemeClr val="bg2"/>
                </a:solidFill>
                <a:latin typeface="NotesSoft-Bold" pitchFamily="2" charset="0"/>
              </a:defRPr>
            </a:lvl5pPr>
            <a:lvl6pPr marL="34798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6pPr>
            <a:lvl7pPr marL="39370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7pPr>
            <a:lvl8pPr marL="43942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8pPr>
            <a:lvl9pPr marL="48514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9pPr>
          </a:lstStyle>
          <a:p>
            <a:pPr marL="0" indent="0">
              <a:buClr>
                <a:schemeClr val="bg2"/>
              </a:buClr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Sentinel-2 Time Series </a:t>
            </a:r>
            <a:r>
              <a:rPr lang="en-US" sz="2000" dirty="0" smtClean="0">
                <a:solidFill>
                  <a:schemeClr val="tx1"/>
                </a:solidFill>
              </a:rPr>
              <a:t>(February-June 2013)</a:t>
            </a:r>
            <a:endParaRPr lang="en-US" sz="2000" dirty="0" smtClean="0"/>
          </a:p>
          <a:p>
            <a:pPr marL="651600" lvl="1" indent="-273600">
              <a:buClr>
                <a:schemeClr val="bg2"/>
              </a:buClr>
              <a:buFont typeface="Arial"/>
              <a:buChar char="•"/>
            </a:pPr>
            <a:r>
              <a:rPr lang="en-US" sz="2000" dirty="0" smtClean="0"/>
              <a:t>SPOT4: 5 days, 20 m, 60x60 km2 (CESBIO/CNES)</a:t>
            </a:r>
          </a:p>
          <a:p>
            <a:pPr marL="651600" lvl="1" indent="-273600">
              <a:buClr>
                <a:schemeClr val="bg2"/>
              </a:buClr>
              <a:buFont typeface="Arial"/>
              <a:buChar char="•"/>
            </a:pPr>
            <a:r>
              <a:rPr lang="en-US" sz="2000" dirty="0" err="1" smtClean="0"/>
              <a:t>RapidEye</a:t>
            </a:r>
            <a:r>
              <a:rPr lang="en-US" sz="2000" dirty="0" smtClean="0"/>
              <a:t>: 5 days, 5 m, 25x25 km2</a:t>
            </a:r>
          </a:p>
          <a:p>
            <a:pPr marL="651600" lvl="1" indent="-273600">
              <a:buClr>
                <a:schemeClr val="bg2"/>
              </a:buClr>
              <a:buFont typeface="Arial"/>
              <a:buChar char="•"/>
            </a:pPr>
            <a:r>
              <a:rPr lang="en-US" sz="2000" dirty="0" smtClean="0"/>
              <a:t>Landsat-8: 16 days, 30 m, 180x180 km2</a:t>
            </a:r>
          </a:p>
          <a:p>
            <a:pPr marL="0" indent="0">
              <a:buClr>
                <a:schemeClr val="bg2"/>
              </a:buClr>
              <a:buNone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0" indent="0">
              <a:buClr>
                <a:schemeClr val="bg2"/>
              </a:buClr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buClr>
                <a:schemeClr val="bg2"/>
              </a:buClr>
              <a:buNone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0" indent="0">
              <a:buClr>
                <a:schemeClr val="bg2"/>
              </a:buClr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Agricultural EO products</a:t>
            </a:r>
          </a:p>
          <a:p>
            <a:pPr marL="651600" lvl="1" indent="-273600" defTabSz="4114800">
              <a:lnSpc>
                <a:spcPct val="130000"/>
              </a:lnSpc>
              <a:buClr>
                <a:schemeClr val="bg2"/>
              </a:buClr>
              <a:buFont typeface="Arial"/>
              <a:buChar char="•"/>
              <a:defRPr/>
            </a:pPr>
            <a:r>
              <a:rPr lang="en-US" dirty="0"/>
              <a:t>Dynamic Cropland mask</a:t>
            </a:r>
          </a:p>
          <a:p>
            <a:pPr marL="651600" lvl="1" indent="-2736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dirty="0"/>
              <a:t>Cultivated </a:t>
            </a:r>
            <a:r>
              <a:rPr lang="en-US" dirty="0" smtClean="0"/>
              <a:t>crop type &amp; area</a:t>
            </a:r>
          </a:p>
          <a:p>
            <a:pPr marL="651600" lvl="1" indent="-2736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dirty="0"/>
              <a:t>Crop condition indicator / </a:t>
            </a:r>
            <a:r>
              <a:rPr lang="en-US" dirty="0" smtClean="0"/>
              <a:t>biophysical var.</a:t>
            </a:r>
          </a:p>
          <a:p>
            <a:pPr marL="651600" lvl="1" indent="-2736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dirty="0" smtClean="0"/>
              <a:t>Cloud </a:t>
            </a:r>
            <a:r>
              <a:rPr lang="en-US" dirty="0"/>
              <a:t>free S2 composites </a:t>
            </a:r>
          </a:p>
          <a:p>
            <a:pPr marL="378000" lvl="1" indent="0" defTabSz="4114800">
              <a:lnSpc>
                <a:spcPct val="130000"/>
              </a:lnSpc>
              <a:buClr>
                <a:schemeClr val="bg2"/>
              </a:buClr>
              <a:buNone/>
              <a:defRPr/>
            </a:pP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5655733" y="2025312"/>
            <a:ext cx="4174063" cy="2140287"/>
            <a:chOff x="876300" y="3252499"/>
            <a:chExt cx="7112000" cy="3550247"/>
          </a:xfrm>
        </p:grpSpPr>
        <p:pic>
          <p:nvPicPr>
            <p:cNvPr id="9" name="Picture 8" descr="Screen Shot 2013-09-05 at 14.58.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" y="3252499"/>
              <a:ext cx="7112000" cy="3550247"/>
            </a:xfrm>
            <a:prstGeom prst="rect">
              <a:avLst/>
            </a:prstGeom>
          </p:spPr>
        </p:pic>
        <p:sp>
          <p:nvSpPr>
            <p:cNvPr id="10" name="5-Point Star 9"/>
            <p:cNvSpPr/>
            <p:nvPr/>
          </p:nvSpPr>
          <p:spPr>
            <a:xfrm>
              <a:off x="1460500" y="6489700"/>
              <a:ext cx="355600" cy="27940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1574800" y="6210300"/>
              <a:ext cx="355600" cy="27940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4241800" y="6286500"/>
              <a:ext cx="355600" cy="27940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3556000" y="3365500"/>
              <a:ext cx="355600" cy="27940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4381500" y="3403600"/>
              <a:ext cx="355600" cy="27940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7213600" y="4013200"/>
              <a:ext cx="355600" cy="27940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3111500" y="4140200"/>
              <a:ext cx="355600" cy="27940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4622800" y="5029200"/>
              <a:ext cx="355600" cy="27940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926" y="1490133"/>
            <a:ext cx="3154405" cy="54186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773326" y="4488820"/>
            <a:ext cx="2910416" cy="2369180"/>
            <a:chOff x="6383867" y="4488820"/>
            <a:chExt cx="2910416" cy="2369180"/>
          </a:xfrm>
        </p:grpSpPr>
        <p:pic>
          <p:nvPicPr>
            <p:cNvPr id="27" name="Picture 26" descr="Screen Shot 2013-11-17 at 18.34.3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867" y="4488820"/>
              <a:ext cx="2910416" cy="236918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485452" y="4800601"/>
              <a:ext cx="27093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FREE access: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http://</a:t>
              </a:r>
              <a:r>
                <a:rPr lang="en-US" sz="1400" b="1" dirty="0" err="1">
                  <a:solidFill>
                    <a:srgbClr val="FF0000"/>
                  </a:solidFill>
                </a:rPr>
                <a:t>due.esrin.esa.int</a:t>
              </a:r>
              <a:r>
                <a:rPr lang="en-US" sz="1400" b="1" dirty="0">
                  <a:solidFill>
                    <a:srgbClr val="FF0000"/>
                  </a:solidFill>
                </a:rPr>
                <a:t>/s2t5.php</a:t>
              </a:r>
              <a:endParaRPr lang="en-US" sz="1400" b="1" dirty="0" smtClean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Picture 19" descr="sentinel2_agriculture_log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364" y="-524938"/>
            <a:ext cx="3204632" cy="22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4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09332" y="195267"/>
            <a:ext cx="5621867" cy="947733"/>
          </a:xfrm>
        </p:spPr>
        <p:txBody>
          <a:bodyPr/>
          <a:lstStyle/>
          <a:p>
            <a:r>
              <a:rPr lang="en-US" dirty="0" smtClean="0"/>
              <a:t>Sentinel-2 for Agriculture:</a:t>
            </a:r>
            <a:br>
              <a:rPr lang="en-US" dirty="0" smtClean="0"/>
            </a:br>
            <a:r>
              <a:rPr lang="en-US" dirty="0" smtClean="0"/>
              <a:t>Test sites &amp; demonstration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484" y="1439326"/>
            <a:ext cx="3496114" cy="745074"/>
          </a:xfrm>
          <a:prstGeom prst="rect">
            <a:avLst/>
          </a:prstGeom>
        </p:spPr>
      </p:pic>
      <p:pic>
        <p:nvPicPr>
          <p:cNvPr id="13" name="Picture 12" descr="sentinel2_agriculture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364" y="-524938"/>
            <a:ext cx="3204632" cy="2289023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792636"/>
              </p:ext>
            </p:extLst>
          </p:nvPr>
        </p:nvGraphicFramePr>
        <p:xfrm>
          <a:off x="306940" y="1265761"/>
          <a:ext cx="5905500" cy="588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Document" r:id="rId5" imgW="5905500" imgH="5880100" progId="Word.Document.12">
                  <p:embed/>
                </p:oleObj>
              </mc:Choice>
              <mc:Fallback>
                <p:oleObj name="Document" r:id="rId5" imgW="5905500" imgH="5880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6940" y="1265761"/>
                        <a:ext cx="5905500" cy="588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6621563" y="3657599"/>
            <a:ext cx="3064295" cy="3499724"/>
            <a:chOff x="6249037" y="3657599"/>
            <a:chExt cx="3064295" cy="3499724"/>
          </a:xfrm>
        </p:grpSpPr>
        <p:pic>
          <p:nvPicPr>
            <p:cNvPr id="17" name="Picture 3" descr="togeth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9037" y="3657599"/>
              <a:ext cx="2835695" cy="78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349999" y="4572000"/>
              <a:ext cx="296333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Potential National </a:t>
              </a:r>
            </a:p>
            <a:p>
              <a:r>
                <a:rPr lang="en-US" b="1" dirty="0" smtClean="0"/>
                <a:t>Demonstration:</a:t>
              </a:r>
            </a:p>
            <a:p>
              <a:pPr marL="285750" lvl="0" indent="-285750">
                <a:buFontTx/>
                <a:buChar char="-"/>
              </a:pPr>
              <a:r>
                <a:rPr lang="en-US" dirty="0" smtClean="0"/>
                <a:t>Sudan</a:t>
              </a:r>
              <a:endParaRPr lang="en-US" dirty="0"/>
            </a:p>
            <a:p>
              <a:pPr marL="285750" lvl="0" indent="-285750">
                <a:buFontTx/>
                <a:buChar char="-"/>
              </a:pPr>
              <a:r>
                <a:rPr lang="en-US" dirty="0" smtClean="0"/>
                <a:t>Morocco</a:t>
              </a:r>
              <a:endParaRPr lang="en-US" dirty="0"/>
            </a:p>
            <a:p>
              <a:pPr marL="285750" lvl="0" indent="-285750">
                <a:buFontTx/>
                <a:buChar char="-"/>
              </a:pPr>
              <a:r>
                <a:rPr lang="en-US" dirty="0" smtClean="0"/>
                <a:t>Malawi</a:t>
              </a:r>
            </a:p>
            <a:p>
              <a:pPr marL="285750" lvl="0" indent="-285750">
                <a:buFontTx/>
                <a:buChar char="-"/>
              </a:pPr>
              <a:r>
                <a:rPr lang="en-US" dirty="0" smtClean="0"/>
                <a:t>Pakistan</a:t>
              </a:r>
            </a:p>
            <a:p>
              <a:pPr marL="285750" lvl="0" indent="-285750">
                <a:buFontTx/>
                <a:buChar char="-"/>
              </a:pPr>
              <a:r>
                <a:rPr lang="en-US" dirty="0" smtClean="0"/>
                <a:t>Russia</a:t>
              </a:r>
            </a:p>
            <a:p>
              <a:pPr marL="285750" lvl="0" indent="-285750">
                <a:buFontTx/>
                <a:buChar char="-"/>
              </a:pPr>
              <a:r>
                <a:rPr lang="en-US" dirty="0" smtClean="0"/>
                <a:t>Ukraine  </a:t>
              </a:r>
              <a:endParaRPr lang="en-US" dirty="0"/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4834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09332" y="195267"/>
            <a:ext cx="5621867" cy="947733"/>
          </a:xfrm>
        </p:spPr>
        <p:txBody>
          <a:bodyPr/>
          <a:lstStyle/>
          <a:p>
            <a:r>
              <a:rPr lang="en-US" dirty="0" smtClean="0"/>
              <a:t>Sentinel-2 for Agriculture:</a:t>
            </a:r>
            <a:br>
              <a:rPr lang="en-US" dirty="0" smtClean="0"/>
            </a:br>
            <a:r>
              <a:rPr lang="en-US" dirty="0" smtClean="0"/>
              <a:t>Expected Outcome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-16933" y="1173692"/>
            <a:ext cx="9922933" cy="56843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Char char="•"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–"/>
              <a:defRPr sz="2800">
                <a:solidFill>
                  <a:schemeClr val="bg2"/>
                </a:solidFill>
                <a:latin typeface="NotesSoft-Bold" pitchFamily="2" charset="0"/>
              </a:defRPr>
            </a:lvl2pPr>
            <a:lvl3pPr marL="1825625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•"/>
              <a:defRPr sz="2800">
                <a:solidFill>
                  <a:schemeClr val="bg2"/>
                </a:solidFill>
                <a:latin typeface="NotesSoft-Bold" pitchFamily="2" charset="0"/>
              </a:defRPr>
            </a:lvl3pPr>
            <a:lvl4pPr marL="2424113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–"/>
              <a:defRPr sz="2800">
                <a:solidFill>
                  <a:schemeClr val="bg2"/>
                </a:solidFill>
                <a:latin typeface="NotesSoft-Bold" pitchFamily="2" charset="0"/>
              </a:defRPr>
            </a:lvl4pPr>
            <a:lvl5pPr marL="3022600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»"/>
              <a:defRPr sz="2800">
                <a:solidFill>
                  <a:schemeClr val="bg2"/>
                </a:solidFill>
                <a:latin typeface="NotesSoft-Bold" pitchFamily="2" charset="0"/>
              </a:defRPr>
            </a:lvl5pPr>
            <a:lvl6pPr marL="34798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6pPr>
            <a:lvl7pPr marL="39370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7pPr>
            <a:lvl8pPr marL="43942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8pPr>
            <a:lvl9pPr marL="48514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9pPr>
          </a:lstStyle>
          <a:p>
            <a:pPr marL="0" lvl="1" indent="0" defTabSz="4114800">
              <a:buClr>
                <a:schemeClr val="bg2"/>
              </a:buClr>
              <a:buNone/>
              <a:defRPr/>
            </a:pPr>
            <a:r>
              <a:rPr lang="en-US" sz="1800" b="1" dirty="0" smtClean="0">
                <a:solidFill>
                  <a:srgbClr val="4D4F53"/>
                </a:solidFill>
                <a:latin typeface="+mn-lt"/>
              </a:rPr>
              <a:t>Preparation for national to regional agricultural monitoring based on Sentinel-2</a:t>
            </a:r>
          </a:p>
          <a:p>
            <a:pPr marL="941387" lvl="2" indent="-342900" defTabSz="4114800">
              <a:lnSpc>
                <a:spcPct val="130000"/>
              </a:lnSpc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dirty="0">
                <a:latin typeface="+mn-lt"/>
              </a:rPr>
              <a:t>R&amp;D for full exploitation of temporal &amp; spatial resolution of </a:t>
            </a:r>
            <a:r>
              <a:rPr lang="en-US" sz="1800" dirty="0" smtClean="0">
                <a:latin typeface="+mn-lt"/>
              </a:rPr>
              <a:t>S2</a:t>
            </a:r>
            <a:endParaRPr lang="en-US" sz="1800" dirty="0">
              <a:latin typeface="+mn-lt"/>
            </a:endParaRPr>
          </a:p>
          <a:p>
            <a:pPr marL="0" lvl="1" indent="0" defTabSz="4114800">
              <a:lnSpc>
                <a:spcPct val="150000"/>
              </a:lnSpc>
              <a:buClr>
                <a:schemeClr val="bg2"/>
              </a:buClr>
              <a:buNone/>
              <a:defRPr/>
            </a:pPr>
            <a:r>
              <a:rPr lang="en-US" sz="1800" b="1" dirty="0">
                <a:solidFill>
                  <a:srgbClr val="4D4F53"/>
                </a:solidFill>
                <a:latin typeface="+mn-lt"/>
              </a:rPr>
              <a:t>Consolidate Best Practices for EO agricultural monitoring</a:t>
            </a:r>
          </a:p>
          <a:p>
            <a:pPr marL="941387" lvl="2" indent="-3429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dirty="0">
                <a:latin typeface="+mn-lt"/>
              </a:rPr>
              <a:t>Benchmarking &amp; validation of algorithms for 4 EO products </a:t>
            </a:r>
            <a:endParaRPr lang="en-US" sz="1800" dirty="0" smtClean="0">
              <a:latin typeface="+mn-lt"/>
            </a:endParaRPr>
          </a:p>
          <a:p>
            <a:pPr marL="941387" lvl="2" indent="-3429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dirty="0" smtClean="0">
                <a:latin typeface="+mn-lt"/>
              </a:rPr>
              <a:t>Testing products over a wide range of conditions (JECAM community)</a:t>
            </a:r>
            <a:endParaRPr lang="en-US" sz="1800" b="1" dirty="0" smtClean="0">
              <a:solidFill>
                <a:schemeClr val="tx1"/>
              </a:solidFill>
              <a:latin typeface="+mn-lt"/>
            </a:endParaRPr>
          </a:p>
          <a:p>
            <a:pPr marL="0" lvl="1" indent="0" defTabSz="4114800">
              <a:lnSpc>
                <a:spcPct val="150000"/>
              </a:lnSpc>
              <a:buClr>
                <a:schemeClr val="bg2"/>
              </a:buClr>
              <a:buNone/>
              <a:defRPr/>
            </a:pPr>
            <a:r>
              <a:rPr lang="en-US" sz="1800" b="1" dirty="0">
                <a:solidFill>
                  <a:srgbClr val="4D4F53"/>
                </a:solidFill>
                <a:latin typeface="+mn-lt"/>
              </a:rPr>
              <a:t>Strengthening National Capacity for Agricultural Monitoring</a:t>
            </a:r>
          </a:p>
          <a:p>
            <a:pPr marL="941387" lvl="2" indent="-3429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dirty="0">
                <a:latin typeface="+mn-lt"/>
              </a:rPr>
              <a:t>Open source </a:t>
            </a:r>
            <a:r>
              <a:rPr lang="en-US" sz="1800" dirty="0" smtClean="0">
                <a:latin typeface="+mn-lt"/>
              </a:rPr>
              <a:t>system </a:t>
            </a:r>
            <a:r>
              <a:rPr lang="en-US" sz="1800" dirty="0">
                <a:latin typeface="+mn-lt"/>
              </a:rPr>
              <a:t>supporting </a:t>
            </a:r>
            <a:r>
              <a:rPr lang="en-US" sz="1800" b="1" dirty="0">
                <a:latin typeface="+mn-lt"/>
              </a:rPr>
              <a:t>national reporting </a:t>
            </a:r>
            <a:r>
              <a:rPr lang="en-US" sz="1800" b="1" dirty="0" smtClean="0">
                <a:latin typeface="+mn-lt"/>
              </a:rPr>
              <a:t>&amp; food </a:t>
            </a:r>
            <a:r>
              <a:rPr lang="en-US" sz="1800" b="1" dirty="0">
                <a:latin typeface="+mn-lt"/>
              </a:rPr>
              <a:t>security</a:t>
            </a:r>
            <a:r>
              <a:rPr lang="en-US" sz="1800" dirty="0">
                <a:latin typeface="+mn-lt"/>
              </a:rPr>
              <a:t> </a:t>
            </a:r>
            <a:endParaRPr lang="en-US" sz="1800" dirty="0" smtClean="0">
              <a:latin typeface="+mn-lt"/>
            </a:endParaRPr>
          </a:p>
          <a:p>
            <a:pPr marL="941387" lvl="2" indent="-3429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dirty="0" smtClean="0">
                <a:latin typeface="+mn-lt"/>
              </a:rPr>
              <a:t>Transfer to users including local system installation &amp; training</a:t>
            </a:r>
          </a:p>
          <a:p>
            <a:pPr marL="941387" lvl="2" indent="-3429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dirty="0" smtClean="0">
                <a:latin typeface="+mn-lt"/>
              </a:rPr>
              <a:t>Demonstration of validated agricultural EO products at national scale</a:t>
            </a:r>
            <a:endParaRPr lang="en-US" sz="1800" dirty="0">
              <a:latin typeface="+mn-lt"/>
            </a:endParaRPr>
          </a:p>
          <a:p>
            <a:pPr marL="0" indent="0">
              <a:lnSpc>
                <a:spcPct val="150000"/>
              </a:lnSpc>
              <a:buClr>
                <a:schemeClr val="bg2"/>
              </a:buClr>
              <a:buNone/>
            </a:pPr>
            <a:r>
              <a:rPr lang="en-US" sz="1800" b="1" dirty="0">
                <a:solidFill>
                  <a:srgbClr val="4D4F53"/>
                </a:solidFill>
              </a:rPr>
              <a:t>User &amp; Partners</a:t>
            </a:r>
          </a:p>
          <a:p>
            <a:pPr marL="651600" lvl="1" indent="-273600">
              <a:buClr>
                <a:schemeClr val="bg2"/>
              </a:buClr>
              <a:buFont typeface="Arial"/>
              <a:buChar char="•"/>
            </a:pPr>
            <a:r>
              <a:rPr lang="en-US" sz="1800" dirty="0" smtClean="0">
                <a:latin typeface="+mn-lt"/>
              </a:rPr>
              <a:t>15+ committed key users: national institutions, experts, </a:t>
            </a:r>
            <a:r>
              <a:rPr lang="en-US" sz="1800" dirty="0" err="1" smtClean="0">
                <a:latin typeface="+mn-lt"/>
              </a:rPr>
              <a:t>internat.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o</a:t>
            </a:r>
            <a:r>
              <a:rPr lang="en-US" sz="1800" dirty="0" smtClean="0">
                <a:latin typeface="+mn-lt"/>
              </a:rPr>
              <a:t>rganization</a:t>
            </a:r>
          </a:p>
          <a:p>
            <a:pPr marL="651600" lvl="1" indent="-273600">
              <a:buClr>
                <a:schemeClr val="bg2"/>
              </a:buClr>
              <a:buFont typeface="Arial"/>
              <a:buChar char="•"/>
            </a:pPr>
            <a:r>
              <a:rPr lang="en-US" sz="1800" dirty="0" smtClean="0">
                <a:latin typeface="+mn-lt"/>
              </a:rPr>
              <a:t>6 JECAM sites: Belgium, South Africa, Ukraine, China, Argentina, Paraguay +?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76" y="6095993"/>
            <a:ext cx="1183343" cy="7450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40" y="6095992"/>
            <a:ext cx="702733" cy="702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740" y="6214527"/>
            <a:ext cx="1205924" cy="524932"/>
          </a:xfrm>
          <a:prstGeom prst="rect">
            <a:avLst/>
          </a:prstGeom>
        </p:spPr>
      </p:pic>
      <p:pic>
        <p:nvPicPr>
          <p:cNvPr id="7" name="Picture 6" descr="English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75" y="6146794"/>
            <a:ext cx="971233" cy="617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141" y="6166820"/>
            <a:ext cx="1185334" cy="678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5074" y="6062127"/>
            <a:ext cx="872066" cy="872066"/>
          </a:xfrm>
          <a:prstGeom prst="rect">
            <a:avLst/>
          </a:prstGeom>
        </p:spPr>
      </p:pic>
      <p:pic>
        <p:nvPicPr>
          <p:cNvPr id="11" name="Picture 10" descr="Logo_RCMRD 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79" y="6180658"/>
            <a:ext cx="621830" cy="6009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4540" y="6316126"/>
            <a:ext cx="2065867" cy="440267"/>
          </a:xfrm>
          <a:prstGeom prst="rect">
            <a:avLst/>
          </a:prstGeom>
        </p:spPr>
      </p:pic>
      <p:pic>
        <p:nvPicPr>
          <p:cNvPr id="13" name="Picture 12" descr="sentinel2_agriculture_logo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364" y="-524938"/>
            <a:ext cx="3204632" cy="22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6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09332" y="195267"/>
            <a:ext cx="5621867" cy="947733"/>
          </a:xfrm>
        </p:spPr>
        <p:txBody>
          <a:bodyPr/>
          <a:lstStyle/>
          <a:p>
            <a:r>
              <a:rPr lang="en-US" dirty="0" smtClean="0"/>
              <a:t>Sentinel-2 for Agriculture:</a:t>
            </a:r>
            <a:br>
              <a:rPr lang="en-US" dirty="0" smtClean="0"/>
            </a:br>
            <a:r>
              <a:rPr lang="en-US" dirty="0" smtClean="0"/>
              <a:t>Expected Outcome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-16933" y="1173692"/>
            <a:ext cx="9922933" cy="56843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Char char="•"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–"/>
              <a:defRPr sz="2800">
                <a:solidFill>
                  <a:schemeClr val="bg2"/>
                </a:solidFill>
                <a:latin typeface="NotesSoft-Bold" pitchFamily="2" charset="0"/>
              </a:defRPr>
            </a:lvl2pPr>
            <a:lvl3pPr marL="1825625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•"/>
              <a:defRPr sz="2800">
                <a:solidFill>
                  <a:schemeClr val="bg2"/>
                </a:solidFill>
                <a:latin typeface="NotesSoft-Bold" pitchFamily="2" charset="0"/>
              </a:defRPr>
            </a:lvl3pPr>
            <a:lvl4pPr marL="2424113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–"/>
              <a:defRPr sz="2800">
                <a:solidFill>
                  <a:schemeClr val="bg2"/>
                </a:solidFill>
                <a:latin typeface="NotesSoft-Bold" pitchFamily="2" charset="0"/>
              </a:defRPr>
            </a:lvl4pPr>
            <a:lvl5pPr marL="3022600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»"/>
              <a:defRPr sz="2800">
                <a:solidFill>
                  <a:schemeClr val="bg2"/>
                </a:solidFill>
                <a:latin typeface="NotesSoft-Bold" pitchFamily="2" charset="0"/>
              </a:defRPr>
            </a:lvl5pPr>
            <a:lvl6pPr marL="34798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6pPr>
            <a:lvl7pPr marL="39370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7pPr>
            <a:lvl8pPr marL="43942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8pPr>
            <a:lvl9pPr marL="48514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9pPr>
          </a:lstStyle>
          <a:p>
            <a:pPr marL="0" lvl="1" indent="0" defTabSz="4114800">
              <a:buClr>
                <a:schemeClr val="bg2"/>
              </a:buClr>
              <a:buNone/>
              <a:defRPr/>
            </a:pPr>
            <a:r>
              <a:rPr lang="en-US" sz="1800" b="1" dirty="0" smtClean="0">
                <a:solidFill>
                  <a:srgbClr val="4D4F53"/>
                </a:solidFill>
                <a:latin typeface="+mn-lt"/>
              </a:rPr>
              <a:t>Preparation for national to regional agricultural monitoring based on Sentinel-2</a:t>
            </a:r>
          </a:p>
          <a:p>
            <a:pPr marL="941387" lvl="2" indent="-342900" defTabSz="4114800">
              <a:lnSpc>
                <a:spcPct val="130000"/>
              </a:lnSpc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dirty="0">
                <a:latin typeface="+mn-lt"/>
              </a:rPr>
              <a:t>R&amp;D for full exploitation of temporal &amp; spatial resolution of </a:t>
            </a:r>
            <a:r>
              <a:rPr lang="en-US" sz="1800" dirty="0" smtClean="0">
                <a:latin typeface="+mn-lt"/>
              </a:rPr>
              <a:t>S2</a:t>
            </a:r>
            <a:endParaRPr lang="en-US" sz="1800" dirty="0">
              <a:latin typeface="+mn-lt"/>
            </a:endParaRPr>
          </a:p>
          <a:p>
            <a:pPr marL="0" lvl="1" indent="0" defTabSz="4114800">
              <a:lnSpc>
                <a:spcPct val="150000"/>
              </a:lnSpc>
              <a:buClr>
                <a:schemeClr val="bg2"/>
              </a:buClr>
              <a:buNone/>
              <a:defRPr/>
            </a:pPr>
            <a:r>
              <a:rPr lang="en-US" sz="1800" b="1" dirty="0">
                <a:solidFill>
                  <a:srgbClr val="4D4F53"/>
                </a:solidFill>
                <a:latin typeface="+mn-lt"/>
              </a:rPr>
              <a:t>Consolidate Best Practices for EO agricultural monitoring</a:t>
            </a:r>
          </a:p>
          <a:p>
            <a:pPr marL="941387" lvl="2" indent="-3429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dirty="0">
                <a:latin typeface="+mn-lt"/>
              </a:rPr>
              <a:t>Benchmarking &amp; validation of algorithms for 4 EO products </a:t>
            </a:r>
            <a:endParaRPr lang="en-US" sz="1800" dirty="0" smtClean="0">
              <a:latin typeface="+mn-lt"/>
            </a:endParaRPr>
          </a:p>
          <a:p>
            <a:pPr marL="941387" lvl="2" indent="-3429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dirty="0" smtClean="0">
                <a:latin typeface="+mn-lt"/>
              </a:rPr>
              <a:t>Testing products over a wide range of conditions (JECAM community)</a:t>
            </a:r>
            <a:endParaRPr lang="en-US" sz="1800" b="1" dirty="0" smtClean="0">
              <a:solidFill>
                <a:schemeClr val="tx1"/>
              </a:solidFill>
              <a:latin typeface="+mn-lt"/>
            </a:endParaRPr>
          </a:p>
          <a:p>
            <a:pPr marL="0" lvl="1" indent="0" defTabSz="4114800">
              <a:lnSpc>
                <a:spcPct val="150000"/>
              </a:lnSpc>
              <a:buClr>
                <a:schemeClr val="bg2"/>
              </a:buClr>
              <a:buNone/>
              <a:defRPr/>
            </a:pPr>
            <a:r>
              <a:rPr lang="en-US" sz="1800" b="1" dirty="0">
                <a:solidFill>
                  <a:srgbClr val="4D4F53"/>
                </a:solidFill>
                <a:latin typeface="+mn-lt"/>
              </a:rPr>
              <a:t>Strengthening National Capacity for Agricultural Monitoring</a:t>
            </a:r>
          </a:p>
          <a:p>
            <a:pPr marL="941387" lvl="2" indent="-3429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dirty="0">
                <a:latin typeface="+mn-lt"/>
              </a:rPr>
              <a:t>Open source </a:t>
            </a:r>
            <a:r>
              <a:rPr lang="en-US" sz="1800" dirty="0" smtClean="0">
                <a:latin typeface="+mn-lt"/>
              </a:rPr>
              <a:t>system </a:t>
            </a:r>
            <a:r>
              <a:rPr lang="en-US" sz="1800" dirty="0">
                <a:latin typeface="+mn-lt"/>
              </a:rPr>
              <a:t>supporting </a:t>
            </a:r>
            <a:r>
              <a:rPr lang="en-US" sz="1800" b="1" dirty="0">
                <a:latin typeface="+mn-lt"/>
              </a:rPr>
              <a:t>national reporting </a:t>
            </a:r>
            <a:r>
              <a:rPr lang="en-US" sz="1800" b="1" dirty="0" smtClean="0">
                <a:latin typeface="+mn-lt"/>
              </a:rPr>
              <a:t>&amp; food </a:t>
            </a:r>
            <a:r>
              <a:rPr lang="en-US" sz="1800" b="1" dirty="0">
                <a:latin typeface="+mn-lt"/>
              </a:rPr>
              <a:t>security</a:t>
            </a:r>
            <a:r>
              <a:rPr lang="en-US" sz="1800" dirty="0">
                <a:latin typeface="+mn-lt"/>
              </a:rPr>
              <a:t> </a:t>
            </a:r>
            <a:endParaRPr lang="en-US" sz="1800" dirty="0" smtClean="0">
              <a:latin typeface="+mn-lt"/>
            </a:endParaRPr>
          </a:p>
          <a:p>
            <a:pPr marL="941387" lvl="2" indent="-3429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dirty="0" smtClean="0">
                <a:latin typeface="+mn-lt"/>
              </a:rPr>
              <a:t>Transfer to users including local system installation &amp; training</a:t>
            </a:r>
          </a:p>
          <a:p>
            <a:pPr marL="941387" lvl="2" indent="-342900" defTabSz="4114800"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dirty="0" smtClean="0">
                <a:latin typeface="+mn-lt"/>
              </a:rPr>
              <a:t>Demonstration of validated agricultural EO products at national scale</a:t>
            </a:r>
            <a:endParaRPr lang="en-US" sz="1800" dirty="0">
              <a:latin typeface="+mn-lt"/>
            </a:endParaRPr>
          </a:p>
          <a:p>
            <a:pPr marL="0" indent="0">
              <a:lnSpc>
                <a:spcPct val="150000"/>
              </a:lnSpc>
              <a:buClr>
                <a:schemeClr val="bg2"/>
              </a:buClr>
              <a:buNone/>
            </a:pPr>
            <a:r>
              <a:rPr lang="en-US" sz="1800" b="1" dirty="0">
                <a:solidFill>
                  <a:srgbClr val="4D4F53"/>
                </a:solidFill>
              </a:rPr>
              <a:t>User &amp; </a:t>
            </a:r>
            <a:r>
              <a:rPr lang="en-US" sz="1800" b="1" dirty="0" smtClean="0">
                <a:solidFill>
                  <a:srgbClr val="4D4F53"/>
                </a:solidFill>
              </a:rPr>
              <a:t>Partners </a:t>
            </a:r>
            <a:endParaRPr lang="en-US" sz="1800" b="1" dirty="0">
              <a:solidFill>
                <a:srgbClr val="4D4F53"/>
              </a:solidFill>
            </a:endParaRPr>
          </a:p>
          <a:p>
            <a:pPr marL="651600" lvl="1" indent="-273600">
              <a:buClr>
                <a:schemeClr val="bg2"/>
              </a:buClr>
              <a:buFont typeface="Arial"/>
              <a:buChar char="•"/>
            </a:pPr>
            <a:r>
              <a:rPr lang="en-US" sz="1800" dirty="0" smtClean="0">
                <a:latin typeface="+mn-lt"/>
              </a:rPr>
              <a:t>15+ committed key users: national institutions, experts, </a:t>
            </a:r>
            <a:r>
              <a:rPr lang="en-US" sz="1800" dirty="0" err="1" smtClean="0">
                <a:latin typeface="+mn-lt"/>
              </a:rPr>
              <a:t>internat.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o</a:t>
            </a:r>
            <a:r>
              <a:rPr lang="en-US" sz="1800" dirty="0" smtClean="0">
                <a:latin typeface="+mn-lt"/>
              </a:rPr>
              <a:t>rganization</a:t>
            </a:r>
          </a:p>
          <a:p>
            <a:pPr marL="651600" lvl="1" indent="-273600">
              <a:buClr>
                <a:schemeClr val="bg2"/>
              </a:buClr>
              <a:buFont typeface="Arial"/>
              <a:buChar char="•"/>
            </a:pPr>
            <a:r>
              <a:rPr lang="en-US" sz="1800" dirty="0" smtClean="0">
                <a:latin typeface="+mn-lt"/>
              </a:rPr>
              <a:t>6 JECAM sites: Belgium, South Africa, Ukraine, China, Argentina, Paraguay +?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76" y="6095993"/>
            <a:ext cx="1183343" cy="7450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40" y="6095992"/>
            <a:ext cx="702733" cy="702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740" y="6214527"/>
            <a:ext cx="1205924" cy="524932"/>
          </a:xfrm>
          <a:prstGeom prst="rect">
            <a:avLst/>
          </a:prstGeom>
        </p:spPr>
      </p:pic>
      <p:pic>
        <p:nvPicPr>
          <p:cNvPr id="7" name="Picture 6" descr="English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75" y="6146794"/>
            <a:ext cx="971233" cy="617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141" y="6166820"/>
            <a:ext cx="1185334" cy="678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5074" y="6062127"/>
            <a:ext cx="872066" cy="872066"/>
          </a:xfrm>
          <a:prstGeom prst="rect">
            <a:avLst/>
          </a:prstGeom>
        </p:spPr>
      </p:pic>
      <p:pic>
        <p:nvPicPr>
          <p:cNvPr id="11" name="Picture 10" descr="Logo_RCMRD 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79" y="6180658"/>
            <a:ext cx="621830" cy="6009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4540" y="6316126"/>
            <a:ext cx="2065867" cy="440267"/>
          </a:xfrm>
          <a:prstGeom prst="rect">
            <a:avLst/>
          </a:prstGeom>
        </p:spPr>
      </p:pic>
      <p:pic>
        <p:nvPicPr>
          <p:cNvPr id="13" name="Picture 12" descr="sentinel2_agriculture_logo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364" y="-524938"/>
            <a:ext cx="3204632" cy="22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6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Conclusions: </a:t>
            </a:r>
            <a:br>
              <a:rPr lang="en-US" dirty="0" smtClean="0"/>
            </a:br>
            <a:r>
              <a:rPr lang="en-US" dirty="0" smtClean="0"/>
              <a:t>Sentinel-2 Potential </a:t>
            </a:r>
            <a:r>
              <a:rPr lang="en-US" dirty="0" smtClean="0"/>
              <a:t>for Agriculture 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6933" y="1173692"/>
            <a:ext cx="9855201" cy="56843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Char char="•"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–"/>
              <a:defRPr sz="2800">
                <a:solidFill>
                  <a:schemeClr val="bg2"/>
                </a:solidFill>
                <a:latin typeface="NotesSoft-Bold" pitchFamily="2" charset="0"/>
              </a:defRPr>
            </a:lvl2pPr>
            <a:lvl3pPr marL="1825625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•"/>
              <a:defRPr sz="2800">
                <a:solidFill>
                  <a:schemeClr val="bg2"/>
                </a:solidFill>
                <a:latin typeface="NotesSoft-Bold" pitchFamily="2" charset="0"/>
              </a:defRPr>
            </a:lvl3pPr>
            <a:lvl4pPr marL="2424113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–"/>
              <a:defRPr sz="2800">
                <a:solidFill>
                  <a:schemeClr val="bg2"/>
                </a:solidFill>
                <a:latin typeface="NotesSoft-Bold" pitchFamily="2" charset="0"/>
              </a:defRPr>
            </a:lvl4pPr>
            <a:lvl5pPr marL="3022600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»"/>
              <a:defRPr sz="2800">
                <a:solidFill>
                  <a:schemeClr val="bg2"/>
                </a:solidFill>
                <a:latin typeface="NotesSoft-Bold" pitchFamily="2" charset="0"/>
              </a:defRPr>
            </a:lvl5pPr>
            <a:lvl6pPr marL="34798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6pPr>
            <a:lvl7pPr marL="39370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7pPr>
            <a:lvl8pPr marL="43942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8pPr>
            <a:lvl9pPr marL="4851400" indent="-419100" algn="l" rtl="0" fontAlgn="base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2800">
                <a:solidFill>
                  <a:schemeClr val="bg2"/>
                </a:solidFill>
                <a:latin typeface="NotesSoft-Bold" pitchFamily="2" charset="0"/>
              </a:defRPr>
            </a:lvl9pPr>
          </a:lstStyle>
          <a:p>
            <a:pPr marL="0" lvl="1" indent="0" defTabSz="4114800">
              <a:lnSpc>
                <a:spcPct val="130000"/>
              </a:lnSpc>
              <a:buClr>
                <a:schemeClr val="bg2"/>
              </a:buClr>
              <a:buSzPct val="150000"/>
              <a:buNone/>
              <a:defRPr/>
            </a:pPr>
            <a:r>
              <a:rPr lang="en-US" sz="2000" b="1" dirty="0" smtClean="0">
                <a:solidFill>
                  <a:srgbClr val="4D4F53"/>
                </a:solidFill>
                <a:latin typeface="+mn-lt"/>
              </a:rPr>
              <a:t>Operational Observations </a:t>
            </a:r>
            <a:r>
              <a:rPr lang="en-US" sz="2000" b="1" dirty="0" smtClean="0">
                <a:solidFill>
                  <a:srgbClr val="4D4F53"/>
                </a:solidFill>
                <a:latin typeface="+mn-lt"/>
              </a:rPr>
              <a:t>from Sentinel-2</a:t>
            </a:r>
            <a:endParaRPr lang="en-US" sz="2000" b="1" dirty="0" smtClean="0">
              <a:solidFill>
                <a:srgbClr val="4D4F53"/>
              </a:solidFill>
              <a:latin typeface="+mn-lt"/>
            </a:endParaRPr>
          </a:p>
          <a:p>
            <a:pPr marL="941387" lvl="2" indent="-342900" defTabSz="4114800">
              <a:lnSpc>
                <a:spcPct val="130000"/>
              </a:lnSpc>
              <a:buClr>
                <a:schemeClr val="bg2"/>
              </a:buClr>
              <a:buSzPct val="150000"/>
              <a:buBlip>
                <a:blip r:embed="rId2"/>
              </a:buBlip>
              <a:defRPr/>
            </a:pPr>
            <a:r>
              <a:rPr lang="en-US" sz="2000" b="1" dirty="0" smtClean="0">
                <a:solidFill>
                  <a:srgbClr val="4D4F53"/>
                </a:solidFill>
                <a:latin typeface="+mn-lt"/>
              </a:rPr>
              <a:t>Continuous information from field to global scale</a:t>
            </a:r>
          </a:p>
          <a:p>
            <a:pPr marL="941387" lvl="2" indent="-342900" defTabSz="4114800">
              <a:lnSpc>
                <a:spcPct val="130000"/>
              </a:lnSpc>
              <a:buClr>
                <a:schemeClr val="bg2"/>
              </a:buClr>
              <a:buSzPct val="150000"/>
              <a:buBlip>
                <a:blip r:embed="rId2"/>
              </a:buBlip>
              <a:defRPr/>
            </a:pPr>
            <a:r>
              <a:rPr lang="en-US" sz="2000" b="1" dirty="0" smtClean="0">
                <a:solidFill>
                  <a:srgbClr val="4D4F53"/>
                </a:solidFill>
                <a:latin typeface="+mn-lt"/>
              </a:rPr>
              <a:t>Responding to most GEOGLAM target products</a:t>
            </a:r>
          </a:p>
          <a:p>
            <a:pPr marL="941387" lvl="2" indent="-342900" defTabSz="4114800">
              <a:lnSpc>
                <a:spcPct val="130000"/>
              </a:lnSpc>
              <a:buClr>
                <a:schemeClr val="bg2"/>
              </a:buClr>
              <a:buSzPct val="150000"/>
              <a:buBlip>
                <a:blip r:embed="rId2"/>
              </a:buBlip>
              <a:defRPr/>
            </a:pPr>
            <a:r>
              <a:rPr lang="en-US" sz="2000" b="1" dirty="0" smtClean="0">
                <a:solidFill>
                  <a:srgbClr val="4D4F53"/>
                </a:solidFill>
                <a:latin typeface="+mn-lt"/>
              </a:rPr>
              <a:t>Open data policy &amp; long-term continuity for sustainable uptake</a:t>
            </a:r>
          </a:p>
          <a:p>
            <a:pPr marL="0" lvl="1" indent="0" defTabSz="4114800">
              <a:lnSpc>
                <a:spcPct val="130000"/>
              </a:lnSpc>
              <a:buClr>
                <a:schemeClr val="bg2"/>
              </a:buClr>
              <a:buSzPct val="150000"/>
              <a:buNone/>
              <a:defRPr/>
            </a:pPr>
            <a:r>
              <a:rPr lang="en-US" sz="2000" b="1" dirty="0" smtClean="0">
                <a:solidFill>
                  <a:srgbClr val="4D4F53"/>
                </a:solidFill>
                <a:latin typeface="+mn-lt"/>
              </a:rPr>
              <a:t>Preparatory activities needed for full exploitation</a:t>
            </a:r>
          </a:p>
          <a:p>
            <a:pPr marL="941387" lvl="2" indent="-342900" defTabSz="4114800">
              <a:lnSpc>
                <a:spcPct val="130000"/>
              </a:lnSpc>
              <a:buClr>
                <a:schemeClr val="bg2"/>
              </a:buClr>
              <a:buSzPct val="150000"/>
              <a:buBlip>
                <a:blip r:embed="rId2"/>
              </a:buBlip>
              <a:defRPr/>
            </a:pPr>
            <a:r>
              <a:rPr lang="en-US" sz="2000" b="1" dirty="0" smtClean="0">
                <a:solidFill>
                  <a:srgbClr val="4D4F53"/>
                </a:solidFill>
                <a:latin typeface="+mn-lt"/>
              </a:rPr>
              <a:t>R&amp;D for optimized and validated EO products</a:t>
            </a:r>
          </a:p>
          <a:p>
            <a:pPr marL="941387" lvl="2" indent="-342900" defTabSz="4114800">
              <a:lnSpc>
                <a:spcPct val="130000"/>
              </a:lnSpc>
              <a:buClr>
                <a:schemeClr val="bg2"/>
              </a:buClr>
              <a:buSzPct val="150000"/>
              <a:buBlip>
                <a:blip r:embed="rId2"/>
              </a:buBlip>
              <a:defRPr/>
            </a:pPr>
            <a:r>
              <a:rPr lang="en-US" sz="2000" b="1" dirty="0" smtClean="0">
                <a:solidFill>
                  <a:srgbClr val="4D4F53"/>
                </a:solidFill>
                <a:latin typeface="+mn-lt"/>
              </a:rPr>
              <a:t>Facilitation of EO data access &amp; handling (e.g. composites)</a:t>
            </a:r>
            <a:endParaRPr lang="en-US" sz="2000" b="1" dirty="0">
              <a:solidFill>
                <a:srgbClr val="4D4F53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6267" y="4842933"/>
            <a:ext cx="9127066" cy="2015067"/>
            <a:chOff x="186267" y="4842933"/>
            <a:chExt cx="9127066" cy="2015067"/>
          </a:xfrm>
        </p:grpSpPr>
        <p:pic>
          <p:nvPicPr>
            <p:cNvPr id="2" name="Picture 1" descr="sentinel2_web_imag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586" y="4842933"/>
              <a:ext cx="4220747" cy="201506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86267" y="5232402"/>
              <a:ext cx="4895866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4D4F53"/>
                  </a:solidFill>
                  <a:latin typeface="+mn-lt"/>
                </a:rPr>
                <a:t>Sentinel</a:t>
              </a:r>
              <a:r>
                <a:rPr lang="en-US" sz="2000" b="1" dirty="0">
                  <a:solidFill>
                    <a:srgbClr val="4D4F53"/>
                  </a:solidFill>
                  <a:latin typeface="+mn-lt"/>
                </a:rPr>
                <a:t>-2 for Science Workshop</a:t>
              </a:r>
            </a:p>
            <a:p>
              <a:r>
                <a:rPr lang="en-US" sz="2000" b="1" dirty="0" smtClean="0">
                  <a:solidFill>
                    <a:srgbClr val="4D4F53"/>
                  </a:solidFill>
                  <a:latin typeface="+mn-lt"/>
                </a:rPr>
                <a:t>20</a:t>
              </a:r>
              <a:r>
                <a:rPr lang="en-US" sz="2000" b="1" baseline="30000" dirty="0" smtClean="0">
                  <a:solidFill>
                    <a:srgbClr val="4D4F53"/>
                  </a:solidFill>
                  <a:latin typeface="+mn-lt"/>
                </a:rPr>
                <a:t>th</a:t>
              </a:r>
              <a:r>
                <a:rPr lang="en-US" sz="2000" b="1" dirty="0" smtClean="0">
                  <a:solidFill>
                    <a:srgbClr val="4D4F53"/>
                  </a:solidFill>
                  <a:latin typeface="+mn-lt"/>
                </a:rPr>
                <a:t>-22</a:t>
              </a:r>
              <a:r>
                <a:rPr lang="en-US" sz="2000" b="1" baseline="30000" dirty="0" smtClean="0">
                  <a:solidFill>
                    <a:srgbClr val="4D4F53"/>
                  </a:solidFill>
                  <a:latin typeface="+mn-lt"/>
                </a:rPr>
                <a:t>nd</a:t>
              </a:r>
              <a:r>
                <a:rPr lang="en-US" sz="2000" b="1" dirty="0" smtClean="0">
                  <a:solidFill>
                    <a:srgbClr val="4D4F53"/>
                  </a:solidFill>
                  <a:latin typeface="+mn-lt"/>
                </a:rPr>
                <a:t> of </a:t>
              </a:r>
              <a:r>
                <a:rPr lang="en-US" sz="2000" b="1" dirty="0">
                  <a:solidFill>
                    <a:srgbClr val="4D4F53"/>
                  </a:solidFill>
                  <a:latin typeface="+mn-lt"/>
                </a:rPr>
                <a:t>May 2014</a:t>
              </a:r>
            </a:p>
            <a:p>
              <a:r>
                <a:rPr lang="en-US" dirty="0">
                  <a:solidFill>
                    <a:srgbClr val="0000FF"/>
                  </a:solidFill>
                  <a:latin typeface="+mn-lt"/>
                </a:rPr>
                <a:t>http://seom.esa.int/S2forScience2014</a:t>
              </a:r>
              <a:r>
                <a:rPr lang="en-US" dirty="0" smtClean="0">
                  <a:solidFill>
                    <a:srgbClr val="0000FF"/>
                  </a:solidFill>
                  <a:latin typeface="+mn-lt"/>
                </a:rPr>
                <a:t>/ </a:t>
              </a:r>
              <a:endParaRPr lang="en-US" dirty="0">
                <a:solidFill>
                  <a:srgbClr val="0000F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44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9100" y="5552182"/>
            <a:ext cx="8763000" cy="1271952"/>
            <a:chOff x="419100" y="5552182"/>
            <a:chExt cx="8763000" cy="1271952"/>
          </a:xfrm>
        </p:grpSpPr>
        <p:sp>
          <p:nvSpPr>
            <p:cNvPr id="7" name="Rectangle 6"/>
            <p:cNvSpPr/>
            <p:nvPr/>
          </p:nvSpPr>
          <p:spPr>
            <a:xfrm>
              <a:off x="3619500" y="5922434"/>
              <a:ext cx="5562600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http://spaceinvideos.esa.int/Videos/2013/09/Living_Planet_2013_-_Sentinel-</a:t>
              </a:r>
              <a:r>
                <a:rPr lang="en-US" dirty="0" smtClean="0">
                  <a:solidFill>
                    <a:srgbClr val="0000FF"/>
                  </a:solidFill>
                </a:rPr>
                <a:t>2_mission 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100" y="5552182"/>
              <a:ext cx="2679700" cy="127195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5534871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306373" y="1530349"/>
            <a:ext cx="4212960" cy="6143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000FF"/>
                </a:solidFill>
                <a:latin typeface="Calibri" charset="0"/>
                <a:ea typeface="MS PGothic" charset="0"/>
              </a:rPr>
              <a:t>http://</a:t>
            </a:r>
            <a:r>
              <a:rPr lang="en-US" sz="3200" dirty="0" err="1">
                <a:solidFill>
                  <a:srgbClr val="0000FF"/>
                </a:solidFill>
                <a:latin typeface="Calibri" charset="0"/>
                <a:ea typeface="MS PGothic" charset="0"/>
              </a:rPr>
              <a:t>sentinel.esa.int</a:t>
            </a:r>
            <a:endParaRPr lang="en-US" sz="3200" dirty="0">
              <a:solidFill>
                <a:srgbClr val="0000FF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1438275"/>
            <a:ext cx="20161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528444" y="128280"/>
            <a:ext cx="7770919" cy="1039042"/>
          </a:xfrm>
        </p:spPr>
        <p:txBody>
          <a:bodyPr/>
          <a:lstStyle/>
          <a:p>
            <a:r>
              <a:rPr lang="en-US" sz="2800" dirty="0" smtClean="0">
                <a:ea typeface="ＭＳ Ｐゴシック" pitchFamily="-1" charset="-128"/>
                <a:cs typeface="ＭＳ Ｐゴシック" pitchFamily="-1" charset="-128"/>
              </a:rPr>
              <a:t>Sentinel </a:t>
            </a:r>
            <a:r>
              <a:rPr lang="en-US" sz="2800" dirty="0">
                <a:ea typeface="ＭＳ Ｐゴシック" pitchFamily="-1" charset="-128"/>
                <a:cs typeface="ＭＳ Ｐゴシック" pitchFamily="-1" charset="-128"/>
              </a:rPr>
              <a:t>Missions</a:t>
            </a:r>
            <a:br>
              <a:rPr lang="en-US" sz="2800" dirty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2600" b="0" dirty="0">
                <a:ea typeface="ＭＳ Ｐゴシック" pitchFamily="-1" charset="-128"/>
                <a:cs typeface="ＭＳ Ｐゴシック" pitchFamily="-1" charset="-128"/>
              </a:rPr>
              <a:t>Joint EU-ESA </a:t>
            </a:r>
            <a:r>
              <a:rPr lang="en-US" sz="2600" b="0" dirty="0" smtClean="0">
                <a:ea typeface="ＭＳ Ｐゴシック" pitchFamily="-1" charset="-128"/>
                <a:cs typeface="ＭＳ Ｐゴシック" pitchFamily="-1" charset="-128"/>
              </a:rPr>
              <a:t>Copernicus Space </a:t>
            </a:r>
            <a:r>
              <a:rPr lang="en-US" sz="2600" b="0" dirty="0" err="1">
                <a:ea typeface="ＭＳ Ｐゴシック" pitchFamily="-1" charset="-128"/>
                <a:cs typeface="ＭＳ Ｐゴシック" pitchFamily="-1" charset="-128"/>
              </a:rPr>
              <a:t>Programme</a:t>
            </a:r>
            <a:endParaRPr lang="en-US" sz="2600" b="0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04813" y="2508250"/>
            <a:ext cx="8250237" cy="9477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Verdana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15925" y="3492500"/>
            <a:ext cx="8235950" cy="933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Verdana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04813" y="4489450"/>
            <a:ext cx="8250237" cy="919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Verdana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52231" name="Picture 9" descr="sentinel1spacecra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" y="2509838"/>
            <a:ext cx="1222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10" descr="Vu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750" y="4479925"/>
            <a:ext cx="12446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12" descr="soyuz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2913" y="2503488"/>
            <a:ext cx="29845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4" name="Text Box 13"/>
          <p:cNvSpPr txBox="1">
            <a:spLocks noChangeArrowheads="1"/>
          </p:cNvSpPr>
          <p:nvPr/>
        </p:nvSpPr>
        <p:spPr bwMode="auto">
          <a:xfrm>
            <a:off x="7067550" y="3087688"/>
            <a:ext cx="16192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b="1" dirty="0" smtClean="0">
                <a:solidFill>
                  <a:srgbClr val="D0103A"/>
                </a:solidFill>
                <a:latin typeface="Arial" pitchFamily="-1" charset="0"/>
              </a:rPr>
              <a:t>2014 &amp; 2016 </a:t>
            </a:r>
            <a:endParaRPr lang="en-GB" sz="1200" b="1" dirty="0">
              <a:solidFill>
                <a:srgbClr val="D0103A"/>
              </a:solidFill>
              <a:latin typeface="Arial" pitchFamily="-1" charset="0"/>
            </a:endParaRPr>
          </a:p>
        </p:txBody>
      </p:sp>
      <p:sp>
        <p:nvSpPr>
          <p:cNvPr id="52235" name="Rectangle 14"/>
          <p:cNvSpPr>
            <a:spLocks noChangeArrowheads="1"/>
          </p:cNvSpPr>
          <p:nvPr/>
        </p:nvSpPr>
        <p:spPr bwMode="auto">
          <a:xfrm>
            <a:off x="1636713" y="2659063"/>
            <a:ext cx="4868862" cy="67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2"/>
                </a:solidFill>
              </a:rPr>
              <a:t>Sentinel 1 – SAR imaging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2"/>
                </a:solidFill>
              </a:rPr>
              <a:t>All weather, day/night application e.g. floods,</a:t>
            </a:r>
            <a:r>
              <a:rPr lang="en-US" sz="1400" b="1" dirty="0" smtClean="0">
                <a:solidFill>
                  <a:srgbClr val="FF0000"/>
                </a:solidFill>
              </a:rPr>
              <a:t> rice mapping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2236" name="Text Box 15"/>
          <p:cNvSpPr txBox="1">
            <a:spLocks noChangeArrowheads="1"/>
          </p:cNvSpPr>
          <p:nvPr/>
        </p:nvSpPr>
        <p:spPr bwMode="auto">
          <a:xfrm>
            <a:off x="6761697" y="4079875"/>
            <a:ext cx="15351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b="1" dirty="0" smtClean="0">
                <a:solidFill>
                  <a:srgbClr val="D0103A"/>
                </a:solidFill>
                <a:latin typeface="Arial" pitchFamily="-1" charset="0"/>
              </a:rPr>
              <a:t>2014/15 &amp; 2016 </a:t>
            </a:r>
            <a:endParaRPr lang="en-GB" sz="1200" b="1" dirty="0">
              <a:solidFill>
                <a:srgbClr val="D0103A"/>
              </a:solidFill>
              <a:latin typeface="Arial" pitchFamily="-1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636713" y="3592513"/>
            <a:ext cx="4475162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464847"/>
                </a:solidFill>
                <a:latin typeface="+mn-lt"/>
                <a:ea typeface="ＭＳ Ｐゴシック" charset="-128"/>
                <a:cs typeface="ＭＳ Ｐゴシック" charset="-128"/>
              </a:rPr>
              <a:t>Sentinel 2 – Multi-spectral imaging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>
                <a:solidFill>
                  <a:srgbClr val="464847"/>
                </a:solidFill>
                <a:latin typeface="+mn-lt"/>
                <a:ea typeface="ＭＳ Ｐゴシック" charset="-128"/>
                <a:cs typeface="Times New Roman" charset="0"/>
              </a:rPr>
              <a:t>Land applications: urban, forest, </a:t>
            </a:r>
            <a:r>
              <a:rPr lang="en-US" sz="1400" b="1" dirty="0">
                <a:solidFill>
                  <a:srgbClr val="FF0000"/>
                </a:solidFill>
                <a:latin typeface="+mn-lt"/>
                <a:ea typeface="ＭＳ Ｐゴシック" charset="-128"/>
                <a:cs typeface="Times New Roman" charset="0"/>
              </a:rPr>
              <a:t>agriculture</a:t>
            </a:r>
            <a:r>
              <a:rPr lang="en-US" sz="1400" dirty="0">
                <a:solidFill>
                  <a:srgbClr val="464847"/>
                </a:solidFill>
                <a:latin typeface="+mn-lt"/>
                <a:ea typeface="ＭＳ Ｐゴシック" charset="-128"/>
                <a:cs typeface="Times New Roman" charset="0"/>
              </a:rPr>
              <a:t>,..</a:t>
            </a:r>
            <a:r>
              <a:rPr lang="en-US" sz="1400" dirty="0">
                <a:solidFill>
                  <a:srgbClr val="464847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>
                <a:solidFill>
                  <a:srgbClr val="464847"/>
                </a:solidFill>
                <a:latin typeface="+mn-lt"/>
                <a:ea typeface="ＭＳ Ｐゴシック" charset="-128"/>
                <a:cs typeface="ＭＳ Ｐゴシック" charset="-128"/>
              </a:rPr>
              <a:t>Continuity of </a:t>
            </a:r>
            <a:r>
              <a:rPr lang="en-US" sz="1400" dirty="0" err="1">
                <a:solidFill>
                  <a:srgbClr val="464847"/>
                </a:solidFill>
                <a:latin typeface="+mn-lt"/>
                <a:ea typeface="ＭＳ Ｐゴシック" charset="-128"/>
                <a:cs typeface="ＭＳ Ｐゴシック" charset="-128"/>
              </a:rPr>
              <a:t>Landsat</a:t>
            </a:r>
            <a:r>
              <a:rPr lang="en-US" sz="1400" dirty="0">
                <a:solidFill>
                  <a:srgbClr val="464847"/>
                </a:solidFill>
                <a:latin typeface="+mn-lt"/>
                <a:ea typeface="ＭＳ Ｐゴシック" charset="-128"/>
                <a:cs typeface="ＭＳ Ｐゴシック" charset="-128"/>
              </a:rPr>
              <a:t>, SPOT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636713" y="4564063"/>
            <a:ext cx="4899025" cy="67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464847"/>
                </a:solidFill>
                <a:latin typeface="+mn-lt"/>
                <a:ea typeface="ＭＳ Ｐゴシック" charset="-128"/>
                <a:cs typeface="ＭＳ Ｐゴシック" charset="-128"/>
              </a:rPr>
              <a:t>Sentinel 3 – Ocean and global land monitoring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>
                <a:solidFill>
                  <a:srgbClr val="464847"/>
                </a:solidFill>
                <a:latin typeface="+mn-lt"/>
                <a:ea typeface="ＭＳ Ｐゴシック" charset="-128"/>
                <a:cs typeface="Times New Roman" charset="0"/>
              </a:rPr>
              <a:t>Wide-swath ocean color, </a:t>
            </a:r>
            <a:r>
              <a:rPr lang="en-US" sz="1400" b="1" dirty="0">
                <a:solidFill>
                  <a:srgbClr val="FF0000"/>
                </a:solidFill>
                <a:latin typeface="+mn-lt"/>
                <a:ea typeface="ＭＳ Ｐゴシック" charset="-128"/>
                <a:cs typeface="Times New Roman" charset="0"/>
              </a:rPr>
              <a:t>global</a:t>
            </a:r>
            <a:r>
              <a:rPr lang="en-US" sz="1400" dirty="0" smtClean="0">
                <a:solidFill>
                  <a:srgbClr val="464847"/>
                </a:solidFill>
                <a:latin typeface="+mn-lt"/>
                <a:ea typeface="ＭＳ Ｐゴシック" charset="-128"/>
                <a:cs typeface="Times New Roman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Times New Roman" charset="0"/>
              </a:rPr>
              <a:t>vegetation</a:t>
            </a:r>
            <a:r>
              <a:rPr lang="en-US" sz="1400" dirty="0">
                <a:solidFill>
                  <a:srgbClr val="464847"/>
                </a:solidFill>
                <a:latin typeface="+mn-lt"/>
                <a:ea typeface="ＭＳ Ｐゴシック" charset="-128"/>
                <a:cs typeface="Times New Roman" charset="0"/>
              </a:rPr>
              <a:t>, sea/land </a:t>
            </a:r>
            <a:r>
              <a:rPr lang="en-US" sz="1400" dirty="0" smtClean="0">
                <a:solidFill>
                  <a:srgbClr val="464847"/>
                </a:solidFill>
                <a:latin typeface="+mn-lt"/>
                <a:ea typeface="ＭＳ Ｐゴシック" charset="-128"/>
                <a:cs typeface="Times New Roman" charset="0"/>
              </a:rPr>
              <a:t>surface </a:t>
            </a:r>
            <a:r>
              <a:rPr lang="en-US" sz="1400" dirty="0">
                <a:solidFill>
                  <a:srgbClr val="464847"/>
                </a:solidFill>
                <a:latin typeface="+mn-lt"/>
                <a:ea typeface="ＭＳ Ｐゴシック" charset="-128"/>
                <a:cs typeface="Times New Roman" charset="0"/>
              </a:rPr>
              <a:t>temperature, altimetry</a:t>
            </a:r>
          </a:p>
        </p:txBody>
      </p:sp>
      <p:pic>
        <p:nvPicPr>
          <p:cNvPr id="52240" name="Picture 21" descr="vega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61325" y="3495675"/>
            <a:ext cx="303213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1" name="Picture 25" descr="vega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61325" y="4491038"/>
            <a:ext cx="303213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2" name="Picture 28" descr="Sentinel-2_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1800" y="3498850"/>
            <a:ext cx="120332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3" name="TextBox 21"/>
          <p:cNvSpPr txBox="1">
            <a:spLocks noChangeArrowheads="1"/>
          </p:cNvSpPr>
          <p:nvPr/>
        </p:nvSpPr>
        <p:spPr bwMode="auto">
          <a:xfrm>
            <a:off x="457200" y="1447800"/>
            <a:ext cx="7404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itchFamily="-1" charset="0"/>
                <a:ea typeface="Times New Roman" pitchFamily="-1" charset="0"/>
                <a:cs typeface="Times New Roman" pitchFamily="-1" charset="0"/>
              </a:rPr>
              <a:t>Long-term Continuity and Access to suitable EO data</a:t>
            </a:r>
          </a:p>
          <a:p>
            <a:pPr lvl="1">
              <a:buFont typeface="Arial" pitchFamily="-1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pitchFamily="-1" charset="0"/>
                <a:ea typeface="Times New Roman" pitchFamily="-1" charset="0"/>
                <a:cs typeface="Times New Roman" pitchFamily="-1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pitchFamily="-1" charset="0"/>
                <a:ea typeface="Times New Roman" pitchFamily="-1" charset="0"/>
                <a:cs typeface="Times New Roman" pitchFamily="-1" charset="0"/>
              </a:rPr>
              <a:t>Free, full </a:t>
            </a:r>
            <a:r>
              <a:rPr lang="en-US" sz="2000" dirty="0">
                <a:solidFill>
                  <a:srgbClr val="FF0000"/>
                </a:solidFill>
                <a:latin typeface="Arial" pitchFamily="-1" charset="0"/>
                <a:ea typeface="Times New Roman" pitchFamily="-1" charset="0"/>
                <a:cs typeface="Times New Roman" pitchFamily="-1" charset="0"/>
              </a:rPr>
              <a:t>and open data policy*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100" y="5951538"/>
            <a:ext cx="9410661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b="1" dirty="0">
                <a:latin typeface="+mn-lt"/>
                <a:ea typeface="ＭＳ Ｐゴシック" charset="-128"/>
                <a:cs typeface="ＭＳ Ｐゴシック" charset="-128"/>
              </a:rPr>
              <a:t>* </a:t>
            </a:r>
            <a:r>
              <a:rPr lang="en-US" sz="1300" dirty="0">
                <a:latin typeface="+mn-lt"/>
                <a:ea typeface="ＭＳ Ｐゴシック" charset="-128"/>
                <a:cs typeface="ＭＳ Ｐゴシック" charset="-128"/>
              </a:rPr>
              <a:t>Joint EU/ESA Data Policy Principles adopted by ESA</a:t>
            </a:r>
            <a:r>
              <a:rPr lang="en-US" sz="1300" dirty="0" smtClean="0">
                <a:latin typeface="+mn-lt"/>
                <a:ea typeface="ＭＳ Ｐゴシック" charset="-128"/>
                <a:cs typeface="ＭＳ Ｐゴシック" charset="-128"/>
              </a:rPr>
              <a:t> member states in </a:t>
            </a:r>
            <a:r>
              <a:rPr lang="en-US" sz="1300" dirty="0">
                <a:latin typeface="+mn-lt"/>
                <a:ea typeface="ＭＳ Ｐゴシック" charset="-128"/>
                <a:cs typeface="ＭＳ Ｐゴシック" charset="-128"/>
              </a:rPr>
              <a:t>Sep ‘09, </a:t>
            </a:r>
            <a:r>
              <a:rPr lang="en-US" sz="1300" dirty="0" smtClean="0">
                <a:latin typeface="+mn-lt"/>
                <a:ea typeface="ＭＳ Ｐゴシック" charset="-128"/>
                <a:cs typeface="ＭＳ Ｐゴシック" charset="-128"/>
              </a:rPr>
              <a:t>EU announced for Nov. 2013</a:t>
            </a:r>
            <a:endParaRPr lang="en-US" sz="13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-1727829">
            <a:off x="59933" y="3389017"/>
            <a:ext cx="6938201" cy="14409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432000" tIns="187200" rIns="432000" bIns="234000"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latin typeface="+mj-lt"/>
              </a:rPr>
              <a:t>OPERATIONAL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11996" y="2304128"/>
            <a:ext cx="2607733" cy="3690271"/>
            <a:chOff x="7128933" y="2236395"/>
            <a:chExt cx="2607733" cy="3690271"/>
          </a:xfrm>
        </p:grpSpPr>
        <p:pic>
          <p:nvPicPr>
            <p:cNvPr id="3" name="Picture 2" descr="IP-13-1067_EN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933" y="2236395"/>
              <a:ext cx="2607733" cy="3690271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" name="TextBox 3"/>
            <p:cNvSpPr txBox="1"/>
            <p:nvPr/>
          </p:nvSpPr>
          <p:spPr>
            <a:xfrm rot="19828795">
              <a:off x="7385507" y="3790034"/>
              <a:ext cx="2135583" cy="64633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Press Release: </a:t>
              </a:r>
            </a:p>
            <a:p>
              <a:r>
                <a:rPr lang="en-US" dirty="0" smtClean="0"/>
                <a:t>Open data policy</a:t>
              </a:r>
              <a:endParaRPr lang="en-US" dirty="0"/>
            </a:p>
          </p:txBody>
        </p:sp>
      </p:grp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6812495" y="5146675"/>
            <a:ext cx="15351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b="1" dirty="0" smtClean="0">
                <a:solidFill>
                  <a:srgbClr val="D0103A"/>
                </a:solidFill>
                <a:latin typeface="Arial" pitchFamily="-1" charset="0"/>
              </a:rPr>
              <a:t>2014/15 &amp; 2016 </a:t>
            </a:r>
            <a:endParaRPr lang="en-GB" sz="1200" b="1" dirty="0">
              <a:solidFill>
                <a:srgbClr val="D0103A"/>
              </a:solidFill>
              <a:latin typeface="Arial" pitchFamily="-1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Sentinel contribution to GEOGLAM</a:t>
            </a:r>
            <a:br>
              <a:rPr lang="en-US" dirty="0" smtClean="0"/>
            </a:br>
            <a:r>
              <a:rPr lang="en-US" b="0" dirty="0" smtClean="0"/>
              <a:t>Primary missions for all Targets Products</a:t>
            </a:r>
            <a:endParaRPr lang="en-US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1" y="1202268"/>
            <a:ext cx="9668934" cy="53433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7408" y="6547135"/>
            <a:ext cx="5693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 smtClean="0"/>
              <a:t>Source:</a:t>
            </a:r>
            <a:r>
              <a:rPr lang="en-US" b="1" dirty="0" smtClean="0"/>
              <a:t> </a:t>
            </a:r>
            <a:r>
              <a:rPr lang="en-US" b="1" baseline="30000" dirty="0" smtClean="0"/>
              <a:t>CEOS </a:t>
            </a:r>
            <a:r>
              <a:rPr lang="en-US" b="1" baseline="30000" dirty="0"/>
              <a:t>ACQUISITION STRATEGY FOR GEOGLAM PHASE 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7" y="6511856"/>
            <a:ext cx="681566" cy="3630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181600" y="5909733"/>
            <a:ext cx="4572000" cy="677334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>
                    <a:alpha val="74000"/>
                  </a:srgbClr>
                </a:solidFill>
              </a:rPr>
              <a:t>Sentinel</a:t>
            </a:r>
            <a:r>
              <a:rPr lang="en-US" sz="2400" dirty="0" smtClean="0">
                <a:solidFill>
                  <a:srgbClr val="FF0000"/>
                </a:solidFill>
              </a:rPr>
              <a:t>-1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98533" y="4521199"/>
            <a:ext cx="4572000" cy="677334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>
                    <a:alpha val="74000"/>
                  </a:srgbClr>
                </a:solidFill>
              </a:rPr>
              <a:t>Sentinel</a:t>
            </a:r>
            <a:r>
              <a:rPr lang="en-US" sz="2400" dirty="0" smtClean="0">
                <a:solidFill>
                  <a:srgbClr val="FF0000"/>
                </a:solidFill>
              </a:rPr>
              <a:t>-2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198533" y="5232400"/>
            <a:ext cx="4572000" cy="677334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>
                    <a:alpha val="74000"/>
                  </a:srgbClr>
                </a:solidFill>
              </a:rPr>
              <a:t>Sentinel</a:t>
            </a:r>
            <a:r>
              <a:rPr lang="en-US" sz="2400" dirty="0" smtClean="0">
                <a:solidFill>
                  <a:srgbClr val="FF0000"/>
                </a:solidFill>
              </a:rPr>
              <a:t>-2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98533" y="2404533"/>
            <a:ext cx="4572000" cy="677334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>
                    <a:alpha val="74000"/>
                  </a:srgbClr>
                </a:solidFill>
              </a:rPr>
              <a:t>Sentinel</a:t>
            </a:r>
            <a:r>
              <a:rPr lang="en-US" sz="2400" dirty="0" smtClean="0">
                <a:solidFill>
                  <a:srgbClr val="FF0000"/>
                </a:solidFill>
              </a:rPr>
              <a:t>-3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83866" y="3606800"/>
            <a:ext cx="2861733" cy="677334"/>
          </a:xfrm>
          <a:prstGeom prst="roundRect">
            <a:avLst/>
          </a:prstGeom>
          <a:noFill/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SMOS</a:t>
            </a:r>
            <a:endParaRPr lang="en-US" sz="2400" dirty="0">
              <a:solidFill>
                <a:schemeClr val="bg2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48944" y="2472267"/>
            <a:ext cx="2984068" cy="1269886"/>
            <a:chOff x="2523068" y="2472267"/>
            <a:chExt cx="2984068" cy="1269886"/>
          </a:xfrm>
        </p:grpSpPr>
        <p:pic>
          <p:nvPicPr>
            <p:cNvPr id="14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932" y="2472267"/>
              <a:ext cx="2950204" cy="1012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523068" y="3403599"/>
              <a:ext cx="29566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4D4F53"/>
                  </a:solidFill>
                </a:rPr>
                <a:t>Global Land </a:t>
              </a:r>
              <a:r>
                <a:rPr lang="en-US" sz="1600" b="1" dirty="0" err="1" smtClean="0">
                  <a:solidFill>
                    <a:srgbClr val="4D4F53"/>
                  </a:solidFill>
                </a:rPr>
                <a:t>Programme</a:t>
              </a:r>
              <a:endParaRPr lang="en-US" sz="1600" b="1" dirty="0">
                <a:solidFill>
                  <a:srgbClr val="4D4F5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98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96448"/>
            <a:ext cx="9906000" cy="1720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6" descr="Sentinel2-01-LR 052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06085"/>
            <a:ext cx="9906000" cy="61864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56324" name="Title 1"/>
          <p:cNvSpPr>
            <a:spLocks noGrp="1"/>
          </p:cNvSpPr>
          <p:nvPr>
            <p:ph type="title"/>
          </p:nvPr>
        </p:nvSpPr>
        <p:spPr>
          <a:xfrm>
            <a:off x="361686" y="172693"/>
            <a:ext cx="7206511" cy="853522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Copernicus Sentinel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288" y="1318686"/>
            <a:ext cx="5353050" cy="1601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Verdana" charset="0"/>
                <a:ea typeface="+mn-ea"/>
                <a:cs typeface="+mn-cs"/>
              </a:rPr>
              <a:t>Multispectral High Resolution Optical Imager</a:t>
            </a:r>
            <a:endParaRPr lang="en-GB" dirty="0">
              <a:solidFill>
                <a:srgbClr val="FFFFFF"/>
              </a:solidFill>
              <a:latin typeface="Verdana" charset="0"/>
              <a:ea typeface="+mn-ea"/>
              <a:cs typeface="+mn-cs"/>
            </a:endParaRPr>
          </a:p>
          <a:p>
            <a:pPr marL="228600" indent="-228600" eaLnBrk="0" hangingPunct="0">
              <a:lnSpc>
                <a:spcPct val="13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GB" dirty="0">
                <a:solidFill>
                  <a:srgbClr val="FFFFFF"/>
                </a:solidFill>
                <a:latin typeface="Verdana" charset="0"/>
                <a:ea typeface="+mn-ea"/>
                <a:cs typeface="+mn-cs"/>
              </a:rPr>
              <a:t>Launch: </a:t>
            </a:r>
            <a:r>
              <a:rPr lang="en-GB" dirty="0" smtClean="0">
                <a:solidFill>
                  <a:srgbClr val="FFFFFF"/>
                </a:solidFill>
                <a:latin typeface="Verdana" charset="0"/>
                <a:ea typeface="+mn-ea"/>
                <a:cs typeface="+mn-cs"/>
              </a:rPr>
              <a:t>2014/15, 2016, .</a:t>
            </a:r>
            <a:r>
              <a:rPr lang="en-GB" dirty="0">
                <a:solidFill>
                  <a:srgbClr val="FFFFFF"/>
                </a:solidFill>
                <a:latin typeface="Verdana" charset="0"/>
                <a:ea typeface="+mn-ea"/>
                <a:cs typeface="+mn-cs"/>
              </a:rPr>
              <a:t>..</a:t>
            </a:r>
          </a:p>
          <a:p>
            <a:pPr marL="228600" indent="-228600" eaLnBrk="0" hangingPunct="0">
              <a:lnSpc>
                <a:spcPct val="13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GB" dirty="0">
                <a:solidFill>
                  <a:srgbClr val="FFFFFF"/>
                </a:solidFill>
                <a:latin typeface="Verdana" charset="0"/>
                <a:ea typeface="+mn-ea"/>
                <a:cs typeface="+mn-cs"/>
              </a:rPr>
              <a:t>13 bands (VIS, NIR &amp; SWIR)</a:t>
            </a:r>
          </a:p>
          <a:p>
            <a:pPr marL="228600" indent="-228600" eaLnBrk="0" hangingPunct="0">
              <a:lnSpc>
                <a:spcPct val="13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GB" dirty="0">
                <a:solidFill>
                  <a:srgbClr val="FFFFFF"/>
                </a:solidFill>
                <a:latin typeface="Verdana" charset="0"/>
                <a:ea typeface="+mn-ea"/>
                <a:cs typeface="+mn-cs"/>
              </a:rPr>
              <a:t>290 km swath at 10, 20 and 60 </a:t>
            </a:r>
            <a:r>
              <a:rPr lang="en-GB" dirty="0" err="1">
                <a:solidFill>
                  <a:srgbClr val="FFFFFF"/>
                </a:solidFill>
                <a:latin typeface="Verdana" charset="0"/>
                <a:ea typeface="+mn-ea"/>
                <a:cs typeface="+mn-cs"/>
              </a:rPr>
              <a:t>m</a:t>
            </a:r>
            <a:endParaRPr lang="en-GB" dirty="0">
              <a:solidFill>
                <a:srgbClr val="FFFFFF"/>
              </a:solidFill>
              <a:latin typeface="Verdana" charset="0"/>
              <a:ea typeface="+mn-ea"/>
              <a:cs typeface="+mn-cs"/>
            </a:endParaRP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11113" y="1943100"/>
            <a:ext cx="36671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7" name="TextBox 9"/>
          <p:cNvSpPr txBox="1">
            <a:spLocks noChangeArrowheads="1"/>
          </p:cNvSpPr>
          <p:nvPr/>
        </p:nvSpPr>
        <p:spPr bwMode="auto">
          <a:xfrm>
            <a:off x="4702175" y="1625603"/>
            <a:ext cx="478790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228600" indent="-228600" eaLnBrk="0" hangingPunct="0">
              <a:lnSpc>
                <a:spcPct val="130000"/>
              </a:lnSpc>
              <a:spcBef>
                <a:spcPct val="20000"/>
              </a:spcBef>
              <a:buFont typeface="Arial" pitchFamily="-1" charset="0"/>
              <a:buChar char="•"/>
            </a:pPr>
            <a:r>
              <a:rPr lang="en-GB" dirty="0">
                <a:solidFill>
                  <a:srgbClr val="FFFFFF"/>
                </a:solidFill>
              </a:rPr>
              <a:t>Systematic </a:t>
            </a:r>
            <a:r>
              <a:rPr lang="en-GB" dirty="0" err="1">
                <a:solidFill>
                  <a:srgbClr val="FFFFFF"/>
                </a:solidFill>
              </a:rPr>
              <a:t>acq</a:t>
            </a:r>
            <a:r>
              <a:rPr lang="en-GB" dirty="0">
                <a:solidFill>
                  <a:srgbClr val="FFFFFF"/>
                </a:solidFill>
              </a:rPr>
              <a:t>. of all land and coasts</a:t>
            </a:r>
          </a:p>
          <a:p>
            <a:pPr marL="228600" indent="-228600" eaLnBrk="0" hangingPunct="0">
              <a:lnSpc>
                <a:spcPct val="130000"/>
              </a:lnSpc>
              <a:spcBef>
                <a:spcPct val="20000"/>
              </a:spcBef>
              <a:buFont typeface="Arial" pitchFamily="-1" charset="0"/>
              <a:buChar char="•"/>
            </a:pPr>
            <a:r>
              <a:rPr lang="en-GB" dirty="0">
                <a:solidFill>
                  <a:srgbClr val="FFFFFF"/>
                </a:solidFill>
              </a:rPr>
              <a:t>5 days repeat cycle with 2 satellites</a:t>
            </a:r>
          </a:p>
          <a:p>
            <a:pPr marL="228600" indent="-228600" eaLnBrk="0" hangingPunct="0">
              <a:lnSpc>
                <a:spcPct val="130000"/>
              </a:lnSpc>
              <a:spcBef>
                <a:spcPct val="20000"/>
              </a:spcBef>
              <a:buFont typeface="Arial" pitchFamily="-1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7 years design lifetime (max. 12 yrs)</a:t>
            </a:r>
            <a:endParaRPr lang="en-GB" dirty="0">
              <a:solidFill>
                <a:srgbClr val="FFFFFF"/>
              </a:solidFill>
            </a:endParaRPr>
          </a:p>
          <a:p>
            <a:pPr marL="228600" indent="-228600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84270"/>
          <a:stretch>
            <a:fillRect/>
          </a:stretch>
        </p:blipFill>
        <p:spPr bwMode="auto">
          <a:xfrm>
            <a:off x="8347869" y="6221413"/>
            <a:ext cx="1558131" cy="23336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SENTINEL-2</a:t>
            </a:r>
            <a:r>
              <a:rPr lang="en-US" dirty="0" smtClean="0"/>
              <a:t> coverage and resolution</a:t>
            </a:r>
            <a:endParaRPr lang="en-US" dirty="0"/>
          </a:p>
        </p:txBody>
      </p:sp>
      <p:pic>
        <p:nvPicPr>
          <p:cNvPr id="3077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825" y="1982788"/>
            <a:ext cx="9658350" cy="46863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0" dist="253999" dir="5400000" algn="ctr" rotWithShape="0">
              <a:schemeClr val="tx1">
                <a:alpha val="75000"/>
              </a:schemeClr>
            </a:outerShdw>
          </a:effec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2185856" y="5459414"/>
            <a:ext cx="4638278" cy="1019175"/>
          </a:xfrm>
          <a:prstGeom prst="line">
            <a:avLst/>
          </a:prstGeom>
          <a:noFill/>
          <a:ln w="38100" cap="flat">
            <a:solidFill>
              <a:srgbClr val="CCCCCC"/>
            </a:solidFill>
            <a:prstDash val="solid"/>
            <a:miter lim="800000"/>
            <a:headEnd type="stealth" w="med" len="med"/>
            <a:tailEnd type="stealth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" name="Rectangle 7"/>
          <p:cNvSpPr>
            <a:spLocks/>
          </p:cNvSpPr>
          <p:nvPr/>
        </p:nvSpPr>
        <p:spPr bwMode="auto">
          <a:xfrm rot="764286">
            <a:off x="3934883" y="6019800"/>
            <a:ext cx="1141942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800" b="1">
                <a:solidFill>
                  <a:srgbClr val="CCCCCC"/>
                </a:solidFill>
                <a:latin typeface="Verdana" pitchFamily="-84" charset="0"/>
                <a:ea typeface="Verdana" pitchFamily="-84" charset="0"/>
                <a:cs typeface="Verdana" pitchFamily="-84" charset="0"/>
                <a:sym typeface="Verdana" pitchFamily="-84" charset="0"/>
              </a:rPr>
              <a:t>290 km</a:t>
            </a:r>
          </a:p>
        </p:txBody>
      </p:sp>
      <p:sp>
        <p:nvSpPr>
          <p:cNvPr id="3080" name="Rectangle 8"/>
          <p:cNvSpPr>
            <a:spLocks/>
          </p:cNvSpPr>
          <p:nvPr/>
        </p:nvSpPr>
        <p:spPr bwMode="auto">
          <a:xfrm rot="-4381147">
            <a:off x="-120386" y="2864116"/>
            <a:ext cx="1052513" cy="38523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800" b="1">
                <a:solidFill>
                  <a:srgbClr val="CCCCCC"/>
                </a:solidFill>
                <a:latin typeface="Verdana" pitchFamily="-84" charset="0"/>
                <a:ea typeface="Verdana" pitchFamily="-84" charset="0"/>
                <a:cs typeface="Verdana" pitchFamily="-84" charset="0"/>
                <a:sym typeface="Verdana" pitchFamily="-84" charset="0"/>
              </a:rPr>
              <a:t>100 km</a:t>
            </a:r>
          </a:p>
        </p:txBody>
      </p:sp>
      <p:pic>
        <p:nvPicPr>
          <p:cNvPr id="3081" name="Picture 9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8848" y="1219200"/>
            <a:ext cx="2792942" cy="1930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1285875"/>
            <a:ext cx="4086225" cy="4038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0" dist="253999" dir="5400000" algn="ctr" rotWithShape="0">
              <a:schemeClr val="tx1">
                <a:alpha val="75000"/>
              </a:schemeClr>
            </a:outerShdw>
          </a:effectLst>
        </p:spPr>
      </p:pic>
      <p:sp>
        <p:nvSpPr>
          <p:cNvPr id="3083" name="Rectangle 11"/>
          <p:cNvSpPr>
            <a:spLocks/>
          </p:cNvSpPr>
          <p:nvPr/>
        </p:nvSpPr>
        <p:spPr bwMode="auto">
          <a:xfrm>
            <a:off x="412750" y="6219825"/>
            <a:ext cx="2352675" cy="292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400">
                <a:solidFill>
                  <a:srgbClr val="CCCCCC"/>
                </a:solidFill>
                <a:latin typeface="Verdana" pitchFamily="-84" charset="0"/>
                <a:ea typeface="Verdana" pitchFamily="-84" charset="0"/>
                <a:cs typeface="Verdana" pitchFamily="-84" charset="0"/>
                <a:sym typeface="Verdana" pitchFamily="-84" charset="0"/>
              </a:rPr>
              <a:t>Courtesy of RapidEye</a:t>
            </a:r>
          </a:p>
        </p:txBody>
      </p:sp>
      <p:sp>
        <p:nvSpPr>
          <p:cNvPr id="3084" name="Rectangle 12"/>
          <p:cNvSpPr>
            <a:spLocks/>
          </p:cNvSpPr>
          <p:nvPr/>
        </p:nvSpPr>
        <p:spPr bwMode="auto">
          <a:xfrm>
            <a:off x="1530348" y="5407025"/>
            <a:ext cx="3020483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800" b="1" dirty="0">
                <a:solidFill>
                  <a:srgbClr val="CCCCCC"/>
                </a:solidFill>
                <a:latin typeface="Verdana" pitchFamily="-84" charset="0"/>
                <a:ea typeface="Verdana" pitchFamily="-84" charset="0"/>
                <a:cs typeface="Verdana" pitchFamily="-84" charset="0"/>
                <a:sym typeface="Verdana" pitchFamily="-84" charset="0"/>
              </a:rPr>
              <a:t>10 meters resolution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071667" y="1435100"/>
            <a:ext cx="1246848" cy="3854450"/>
            <a:chOff x="0" y="0"/>
            <a:chExt cx="725" cy="2428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>
              <a:off x="2" y="0"/>
              <a:ext cx="723" cy="2393"/>
            </a:xfrm>
            <a:prstGeom prst="line">
              <a:avLst/>
            </a:prstGeom>
            <a:noFill/>
            <a:ln w="25400" cap="flat">
              <a:solidFill>
                <a:srgbClr val="CCCCCC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 rot="10800000" flipH="1">
              <a:off x="0" y="2370"/>
              <a:ext cx="709" cy="58"/>
            </a:xfrm>
            <a:prstGeom prst="line">
              <a:avLst/>
            </a:prstGeom>
            <a:noFill/>
            <a:ln w="25400" cap="flat">
              <a:solidFill>
                <a:srgbClr val="CCCCCC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 bwMode="auto">
          <a:xfrm>
            <a:off x="613728" y="222378"/>
            <a:ext cx="7942262" cy="95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" rIns="36000" bIns="36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Times New Roman" pitchFamily="-1" charset="0"/>
                <a:cs typeface="Times New Roman" pitchFamily="-1" charset="0"/>
              </a:rPr>
              <a:t>Sentinel-2: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Times New Roman" pitchFamily="-1" charset="0"/>
                <a:cs typeface="Times New Roman" pitchFamily="-1" charset="0"/>
              </a:rPr>
              <a:t> Coverage &amp; Resolution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smtClean="0">
                <a:solidFill>
                  <a:schemeClr val="bg1"/>
                </a:solidFill>
                <a:ea typeface="Times New Roman" pitchFamily="-1" charset="0"/>
                <a:cs typeface="Times New Roman" pitchFamily="-1" charset="0"/>
              </a:rPr>
              <a:t>10 m</a:t>
            </a:r>
            <a:r>
              <a:rPr lang="en-US" sz="2800" dirty="0" smtClean="0">
                <a:solidFill>
                  <a:schemeClr val="bg1"/>
                </a:solidFill>
                <a:ea typeface="Times New Roman" pitchFamily="-1" charset="0"/>
                <a:cs typeface="Times New Roman" pitchFamily="-1" charset="0"/>
              </a:rPr>
              <a:t> resolution for field scale mapping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Times New Roman" pitchFamily="-1" charset="0"/>
              <a:cs typeface="Times New Roman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107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  <p:bldP spid="3079" grpId="0" autoUpdateAnimBg="0"/>
      <p:bldP spid="3080" grpId="0" autoUpdateAnimBg="0"/>
      <p:bldP spid="308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367" y="1574814"/>
            <a:ext cx="8255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29" y="1595970"/>
            <a:ext cx="4737100" cy="4546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249767" y="115244"/>
            <a:ext cx="74209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Aft>
                <a:spcPct val="40000"/>
              </a:spcAft>
              <a:buClr>
                <a:schemeClr val="accent2"/>
              </a:buClr>
              <a:buFont typeface="Symbol" charset="2"/>
              <a:buNone/>
            </a:pPr>
            <a:r>
              <a:rPr lang="en-GB" sz="2800" b="1" dirty="0">
                <a:solidFill>
                  <a:schemeClr val="bg1"/>
                </a:solidFill>
                <a:ea typeface="Times New Roman" pitchFamily="-1" charset="0"/>
                <a:cs typeface="Times New Roman" pitchFamily="-1" charset="0"/>
              </a:rPr>
              <a:t>Sentinel-2 Revisit Time </a:t>
            </a:r>
            <a:r>
              <a:rPr lang="en-GB" sz="2800" b="1" dirty="0" smtClean="0">
                <a:solidFill>
                  <a:schemeClr val="bg1"/>
                </a:solidFill>
                <a:ea typeface="Times New Roman" pitchFamily="-1" charset="0"/>
                <a:cs typeface="Times New Roman" pitchFamily="-1" charset="0"/>
              </a:rPr>
              <a:t>Capability</a:t>
            </a:r>
            <a:br>
              <a:rPr lang="en-GB" sz="2800" b="1" dirty="0" smtClean="0">
                <a:solidFill>
                  <a:schemeClr val="bg1"/>
                </a:solidFill>
                <a:ea typeface="Times New Roman" pitchFamily="-1" charset="0"/>
                <a:cs typeface="Times New Roman" pitchFamily="-1" charset="0"/>
              </a:rPr>
            </a:br>
            <a:r>
              <a:rPr lang="en-GB" sz="2800" dirty="0" smtClean="0">
                <a:solidFill>
                  <a:schemeClr val="bg1"/>
                </a:solidFill>
                <a:ea typeface="Times New Roman" pitchFamily="-1" charset="0"/>
                <a:cs typeface="Times New Roman" pitchFamily="-1" charset="0"/>
              </a:rPr>
              <a:t>5 days revisit for crop dynamics</a:t>
            </a:r>
            <a:endParaRPr lang="en-GB" sz="2800" dirty="0">
              <a:solidFill>
                <a:schemeClr val="bg1"/>
              </a:solidFill>
              <a:ea typeface="Times New Roman" pitchFamily="-1" charset="0"/>
              <a:cs typeface="Times New Roman" pitchFamily="-1" charset="0"/>
            </a:endParaRPr>
          </a:p>
        </p:txBody>
      </p:sp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-67732" y="4957308"/>
            <a:ext cx="2252133" cy="10772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ct val="40000"/>
              </a:spcAft>
              <a:buClr>
                <a:schemeClr val="accent2"/>
              </a:buClr>
              <a:buFont typeface="Symbol" charset="2"/>
              <a:buNone/>
            </a:pPr>
            <a:r>
              <a:rPr lang="en-GB" sz="1600" dirty="0" smtClean="0">
                <a:solidFill>
                  <a:srgbClr val="003399"/>
                </a:solidFill>
                <a:latin typeface="Arial" charset="0"/>
                <a:ea typeface="Times New Roman" charset="0"/>
                <a:cs typeface="Times New Roman" charset="0"/>
              </a:rPr>
              <a:t>Effective coverage in </a:t>
            </a:r>
            <a:r>
              <a:rPr lang="en-GB" sz="1600" dirty="0">
                <a:solidFill>
                  <a:srgbClr val="003399"/>
                </a:solidFill>
                <a:latin typeface="Arial" charset="0"/>
                <a:ea typeface="Times New Roman" charset="0"/>
                <a:cs typeface="Times New Roman" charset="0"/>
              </a:rPr>
              <a:t>summer with </a:t>
            </a:r>
            <a:r>
              <a:rPr lang="en-GB" sz="1600" dirty="0" smtClean="0">
                <a:solidFill>
                  <a:srgbClr val="003399"/>
                </a:solidFill>
                <a:latin typeface="Arial" charset="0"/>
                <a:ea typeface="Times New Roman" charset="0"/>
                <a:cs typeface="Times New Roman" charset="0"/>
              </a:rPr>
              <a:t>S2-A&amp;B:</a:t>
            </a:r>
            <a:br>
              <a:rPr lang="en-GB" sz="1600" dirty="0" smtClean="0">
                <a:solidFill>
                  <a:srgbClr val="003399"/>
                </a:solidFill>
                <a:latin typeface="Arial" charset="0"/>
                <a:ea typeface="Times New Roman" charset="0"/>
                <a:cs typeface="Times New Roman" charset="0"/>
              </a:rPr>
            </a:br>
            <a:r>
              <a:rPr lang="en-GB" sz="1600" dirty="0" smtClean="0">
                <a:solidFill>
                  <a:srgbClr val="003399"/>
                </a:solidFill>
                <a:latin typeface="Arial" charset="0"/>
                <a:ea typeface="Times New Roman" charset="0"/>
                <a:cs typeface="Times New Roman" charset="0"/>
              </a:rPr>
              <a:t>repeat cycle of 5 days cloud coverage &lt;15%</a:t>
            </a:r>
            <a:endParaRPr lang="en-GB" sz="1600" dirty="0">
              <a:solidFill>
                <a:srgbClr val="003399"/>
              </a:solidFill>
              <a:latin typeface="Arial" charset="0"/>
              <a:ea typeface="Times New Roman" charset="0"/>
              <a:cs typeface="Times New Roman" charset="0"/>
            </a:endParaRPr>
          </a:p>
        </p:txBody>
      </p:sp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5186092" y="1362075"/>
            <a:ext cx="92008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latin typeface="Arial" charset="0"/>
              </a:rPr>
              <a:t>days</a:t>
            </a:r>
          </a:p>
        </p:txBody>
      </p:sp>
      <p:pic>
        <p:nvPicPr>
          <p:cNvPr id="9" name="Animation_GIF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0401" y="1799694"/>
            <a:ext cx="4131733" cy="4131733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740401" y="5780782"/>
            <a:ext cx="4165599" cy="5847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ct val="40000"/>
              </a:spcAft>
              <a:buClr>
                <a:schemeClr val="accent2"/>
              </a:buClr>
              <a:buFont typeface="Symbol" charset="2"/>
              <a:buNone/>
            </a:pPr>
            <a:r>
              <a:rPr lang="en-GB" sz="1600" dirty="0" smtClean="0">
                <a:solidFill>
                  <a:srgbClr val="003399"/>
                </a:solidFill>
                <a:latin typeface="Arial" charset="0"/>
                <a:ea typeface="Times New Roman" charset="0"/>
                <a:cs typeface="Times New Roman" charset="0"/>
              </a:rPr>
              <a:t>South Africa JECAM site: 5 days revisit, February-June 2013 - </a:t>
            </a:r>
            <a:r>
              <a:rPr lang="en-GB" sz="1600" dirty="0" err="1" smtClean="0">
                <a:solidFill>
                  <a:srgbClr val="003399"/>
                </a:solidFill>
                <a:latin typeface="Arial" charset="0"/>
                <a:ea typeface="Times New Roman" charset="0"/>
                <a:cs typeface="Times New Roman" charset="0"/>
              </a:rPr>
              <a:t>RapidEye</a:t>
            </a:r>
            <a:r>
              <a:rPr lang="en-GB" sz="1600" dirty="0" smtClean="0">
                <a:solidFill>
                  <a:srgbClr val="003399"/>
                </a:solidFill>
                <a:latin typeface="Arial" charset="0"/>
                <a:ea typeface="Times New Roman" charset="0"/>
                <a:cs typeface="Times New Roman" charset="0"/>
              </a:rPr>
              <a:t>  </a:t>
            </a:r>
            <a:endParaRPr lang="en-GB" sz="1600" dirty="0">
              <a:solidFill>
                <a:srgbClr val="003399"/>
              </a:solidFill>
              <a:latin typeface="Arial" charset="0"/>
              <a:ea typeface="Times New Roman" charset="0"/>
              <a:cs typeface="Times New Roman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340957"/>
            <a:ext cx="6045200" cy="338554"/>
            <a:chOff x="0" y="6340957"/>
            <a:chExt cx="6045200" cy="338554"/>
          </a:xfrm>
        </p:grpSpPr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508002" y="6340957"/>
              <a:ext cx="5537198" cy="3385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just" eaLnBrk="0" hangingPunct="0">
                <a:spcAft>
                  <a:spcPct val="40000"/>
                </a:spcAft>
                <a:buClr>
                  <a:schemeClr val="accent2"/>
                </a:buClr>
                <a:buFont typeface="Symbol" charset="2"/>
                <a:buNone/>
              </a:pPr>
              <a:r>
                <a:rPr lang="en-GB" sz="1600" b="1" dirty="0" smtClean="0">
                  <a:solidFill>
                    <a:srgbClr val="003399"/>
                  </a:solidFill>
                  <a:latin typeface="Arial" charset="0"/>
                  <a:ea typeface="Times New Roman" charset="0"/>
                  <a:cs typeface="Times New Roman" charset="0"/>
                </a:rPr>
                <a:t>Monthly </a:t>
              </a:r>
              <a:r>
                <a:rPr lang="en-GB" sz="1600" b="1" dirty="0">
                  <a:solidFill>
                    <a:srgbClr val="003399"/>
                  </a:solidFill>
                  <a:latin typeface="Arial" charset="0"/>
                  <a:ea typeface="Times New Roman" charset="0"/>
                  <a:cs typeface="Times New Roman" charset="0"/>
                </a:rPr>
                <a:t>c</a:t>
              </a:r>
              <a:r>
                <a:rPr lang="en-GB" sz="1600" b="1" dirty="0" smtClean="0">
                  <a:solidFill>
                    <a:srgbClr val="003399"/>
                  </a:solidFill>
                  <a:latin typeface="Arial" charset="0"/>
                  <a:ea typeface="Times New Roman" charset="0"/>
                  <a:cs typeface="Times New Roman" charset="0"/>
                </a:rPr>
                <a:t>loud free composites possible for most areas</a:t>
              </a:r>
              <a:endParaRPr lang="en-GB" sz="1600" b="1" dirty="0">
                <a:solidFill>
                  <a:srgbClr val="003399"/>
                </a:solidFill>
                <a:latin typeface="Arial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" name="Right Arrow 4"/>
            <p:cNvSpPr/>
            <p:nvPr/>
          </p:nvSpPr>
          <p:spPr>
            <a:xfrm>
              <a:off x="0" y="6350000"/>
              <a:ext cx="474133" cy="32173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2241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89" y="108202"/>
            <a:ext cx="7528443" cy="769441"/>
          </a:xfrm>
        </p:spPr>
        <p:txBody>
          <a:bodyPr/>
          <a:lstStyle/>
          <a:p>
            <a:r>
              <a:rPr lang="en-US" sz="3600" dirty="0" smtClean="0"/>
              <a:t>Overview of S2 Time Series: </a:t>
            </a:r>
            <a:r>
              <a:rPr lang="en-US" sz="3600" b="0" dirty="0" err="1" smtClean="0"/>
              <a:t>RapidEye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376889"/>
            <a:ext cx="9438217" cy="1565275"/>
          </a:xfrm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Total of 390 acquisitions, 24-30 per site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38% cloud free of total acquisitions (0-65% at site level)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Even with 5 days repeat, low coverage over Europe during growing season</a:t>
            </a:r>
            <a:endParaRPr lang="en-US" sz="2000" dirty="0">
              <a:solidFill>
                <a:srgbClr val="000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3146792"/>
              </p:ext>
            </p:extLst>
          </p:nvPr>
        </p:nvGraphicFramePr>
        <p:xfrm>
          <a:off x="1" y="3003274"/>
          <a:ext cx="9905999" cy="3943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259" y="1191491"/>
            <a:ext cx="839258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0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4"/>
          <p:cNvSpPr>
            <a:spLocks noChangeArrowheads="1"/>
          </p:cNvSpPr>
          <p:nvPr/>
        </p:nvSpPr>
        <p:spPr bwMode="auto">
          <a:xfrm>
            <a:off x="647700" y="271353"/>
            <a:ext cx="7532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Verdana" charset="0"/>
              <a:buNone/>
            </a:pPr>
            <a:r>
              <a:rPr lang="en-GB" sz="3600" b="1" dirty="0" smtClean="0">
                <a:solidFill>
                  <a:schemeClr val="bg1"/>
                </a:solidFill>
              </a:rPr>
              <a:t>S2 Products </a:t>
            </a:r>
            <a:r>
              <a:rPr lang="en-GB" sz="3600" b="1" dirty="0">
                <a:solidFill>
                  <a:schemeClr val="bg1"/>
                </a:solidFill>
              </a:rPr>
              <a:t>/ Overview</a:t>
            </a:r>
          </a:p>
        </p:txBody>
      </p:sp>
      <p:sp>
        <p:nvSpPr>
          <p:cNvPr id="60418" name="Content Placeholder 3"/>
          <p:cNvSpPr txBox="1">
            <a:spLocks/>
          </p:cNvSpPr>
          <p:nvPr/>
        </p:nvSpPr>
        <p:spPr bwMode="auto">
          <a:xfrm>
            <a:off x="544513" y="1352550"/>
            <a:ext cx="88931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lnSpc>
                <a:spcPct val="10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2400" b="1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lnSpc>
                <a:spcPct val="10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2400" b="1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lnSpc>
                <a:spcPct val="10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2400" b="1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lnSpc>
                <a:spcPct val="10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2400" b="1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19000"/>
              </a:lnSpc>
              <a:buFont typeface="Verdana" charset="0"/>
              <a:buAutoNum type="arabicPeriod"/>
            </a:pPr>
            <a:endParaRPr lang="en-GB" sz="1800">
              <a:solidFill>
                <a:schemeClr val="tx2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055688" y="1803400"/>
          <a:ext cx="7880351" cy="4481577"/>
        </p:xfrm>
        <a:graphic>
          <a:graphicData uri="http://schemas.openxmlformats.org/drawingml/2006/table">
            <a:tbl>
              <a:tblPr/>
              <a:tblGrid>
                <a:gridCol w="1222813"/>
                <a:gridCol w="2366513"/>
                <a:gridCol w="1248611"/>
                <a:gridCol w="1326004"/>
                <a:gridCol w="1716410"/>
              </a:tblGrid>
              <a:tr h="640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Name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High-level Description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Production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Preservation Strategy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Volume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18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Level-1B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Top-of-atmosphere radiances in sensor geometry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Systematic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Long-term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˜27 MB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(each 25x23km</a:t>
                      </a:r>
                      <a:r>
                        <a:rPr kumimoji="0" lang="en-GB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29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Level-1C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Top-of-atmosphere reflectance in cartographic geometry (UTM/WGS84)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Systematic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Long-term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˜500 MB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(each 100x100km</a:t>
                      </a:r>
                      <a:r>
                        <a:rPr kumimoji="0" lang="en-GB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)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1898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Level-2A</a:t>
                      </a:r>
                      <a:endParaRPr kumimoji="0" lang="en-GB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Bottom-of-atmosphere reflectance in cartographic geometry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On user side (using Sentinel-2 Toolbox)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-</a:t>
                      </a: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˜600 MB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(each 100x100km</a:t>
                      </a:r>
                      <a:r>
                        <a:rPr kumimoji="0" lang="en-GB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9073" marR="99073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713324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55176" y="142875"/>
            <a:ext cx="8074424" cy="899822"/>
          </a:xfrm>
        </p:spPr>
        <p:txBody>
          <a:bodyPr wrap="square">
            <a:spAutoFit/>
          </a:bodyPr>
          <a:lstStyle/>
          <a:p>
            <a:pPr marL="28575" algn="l"/>
            <a:r>
              <a:rPr lang="en-US" sz="36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Sentinel-2 Indicative Acquisition Plan: </a:t>
            </a:r>
            <a:r>
              <a:rPr lang="en-US" sz="22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2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Gradual 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ramp-up </a:t>
            </a:r>
            <a:r>
              <a:rPr lang="en-US" sz="22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focusing on Europe &amp; Africa: after commissioning</a:t>
            </a:r>
            <a:endParaRPr lang="en-US" sz="2200" b="1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09" name="Picture 1" descr="effcov_phas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6"/>
          <a:stretch>
            <a:fillRect/>
          </a:stretch>
        </p:blipFill>
        <p:spPr bwMode="auto">
          <a:xfrm>
            <a:off x="304794" y="2275410"/>
            <a:ext cx="7890441" cy="4540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4516" name="TextBox 3"/>
          <p:cNvSpPr txBox="1">
            <a:spLocks noChangeArrowheads="1"/>
          </p:cNvSpPr>
          <p:nvPr/>
        </p:nvSpPr>
        <p:spPr bwMode="auto">
          <a:xfrm>
            <a:off x="664652" y="1212851"/>
            <a:ext cx="8343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600" dirty="0" smtClean="0"/>
              <a:t>Ensuring coverage of global Cal/Val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600" dirty="0" smtClean="0"/>
              <a:t>Ensuring COPERNICUS CORE datasets needs for Europe/Africa systematically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600" dirty="0" smtClean="0"/>
              <a:t>Ensuring maximum coverage/orbit length for GRI generation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06400" y="5608282"/>
            <a:ext cx="4318000" cy="120032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Products will become available immediately, data quality will be refined until full GRI (Global reference Image) is available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8150093" y="5518126"/>
            <a:ext cx="175590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/>
              <a:t>Assuming availability of 2 downlink stations out of 4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82499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2_Custom Design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2_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28497</TotalTime>
  <Words>1273</Words>
  <Application>Microsoft Macintosh PowerPoint</Application>
  <PresentationFormat>A4 Paper (210x297 mm)</PresentationFormat>
  <Paragraphs>182</Paragraphs>
  <Slides>18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2_Custom Design</vt:lpstr>
      <vt:lpstr>Document</vt:lpstr>
      <vt:lpstr>PowerPoint Presentation</vt:lpstr>
      <vt:lpstr>Sentinel Missions Joint EU-ESA Copernicus Space Programme</vt:lpstr>
      <vt:lpstr>Sentinel contribution to GEOGLAM Primary missions for all Targets Products</vt:lpstr>
      <vt:lpstr>Copernicus Sentinel-2</vt:lpstr>
      <vt:lpstr>SENTINEL-2 coverage and resolution</vt:lpstr>
      <vt:lpstr>PowerPoint Presentation</vt:lpstr>
      <vt:lpstr>Overview of S2 Time Series: RapidEye</vt:lpstr>
      <vt:lpstr>PowerPoint Presentation</vt:lpstr>
      <vt:lpstr>Sentinel-2 Indicative Acquisition Plan:  Gradual ramp-up focusing on Europe &amp; Africa: after commissioning</vt:lpstr>
      <vt:lpstr>PowerPoint Presentation</vt:lpstr>
      <vt:lpstr>Sentinel-2 for Agriculture  Preparatory Activities S2 for Agriculture</vt:lpstr>
      <vt:lpstr>Sentinel-2 for Agriculture: Objectives &amp; Concept </vt:lpstr>
      <vt:lpstr>Sentinel-2 for Agriculture: Project Implementation</vt:lpstr>
      <vt:lpstr>Sentinel-2 for Agriculture: Test sites &amp; demonstration</vt:lpstr>
      <vt:lpstr>Sentinel-2 for Agriculture: Expected Outcome</vt:lpstr>
      <vt:lpstr>Sentinel-2 for Agriculture: Expected Outcome</vt:lpstr>
      <vt:lpstr>Conclusions:  Sentinel-2 Potential for Agriculture </vt:lpstr>
      <vt:lpstr>http://sentinel.esa.int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ESA keynote</dc:title>
  <dc:subject/>
  <dc:creator>Benjamin Koetz</dc:creator>
  <cp:keywords/>
  <dc:description/>
  <cp:lastModifiedBy>Benjamin Koetz</cp:lastModifiedBy>
  <cp:revision>630</cp:revision>
  <cp:lastPrinted>2008-08-26T16:26:23Z</cp:lastPrinted>
  <dcterms:created xsi:type="dcterms:W3CDTF">2012-10-27T11:52:45Z</dcterms:created>
  <dcterms:modified xsi:type="dcterms:W3CDTF">2014-02-27T14:15:30Z</dcterms:modified>
  <cp:category/>
</cp:coreProperties>
</file>