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74" r:id="rId3"/>
    <p:sldId id="257" r:id="rId4"/>
    <p:sldId id="269" r:id="rId5"/>
    <p:sldId id="258" r:id="rId6"/>
    <p:sldId id="272" r:id="rId7"/>
    <p:sldId id="273" r:id="rId8"/>
    <p:sldId id="263" r:id="rId9"/>
    <p:sldId id="259" r:id="rId10"/>
    <p:sldId id="260" r:id="rId11"/>
    <p:sldId id="261" r:id="rId12"/>
    <p:sldId id="262" r:id="rId13"/>
    <p:sldId id="264" r:id="rId14"/>
    <p:sldId id="265" r:id="rId15"/>
    <p:sldId id="266" r:id="rId16"/>
    <p:sldId id="267" r:id="rId17"/>
    <p:sldId id="270" r:id="rId18"/>
    <p:sldId id="268" r:id="rId19"/>
    <p:sldId id="271" r:id="rId2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6" d="100"/>
          <a:sy n="86" d="100"/>
        </p:scale>
        <p:origin x="-1354" y="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836"/>
    </p:cViewPr>
  </p:sorterViewPr>
  <p:notesViewPr>
    <p:cSldViewPr>
      <p:cViewPr varScale="1">
        <p:scale>
          <a:sx n="66" d="100"/>
          <a:sy n="66" d="100"/>
        </p:scale>
        <p:origin x="-3106" y="-77"/>
      </p:cViewPr>
      <p:guideLst>
        <p:guide orient="horz" pos="2928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263B1DA-F2C8-4639-A290-D47953AE9EDD}" type="datetimeFigureOut">
              <a:rPr lang="en-GB" smtClean="0"/>
              <a:pPr/>
              <a:t>24/02/2014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D92346C-235D-4A92-BAC2-9466E411A38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8176640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DB9397-8E2B-4EFA-AB00-921D83B7AC1B}" type="datetimeFigureOut">
              <a:rPr lang="en-US" smtClean="0"/>
              <a:pPr/>
              <a:t>2/24/2014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1A62EF-7AF9-4027-AC08-D65D9DCA63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252526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A62EF-7AF9-4027-AC08-D65D9DCA631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A62EF-7AF9-4027-AC08-D65D9DCA6312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A62EF-7AF9-4027-AC08-D65D9DCA6312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A62EF-7AF9-4027-AC08-D65D9DCA6312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A62EF-7AF9-4027-AC08-D65D9DCA6312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A62EF-7AF9-4027-AC08-D65D9DCA6312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A62EF-7AF9-4027-AC08-D65D9DCA6312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The importance of validation can only be more emphasized</a:t>
            </a:r>
            <a:r>
              <a:rPr lang="en-GB" baseline="0" dirty="0" smtClean="0"/>
              <a:t> by an Example. There are fewer categories for a classified image. While there are more classes for the validated image.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A62EF-7AF9-4027-AC08-D65D9DCA6312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40636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gif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82E7A-B393-446E-B040-54196B790258}" type="datetimeFigureOut">
              <a:rPr lang="en-GB" smtClean="0"/>
              <a:pPr/>
              <a:t>24/02/2014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71F1A-C010-4AC6-BD9A-5690EEECBE04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 descr="NFA_logo.bmp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1763486" cy="465826"/>
          </a:xfrm>
          <a:prstGeom prst="rect">
            <a:avLst/>
          </a:prstGeom>
        </p:spPr>
      </p:pic>
      <p:pic>
        <p:nvPicPr>
          <p:cNvPr id="8" name="Picture 7" descr="Court of arms1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73142" y="0"/>
            <a:ext cx="870857" cy="964163"/>
          </a:xfrm>
          <a:prstGeom prst="rect">
            <a:avLst/>
          </a:prstGeom>
        </p:spPr>
      </p:pic>
      <p:pic>
        <p:nvPicPr>
          <p:cNvPr id="9" name="Picture 8" descr="WHRC logo2.jp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169728" y="6015043"/>
            <a:ext cx="974272" cy="842957"/>
          </a:xfrm>
          <a:prstGeom prst="rect">
            <a:avLst/>
          </a:prstGeom>
        </p:spPr>
      </p:pic>
      <p:pic>
        <p:nvPicPr>
          <p:cNvPr id="10" name="Picture 9" descr="fao_logo.gif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6319502"/>
            <a:ext cx="500034" cy="53849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82E7A-B393-446E-B040-54196B790258}" type="datetimeFigureOut">
              <a:rPr lang="en-GB" smtClean="0"/>
              <a:pPr/>
              <a:t>24/02/2014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71F1A-C010-4AC6-BD9A-5690EEECBE0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82E7A-B393-446E-B040-54196B790258}" type="datetimeFigureOut">
              <a:rPr lang="en-GB" smtClean="0"/>
              <a:pPr/>
              <a:t>24/02/2014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71F1A-C010-4AC6-BD9A-5690EEECBE0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82E7A-B393-446E-B040-54196B790258}" type="datetimeFigureOut">
              <a:rPr lang="en-GB" smtClean="0"/>
              <a:pPr/>
              <a:t>24/02/2014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71F1A-C010-4AC6-BD9A-5690EEECBE0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82E7A-B393-446E-B040-54196B790258}" type="datetimeFigureOut">
              <a:rPr lang="en-GB" smtClean="0"/>
              <a:pPr/>
              <a:t>24/02/2014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71F1A-C010-4AC6-BD9A-5690EEECBE0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82E7A-B393-446E-B040-54196B790258}" type="datetimeFigureOut">
              <a:rPr lang="en-GB" smtClean="0"/>
              <a:pPr/>
              <a:t>24/02/2014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71F1A-C010-4AC6-BD9A-5690EEECBE0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82E7A-B393-446E-B040-54196B790258}" type="datetimeFigureOut">
              <a:rPr lang="en-GB" smtClean="0"/>
              <a:pPr/>
              <a:t>24/02/2014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71F1A-C010-4AC6-BD9A-5690EEECBE0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82E7A-B393-446E-B040-54196B790258}" type="datetimeFigureOut">
              <a:rPr lang="en-GB" smtClean="0"/>
              <a:pPr/>
              <a:t>24/02/2014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71F1A-C010-4AC6-BD9A-5690EEECBE0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82E7A-B393-446E-B040-54196B790258}" type="datetimeFigureOut">
              <a:rPr lang="en-GB" smtClean="0"/>
              <a:pPr/>
              <a:t>24/02/2014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71F1A-C010-4AC6-BD9A-5690EEECBE0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82E7A-B393-446E-B040-54196B790258}" type="datetimeFigureOut">
              <a:rPr lang="en-GB" smtClean="0"/>
              <a:pPr/>
              <a:t>24/02/2014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71F1A-C010-4AC6-BD9A-5690EEECBE0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82E7A-B393-446E-B040-54196B790258}" type="datetimeFigureOut">
              <a:rPr lang="en-GB" smtClean="0"/>
              <a:pPr/>
              <a:t>24/02/2014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71F1A-C010-4AC6-BD9A-5690EEECBE0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82E7A-B393-446E-B040-54196B790258}" type="datetimeFigureOut">
              <a:rPr lang="en-GB" smtClean="0"/>
              <a:pPr/>
              <a:t>24/02/2014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871F1A-C010-4AC6-BD9A-5690EEECBE04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gif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4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4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3" Type="http://schemas.openxmlformats.org/officeDocument/2006/relationships/hyperlink" Target="hyperlinks/tiles%20covered%2011Feb2014.png" TargetMode="External"/><Relationship Id="rId7" Type="http://schemas.openxmlformats.org/officeDocument/2006/relationships/image" Target="../media/image3.jpeg"/><Relationship Id="rId2" Type="http://schemas.openxmlformats.org/officeDocument/2006/relationships/hyperlink" Target="hyperlinks/Lsat_topos04122013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hyperlink" Target="hyperlinks/Lsat_topos_val_assign19022014.pdf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3" Type="http://schemas.openxmlformats.org/officeDocument/2006/relationships/hyperlink" Target="hyperlinks/Munteme_481_Class.pdf" TargetMode="External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10" Type="http://schemas.openxmlformats.org/officeDocument/2006/relationships/image" Target="../media/image20.png"/><Relationship Id="rId4" Type="http://schemas.openxmlformats.org/officeDocument/2006/relationships/hyperlink" Target="hyperlinks/Munteme_481_Valid.pdf" TargetMode="External"/><Relationship Id="rId9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3" Type="http://schemas.openxmlformats.org/officeDocument/2006/relationships/image" Target="../media/image6.png"/><Relationship Id="rId7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yperlinks/OTB_Segmentation.pn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gif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4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0"/>
            <a:ext cx="7560840" cy="648071"/>
          </a:xfrm>
        </p:spPr>
        <p:txBody>
          <a:bodyPr>
            <a:normAutofit fontScale="90000"/>
          </a:bodyPr>
          <a:lstStyle/>
          <a:p>
            <a:r>
              <a:rPr lang="en-GB" b="1" dirty="0" smtClean="0"/>
              <a:t>LAND COVER </a:t>
            </a:r>
            <a:r>
              <a:rPr lang="en-GB" b="1" dirty="0" smtClean="0"/>
              <a:t>CLASSIFICATION 2010</a:t>
            </a:r>
            <a:endParaRPr lang="en-GB" b="1" dirty="0"/>
          </a:p>
        </p:txBody>
      </p:sp>
      <p:pic>
        <p:nvPicPr>
          <p:cNvPr id="10" name="Picture 9" descr="NFA_logo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1763486" cy="465826"/>
          </a:xfrm>
          <a:prstGeom prst="rect">
            <a:avLst/>
          </a:prstGeom>
        </p:spPr>
      </p:pic>
      <p:pic>
        <p:nvPicPr>
          <p:cNvPr id="11" name="Picture 10" descr="Court of arms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3142" y="0"/>
            <a:ext cx="870857" cy="964163"/>
          </a:xfrm>
          <a:prstGeom prst="rect">
            <a:avLst/>
          </a:prstGeom>
        </p:spPr>
      </p:pic>
      <p:pic>
        <p:nvPicPr>
          <p:cNvPr id="12" name="Picture 11" descr="WHRC logo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9728" y="6015043"/>
            <a:ext cx="974272" cy="842957"/>
          </a:xfrm>
          <a:prstGeom prst="rect">
            <a:avLst/>
          </a:prstGeom>
        </p:spPr>
      </p:pic>
      <p:pic>
        <p:nvPicPr>
          <p:cNvPr id="13" name="Picture 12" descr="fao_logo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319502"/>
            <a:ext cx="500034" cy="53849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752600" y="1600200"/>
            <a:ext cx="5334000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</a:rPr>
              <a:t>Ministry of Water &amp; Environment,</a:t>
            </a:r>
          </a:p>
          <a:p>
            <a:pPr algn="ctr"/>
            <a:endParaRPr lang="en-US" sz="1000" b="1" dirty="0">
              <a:solidFill>
                <a:srgbClr val="000000"/>
              </a:solidFill>
            </a:endParaRPr>
          </a:p>
          <a:p>
            <a:pPr algn="ctr"/>
            <a:r>
              <a:rPr lang="en-US" sz="2800" b="1" dirty="0">
                <a:solidFill>
                  <a:srgbClr val="000000"/>
                </a:solidFill>
              </a:rPr>
              <a:t>National Forestry Authority,</a:t>
            </a:r>
          </a:p>
          <a:p>
            <a:pPr algn="ctr"/>
            <a:endParaRPr lang="en-US" sz="1000" b="1" dirty="0">
              <a:solidFill>
                <a:srgbClr val="000000"/>
              </a:solidFill>
            </a:endParaRPr>
          </a:p>
          <a:p>
            <a:pPr algn="ctr"/>
            <a:r>
              <a:rPr lang="en-US" dirty="0">
                <a:solidFill>
                  <a:srgbClr val="000000"/>
                </a:solidFill>
              </a:rPr>
              <a:t>by</a:t>
            </a:r>
            <a:r>
              <a:rPr lang="en-US" b="1" dirty="0">
                <a:solidFill>
                  <a:srgbClr val="000000"/>
                </a:solidFill>
              </a:rPr>
              <a:t> </a:t>
            </a:r>
          </a:p>
          <a:p>
            <a:pPr algn="ctr"/>
            <a:r>
              <a:rPr lang="en-US" b="1" dirty="0">
                <a:solidFill>
                  <a:srgbClr val="000000"/>
                </a:solidFill>
              </a:rPr>
              <a:t>Edward </a:t>
            </a:r>
            <a:r>
              <a:rPr lang="en-US" b="1" dirty="0" err="1">
                <a:solidFill>
                  <a:srgbClr val="000000"/>
                </a:solidFill>
              </a:rPr>
              <a:t>Ssenyonjo</a:t>
            </a:r>
            <a:endParaRPr lang="en-US" dirty="0">
              <a:solidFill>
                <a:srgbClr val="000000"/>
              </a:solidFill>
            </a:endParaRPr>
          </a:p>
          <a:p>
            <a:pPr algn="ctr"/>
            <a:r>
              <a:rPr lang="en-US" dirty="0">
                <a:solidFill>
                  <a:srgbClr val="000000"/>
                </a:solidFill>
              </a:rPr>
              <a:t>Remote Sensing Specialist</a:t>
            </a:r>
          </a:p>
          <a:p>
            <a:pPr algn="ctr"/>
            <a:endParaRPr lang="en-US" sz="1000" dirty="0">
              <a:solidFill>
                <a:srgbClr val="000000"/>
              </a:solidFill>
            </a:endParaRPr>
          </a:p>
          <a:p>
            <a:pPr algn="ctr"/>
            <a:r>
              <a:rPr lang="en-US" b="1" dirty="0">
                <a:solidFill>
                  <a:srgbClr val="000000"/>
                </a:solidFill>
              </a:rPr>
              <a:t>Joseph </a:t>
            </a:r>
            <a:r>
              <a:rPr lang="en-US" b="1" dirty="0" err="1">
                <a:solidFill>
                  <a:srgbClr val="000000"/>
                </a:solidFill>
              </a:rPr>
              <a:t>Mutyaba</a:t>
            </a:r>
            <a:endParaRPr lang="en-US" b="1" dirty="0">
              <a:solidFill>
                <a:srgbClr val="000000"/>
              </a:solidFill>
            </a:endParaRPr>
          </a:p>
          <a:p>
            <a:pPr algn="ctr"/>
            <a:r>
              <a:rPr lang="en-US" dirty="0">
                <a:solidFill>
                  <a:srgbClr val="000000"/>
                </a:solidFill>
              </a:rPr>
              <a:t>Cartography Specialist</a:t>
            </a:r>
          </a:p>
          <a:p>
            <a:pPr algn="ctr"/>
            <a:endParaRPr lang="en-US" sz="1000" dirty="0">
              <a:solidFill>
                <a:srgbClr val="000000"/>
              </a:solidFill>
            </a:endParaRPr>
          </a:p>
          <a:p>
            <a:pPr algn="ctr"/>
            <a:endParaRPr lang="en-US" sz="1000" dirty="0">
              <a:solidFill>
                <a:srgbClr val="000000"/>
              </a:solidFill>
            </a:endParaRPr>
          </a:p>
          <a:p>
            <a:pPr algn="ctr"/>
            <a:r>
              <a:rPr lang="en-US" dirty="0">
                <a:solidFill>
                  <a:srgbClr val="000000"/>
                </a:solidFill>
              </a:rPr>
              <a:t>25 February 2014</a:t>
            </a:r>
          </a:p>
          <a:p>
            <a:pPr algn="ctr"/>
            <a:endParaRPr lang="en-US" sz="1000" dirty="0">
              <a:solidFill>
                <a:srgbClr val="000000"/>
              </a:solidFill>
            </a:endParaRPr>
          </a:p>
          <a:p>
            <a:pPr algn="ctr"/>
            <a:r>
              <a:rPr lang="en-US" b="1" dirty="0">
                <a:solidFill>
                  <a:srgbClr val="000000"/>
                </a:solidFill>
              </a:rPr>
              <a:t>FAO-Rome, Italy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75656" y="620688"/>
            <a:ext cx="6120680" cy="648071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latin typeface="Aharoni" pitchFamily="2" charset="-79"/>
                <a:cs typeface="Aharoni" pitchFamily="2" charset="-79"/>
              </a:rPr>
              <a:t>IMAGE CLASSIFICATION WITH R</a:t>
            </a:r>
            <a:r>
              <a:rPr lang="en-US" sz="2800" b="1" baseline="30000" dirty="0" smtClean="0"/>
              <a:t>® </a:t>
            </a:r>
            <a:endParaRPr lang="en-GB" sz="2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5576" y="1196752"/>
            <a:ext cx="7848872" cy="4608512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After segmenting the raster with OTB, an R script is used to calculate segment statistics using the raw image stack. </a:t>
            </a:r>
          </a:p>
          <a:p>
            <a:pPr algn="l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a set of training points chosen from the image in form of a </a:t>
            </a:r>
            <a:r>
              <a:rPr lang="en-US" sz="2000" dirty="0" err="1" smtClean="0">
                <a:solidFill>
                  <a:schemeClr val="tx1"/>
                </a:solidFill>
              </a:rPr>
              <a:t>shapefile</a:t>
            </a:r>
            <a:r>
              <a:rPr lang="en-US" sz="2000" dirty="0" smtClean="0">
                <a:solidFill>
                  <a:schemeClr val="tx1"/>
                </a:solidFill>
              </a:rPr>
              <a:t> or x, y data (in a </a:t>
            </a:r>
            <a:r>
              <a:rPr lang="en-US" sz="2000" dirty="0" err="1" smtClean="0">
                <a:solidFill>
                  <a:schemeClr val="tx1"/>
                </a:solidFill>
              </a:rPr>
              <a:t>csv</a:t>
            </a:r>
            <a:r>
              <a:rPr lang="en-US" sz="2000" dirty="0" smtClean="0">
                <a:solidFill>
                  <a:schemeClr val="tx1"/>
                </a:solidFill>
              </a:rPr>
              <a:t> or dbf table).</a:t>
            </a:r>
          </a:p>
          <a:p>
            <a:pPr algn="l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These statistics and training data are then used in another R script to classify the segments using the Random forest module so far up to 10 classes.</a:t>
            </a:r>
          </a:p>
          <a:p>
            <a:pPr algn="l">
              <a:lnSpc>
                <a:spcPct val="150000"/>
              </a:lnSpc>
            </a:pPr>
            <a:endParaRPr lang="en-US" sz="1600" dirty="0" smtClean="0">
              <a:solidFill>
                <a:schemeClr val="tx1"/>
              </a:solidFill>
            </a:endParaRPr>
          </a:p>
          <a:p>
            <a:pPr algn="l">
              <a:lnSpc>
                <a:spcPct val="150000"/>
              </a:lnSpc>
            </a:pPr>
            <a:r>
              <a:rPr lang="en-US" sz="1600" dirty="0" smtClean="0">
                <a:solidFill>
                  <a:schemeClr val="tx1"/>
                </a:solidFill>
              </a:rPr>
              <a:t>Note</a:t>
            </a:r>
            <a:r>
              <a:rPr lang="en-US" sz="1600" dirty="0" smtClean="0">
                <a:solidFill>
                  <a:schemeClr val="tx1"/>
                </a:solidFill>
              </a:rPr>
              <a:t>: The scripts were written by Ned Horning and </a:t>
            </a:r>
            <a:r>
              <a:rPr lang="en-US" sz="1600" dirty="0" smtClean="0">
                <a:solidFill>
                  <a:schemeClr val="tx1"/>
                </a:solidFill>
              </a:rPr>
              <a:t>Wynne Walker from Woods Hole Research Centre, MA.</a:t>
            </a:r>
            <a:endParaRPr lang="en-US" sz="16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34966" t="15120" r="25346" b="15161"/>
          <a:stretch>
            <a:fillRect/>
          </a:stretch>
        </p:blipFill>
        <p:spPr bwMode="auto">
          <a:xfrm>
            <a:off x="214282" y="642918"/>
            <a:ext cx="1311275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/>
          <a:srcRect l="42525" t="19321" r="19676" b="14320"/>
          <a:stretch>
            <a:fillRect/>
          </a:stretch>
        </p:blipFill>
        <p:spPr bwMode="auto">
          <a:xfrm>
            <a:off x="971550" y="3984625"/>
            <a:ext cx="1312863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 cstate="print"/>
          <a:srcRect l="42052" t="19321" r="19205" b="12640"/>
          <a:stretch>
            <a:fillRect/>
          </a:stretch>
        </p:blipFill>
        <p:spPr bwMode="auto">
          <a:xfrm>
            <a:off x="3276600" y="1897063"/>
            <a:ext cx="138430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5436096" y="3193231"/>
            <a:ext cx="936104" cy="1015663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R,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csv</a:t>
            </a:r>
            <a:endParaRPr lang="en-US" sz="3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12160" y="1897087"/>
            <a:ext cx="936104" cy="553998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R</a:t>
            </a:r>
          </a:p>
        </p:txBody>
      </p:sp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5" cstate="print"/>
          <a:srcRect l="42525" t="19321" r="19676" b="13481"/>
          <a:stretch>
            <a:fillRect/>
          </a:stretch>
        </p:blipFill>
        <p:spPr bwMode="auto">
          <a:xfrm>
            <a:off x="6804025" y="5137150"/>
            <a:ext cx="1081088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6" cstate="print"/>
          <a:srcRect l="34492" t="15120" r="25346" b="15161"/>
          <a:stretch>
            <a:fillRect/>
          </a:stretch>
        </p:blipFill>
        <p:spPr bwMode="auto">
          <a:xfrm>
            <a:off x="7715272" y="642918"/>
            <a:ext cx="1328738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Left-Right Arrow 12"/>
          <p:cNvSpPr/>
          <p:nvPr/>
        </p:nvSpPr>
        <p:spPr>
          <a:xfrm rot="4800000">
            <a:off x="371475" y="2800351"/>
            <a:ext cx="1838325" cy="4318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4" name="Left-Right Arrow 13"/>
          <p:cNvSpPr/>
          <p:nvPr/>
        </p:nvSpPr>
        <p:spPr>
          <a:xfrm rot="2700000">
            <a:off x="1254125" y="1854200"/>
            <a:ext cx="2190750" cy="4318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5" name="Left-Right Arrow 14"/>
          <p:cNvSpPr/>
          <p:nvPr/>
        </p:nvSpPr>
        <p:spPr>
          <a:xfrm rot="18900000">
            <a:off x="2049463" y="3821113"/>
            <a:ext cx="1935162" cy="38735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6" name="Right Arrow 15"/>
          <p:cNvSpPr/>
          <p:nvPr/>
        </p:nvSpPr>
        <p:spPr>
          <a:xfrm rot="1200000">
            <a:off x="4684713" y="3043238"/>
            <a:ext cx="647700" cy="4000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7" name="Bent Arrow 16"/>
          <p:cNvSpPr/>
          <p:nvPr/>
        </p:nvSpPr>
        <p:spPr>
          <a:xfrm rot="5400000">
            <a:off x="2653507" y="-73819"/>
            <a:ext cx="2108200" cy="4176713"/>
          </a:xfrm>
          <a:prstGeom prst="bentArrow">
            <a:avLst>
              <a:gd name="adj1" fmla="val 10755"/>
              <a:gd name="adj2" fmla="val 6849"/>
              <a:gd name="adj3" fmla="val 25000"/>
              <a:gd name="adj4" fmla="val 4602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18" name="Right Arrow 17"/>
          <p:cNvSpPr/>
          <p:nvPr/>
        </p:nvSpPr>
        <p:spPr>
          <a:xfrm rot="16800000" flipV="1">
            <a:off x="6087269" y="2613819"/>
            <a:ext cx="647700" cy="3667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9" name="Right Arrow 18"/>
          <p:cNvSpPr/>
          <p:nvPr/>
        </p:nvSpPr>
        <p:spPr>
          <a:xfrm rot="20400000" flipV="1">
            <a:off x="7007225" y="1676400"/>
            <a:ext cx="647700" cy="2952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0" name="Right Arrow 19"/>
          <p:cNvSpPr/>
          <p:nvPr/>
        </p:nvSpPr>
        <p:spPr>
          <a:xfrm>
            <a:off x="4643438" y="1989138"/>
            <a:ext cx="1296987" cy="431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1" name="Right Arrow 20"/>
          <p:cNvSpPr/>
          <p:nvPr/>
        </p:nvSpPr>
        <p:spPr>
          <a:xfrm rot="16200000">
            <a:off x="5796756" y="3553620"/>
            <a:ext cx="2447925" cy="576262"/>
          </a:xfrm>
          <a:prstGeom prst="rightArrow">
            <a:avLst>
              <a:gd name="adj1" fmla="val 36886"/>
              <a:gd name="adj2" fmla="val 412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2" name="Bent Arrow 21"/>
          <p:cNvSpPr/>
          <p:nvPr/>
        </p:nvSpPr>
        <p:spPr>
          <a:xfrm flipV="1">
            <a:off x="395288" y="2184400"/>
            <a:ext cx="6192837" cy="4249738"/>
          </a:xfrm>
          <a:prstGeom prst="bentArrow">
            <a:avLst>
              <a:gd name="adj1" fmla="val 5541"/>
              <a:gd name="adj2" fmla="val 3318"/>
              <a:gd name="adj3" fmla="val 25000"/>
              <a:gd name="adj4" fmla="val 4628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3" name="TextBox 30"/>
          <p:cNvSpPr txBox="1">
            <a:spLocks noChangeArrowheads="1"/>
          </p:cNvSpPr>
          <p:nvPr/>
        </p:nvSpPr>
        <p:spPr bwMode="auto">
          <a:xfrm>
            <a:off x="285719" y="355581"/>
            <a:ext cx="11525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600" b="1" dirty="0"/>
              <a:t>Raw</a:t>
            </a:r>
            <a:r>
              <a:rPr lang="en-GB" sz="1600" b="1" dirty="0">
                <a:solidFill>
                  <a:schemeClr val="bg1"/>
                </a:solidFill>
              </a:rPr>
              <a:t> </a:t>
            </a:r>
            <a:r>
              <a:rPr lang="en-GB" sz="1600" b="1" dirty="0"/>
              <a:t>Image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1000100" y="5286388"/>
            <a:ext cx="15113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400" b="1" dirty="0"/>
              <a:t>Vector segments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3203575" y="1536700"/>
            <a:ext cx="15128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400" b="1"/>
              <a:t>Raster segments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5076825" y="4273550"/>
            <a:ext cx="17272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400" b="1"/>
              <a:t>Segment statistics</a:t>
            </a:r>
          </a:p>
        </p:txBody>
      </p:sp>
      <p:sp>
        <p:nvSpPr>
          <p:cNvPr id="27" name="TextBox 34"/>
          <p:cNvSpPr txBox="1">
            <a:spLocks noChangeArrowheads="1"/>
          </p:cNvSpPr>
          <p:nvPr/>
        </p:nvSpPr>
        <p:spPr bwMode="auto">
          <a:xfrm>
            <a:off x="5651500" y="1465263"/>
            <a:ext cx="17287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400" b="1"/>
              <a:t>Classifying segments</a:t>
            </a:r>
          </a:p>
        </p:txBody>
      </p:sp>
      <p:sp>
        <p:nvSpPr>
          <p:cNvPr id="28" name="Right Arrow 27"/>
          <p:cNvSpPr/>
          <p:nvPr/>
        </p:nvSpPr>
        <p:spPr>
          <a:xfrm>
            <a:off x="1763713" y="333375"/>
            <a:ext cx="5761037" cy="503238"/>
          </a:xfrm>
          <a:prstGeom prst="rightArrow">
            <a:avLst>
              <a:gd name="adj1" fmla="val 6836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6732588" y="6289675"/>
            <a:ext cx="1295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400" b="1"/>
              <a:t>Training data</a:t>
            </a: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 rot="4800000">
            <a:off x="628650" y="2897188"/>
            <a:ext cx="1335088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200">
                <a:solidFill>
                  <a:schemeClr val="bg1"/>
                </a:solidFill>
              </a:rPr>
              <a:t>Segment selection</a:t>
            </a: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 rot="2700000">
            <a:off x="1675607" y="1985168"/>
            <a:ext cx="145415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200">
                <a:solidFill>
                  <a:schemeClr val="bg1"/>
                </a:solidFill>
              </a:rPr>
              <a:t>Qualifying segments</a:t>
            </a: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 rot="18900000">
            <a:off x="2327275" y="3840163"/>
            <a:ext cx="1452563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200">
                <a:solidFill>
                  <a:schemeClr val="bg1"/>
                </a:solidFill>
              </a:rPr>
              <a:t>Qualifying segments</a:t>
            </a: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2555875" y="6145213"/>
            <a:ext cx="1808163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200">
                <a:solidFill>
                  <a:schemeClr val="bg1"/>
                </a:solidFill>
              </a:rPr>
              <a:t>Selecting training samples</a:t>
            </a:r>
          </a:p>
        </p:txBody>
      </p:sp>
      <p:sp>
        <p:nvSpPr>
          <p:cNvPr id="34" name="TextBox 43"/>
          <p:cNvSpPr txBox="1">
            <a:spLocks noChangeArrowheads="1"/>
          </p:cNvSpPr>
          <p:nvPr/>
        </p:nvSpPr>
        <p:spPr bwMode="auto">
          <a:xfrm>
            <a:off x="2771775" y="919163"/>
            <a:ext cx="197485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200">
                <a:solidFill>
                  <a:schemeClr val="bg1"/>
                </a:solidFill>
              </a:rPr>
              <a:t>Raw image as statistics input</a:t>
            </a: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2020888" y="404813"/>
            <a:ext cx="44164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 b="1">
                <a:solidFill>
                  <a:schemeClr val="bg1"/>
                </a:solidFill>
                <a:latin typeface="Arial Black" pitchFamily="34" charset="0"/>
              </a:rPr>
              <a:t>Satellite Image to Land cover stratification</a:t>
            </a: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 rot="16200000">
            <a:off x="5852319" y="3834606"/>
            <a:ext cx="23256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200">
                <a:solidFill>
                  <a:schemeClr val="bg1"/>
                </a:solidFill>
              </a:rPr>
              <a:t>Training required  for classification</a:t>
            </a: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 rot="1200000">
            <a:off x="4716463" y="3068638"/>
            <a:ext cx="51435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200">
                <a:solidFill>
                  <a:schemeClr val="bg1"/>
                </a:solidFill>
              </a:rPr>
              <a:t>Input</a:t>
            </a:r>
          </a:p>
        </p:txBody>
      </p:sp>
      <p:sp>
        <p:nvSpPr>
          <p:cNvPr id="38" name="TextBox 47"/>
          <p:cNvSpPr txBox="1">
            <a:spLocks noChangeArrowheads="1"/>
          </p:cNvSpPr>
          <p:nvPr/>
        </p:nvSpPr>
        <p:spPr bwMode="auto">
          <a:xfrm>
            <a:off x="4932363" y="2060575"/>
            <a:ext cx="51435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200">
                <a:solidFill>
                  <a:schemeClr val="bg1"/>
                </a:solidFill>
              </a:rPr>
              <a:t>Input</a:t>
            </a: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 rot="16800000">
            <a:off x="6149182" y="2709069"/>
            <a:ext cx="51593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200">
                <a:solidFill>
                  <a:schemeClr val="bg1"/>
                </a:solidFill>
              </a:rPr>
              <a:t>Input</a:t>
            </a: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 rot="20400000">
            <a:off x="6923088" y="1708150"/>
            <a:ext cx="630237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200">
                <a:solidFill>
                  <a:schemeClr val="bg1"/>
                </a:solidFill>
              </a:rPr>
              <a:t>Output</a:t>
            </a: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7631113" y="1928802"/>
            <a:ext cx="15128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1400" b="1" dirty="0"/>
              <a:t>Classified Image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3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2000" fill="hold"/>
                                        <p:tgtEl>
                                          <p:spTgt spid="3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0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9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1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2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2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3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4" dur="2000" fill="hold"/>
                                        <p:tgtEl>
                                          <p:spTgt spid="4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8" grpId="0" animBg="1"/>
      <p:bldP spid="19" grpId="0" animBg="1"/>
      <p:bldP spid="21" grpId="0" animBg="1"/>
      <p:bldP spid="24" grpId="0"/>
      <p:bldP spid="25" grpId="0"/>
      <p:bldP spid="26" grpId="0"/>
      <p:bldP spid="28" grpId="0" animBg="1"/>
      <p:bldP spid="29" grpId="0"/>
      <p:bldP spid="30" grpId="0"/>
      <p:bldP spid="31" grpId="0"/>
      <p:bldP spid="32" grpId="0"/>
      <p:bldP spid="33" grpId="0"/>
      <p:bldP spid="35" grpId="0"/>
      <p:bldP spid="36" grpId="0"/>
      <p:bldP spid="37" grpId="0"/>
      <p:bldP spid="39" grpId="0"/>
      <p:bldP spid="40" grpId="0"/>
      <p:bldP spid="4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55576" y="620688"/>
            <a:ext cx="7414152" cy="796950"/>
          </a:xfrm>
        </p:spPr>
        <p:txBody>
          <a:bodyPr>
            <a:normAutofit/>
          </a:bodyPr>
          <a:lstStyle/>
          <a:p>
            <a:r>
              <a:rPr lang="en-GB" b="1" dirty="0" smtClean="0"/>
              <a:t>Segments from </a:t>
            </a:r>
            <a:r>
              <a:rPr lang="en-GB" b="1" dirty="0" err="1" smtClean="0"/>
              <a:t>Orfeo</a:t>
            </a:r>
            <a:r>
              <a:rPr lang="en-GB" b="1" dirty="0" smtClean="0"/>
              <a:t> Tool Box</a:t>
            </a:r>
            <a:endParaRPr lang="en-GB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21262" t="15120" r="10004" b="10441"/>
          <a:stretch>
            <a:fillRect/>
          </a:stretch>
        </p:blipFill>
        <p:spPr bwMode="auto">
          <a:xfrm>
            <a:off x="683568" y="1556792"/>
            <a:ext cx="7601598" cy="4630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NFA_logo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"/>
            <a:ext cx="1763486" cy="465826"/>
          </a:xfrm>
          <a:prstGeom prst="rect">
            <a:avLst/>
          </a:prstGeom>
        </p:spPr>
      </p:pic>
      <p:pic>
        <p:nvPicPr>
          <p:cNvPr id="7" name="Picture 6" descr="Court of arms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3142" y="0"/>
            <a:ext cx="870857" cy="964163"/>
          </a:xfrm>
          <a:prstGeom prst="rect">
            <a:avLst/>
          </a:prstGeom>
        </p:spPr>
      </p:pic>
      <p:pic>
        <p:nvPicPr>
          <p:cNvPr id="8" name="Picture 7" descr="WHRC logo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69728" y="6015043"/>
            <a:ext cx="974272" cy="842957"/>
          </a:xfrm>
          <a:prstGeom prst="rect">
            <a:avLst/>
          </a:prstGeom>
        </p:spPr>
      </p:pic>
      <p:pic>
        <p:nvPicPr>
          <p:cNvPr id="9" name="Picture 8" descr="fao_logo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6319502"/>
            <a:ext cx="500034" cy="5384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83996" y="465827"/>
            <a:ext cx="7146641" cy="720080"/>
          </a:xfrm>
        </p:spPr>
        <p:txBody>
          <a:bodyPr>
            <a:normAutofit fontScale="90000"/>
          </a:bodyPr>
          <a:lstStyle/>
          <a:p>
            <a:r>
              <a:rPr lang="en-GB" b="1" dirty="0" smtClean="0"/>
              <a:t>OTB &amp; OFT Segments Compared</a:t>
            </a:r>
            <a:endParaRPr lang="en-GB" b="1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28579" t="18480" r="39444" b="11163"/>
          <a:stretch>
            <a:fillRect/>
          </a:stretch>
        </p:blipFill>
        <p:spPr bwMode="auto">
          <a:xfrm>
            <a:off x="539552" y="1628800"/>
            <a:ext cx="3600400" cy="4455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 l="25819" t="18592" r="39021" b="11958"/>
          <a:stretch>
            <a:fillRect/>
          </a:stretch>
        </p:blipFill>
        <p:spPr bwMode="auto">
          <a:xfrm>
            <a:off x="4860032" y="1628800"/>
            <a:ext cx="3888432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NFA_logo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"/>
            <a:ext cx="1763486" cy="465826"/>
          </a:xfrm>
          <a:prstGeom prst="rect">
            <a:avLst/>
          </a:prstGeom>
        </p:spPr>
      </p:pic>
      <p:pic>
        <p:nvPicPr>
          <p:cNvPr id="8" name="Picture 7" descr="Court of arms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73142" y="0"/>
            <a:ext cx="870857" cy="964163"/>
          </a:xfrm>
          <a:prstGeom prst="rect">
            <a:avLst/>
          </a:prstGeom>
        </p:spPr>
      </p:pic>
      <p:pic>
        <p:nvPicPr>
          <p:cNvPr id="9" name="Picture 8" descr="WHRC logo2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69728" y="6015043"/>
            <a:ext cx="974272" cy="842957"/>
          </a:xfrm>
          <a:prstGeom prst="rect">
            <a:avLst/>
          </a:prstGeom>
        </p:spPr>
      </p:pic>
      <p:pic>
        <p:nvPicPr>
          <p:cNvPr id="10" name="Picture 9" descr="fao_logo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6319502"/>
            <a:ext cx="500034" cy="538498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1115616" y="1124745"/>
            <a:ext cx="1240455" cy="5168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b="1" dirty="0" smtClean="0"/>
              <a:t>OFGT</a:t>
            </a:r>
            <a:endParaRPr lang="en-GB" sz="2400" b="1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372199" y="1196752"/>
            <a:ext cx="1512169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smtClean="0"/>
              <a:t>OTB</a:t>
            </a:r>
            <a:endParaRPr lang="en-GB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ValidationStep1.png"/>
          <p:cNvPicPr>
            <a:picLocks noChangeAspect="1"/>
          </p:cNvPicPr>
          <p:nvPr/>
        </p:nvPicPr>
        <p:blipFill>
          <a:blip r:embed="rId2" cstate="print"/>
          <a:srcRect t="24604" b="26188"/>
          <a:stretch>
            <a:fillRect/>
          </a:stretch>
        </p:blipFill>
        <p:spPr>
          <a:xfrm>
            <a:off x="0" y="2492896"/>
            <a:ext cx="9144000" cy="1872208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67544" y="404664"/>
            <a:ext cx="8208912" cy="6480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smtClean="0">
                <a:latin typeface="+mj-lt"/>
                <a:ea typeface="+mj-ea"/>
                <a:cs typeface="+mj-cs"/>
              </a:rPr>
              <a:t>VALIDATION WITH </a:t>
            </a:r>
            <a:r>
              <a:rPr lang="en-US" sz="2800" b="1" dirty="0" err="1" smtClean="0">
                <a:latin typeface="+mj-lt"/>
                <a:ea typeface="+mj-ea"/>
                <a:cs typeface="+mj-cs"/>
              </a:rPr>
              <a:t>ArcMap</a:t>
            </a:r>
            <a:endParaRPr kumimoji="0" lang="en-GB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755576" y="1124744"/>
            <a:ext cx="7848872" cy="1800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First</a:t>
            </a:r>
            <a:r>
              <a:rPr kumimoji="0" lang="en-GB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step of adding relevant fields is done using model builder in </a:t>
            </a:r>
            <a:r>
              <a:rPr kumimoji="0" lang="en-GB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ArcGIS</a:t>
            </a: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fields are populated in </a:t>
            </a:r>
            <a:r>
              <a:rPr kumimoji="0" lang="en-GB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ArcMap</a:t>
            </a:r>
            <a:endParaRPr lang="en-GB" sz="3200" dirty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This</a:t>
            </a:r>
            <a:r>
              <a:rPr kumimoji="0" lang="en-GB" sz="3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where the 10 classes are translated to 13</a:t>
            </a:r>
            <a:endParaRPr kumimoji="0" lang="en-US" sz="32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GB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4149080"/>
            <a:ext cx="3744416" cy="2382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20076779"/>
              </p:ext>
            </p:extLst>
          </p:nvPr>
        </p:nvGraphicFramePr>
        <p:xfrm>
          <a:off x="179388" y="4208593"/>
          <a:ext cx="1917700" cy="2095500"/>
        </p:xfrm>
        <a:graphic>
          <a:graphicData uri="http://schemas.openxmlformats.org/drawingml/2006/table">
            <a:tbl>
              <a:tblPr/>
              <a:tblGrid>
                <a:gridCol w="1015811"/>
                <a:gridCol w="901889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sng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sng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Rclass</a:t>
                      </a:r>
                      <a:endParaRPr lang="en-GB" sz="1200" b="1" i="0" u="sng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Forest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Wetland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Grass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Bush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Agriculture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Towns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Water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Impediments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Cloud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Cloud shadow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85771949"/>
              </p:ext>
            </p:extLst>
          </p:nvPr>
        </p:nvGraphicFramePr>
        <p:xfrm>
          <a:off x="3707780" y="3992569"/>
          <a:ext cx="1219200" cy="2667000"/>
        </p:xfrm>
        <a:graphic>
          <a:graphicData uri="http://schemas.openxmlformats.org/drawingml/2006/table">
            <a:tbl>
              <a:tblPr/>
              <a:tblGrid>
                <a:gridCol w="609600"/>
                <a:gridCol w="6096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sng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Vclass</a:t>
                      </a:r>
                      <a:endParaRPr lang="en-GB" sz="1100" b="1" i="0" u="sng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sng" strike="noStrike">
                          <a:solidFill>
                            <a:srgbClr val="000000"/>
                          </a:solidFill>
                          <a:latin typeface="Calibri"/>
                        </a:rPr>
                        <a:t>NBS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BTP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CP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THFW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THFL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Wo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We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SF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CF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OW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10" name="Straight Arrow Connector 9"/>
          <p:cNvCxnSpPr/>
          <p:nvPr/>
        </p:nvCxnSpPr>
        <p:spPr>
          <a:xfrm flipV="1">
            <a:off x="1835572" y="4280601"/>
            <a:ext cx="1872208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1835572" y="4496625"/>
            <a:ext cx="187220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1835572" y="4496625"/>
            <a:ext cx="1872208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1835572" y="4496625"/>
            <a:ext cx="180020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1835572" y="4496625"/>
            <a:ext cx="1800200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1979588" y="4712649"/>
            <a:ext cx="1728192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1907580" y="4928673"/>
            <a:ext cx="1728192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1979588" y="5072689"/>
            <a:ext cx="1656184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2051596" y="5288713"/>
            <a:ext cx="1656184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2051596" y="5288713"/>
            <a:ext cx="1656184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1979588" y="5432729"/>
            <a:ext cx="1728192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1979588" y="5648753"/>
            <a:ext cx="1728192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2051596" y="5864777"/>
            <a:ext cx="1656184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NFA_logo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"/>
            <a:ext cx="1763486" cy="465826"/>
          </a:xfrm>
          <a:prstGeom prst="rect">
            <a:avLst/>
          </a:prstGeom>
        </p:spPr>
      </p:pic>
      <p:pic>
        <p:nvPicPr>
          <p:cNvPr id="24" name="Picture 23" descr="Court of arms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73142" y="0"/>
            <a:ext cx="870857" cy="964163"/>
          </a:xfrm>
          <a:prstGeom prst="rect">
            <a:avLst/>
          </a:prstGeom>
        </p:spPr>
      </p:pic>
      <p:pic>
        <p:nvPicPr>
          <p:cNvPr id="25" name="Picture 24" descr="WHRC logo2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69728" y="6015043"/>
            <a:ext cx="974272" cy="842957"/>
          </a:xfrm>
          <a:prstGeom prst="rect">
            <a:avLst/>
          </a:prstGeom>
        </p:spPr>
      </p:pic>
      <p:pic>
        <p:nvPicPr>
          <p:cNvPr id="26" name="Picture 25" descr="fao_logo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6319502"/>
            <a:ext cx="500034" cy="5384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67544" y="404664"/>
            <a:ext cx="8208912" cy="6480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smtClean="0">
                <a:latin typeface="+mj-lt"/>
                <a:ea typeface="+mj-ea"/>
                <a:cs typeface="+mj-cs"/>
              </a:rPr>
              <a:t>RESULTS &amp;STATISTICS (Achievements)</a:t>
            </a:r>
            <a:endParaRPr kumimoji="0" lang="en-GB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755576" y="1484784"/>
            <a:ext cx="7848872" cy="27363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 </a:t>
            </a:r>
            <a:r>
              <a:rPr lang="en-US" sz="3200" dirty="0"/>
              <a:t>far classified </a:t>
            </a:r>
            <a:r>
              <a:rPr lang="en-US" sz="3200" dirty="0" smtClean="0">
                <a:hlinkClick r:id="rId2" action="ppaction://hlinkfile"/>
              </a:rPr>
              <a:t>94.55%</a:t>
            </a:r>
            <a:r>
              <a:rPr lang="en-US" sz="3200" dirty="0" smtClean="0"/>
              <a:t> of the country 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Generated statistics for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3" action="ppaction://hlinkfile"/>
              </a:rPr>
              <a:t>81%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the 312 tiles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Validated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4" action="ppaction://hlinkfile"/>
              </a:rPr>
              <a:t>14%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the tiles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 descr="NFA_logo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1"/>
            <a:ext cx="1763486" cy="465826"/>
          </a:xfrm>
          <a:prstGeom prst="rect">
            <a:avLst/>
          </a:prstGeom>
        </p:spPr>
      </p:pic>
      <p:pic>
        <p:nvPicPr>
          <p:cNvPr id="7" name="Picture 6" descr="Court of arms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73142" y="0"/>
            <a:ext cx="870857" cy="964163"/>
          </a:xfrm>
          <a:prstGeom prst="rect">
            <a:avLst/>
          </a:prstGeom>
        </p:spPr>
      </p:pic>
      <p:pic>
        <p:nvPicPr>
          <p:cNvPr id="8" name="Picture 7" descr="WHRC logo2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69728" y="6015043"/>
            <a:ext cx="974272" cy="842957"/>
          </a:xfrm>
          <a:prstGeom prst="rect">
            <a:avLst/>
          </a:prstGeom>
        </p:spPr>
      </p:pic>
      <p:pic>
        <p:nvPicPr>
          <p:cNvPr id="9" name="Picture 8" descr="fao_logo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6319502"/>
            <a:ext cx="500034" cy="5384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67544" y="404664"/>
            <a:ext cx="8208912" cy="6480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smtClean="0">
                <a:latin typeface="+mj-lt"/>
                <a:ea typeface="+mj-ea"/>
                <a:cs typeface="+mj-cs"/>
              </a:rPr>
              <a:t>STATISTICS Analysis</a:t>
            </a:r>
            <a:endParaRPr kumimoji="0" lang="en-GB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755576" y="1484784"/>
            <a:ext cx="7848872" cy="2736304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marL="342900" lvl="0" indent="-342900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Classified versus Validated error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importance of validation</a:t>
            </a:r>
          </a:p>
          <a:p>
            <a:pPr marL="800100" lvl="1" indent="-342900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noProof="0" dirty="0" smtClean="0"/>
              <a:t>Example of </a:t>
            </a:r>
            <a:r>
              <a:rPr lang="en-US" sz="3200" noProof="0" dirty="0" smtClean="0">
                <a:hlinkClick r:id="rId3" action="ppaction://hlinkfile"/>
              </a:rPr>
              <a:t>classified image</a:t>
            </a:r>
            <a:endParaRPr lang="en-US" sz="3200" noProof="0" dirty="0" smtClean="0"/>
          </a:p>
          <a:p>
            <a:pPr marL="800100" lvl="1" indent="-342900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32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Example of </a:t>
            </a:r>
            <a:r>
              <a:rPr kumimoji="0" lang="en-US" sz="32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4" action="ppaction://hlinkfile"/>
              </a:rPr>
              <a:t>validated image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/>
              <a:t>Study the trend in classification error from R to Validation (Ground </a:t>
            </a:r>
            <a:r>
              <a:rPr lang="en-US" sz="3200" dirty="0" err="1" smtClean="0"/>
              <a:t>truthing</a:t>
            </a:r>
            <a:r>
              <a:rPr lang="en-US" sz="3200" dirty="0" smtClean="0"/>
              <a:t>)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 descr="NFA_logo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1"/>
            <a:ext cx="1763486" cy="465826"/>
          </a:xfrm>
          <a:prstGeom prst="rect">
            <a:avLst/>
          </a:prstGeom>
        </p:spPr>
      </p:pic>
      <p:pic>
        <p:nvPicPr>
          <p:cNvPr id="7" name="Picture 6" descr="Court of arms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73142" y="0"/>
            <a:ext cx="870857" cy="964163"/>
          </a:xfrm>
          <a:prstGeom prst="rect">
            <a:avLst/>
          </a:prstGeom>
        </p:spPr>
      </p:pic>
      <p:pic>
        <p:nvPicPr>
          <p:cNvPr id="8" name="Picture 7" descr="WHRC logo2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69728" y="6015043"/>
            <a:ext cx="974272" cy="842957"/>
          </a:xfrm>
          <a:prstGeom prst="rect">
            <a:avLst/>
          </a:prstGeom>
        </p:spPr>
      </p:pic>
      <p:pic>
        <p:nvPicPr>
          <p:cNvPr id="9" name="Picture 8" descr="fao_logo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6319502"/>
            <a:ext cx="500034" cy="53849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069" t="13961" b="25368"/>
          <a:stretch/>
        </p:blipFill>
        <p:spPr bwMode="auto">
          <a:xfrm>
            <a:off x="5713166" y="1340768"/>
            <a:ext cx="3172996" cy="2015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31" t="4072" r="8660" b="4505"/>
          <a:stretch/>
        </p:blipFill>
        <p:spPr bwMode="auto">
          <a:xfrm>
            <a:off x="4165969" y="3789040"/>
            <a:ext cx="4957590" cy="1784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67544" y="404664"/>
            <a:ext cx="8208912" cy="6480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smtClean="0">
                <a:latin typeface="+mj-lt"/>
                <a:ea typeface="+mj-ea"/>
                <a:cs typeface="+mj-cs"/>
              </a:rPr>
              <a:t>CHALLENGES</a:t>
            </a:r>
            <a:endParaRPr kumimoji="0" lang="en-GB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755576" y="1484784"/>
            <a:ext cx="7745514" cy="3515852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lvl="0" indent="-342900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dirty="0" smtClean="0"/>
              <a:t>Steep Learning curve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Cloud cover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/>
              <a:t>Topological (overlapping polygons &amp; gaps)</a:t>
            </a:r>
          </a:p>
          <a:p>
            <a:pPr marL="342900" lvl="0" indent="-342900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 smtClean="0"/>
              <a:t>Difficulty in comparison of 2010 LC with previous LC datasets due to the generalization of earlier datasets.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Ability to </a:t>
            </a:r>
            <a:r>
              <a:rPr lang="en-US" sz="3200" dirty="0" smtClean="0"/>
              <a:t>edit </a:t>
            </a:r>
            <a:r>
              <a:rPr lang="en-US" sz="3200" dirty="0" err="1" smtClean="0"/>
              <a:t>rasters</a:t>
            </a:r>
            <a:r>
              <a:rPr lang="en-US" sz="3200" dirty="0" smtClean="0"/>
              <a:t> attributes to minimize </a:t>
            </a:r>
            <a:r>
              <a:rPr lang="en-US" sz="3200" smtClean="0"/>
              <a:t>usage of vectors </a:t>
            </a:r>
            <a:r>
              <a:rPr lang="en-US" sz="3200" dirty="0" smtClean="0"/>
              <a:t>and there topological issues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 descr="NFA_logo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1763486" cy="465826"/>
          </a:xfrm>
          <a:prstGeom prst="rect">
            <a:avLst/>
          </a:prstGeom>
        </p:spPr>
      </p:pic>
      <p:pic>
        <p:nvPicPr>
          <p:cNvPr id="7" name="Picture 6" descr="Court of arms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3142" y="0"/>
            <a:ext cx="870857" cy="964163"/>
          </a:xfrm>
          <a:prstGeom prst="rect">
            <a:avLst/>
          </a:prstGeom>
        </p:spPr>
      </p:pic>
      <p:pic>
        <p:nvPicPr>
          <p:cNvPr id="8" name="Picture 7" descr="WHRC logo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9728" y="6015043"/>
            <a:ext cx="974272" cy="842957"/>
          </a:xfrm>
          <a:prstGeom prst="rect">
            <a:avLst/>
          </a:prstGeom>
        </p:spPr>
      </p:pic>
      <p:pic>
        <p:nvPicPr>
          <p:cNvPr id="9" name="Picture 8" descr="fao_logo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319502"/>
            <a:ext cx="500034" cy="5384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67544" y="404664"/>
            <a:ext cx="8208912" cy="6480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noProof="0" dirty="0" smtClean="0">
                <a:latin typeface="+mj-lt"/>
                <a:ea typeface="+mj-ea"/>
                <a:cs typeface="+mj-cs"/>
              </a:rPr>
              <a:t>SUMMARY</a:t>
            </a:r>
            <a:endParaRPr kumimoji="0" lang="en-GB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755576" y="1484784"/>
            <a:ext cx="7848872" cy="15121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dirty="0" smtClean="0"/>
              <a:t>No silver bullet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Pentagon 7"/>
          <p:cNvSpPr/>
          <p:nvPr/>
        </p:nvSpPr>
        <p:spPr>
          <a:xfrm>
            <a:off x="1115616" y="3212976"/>
            <a:ext cx="2088232" cy="108012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Chevron 8"/>
          <p:cNvSpPr/>
          <p:nvPr/>
        </p:nvSpPr>
        <p:spPr>
          <a:xfrm>
            <a:off x="2771800" y="3212976"/>
            <a:ext cx="2376264" cy="108012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4716016" y="3212976"/>
            <a:ext cx="2304256" cy="108012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1" name="Chevron 10"/>
          <p:cNvSpPr/>
          <p:nvPr/>
        </p:nvSpPr>
        <p:spPr>
          <a:xfrm>
            <a:off x="6588224" y="3212976"/>
            <a:ext cx="2376264" cy="108012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15616" y="3369186"/>
            <a:ext cx="16561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/>
              <a:t>Data Preparation</a:t>
            </a:r>
            <a:endParaRPr lang="en-GB" sz="20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275856" y="3523074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/>
              <a:t>Segmentation</a:t>
            </a:r>
            <a:endParaRPr lang="en-GB" sz="2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5220072" y="3523074"/>
            <a:ext cx="18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/>
              <a:t>Classification</a:t>
            </a:r>
            <a:endParaRPr lang="en-GB" sz="20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7020272" y="3523074"/>
            <a:ext cx="1656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/>
              <a:t>Validation</a:t>
            </a:r>
            <a:endParaRPr lang="en-GB" sz="20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971600" y="4797152"/>
            <a:ext cx="16561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1600" b="1" dirty="0" smtClean="0"/>
              <a:t>Image stacking &amp; Compositing</a:t>
            </a:r>
          </a:p>
          <a:p>
            <a:pPr>
              <a:buFont typeface="Arial" pitchFamily="34" charset="0"/>
              <a:buChar char="•"/>
            </a:pPr>
            <a:r>
              <a:rPr lang="en-GB" sz="1600" b="1" dirty="0" smtClean="0"/>
              <a:t>Sub setting</a:t>
            </a:r>
            <a:endParaRPr lang="en-GB" sz="16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2843808" y="4941168"/>
            <a:ext cx="1656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1600" b="1" dirty="0" smtClean="0"/>
              <a:t>Result is either raster or vector</a:t>
            </a:r>
            <a:endParaRPr lang="en-GB" sz="16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4716016" y="4941168"/>
            <a:ext cx="16561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1600" b="1" dirty="0" smtClean="0"/>
              <a:t>R scripting (Statistics calculation)</a:t>
            </a:r>
          </a:p>
          <a:p>
            <a:pPr>
              <a:buFont typeface="Arial" pitchFamily="34" charset="0"/>
              <a:buChar char="•"/>
            </a:pPr>
            <a:r>
              <a:rPr lang="en-GB" sz="1600" b="1" dirty="0" smtClean="0"/>
              <a:t>Classification</a:t>
            </a:r>
            <a:endParaRPr lang="en-GB" sz="16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6732240" y="4869160"/>
            <a:ext cx="16561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1600" b="1" dirty="0" smtClean="0"/>
              <a:t>Table schema (Model builder)</a:t>
            </a:r>
          </a:p>
          <a:p>
            <a:pPr>
              <a:buFont typeface="Arial" pitchFamily="34" charset="0"/>
              <a:buChar char="•"/>
            </a:pPr>
            <a:r>
              <a:rPr lang="en-GB" sz="1600" b="1" dirty="0" smtClean="0"/>
              <a:t>Attribute editing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043608" y="4401108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/>
              <a:t>OFGT</a:t>
            </a:r>
            <a:endParaRPr lang="en-GB" sz="20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2843808" y="4401108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/>
              <a:t>OTB</a:t>
            </a:r>
            <a:endParaRPr lang="en-GB" sz="20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4788024" y="4401108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/>
              <a:t>R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804248" y="4401108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err="1" smtClean="0"/>
              <a:t>ArcGIS</a:t>
            </a:r>
            <a:endParaRPr lang="en-GB" sz="20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88032" y="3645024"/>
            <a:ext cx="7874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Stages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23528" y="4437112"/>
            <a:ext cx="6626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Tools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23528" y="5085184"/>
            <a:ext cx="547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Ops</a:t>
            </a:r>
          </a:p>
        </p:txBody>
      </p:sp>
      <p:pic>
        <p:nvPicPr>
          <p:cNvPr id="27" name="Picture 26" descr="NFA_logo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1763486" cy="465826"/>
          </a:xfrm>
          <a:prstGeom prst="rect">
            <a:avLst/>
          </a:prstGeom>
        </p:spPr>
      </p:pic>
      <p:pic>
        <p:nvPicPr>
          <p:cNvPr id="28" name="Picture 27" descr="Court of arms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3142" y="0"/>
            <a:ext cx="870857" cy="964163"/>
          </a:xfrm>
          <a:prstGeom prst="rect">
            <a:avLst/>
          </a:prstGeom>
        </p:spPr>
      </p:pic>
      <p:pic>
        <p:nvPicPr>
          <p:cNvPr id="29" name="Picture 28" descr="WHRC logo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9728" y="6015043"/>
            <a:ext cx="974272" cy="842957"/>
          </a:xfrm>
          <a:prstGeom prst="rect">
            <a:avLst/>
          </a:prstGeom>
        </p:spPr>
      </p:pic>
      <p:pic>
        <p:nvPicPr>
          <p:cNvPr id="30" name="Picture 29" descr="fao_logo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319502"/>
            <a:ext cx="500034" cy="5384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Grazie </a:t>
            </a:r>
            <a:r>
              <a:rPr lang="en-US" b="1" dirty="0" smtClean="0"/>
              <a:t>!!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8538" y="692696"/>
            <a:ext cx="7560840" cy="648071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Where we have come from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9632" y="1916832"/>
            <a:ext cx="6408712" cy="1944216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>
                <a:solidFill>
                  <a:schemeClr val="tx1"/>
                </a:solidFill>
              </a:rPr>
              <a:t>Land cover 2005 (Before FRA trianing,02/13)</a:t>
            </a:r>
          </a:p>
          <a:p>
            <a:pPr algn="l">
              <a:buFont typeface="Arial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Heads up digitising</a:t>
            </a:r>
          </a:p>
          <a:p>
            <a:pPr lvl="1" algn="l">
              <a:buFont typeface="Arial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Time consuming 2004 – 2009, </a:t>
            </a:r>
          </a:p>
          <a:p>
            <a:pPr lvl="1" algn="l">
              <a:buFont typeface="Arial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Very manual</a:t>
            </a:r>
          </a:p>
          <a:p>
            <a:pPr lvl="1" algn="l">
              <a:buFont typeface="Arial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Elements of human bias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 l="36328" t="17578" r="2148" b="6982"/>
          <a:stretch>
            <a:fillRect/>
          </a:stretch>
        </p:blipFill>
        <p:spPr bwMode="auto">
          <a:xfrm>
            <a:off x="251520" y="4077072"/>
            <a:ext cx="2571768" cy="2522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/>
          <a:srcRect l="28556" t="14648" r="3906" b="6982"/>
          <a:stretch>
            <a:fillRect/>
          </a:stretch>
        </p:blipFill>
        <p:spPr bwMode="auto">
          <a:xfrm>
            <a:off x="3347864" y="4077072"/>
            <a:ext cx="2708492" cy="251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 l="23304" t="31494" r="24817" b="7546"/>
          <a:stretch>
            <a:fillRect/>
          </a:stretch>
        </p:blipFill>
        <p:spPr bwMode="auto">
          <a:xfrm>
            <a:off x="6372200" y="4149080"/>
            <a:ext cx="2558088" cy="2404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9" descr="NFA_logo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1"/>
            <a:ext cx="1763486" cy="465826"/>
          </a:xfrm>
          <a:prstGeom prst="rect">
            <a:avLst/>
          </a:prstGeom>
        </p:spPr>
      </p:pic>
      <p:pic>
        <p:nvPicPr>
          <p:cNvPr id="11" name="Picture 10" descr="Court of arms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73142" y="0"/>
            <a:ext cx="870857" cy="964163"/>
          </a:xfrm>
          <a:prstGeom prst="rect">
            <a:avLst/>
          </a:prstGeom>
        </p:spPr>
      </p:pic>
      <p:pic>
        <p:nvPicPr>
          <p:cNvPr id="12" name="Picture 11" descr="WHRC logo2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69728" y="6015043"/>
            <a:ext cx="974272" cy="842957"/>
          </a:xfrm>
          <a:prstGeom prst="rect">
            <a:avLst/>
          </a:prstGeom>
        </p:spPr>
      </p:pic>
      <p:pic>
        <p:nvPicPr>
          <p:cNvPr id="13" name="Picture 12" descr="fao_logo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6319502"/>
            <a:ext cx="500034" cy="538498"/>
          </a:xfrm>
          <a:prstGeom prst="rect">
            <a:avLst/>
          </a:prstGeom>
        </p:spPr>
      </p:pic>
      <p:sp>
        <p:nvSpPr>
          <p:cNvPr id="4" name="Right Arrow 3"/>
          <p:cNvSpPr/>
          <p:nvPr/>
        </p:nvSpPr>
        <p:spPr>
          <a:xfrm>
            <a:off x="2915816" y="4869160"/>
            <a:ext cx="288032" cy="8640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ight Arrow 13"/>
          <p:cNvSpPr/>
          <p:nvPr/>
        </p:nvSpPr>
        <p:spPr>
          <a:xfrm>
            <a:off x="6084168" y="4869160"/>
            <a:ext cx="288032" cy="8640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71903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7704" y="620688"/>
            <a:ext cx="5400600" cy="648071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Where we are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9632" y="1916832"/>
            <a:ext cx="6408712" cy="1944216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>
                <a:solidFill>
                  <a:schemeClr val="tx1"/>
                </a:solidFill>
              </a:rPr>
              <a:t>Land cover 2010 (After FRA trianing,02/13)</a:t>
            </a:r>
          </a:p>
          <a:p>
            <a:pPr algn="l">
              <a:buFont typeface="Arial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Computer aided digitizing</a:t>
            </a:r>
          </a:p>
          <a:p>
            <a:pPr lvl="1" algn="l">
              <a:buFont typeface="Arial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Time saving: April 2013 – June 2014</a:t>
            </a:r>
          </a:p>
          <a:p>
            <a:pPr lvl="1" algn="l">
              <a:buFont typeface="Arial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Automated digitizing &amp; classification</a:t>
            </a:r>
          </a:p>
          <a:p>
            <a:pPr lvl="1" algn="l">
              <a:buFont typeface="Arial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Assumed objectivity</a:t>
            </a:r>
          </a:p>
          <a:p>
            <a:pPr lvl="1" algn="l"/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2699792" y="4509120"/>
            <a:ext cx="22327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hlinkClick r:id="rId3" action="ppaction://hlinkfile"/>
              </a:rPr>
              <a:t>Segmentation graphic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547664" y="728699"/>
            <a:ext cx="5544616" cy="6480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GB" sz="4400" b="1" dirty="0">
                <a:latin typeface="+mj-lt"/>
                <a:ea typeface="+mj-ea"/>
                <a:cs typeface="+mj-cs"/>
              </a:rPr>
              <a:t>Where we want to go</a:t>
            </a:r>
            <a:endParaRPr kumimoji="0" lang="en-GB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259632" y="1916832"/>
            <a:ext cx="6408712" cy="194421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Land cover 2015 (</a:t>
            </a:r>
            <a:r>
              <a:rPr lang="en-GB" sz="3200" dirty="0"/>
              <a:t>in </a:t>
            </a:r>
            <a:r>
              <a:rPr lang="en-GB" sz="3200" dirty="0" smtClean="0"/>
              <a:t>collaboration FRA</a:t>
            </a:r>
            <a:r>
              <a:rPr lang="en-GB" sz="3200" dirty="0"/>
              <a:t>)</a:t>
            </a: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Computer aided digitizing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Saving more time: &lt;</a:t>
            </a:r>
            <a:r>
              <a:rPr kumimoji="0" lang="en-GB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3 months</a:t>
            </a:r>
            <a:endParaRPr kumimoji="0" lang="en-GB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Sharable on-line</a:t>
            </a:r>
            <a:r>
              <a:rPr lang="en-GB" sz="2800" dirty="0"/>
              <a:t> </a:t>
            </a:r>
            <a:r>
              <a:rPr lang="en-GB" sz="2800" dirty="0" smtClean="0"/>
              <a:t>and interactively </a:t>
            </a:r>
            <a:r>
              <a:rPr lang="en-GB" sz="2800" dirty="0" err="1" smtClean="0"/>
              <a:t>eg</a:t>
            </a:r>
            <a:r>
              <a:rPr lang="en-GB" sz="2800" dirty="0" smtClean="0"/>
              <a:t> </a:t>
            </a:r>
            <a:r>
              <a:rPr lang="en-GB" sz="2800" dirty="0" err="1" smtClean="0"/>
              <a:t>CartoDB</a:t>
            </a:r>
            <a:r>
              <a:rPr lang="en-GB" sz="2800" dirty="0" smtClean="0"/>
              <a:t>, </a:t>
            </a:r>
            <a:r>
              <a:rPr lang="en-GB" sz="2800" dirty="0" err="1" smtClean="0"/>
              <a:t>MapBox</a:t>
            </a:r>
            <a:r>
              <a:rPr lang="en-GB" sz="2800" dirty="0" smtClean="0"/>
              <a:t> etc</a:t>
            </a:r>
            <a:endParaRPr kumimoji="0" lang="en-GB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6" descr="NFA_logo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"/>
            <a:ext cx="1763486" cy="465826"/>
          </a:xfrm>
          <a:prstGeom prst="rect">
            <a:avLst/>
          </a:prstGeom>
        </p:spPr>
      </p:pic>
      <p:pic>
        <p:nvPicPr>
          <p:cNvPr id="8" name="Picture 7" descr="Court of arms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3142" y="0"/>
            <a:ext cx="870857" cy="964163"/>
          </a:xfrm>
          <a:prstGeom prst="rect">
            <a:avLst/>
          </a:prstGeom>
        </p:spPr>
      </p:pic>
      <p:pic>
        <p:nvPicPr>
          <p:cNvPr id="9" name="Picture 8" descr="WHRC logo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69728" y="6015043"/>
            <a:ext cx="974272" cy="842957"/>
          </a:xfrm>
          <a:prstGeom prst="rect">
            <a:avLst/>
          </a:prstGeom>
        </p:spPr>
      </p:pic>
      <p:pic>
        <p:nvPicPr>
          <p:cNvPr id="10" name="Picture 9" descr="fao_logo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6319502"/>
            <a:ext cx="500034" cy="5384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584" y="404664"/>
            <a:ext cx="7560840" cy="648071"/>
          </a:xfrm>
        </p:spPr>
        <p:txBody>
          <a:bodyPr>
            <a:normAutofit fontScale="90000"/>
          </a:bodyPr>
          <a:lstStyle/>
          <a:p>
            <a:r>
              <a:rPr lang="en-GB" b="1" dirty="0" smtClean="0"/>
              <a:t>Working with FRA</a:t>
            </a:r>
            <a:endParaRPr lang="en-GB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1295400"/>
            <a:ext cx="8077200" cy="4191000"/>
          </a:xfrm>
        </p:spPr>
        <p:txBody>
          <a:bodyPr>
            <a:normAutofit fontScale="62500" lnSpcReduction="20000"/>
          </a:bodyPr>
          <a:lstStyle/>
          <a:p>
            <a:pPr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There are 17 global FRA samples </a:t>
            </a:r>
            <a:r>
              <a:rPr lang="en-US" sz="3100" dirty="0">
                <a:solidFill>
                  <a:schemeClr val="tx1"/>
                </a:solidFill>
              </a:rPr>
              <a:t>(10x10km) in Uganda</a:t>
            </a:r>
          </a:p>
          <a:p>
            <a:pPr algn="l">
              <a:buFont typeface="Arial" pitchFamily="34" charset="0"/>
              <a:buChar char="•"/>
            </a:pPr>
            <a:r>
              <a:rPr lang="en-US" sz="3100" dirty="0">
                <a:solidFill>
                  <a:schemeClr val="tx1"/>
                </a:solidFill>
              </a:rPr>
              <a:t>Uganda is covered by 520 national tiles generated prior to the Feb 2013 training (20x20km</a:t>
            </a:r>
            <a:r>
              <a:rPr lang="en-US" sz="3100" dirty="0" smtClean="0">
                <a:solidFill>
                  <a:schemeClr val="tx1"/>
                </a:solidFill>
              </a:rPr>
              <a:t>).</a:t>
            </a:r>
          </a:p>
          <a:p>
            <a:pPr algn="l">
              <a:buFont typeface="Arial" pitchFamily="34" charset="0"/>
              <a:buChar char="•"/>
            </a:pPr>
            <a:r>
              <a:rPr lang="en-US" sz="3100" dirty="0" smtClean="0">
                <a:solidFill>
                  <a:schemeClr val="tx1"/>
                </a:solidFill>
              </a:rPr>
              <a:t>The 520 were adjusted to 312 historical tiles by </a:t>
            </a:r>
            <a:r>
              <a:rPr lang="en-US" sz="3100" dirty="0" smtClean="0">
                <a:solidFill>
                  <a:schemeClr val="tx1"/>
                </a:solidFill>
              </a:rPr>
              <a:t>Dept of Lands </a:t>
            </a:r>
            <a:r>
              <a:rPr lang="en-US" sz="3100" dirty="0" smtClean="0">
                <a:solidFill>
                  <a:schemeClr val="tx1"/>
                </a:solidFill>
              </a:rPr>
              <a:t>&amp; </a:t>
            </a:r>
            <a:r>
              <a:rPr lang="en-US" sz="3100" dirty="0" smtClean="0">
                <a:solidFill>
                  <a:schemeClr val="tx1"/>
                </a:solidFill>
              </a:rPr>
              <a:t>Surveys (27x27)</a:t>
            </a:r>
            <a:endParaRPr lang="en-US" sz="3100" dirty="0">
              <a:solidFill>
                <a:schemeClr val="tx1"/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During FRA Training: </a:t>
            </a:r>
          </a:p>
          <a:p>
            <a:pPr lvl="1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The Ugandan team was introduced to Open </a:t>
            </a:r>
            <a:r>
              <a:rPr lang="en-US" dirty="0" err="1" smtClean="0">
                <a:solidFill>
                  <a:schemeClr val="tx1"/>
                </a:solidFill>
              </a:rPr>
              <a:t>Foris</a:t>
            </a:r>
            <a:r>
              <a:rPr lang="en-US" dirty="0" smtClean="0">
                <a:solidFill>
                  <a:schemeClr val="tx1"/>
                </a:solidFill>
              </a:rPr>
              <a:t> Geo-spatial Toolkit (OFGT)</a:t>
            </a:r>
          </a:p>
          <a:p>
            <a:pPr lvl="2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OFGT is command line and script based (R, </a:t>
            </a:r>
            <a:r>
              <a:rPr lang="en-US" dirty="0" err="1" smtClean="0">
                <a:solidFill>
                  <a:schemeClr val="tx1"/>
                </a:solidFill>
              </a:rPr>
              <a:t>perl</a:t>
            </a:r>
            <a:r>
              <a:rPr lang="en-US" dirty="0" smtClean="0">
                <a:solidFill>
                  <a:schemeClr val="tx1"/>
                </a:solidFill>
              </a:rPr>
              <a:t> etc)</a:t>
            </a:r>
          </a:p>
          <a:p>
            <a:pPr lvl="2" algn="l"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S</a:t>
            </a:r>
            <a:r>
              <a:rPr lang="en-US" dirty="0" smtClean="0">
                <a:solidFill>
                  <a:schemeClr val="tx1"/>
                </a:solidFill>
              </a:rPr>
              <a:t>emi-automated (both segmentation &amp; classification) and </a:t>
            </a:r>
          </a:p>
          <a:p>
            <a:pPr lvl="2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Very fast (on </a:t>
            </a:r>
            <a:r>
              <a:rPr lang="en-US" dirty="0" err="1" smtClean="0">
                <a:solidFill>
                  <a:schemeClr val="tx1"/>
                </a:solidFill>
              </a:rPr>
              <a:t>Ubuntu</a:t>
            </a:r>
            <a:r>
              <a:rPr lang="en-US" dirty="0" smtClean="0">
                <a:solidFill>
                  <a:schemeClr val="tx1"/>
                </a:solidFill>
              </a:rPr>
              <a:t> OS)</a:t>
            </a:r>
          </a:p>
          <a:p>
            <a:pPr lvl="1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The resultant land cover map &amp; statistics concentrated on FAO FRA classes forests F, OWL, OL, H</a:t>
            </a:r>
            <a:r>
              <a:rPr lang="en-US" sz="2400" b="1" baseline="-25000" dirty="0" smtClean="0">
                <a:solidFill>
                  <a:schemeClr val="tx1"/>
                </a:solidFill>
              </a:rPr>
              <a:t>2</a:t>
            </a:r>
            <a:r>
              <a:rPr lang="en-US" dirty="0" smtClean="0">
                <a:solidFill>
                  <a:schemeClr val="tx1"/>
                </a:solidFill>
              </a:rPr>
              <a:t>0</a:t>
            </a:r>
          </a:p>
          <a:p>
            <a:pPr lvl="1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Uganda would like to include other classes(=13)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So far OFGT is being used for data preparation </a:t>
            </a:r>
            <a:r>
              <a:rPr lang="en-US" dirty="0" err="1" smtClean="0">
                <a:solidFill>
                  <a:schemeClr val="tx1"/>
                </a:solidFill>
              </a:rPr>
              <a:t>i.e</a:t>
            </a:r>
            <a:r>
              <a:rPr lang="en-US" dirty="0" smtClean="0">
                <a:solidFill>
                  <a:schemeClr val="tx1"/>
                </a:solidFill>
              </a:rPr>
              <a:t> Image stacking and sub setting</a:t>
            </a:r>
          </a:p>
          <a:p>
            <a:pPr algn="l"/>
            <a:endParaRPr lang="en-US" b="1" dirty="0" smtClean="0">
              <a:solidFill>
                <a:srgbClr val="FF0000"/>
              </a:solidFill>
            </a:endParaRPr>
          </a:p>
          <a:p>
            <a:pPr lvl="1" algn="l"/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44" y="214290"/>
            <a:ext cx="8429684" cy="642942"/>
          </a:xfrm>
        </p:spPr>
        <p:txBody>
          <a:bodyPr>
            <a:normAutofit/>
          </a:bodyPr>
          <a:lstStyle/>
          <a:p>
            <a:r>
              <a:rPr lang="en-GB" sz="2300" b="1" dirty="0" smtClean="0"/>
              <a:t>Erik and </a:t>
            </a:r>
            <a:r>
              <a:rPr lang="en-GB" sz="2300" b="1" dirty="0" err="1" smtClean="0"/>
              <a:t>Remi</a:t>
            </a:r>
            <a:r>
              <a:rPr lang="en-GB" sz="2300" b="1" dirty="0" smtClean="0"/>
              <a:t> with the Ugandan team during training Feb 2013</a:t>
            </a:r>
            <a:endParaRPr lang="en-GB" sz="23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5576" y="1484784"/>
            <a:ext cx="7848872" cy="3816424"/>
          </a:xfrm>
        </p:spPr>
        <p:txBody>
          <a:bodyPr>
            <a:normAutofit/>
          </a:bodyPr>
          <a:lstStyle/>
          <a:p>
            <a:pPr algn="l"/>
            <a:endParaRPr lang="en-US" b="1" dirty="0" smtClean="0">
              <a:solidFill>
                <a:srgbClr val="FF0000"/>
              </a:solidFill>
            </a:endParaRPr>
          </a:p>
          <a:p>
            <a:pPr lvl="1" algn="l"/>
            <a:endParaRPr lang="en-GB" dirty="0"/>
          </a:p>
        </p:txBody>
      </p:sp>
      <p:pic>
        <p:nvPicPr>
          <p:cNvPr id="4" name="Picture 3" descr="IMG_084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761979"/>
            <a:ext cx="8215370" cy="54769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1760" y="113910"/>
            <a:ext cx="5184576" cy="648071"/>
          </a:xfrm>
        </p:spPr>
        <p:txBody>
          <a:bodyPr>
            <a:normAutofit fontScale="90000"/>
          </a:bodyPr>
          <a:lstStyle/>
          <a:p>
            <a:r>
              <a:rPr lang="en-GB" b="1" dirty="0" smtClean="0"/>
              <a:t>The team with trainers</a:t>
            </a:r>
            <a:endParaRPr lang="en-GB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5576" y="1484784"/>
            <a:ext cx="7848872" cy="3816424"/>
          </a:xfrm>
        </p:spPr>
        <p:txBody>
          <a:bodyPr>
            <a:normAutofit/>
          </a:bodyPr>
          <a:lstStyle/>
          <a:p>
            <a:pPr algn="l"/>
            <a:endParaRPr lang="en-US" b="1" dirty="0" smtClean="0">
              <a:solidFill>
                <a:srgbClr val="FF0000"/>
              </a:solidFill>
            </a:endParaRPr>
          </a:p>
          <a:p>
            <a:pPr lvl="1" algn="l"/>
            <a:endParaRPr lang="en-GB" dirty="0"/>
          </a:p>
        </p:txBody>
      </p:sp>
      <p:pic>
        <p:nvPicPr>
          <p:cNvPr id="4" name="Picture 3" descr="IMG_085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18" y="761981"/>
            <a:ext cx="7965338" cy="5310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11560" y="692695"/>
            <a:ext cx="7558168" cy="785327"/>
          </a:xfrm>
        </p:spPr>
        <p:txBody>
          <a:bodyPr>
            <a:normAutofit fontScale="90000"/>
          </a:bodyPr>
          <a:lstStyle/>
          <a:p>
            <a:r>
              <a:rPr lang="en-GB" b="1" dirty="0" smtClean="0"/>
              <a:t>Segments from Open </a:t>
            </a:r>
            <a:r>
              <a:rPr lang="en-GB" b="1" dirty="0" err="1" smtClean="0"/>
              <a:t>Foris</a:t>
            </a:r>
            <a:r>
              <a:rPr lang="en-GB" b="1" dirty="0" smtClean="0"/>
              <a:t> Tool Kit</a:t>
            </a:r>
            <a:endParaRPr lang="en-GB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28579" t="18480" r="8336" b="11163"/>
          <a:stretch>
            <a:fillRect/>
          </a:stretch>
        </p:blipFill>
        <p:spPr bwMode="auto">
          <a:xfrm>
            <a:off x="971600" y="1637297"/>
            <a:ext cx="7103059" cy="4455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NFA_logo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"/>
            <a:ext cx="1763486" cy="465826"/>
          </a:xfrm>
          <a:prstGeom prst="rect">
            <a:avLst/>
          </a:prstGeom>
        </p:spPr>
      </p:pic>
      <p:pic>
        <p:nvPicPr>
          <p:cNvPr id="7" name="Picture 6" descr="Court of arms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73142" y="0"/>
            <a:ext cx="870857" cy="964163"/>
          </a:xfrm>
          <a:prstGeom prst="rect">
            <a:avLst/>
          </a:prstGeom>
        </p:spPr>
      </p:pic>
      <p:pic>
        <p:nvPicPr>
          <p:cNvPr id="8" name="Picture 7" descr="WHRC logo2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69728" y="6015043"/>
            <a:ext cx="974272" cy="842957"/>
          </a:xfrm>
          <a:prstGeom prst="rect">
            <a:avLst/>
          </a:prstGeom>
        </p:spPr>
      </p:pic>
      <p:pic>
        <p:nvPicPr>
          <p:cNvPr id="9" name="Picture 8" descr="fao_logo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6319502"/>
            <a:ext cx="500034" cy="5384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1600" y="476672"/>
            <a:ext cx="7344816" cy="792087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latin typeface="Aharoni" pitchFamily="2" charset="-79"/>
                <a:cs typeface="Aharoni" pitchFamily="2" charset="-79"/>
              </a:rPr>
              <a:t>IMAGE SEGMENTATION  WITH ORFEO TOOLBOX (OTB) </a:t>
            </a:r>
            <a:endParaRPr lang="en-GB" sz="2800" b="1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5576" y="1484784"/>
            <a:ext cx="7848872" cy="3816424"/>
          </a:xfrm>
        </p:spPr>
        <p:txBody>
          <a:bodyPr>
            <a:normAutofit fontScale="92500" lnSpcReduction="20000"/>
          </a:bodyPr>
          <a:lstStyle/>
          <a:p>
            <a:pPr algn="l">
              <a:buFont typeface="Arial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OTB interface work on Windows, </a:t>
            </a:r>
            <a:r>
              <a:rPr lang="en-GB" dirty="0" err="1" smtClean="0">
                <a:solidFill>
                  <a:schemeClr val="tx1"/>
                </a:solidFill>
              </a:rPr>
              <a:t>MacOS</a:t>
            </a:r>
            <a:r>
              <a:rPr lang="en-GB" dirty="0" smtClean="0">
                <a:solidFill>
                  <a:schemeClr val="tx1"/>
                </a:solidFill>
              </a:rPr>
              <a:t> and Linux operating systems.</a:t>
            </a:r>
          </a:p>
          <a:p>
            <a:pPr algn="l">
              <a:buFont typeface="Arial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It too, is free Open Source software supported by the OSGeo4W</a:t>
            </a:r>
          </a:p>
          <a:p>
            <a:pPr algn="l">
              <a:buFont typeface="Arial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Has many modules –the segmentation module was used with the mean shift algorithms.</a:t>
            </a:r>
          </a:p>
          <a:p>
            <a:pPr algn="l">
              <a:buFont typeface="Arial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It has an advantage of producing very neat and interactive vector segments based on spatial radius, range radius and region size.</a:t>
            </a:r>
            <a:endParaRPr lang="en-US" b="1" dirty="0" smtClean="0">
              <a:solidFill>
                <a:schemeClr val="tx1"/>
              </a:solidFill>
            </a:endParaRPr>
          </a:p>
          <a:p>
            <a:pPr lvl="1" algn="l"/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1034</TotalTime>
  <Words>783</Words>
  <Application>Microsoft Office PowerPoint</Application>
  <PresentationFormat>On-screen Show (4:3)</PresentationFormat>
  <Paragraphs>185</Paragraphs>
  <Slides>19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LAND COVER CLASSIFICATION 2010</vt:lpstr>
      <vt:lpstr>Where we have come from</vt:lpstr>
      <vt:lpstr>Where we are</vt:lpstr>
      <vt:lpstr>Slide 4</vt:lpstr>
      <vt:lpstr>Working with FRA</vt:lpstr>
      <vt:lpstr>Erik and Remi with the Ugandan team during training Feb 2013</vt:lpstr>
      <vt:lpstr>The team with trainers</vt:lpstr>
      <vt:lpstr>Segments from Open Foris Tool Kit</vt:lpstr>
      <vt:lpstr>IMAGE SEGMENTATION  WITH ORFEO TOOLBOX (OTB) </vt:lpstr>
      <vt:lpstr>IMAGE CLASSIFICATION WITH R® </vt:lpstr>
      <vt:lpstr>Slide 11</vt:lpstr>
      <vt:lpstr>Segments from Orfeo Tool Box</vt:lpstr>
      <vt:lpstr>OTB &amp; OFT Segments Compared</vt:lpstr>
      <vt:lpstr>Slide 14</vt:lpstr>
      <vt:lpstr>Slide 15</vt:lpstr>
      <vt:lpstr>Slide 16</vt:lpstr>
      <vt:lpstr>Slide 17</vt:lpstr>
      <vt:lpstr>Slide 18</vt:lpstr>
      <vt:lpstr>Grazie !!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LAND COVER CLASSIFICATION</dc:title>
  <dc:creator>josephm</dc:creator>
  <cp:lastModifiedBy>Edwards_64</cp:lastModifiedBy>
  <cp:revision>105</cp:revision>
  <dcterms:created xsi:type="dcterms:W3CDTF">2014-02-19T10:03:50Z</dcterms:created>
  <dcterms:modified xsi:type="dcterms:W3CDTF">2014-02-24T20:29:00Z</dcterms:modified>
</cp:coreProperties>
</file>