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8" r:id="rId2"/>
    <p:sldId id="288" r:id="rId3"/>
    <p:sldId id="271" r:id="rId4"/>
    <p:sldId id="279" r:id="rId5"/>
    <p:sldId id="285" r:id="rId6"/>
    <p:sldId id="286" r:id="rId7"/>
    <p:sldId id="287" r:id="rId8"/>
    <p:sldId id="289" r:id="rId9"/>
    <p:sldId id="295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>
        <p:scale>
          <a:sx n="118" d="100"/>
          <a:sy n="118" d="100"/>
        </p:scale>
        <p:origin x="-378" y="15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542B3-6013-8B42-81F4-515893F96C4F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5269F-1E04-8846-A1C2-853B6473BBA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63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2/25/2014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6105E5-D654-8F41-AA91-4322209A557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1A155F87-7F9F-7742-9CE7-6A37204C6FF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293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3" name="Picture 2" descr="CEOS_logo_trans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7" y="57195"/>
            <a:ext cx="1048701" cy="41598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6546" y="473180"/>
            <a:ext cx="134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SDCG-5 / FAO Rome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25</a:t>
            </a:r>
            <a:r>
              <a:rPr lang="en-US" sz="900" baseline="30000" dirty="0" smtClean="0">
                <a:solidFill>
                  <a:schemeClr val="bg1"/>
                </a:solidFill>
              </a:rPr>
              <a:t>th</a:t>
            </a:r>
            <a:r>
              <a:rPr lang="en-US" sz="900" dirty="0" smtClean="0">
                <a:solidFill>
                  <a:schemeClr val="bg1"/>
                </a:solidFill>
              </a:rPr>
              <a:t> February 2014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" name="Picture 3" descr="226px-FAO_logo.svg_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862"/>
            <a:ext cx="499137" cy="499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49F69A-815E-A043-AD16-B5D5DA84D930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sz="10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25982" y="2841653"/>
            <a:ext cx="8204587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Helvetica" pitchFamily="34" charset="0"/>
              </a:rPr>
              <a:t>KAYEMBE MUMONAYI François</a:t>
            </a:r>
            <a:endParaRPr lang="en-US" sz="1600" b="1" dirty="0">
              <a:solidFill>
                <a:prstClr val="black"/>
              </a:solidFill>
              <a:latin typeface="Helvetica" pitchFamily="34" charset="0"/>
            </a:endParaRP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Helvetica" pitchFamily="34" charset="0"/>
              </a:rPr>
              <a:t>National Consultant    </a:t>
            </a:r>
            <a:r>
              <a:rPr lang="en-US" sz="1400" dirty="0" smtClean="0">
                <a:solidFill>
                  <a:prstClr val="black"/>
                </a:solidFill>
                <a:latin typeface="Helvetica" pitchFamily="34" charset="0"/>
              </a:rPr>
              <a:t>FAOCD/UN-REDD</a:t>
            </a: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Helvetica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Helvetica" pitchFamily="34" charset="0"/>
              </a:rPr>
              <a:t>Geomatic</a:t>
            </a:r>
            <a:r>
              <a:rPr lang="en-US" sz="1400" dirty="0">
                <a:solidFill>
                  <a:prstClr val="black"/>
                </a:solidFill>
                <a:latin typeface="Helvetica" pitchFamily="34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Helvetica" pitchFamily="34" charset="0"/>
              </a:rPr>
              <a:t>Laboratory</a:t>
            </a:r>
            <a:endParaRPr lang="en-US" sz="1100" dirty="0">
              <a:solidFill>
                <a:prstClr val="black"/>
              </a:solidFill>
              <a:latin typeface="Helvetica" pitchFamily="34" charset="0"/>
            </a:endParaRP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Inventory and Forest Management Direction </a:t>
            </a:r>
            <a:r>
              <a:rPr lang="en-US" sz="1400" dirty="0">
                <a:solidFill>
                  <a:prstClr val="black"/>
                </a:solidFill>
                <a:latin typeface="Helvetica" pitchFamily="34" charset="0"/>
              </a:rPr>
              <a:t>(DIAF)</a:t>
            </a: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/>
              </a:rPr>
              <a:t>Environment, Nature Conservation and Tourism Ministry (MECNT) </a:t>
            </a:r>
            <a:endParaRPr lang="en-US" sz="1400" dirty="0">
              <a:solidFill>
                <a:prstClr val="black"/>
              </a:solidFill>
              <a:latin typeface="Helvetica" pitchFamily="34" charset="0"/>
            </a:endParaRP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Helvetica" pitchFamily="34" charset="0"/>
              </a:rPr>
              <a:t>Kinshasa </a:t>
            </a:r>
            <a:r>
              <a:rPr lang="en-US" sz="1400" dirty="0">
                <a:solidFill>
                  <a:prstClr val="black"/>
                </a:solidFill>
                <a:latin typeface="Helvetica" pitchFamily="34" charset="0"/>
              </a:rPr>
              <a:t>/ D.R. C</a:t>
            </a: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Helvetica" pitchFamily="34" charset="0"/>
              </a:rPr>
              <a:t>franckafong@yahoo.fr</a:t>
            </a:r>
            <a:endParaRPr lang="en-US" sz="1100" dirty="0">
              <a:solidFill>
                <a:prstClr val="black"/>
              </a:solidFill>
              <a:latin typeface="Helvetica" pitchFamily="34" charset="0"/>
            </a:endParaRP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Helvetica" pitchFamily="34" charset="0"/>
              </a:rPr>
              <a:t>francois.kayembe@fao.org</a:t>
            </a: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Helvetica" pitchFamily="34" charset="0"/>
              </a:rPr>
              <a:t>Tel</a:t>
            </a:r>
            <a:r>
              <a:rPr lang="en-US" sz="1400" dirty="0">
                <a:solidFill>
                  <a:prstClr val="black"/>
                </a:solidFill>
                <a:latin typeface="Helvetica" pitchFamily="34" charset="0"/>
              </a:rPr>
              <a:t>: +(243) 817 356 409</a:t>
            </a:r>
          </a:p>
          <a:p>
            <a:pPr lvl="0" algn="ctr" defTabSz="914400" eaLnBrk="1" fontAlgn="auto" hangingPunct="1">
              <a:spcBef>
                <a:spcPct val="20000"/>
              </a:spcBef>
              <a:spcAft>
                <a:spcPts val="0"/>
              </a:spcAft>
            </a:pPr>
            <a:endParaRPr lang="en-US" sz="1300" dirty="0">
              <a:solidFill>
                <a:prstClr val="black"/>
              </a:solidFill>
              <a:latin typeface="Helvetica" pitchFamily="34" charset="0"/>
            </a:endParaRPr>
          </a:p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</a:rPr>
              <a:t>SDCG </a:t>
            </a:r>
            <a:r>
              <a:rPr lang="en-US" sz="2000" dirty="0">
                <a:solidFill>
                  <a:srgbClr val="000000"/>
                </a:solidFill>
              </a:rPr>
              <a:t>Country </a:t>
            </a:r>
            <a:r>
              <a:rPr lang="en-US" sz="2000" dirty="0" smtClean="0">
                <a:solidFill>
                  <a:srgbClr val="000000"/>
                </a:solidFill>
              </a:rPr>
              <a:t>Days of the Global Forest Observations Initiative (GFOI) </a:t>
            </a:r>
            <a:endParaRPr lang="en-US" sz="20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</a:rPr>
              <a:t>Tuesday, 25 February 2014 </a:t>
            </a:r>
          </a:p>
          <a:p>
            <a:pPr algn="ctr" eaLnBrk="1" hangingPunct="1"/>
            <a:r>
              <a:rPr lang="en-US" sz="2000" dirty="0">
                <a:solidFill>
                  <a:srgbClr val="000000"/>
                </a:solidFill>
              </a:rPr>
              <a:t>Room: German Room, FAO, Rome 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168444" y="1581150"/>
            <a:ext cx="7761751" cy="1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00"/>
                </a:solidFill>
              </a:rPr>
              <a:t>Democratic Republic of Congo “DRC”</a:t>
            </a:r>
            <a:endParaRPr lang="en-US" sz="40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32" y="1740757"/>
            <a:ext cx="8842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74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8" y="2241718"/>
            <a:ext cx="8140376" cy="430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86633" y="1586039"/>
            <a:ext cx="5178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50000"/>
                  </a:schemeClr>
                </a:solidFill>
              </a:rPr>
              <a:t>TERRACONGO WORKFLOW</a:t>
            </a:r>
            <a:endParaRPr lang="fr-FR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02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01" y="1804524"/>
            <a:ext cx="8303230" cy="44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873" y="1375646"/>
            <a:ext cx="509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METHODOLOGY</a:t>
            </a:r>
            <a:endParaRPr lang="fr-FR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317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" y="2079653"/>
            <a:ext cx="8043820" cy="431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22492" y="1505119"/>
            <a:ext cx="520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PLATTFORM TERRAMAZON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76292548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20" y="2338597"/>
            <a:ext cx="3139710" cy="402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73" y="1998340"/>
            <a:ext cx="3800475" cy="437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65253" y="1416106"/>
            <a:ext cx="505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Statistics</a:t>
            </a:r>
            <a:r>
              <a:rPr lang="fr-FR" sz="2000" dirty="0" smtClean="0"/>
              <a:t> </a:t>
            </a:r>
            <a:r>
              <a:rPr lang="fr-FR" sz="2000" b="1" dirty="0" smtClean="0"/>
              <a:t>of Kasaï-Occidental Province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3843786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0" y="2720315"/>
            <a:ext cx="75819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4265" y="1395610"/>
            <a:ext cx="5984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SFMS needs to provide full coverage of the 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national territory, to detect and prevent leakage </a:t>
            </a: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occurring from one region to the next </a:t>
            </a:r>
            <a:endParaRPr lang="fr-FR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9824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0" y="1897582"/>
            <a:ext cx="4555816" cy="49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9271" y="1383738"/>
            <a:ext cx="523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Bandundu Province The </a:t>
            </a:r>
            <a:r>
              <a:rPr lang="fr-FR" sz="2000" b="1" dirty="0" err="1" smtClean="0"/>
              <a:t>Current</a:t>
            </a:r>
            <a:r>
              <a:rPr lang="fr-FR" sz="2000" b="1" dirty="0" smtClean="0"/>
              <a:t> Project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874818" y="1723604"/>
            <a:ext cx="2929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Bandundu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classify</a:t>
            </a:r>
            <a:r>
              <a:rPr lang="fr-FR" sz="1600" dirty="0" smtClean="0"/>
              <a:t> as One of Forest Provinces of DRC, </a:t>
            </a:r>
            <a:r>
              <a:rPr lang="fr-FR" sz="1600" dirty="0" err="1" smtClean="0"/>
              <a:t>many</a:t>
            </a:r>
            <a:r>
              <a:rPr lang="fr-FR" sz="1600" dirty="0" smtClean="0"/>
              <a:t> </a:t>
            </a:r>
            <a:r>
              <a:rPr lang="fr-FR" sz="1600" dirty="0" err="1" smtClean="0"/>
              <a:t>parteners</a:t>
            </a:r>
            <a:r>
              <a:rPr lang="fr-FR" sz="1600" dirty="0" smtClean="0"/>
              <a:t> of DRC have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 in: </a:t>
            </a:r>
            <a:r>
              <a:rPr lang="fr-FR" sz="1600" dirty="0" err="1" smtClean="0"/>
              <a:t>e.g</a:t>
            </a:r>
            <a:r>
              <a:rPr lang="fr-FR" sz="1600" dirty="0" smtClean="0"/>
              <a:t>: JICA </a:t>
            </a:r>
            <a:r>
              <a:rPr lang="fr-FR" sz="1600" dirty="0" err="1" smtClean="0"/>
              <a:t>through</a:t>
            </a:r>
            <a:r>
              <a:rPr lang="fr-FR" sz="1600" dirty="0" smtClean="0"/>
              <a:t> JAFTA in National </a:t>
            </a:r>
            <a:r>
              <a:rPr lang="fr-FR" sz="1600" dirty="0" err="1" smtClean="0"/>
              <a:t>Inventory</a:t>
            </a:r>
            <a:r>
              <a:rPr lang="fr-FR" sz="1600" dirty="0" smtClean="0"/>
              <a:t>, to </a:t>
            </a:r>
            <a:r>
              <a:rPr lang="fr-FR" sz="1600" dirty="0" err="1" smtClean="0"/>
              <a:t>constitute</a:t>
            </a:r>
            <a:r>
              <a:rPr lang="fr-FR" sz="1600" dirty="0" smtClean="0"/>
              <a:t> a data base of </a:t>
            </a:r>
            <a:r>
              <a:rPr lang="fr-FR" sz="1600" dirty="0" err="1" smtClean="0"/>
              <a:t>layers</a:t>
            </a:r>
            <a:r>
              <a:rPr lang="fr-FR" sz="1600" dirty="0" smtClean="0"/>
              <a:t> (Road, Village and river); WWF Germany </a:t>
            </a:r>
            <a:r>
              <a:rPr lang="fr-FR" sz="1600" dirty="0" err="1" smtClean="0"/>
              <a:t>with</a:t>
            </a:r>
            <a:r>
              <a:rPr lang="fr-FR" sz="1600" dirty="0" smtClean="0"/>
              <a:t> Lidar for </a:t>
            </a:r>
            <a:r>
              <a:rPr lang="fr-FR" sz="1600" dirty="0" err="1" smtClean="0"/>
              <a:t>Carbon</a:t>
            </a:r>
            <a:r>
              <a:rPr lang="fr-FR" sz="1600" dirty="0" smtClean="0"/>
              <a:t> </a:t>
            </a:r>
            <a:r>
              <a:rPr lang="fr-FR" sz="1600" dirty="0" err="1" smtClean="0"/>
              <a:t>Mapping</a:t>
            </a:r>
            <a:r>
              <a:rPr lang="fr-FR" sz="1600" dirty="0" smtClean="0"/>
              <a:t>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1203801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457" y="2454781"/>
            <a:ext cx="4644828" cy="185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062775" y="1743388"/>
            <a:ext cx="364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Key of </a:t>
            </a:r>
            <a:r>
              <a:rPr lang="fr-FR" sz="2000" b="1" dirty="0" err="1" smtClean="0"/>
              <a:t>Achievements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989373" y="26784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2252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99961" y="189451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TECHNICAL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 Landsat classification difficult in 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mosaic forest-savanna.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TerraAmazon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DB and Admin advance courses.</a:t>
            </a:r>
            <a:endParaRPr lang="es-CO" dirty="0">
              <a:solidFill>
                <a:prstClr val="black"/>
              </a:solidFill>
              <a:latin typeface="Calibri"/>
            </a:endParaRP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OpenForis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No Linux experts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Field Verification: Roads conditions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Monitoring Deforestation</a:t>
            </a:r>
          </a:p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Low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capacities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57" y="1744874"/>
            <a:ext cx="2719387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Carlos\Desktop\sava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18" y="4261547"/>
            <a:ext cx="2723764" cy="20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9961" y="1529395"/>
            <a:ext cx="3524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Challenge 1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1091759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7620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600" b="1" dirty="0"/>
              <a:t>OPERATIONAL</a:t>
            </a:r>
            <a:endParaRPr lang="es-CO" sz="1600" dirty="0"/>
          </a:p>
          <a:p>
            <a:pPr lvl="0"/>
            <a:r>
              <a:rPr lang="en-US" dirty="0"/>
              <a:t>Planning budget from specific to general activities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Preprocessing Develop in HQ.FAO Rome come later</a:t>
            </a:r>
            <a:endParaRPr lang="en-US" dirty="0"/>
          </a:p>
          <a:p>
            <a:r>
              <a:rPr lang="en-US" dirty="0"/>
              <a:t>Setup and test the system before hiring all staff</a:t>
            </a:r>
          </a:p>
          <a:p>
            <a:r>
              <a:rPr lang="en-US" dirty="0"/>
              <a:t>Hard relationship with some Joint projects.</a:t>
            </a:r>
          </a:p>
          <a:p>
            <a:r>
              <a:rPr lang="en-US" dirty="0"/>
              <a:t>Internet Connection</a:t>
            </a:r>
          </a:p>
          <a:p>
            <a:r>
              <a:rPr lang="en-US" dirty="0" smtClean="0"/>
              <a:t>To get images of high resolution in order to detect forest degradation</a:t>
            </a:r>
            <a:endParaRPr lang="en-US" dirty="0"/>
          </a:p>
        </p:txBody>
      </p:sp>
      <p:pic>
        <p:nvPicPr>
          <p:cNvPr id="6" name="Picture 2" descr="C:\Users\Carlos\Desktop\Fotos\IMG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882" y="1638636"/>
            <a:ext cx="2922819" cy="21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TerraCongo131213\Mission Kananga\Photo Mission Kananga\Equipe 1\07122013\DSCN13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66964" y="4065574"/>
            <a:ext cx="2922818" cy="21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39865" y="1638636"/>
            <a:ext cx="26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Challenge 2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3369760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896948" y="4656672"/>
            <a:ext cx="319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Thank</a:t>
            </a:r>
            <a:r>
              <a:rPr lang="fr-FR" sz="4000" dirty="0" smtClean="0"/>
              <a:t> </a:t>
            </a:r>
            <a:r>
              <a:rPr lang="fr-FR" sz="4000" dirty="0" err="1" smtClean="0"/>
              <a:t>you</a:t>
            </a:r>
            <a:endParaRPr lang="fr-FR" sz="4000" dirty="0"/>
          </a:p>
        </p:txBody>
      </p:sp>
      <p:pic>
        <p:nvPicPr>
          <p:cNvPr id="4" name="Picture 2" descr="F:\TerraCongo\TerraCongo Team\DSC04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49" y="2061361"/>
            <a:ext cx="3252998" cy="202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48" y="2008353"/>
            <a:ext cx="2872672" cy="225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17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16" y="1998733"/>
            <a:ext cx="5785806" cy="461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67552" y="1368586"/>
            <a:ext cx="60123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Area of DRC Forest </a:t>
            </a:r>
            <a:r>
              <a:rPr lang="fr-FR" sz="2000" dirty="0" err="1" smtClean="0">
                <a:solidFill>
                  <a:schemeClr val="tx1">
                    <a:lumMod val="50000"/>
                  </a:schemeClr>
                </a:solidFill>
              </a:rPr>
              <a:t>Cover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155 million hectares - 67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%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805440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86584" y="188913"/>
            <a:ext cx="7681216" cy="501650"/>
          </a:xfrm>
        </p:spPr>
        <p:txBody>
          <a:bodyPr/>
          <a:lstStyle/>
          <a:p>
            <a:r>
              <a:rPr lang="en-US" dirty="0"/>
              <a:t>Product Creation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55F87-7F9F-7742-9CE7-6A37204C6FF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" y="1607873"/>
            <a:ext cx="7201911" cy="5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" y="2354781"/>
            <a:ext cx="8294335" cy="38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81" y="1607873"/>
            <a:ext cx="882033" cy="5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634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386584" y="188913"/>
            <a:ext cx="7681216" cy="501650"/>
          </a:xfrm>
        </p:spPr>
        <p:txBody>
          <a:bodyPr/>
          <a:lstStyle/>
          <a:p>
            <a:r>
              <a:rPr lang="en-US" dirty="0"/>
              <a:t>Satellite Data Sources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6281" y="2043913"/>
            <a:ext cx="8727844" cy="45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9063" lvl="1">
              <a:spcBef>
                <a:spcPct val="20000"/>
              </a:spcBef>
              <a:buClr>
                <a:srgbClr val="3B812F"/>
              </a:buClr>
              <a:buSzPct val="60000"/>
              <a:defRPr/>
            </a:pP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155F87-7F9F-7742-9CE7-6A37204C6F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0" y="2056388"/>
            <a:ext cx="83058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4" y="1492032"/>
            <a:ext cx="5623964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682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8216" y="1476530"/>
            <a:ext cx="7177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Our partners with whom we are working for several years have not waited until they were officially seized by letter from the Minister, by usual contacts they have made ​​available DIAF all satellite data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held: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39" y="3123526"/>
            <a:ext cx="2440928" cy="212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445" y="2505057"/>
            <a:ext cx="42483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</a:t>
            </a:r>
            <a:r>
              <a:rPr lang="en-US" sz="1400" dirty="0" smtClean="0"/>
              <a:t> The </a:t>
            </a:r>
            <a:r>
              <a:rPr lang="en-US" sz="1400" dirty="0"/>
              <a:t>Satellite Observatory for the Forests of Central Africa (OSFAC) gave </a:t>
            </a:r>
            <a:r>
              <a:rPr lang="en-US" sz="1400" dirty="0" smtClean="0"/>
              <a:t>5671 </a:t>
            </a:r>
            <a:r>
              <a:rPr lang="en-US" sz="1400" dirty="0"/>
              <a:t>Landsat image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5037292" y="2505057"/>
            <a:ext cx="3944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400" dirty="0" smtClean="0"/>
              <a:t>The </a:t>
            </a:r>
            <a:r>
              <a:rPr lang="en-US" sz="1400" dirty="0"/>
              <a:t>French Development Agency (AFD) </a:t>
            </a:r>
            <a:r>
              <a:rPr lang="en-US" sz="1400" dirty="0" smtClean="0"/>
              <a:t>through </a:t>
            </a:r>
            <a:r>
              <a:rPr lang="en-US" sz="1400" dirty="0"/>
              <a:t>IGN </a:t>
            </a:r>
            <a:r>
              <a:rPr lang="en-US" sz="1400" dirty="0" smtClean="0"/>
              <a:t>gave 507 </a:t>
            </a:r>
            <a:r>
              <a:rPr lang="en-US" sz="1400" dirty="0"/>
              <a:t>SPOT images</a:t>
            </a:r>
            <a:endParaRPr lang="fr-F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12" y="3028277"/>
            <a:ext cx="2063469" cy="187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67" y="4875117"/>
            <a:ext cx="2131069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4818" y="5113233"/>
            <a:ext cx="3107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/>
              <a:t>gift of Japan to the DRC 223 SPOT </a:t>
            </a:r>
            <a:r>
              <a:rPr lang="en-US" sz="1400" dirty="0" smtClean="0"/>
              <a:t>images;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The gift of Japan to the DRC 797 </a:t>
            </a:r>
            <a:r>
              <a:rPr lang="en-US" sz="1400" dirty="0" err="1" smtClean="0"/>
              <a:t>Alos</a:t>
            </a:r>
            <a:r>
              <a:rPr lang="en-US" sz="1400" dirty="0" smtClean="0"/>
              <a:t> images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97104" y="5344065"/>
            <a:ext cx="34148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- </a:t>
            </a:r>
            <a:r>
              <a:rPr lang="fr-FR" sz="1400" dirty="0"/>
              <a:t>Group on </a:t>
            </a:r>
            <a:r>
              <a:rPr lang="fr-FR" sz="1400" dirty="0" err="1"/>
              <a:t>Earth</a:t>
            </a:r>
            <a:r>
              <a:rPr lang="fr-FR" sz="1400" dirty="0"/>
              <a:t> Observations (GEO) 51 </a:t>
            </a:r>
            <a:r>
              <a:rPr lang="fr-FR" sz="1400" dirty="0" smtClean="0"/>
              <a:t>ALOS </a:t>
            </a:r>
            <a:r>
              <a:rPr lang="fr-FR" sz="1400" dirty="0">
                <a:solidFill>
                  <a:srgbClr val="002569"/>
                </a:solidFill>
              </a:rPr>
              <a:t>images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0986866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962952" y="1440382"/>
            <a:ext cx="5114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doing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these</a:t>
            </a:r>
            <a:r>
              <a:rPr lang="fr-FR" sz="2000" b="1" dirty="0" smtClean="0"/>
              <a:t> images?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36375" y="1877352"/>
            <a:ext cx="576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Spot images are distributed to organizations operating in REDD </a:t>
            </a:r>
            <a:r>
              <a:rPr lang="en-US" sz="1400" dirty="0" smtClean="0"/>
              <a:t>projects and Landsat in National Satellite Land Monitoring System  named “</a:t>
            </a:r>
            <a:r>
              <a:rPr lang="en-US" sz="1400" dirty="0" err="1" smtClean="0"/>
              <a:t>TerraCongo</a:t>
            </a:r>
            <a:r>
              <a:rPr lang="en-US" sz="1400" dirty="0" smtClean="0"/>
              <a:t>” and National Monitoring System of Forest “NFMS” installed in Inventory and Forest Management (DIAF).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6" y="3252998"/>
            <a:ext cx="5033246" cy="31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8" y="2886080"/>
            <a:ext cx="3770889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34242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6970" y="1877351"/>
            <a:ext cx="81729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Be able to incorporate existing data and products Use officially-adopted forest map in </a:t>
            </a:r>
            <a:r>
              <a:rPr lang="en-US" dirty="0" smtClean="0"/>
              <a:t>image </a:t>
            </a:r>
            <a:r>
              <a:rPr lang="en-US" dirty="0"/>
              <a:t>segment classification </a:t>
            </a:r>
          </a:p>
          <a:p>
            <a:r>
              <a:rPr lang="en-US" dirty="0"/>
              <a:t>• Involve country experts from the </a:t>
            </a:r>
            <a:r>
              <a:rPr lang="en-US" dirty="0" smtClean="0"/>
              <a:t>beginning</a:t>
            </a:r>
          </a:p>
          <a:p>
            <a:r>
              <a:rPr lang="en-US" dirty="0" smtClean="0"/>
              <a:t>Experts </a:t>
            </a:r>
            <a:r>
              <a:rPr lang="en-US" dirty="0"/>
              <a:t>post-process forest mask and track forest area change, using </a:t>
            </a:r>
            <a:r>
              <a:rPr lang="en-US" dirty="0" err="1" smtClean="0"/>
              <a:t>TerraAmazon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• South-South collaboration </a:t>
            </a:r>
          </a:p>
          <a:p>
            <a:r>
              <a:rPr lang="en-US" dirty="0"/>
              <a:t>Brazilian INPE/FUNCATE and the DRC’s Ministry of </a:t>
            </a:r>
            <a:r>
              <a:rPr lang="en-US" dirty="0" smtClean="0"/>
              <a:t>Environment</a:t>
            </a:r>
            <a:r>
              <a:rPr lang="en-US" dirty="0"/>
              <a:t>, facilitated by UN-REDD </a:t>
            </a:r>
          </a:p>
          <a:p>
            <a:r>
              <a:rPr lang="en-US" dirty="0"/>
              <a:t>• Allow timely hand-over of technology and know-how:  </a:t>
            </a:r>
          </a:p>
          <a:p>
            <a:r>
              <a:rPr lang="en-US" dirty="0"/>
              <a:t>Training and working with country data started from the very beginning </a:t>
            </a:r>
          </a:p>
          <a:p>
            <a:r>
              <a:rPr lang="en-US" dirty="0"/>
              <a:t>• Focus on open/free technologies: </a:t>
            </a:r>
            <a:r>
              <a:rPr lang="en-US" dirty="0" err="1"/>
              <a:t>TerraAmazon</a:t>
            </a:r>
            <a:r>
              <a:rPr lang="en-US" dirty="0"/>
              <a:t>, </a:t>
            </a:r>
            <a:r>
              <a:rPr lang="en-US" dirty="0" err="1"/>
              <a:t>GeoServer</a:t>
            </a:r>
            <a:r>
              <a:rPr lang="en-US" dirty="0"/>
              <a:t>, suite of Linux-based data </a:t>
            </a:r>
            <a:r>
              <a:rPr lang="en-US" dirty="0" smtClean="0"/>
              <a:t>processing </a:t>
            </a:r>
            <a:r>
              <a:rPr lang="en-US" dirty="0"/>
              <a:t>tools </a:t>
            </a:r>
          </a:p>
          <a:p>
            <a:r>
              <a:rPr lang="en-US" dirty="0"/>
              <a:t>• Focus on freely available data: Landsat used as a basis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95914" y="1394159"/>
            <a:ext cx="5575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1">
                    <a:lumMod val="50000"/>
                  </a:schemeClr>
                </a:solidFill>
              </a:rPr>
              <a:t>TERRACONGO: GENERAL 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PRINCIPLES</a:t>
            </a:r>
            <a:r>
              <a:rPr lang="fr-FR" sz="2000" dirty="0" smtClean="0"/>
              <a:t>: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732006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05139"/>
            <a:ext cx="75247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844985" y="1479156"/>
            <a:ext cx="4685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1">
                    <a:lumMod val="50000"/>
                  </a:schemeClr>
                </a:solidFill>
              </a:rPr>
              <a:t>TERRACONGO TEAM</a:t>
            </a:r>
            <a:endParaRPr lang="fr-FR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4430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5A48-DCC9-7843-B930-269239EA31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0" y="1375646"/>
            <a:ext cx="8487998" cy="512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9807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12471</TotalTime>
  <Words>543</Words>
  <Application>Microsoft Office PowerPoint</Application>
  <PresentationFormat>Affichage à l'écran (4:3)</PresentationFormat>
  <Paragraphs>85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4_EUM_template_v03</vt:lpstr>
      <vt:lpstr>Présentation PowerPoint</vt:lpstr>
      <vt:lpstr>Présentation PowerPoint</vt:lpstr>
      <vt:lpstr>Product Creation</vt:lpstr>
      <vt:lpstr>Satellite Data Sources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DIAF</cp:lastModifiedBy>
  <cp:revision>251</cp:revision>
  <cp:lastPrinted>2013-07-23T19:08:48Z</cp:lastPrinted>
  <dcterms:created xsi:type="dcterms:W3CDTF">2011-11-16T09:23:13Z</dcterms:created>
  <dcterms:modified xsi:type="dcterms:W3CDTF">2014-02-25T09:56:43Z</dcterms:modified>
</cp:coreProperties>
</file>