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5"/>
  </p:notesMasterIdLst>
  <p:sldIdLst>
    <p:sldId id="336" r:id="rId2"/>
    <p:sldId id="340" r:id="rId3"/>
    <p:sldId id="342" r:id="rId4"/>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106"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106"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106"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106"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106" charset="-128"/>
        <a:cs typeface="+mn-cs"/>
      </a:defRPr>
    </a:lvl5pPr>
    <a:lvl6pPr marL="2286000" algn="l" defTabSz="914400" rtl="0" eaLnBrk="1" latinLnBrk="0" hangingPunct="1">
      <a:defRPr kern="1200">
        <a:solidFill>
          <a:schemeClr val="tx1"/>
        </a:solidFill>
        <a:latin typeface="Arial" charset="0"/>
        <a:ea typeface="ＭＳ Ｐゴシック" pitchFamily="-106" charset="-128"/>
        <a:cs typeface="+mn-cs"/>
      </a:defRPr>
    </a:lvl6pPr>
    <a:lvl7pPr marL="2743200" algn="l" defTabSz="914400" rtl="0" eaLnBrk="1" latinLnBrk="0" hangingPunct="1">
      <a:defRPr kern="1200">
        <a:solidFill>
          <a:schemeClr val="tx1"/>
        </a:solidFill>
        <a:latin typeface="Arial" charset="0"/>
        <a:ea typeface="ＭＳ Ｐゴシック" pitchFamily="-106" charset="-128"/>
        <a:cs typeface="+mn-cs"/>
      </a:defRPr>
    </a:lvl7pPr>
    <a:lvl8pPr marL="3200400" algn="l" defTabSz="914400" rtl="0" eaLnBrk="1" latinLnBrk="0" hangingPunct="1">
      <a:defRPr kern="1200">
        <a:solidFill>
          <a:schemeClr val="tx1"/>
        </a:solidFill>
        <a:latin typeface="Arial" charset="0"/>
        <a:ea typeface="ＭＳ Ｐゴシック" pitchFamily="-106" charset="-128"/>
        <a:cs typeface="+mn-cs"/>
      </a:defRPr>
    </a:lvl8pPr>
    <a:lvl9pPr marL="3657600" algn="l" defTabSz="914400" rtl="0" eaLnBrk="1" latinLnBrk="0" hangingPunct="1">
      <a:defRPr kern="1200">
        <a:solidFill>
          <a:schemeClr val="tx1"/>
        </a:solidFill>
        <a:latin typeface="Arial" charset="0"/>
        <a:ea typeface="ＭＳ Ｐゴシック" pitchFamily="-106"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66"/>
    <a:srgbClr val="0F96FF"/>
    <a:srgbClr val="45D2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9" autoAdjust="0"/>
    <p:restoredTop sz="94798" autoAdjust="0"/>
  </p:normalViewPr>
  <p:slideViewPr>
    <p:cSldViewPr snapToGrid="0" snapToObjects="1">
      <p:cViewPr>
        <p:scale>
          <a:sx n="50" d="100"/>
          <a:sy n="50" d="100"/>
        </p:scale>
        <p:origin x="-1186" y="0"/>
      </p:cViewPr>
      <p:guideLst>
        <p:guide orient="horz" pos="4277"/>
        <p:guide pos="2893"/>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50" d="100"/>
        <a:sy n="150" d="100"/>
      </p:scale>
      <p:origin x="0" y="207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106" charset="0"/>
              </a:defRPr>
            </a:lvl1pPr>
          </a:lstStyle>
          <a:p>
            <a:pPr>
              <a:defRPr/>
            </a:pPr>
            <a:fld id="{70C43DB1-6AE4-42F4-A030-67A0368BA2C1}" type="datetime1">
              <a:rPr lang="en-US"/>
              <a:pPr>
                <a:defRPr/>
              </a:pPr>
              <a:t>2/24/2014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106" charset="0"/>
              </a:defRPr>
            </a:lvl1pPr>
          </a:lstStyle>
          <a:p>
            <a:pPr>
              <a:defRPr/>
            </a:pPr>
            <a:fld id="{3D31D474-A30B-46C7-A7CB-BF5BB52F9BBE}" type="slidenum">
              <a:rPr lang="en-US"/>
              <a:pPr>
                <a:defRPr/>
              </a:pPr>
              <a:t>‹#›</a:t>
            </a:fld>
            <a:endParaRPr lang="en-US"/>
          </a:p>
        </p:txBody>
      </p:sp>
    </p:spTree>
    <p:extLst>
      <p:ext uri="{BB962C8B-B14F-4D97-AF65-F5344CB8AC3E}">
        <p14:creationId xmlns:p14="http://schemas.microsoft.com/office/powerpoint/2010/main" val="3010702708"/>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pitchFamily="-106" charset="-128"/>
        <a:cs typeface="ＭＳ Ｐゴシック" pitchFamily="-106"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106"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106"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106"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106"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1C098A87-5171-4B75-93C2-5524BB9D1112}" type="slidenum">
              <a:rPr lang="de-DE" smtClean="0">
                <a:latin typeface="Times New Roman" pitchFamily="-106" charset="0"/>
              </a:rPr>
              <a:pPr/>
              <a:t>1</a:t>
            </a:fld>
            <a:endParaRPr lang="de-DE" dirty="0" smtClean="0">
              <a:latin typeface="Times New Roman" pitchFamily="-106" charset="0"/>
            </a:endParaRP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endParaRPr lang="de-DE" dirty="0" smtClean="0">
              <a:latin typeface="Times New Roman" pitchFamily="-106"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Tx/>
              <a:buSzTx/>
              <a:buFontTx/>
              <a:buNone/>
              <a:tabLst/>
              <a:defRPr/>
            </a:pPr>
            <a:r>
              <a:rPr lang="en-US" sz="1050" dirty="0" smtClean="0"/>
              <a:t>The process is longer than was previously thought but we have a better understanding of it now and we remain optimistic.</a:t>
            </a:r>
          </a:p>
          <a:p>
            <a:pPr eaLnBrk="1" hangingPunct="1">
              <a:spcBef>
                <a:spcPct val="0"/>
              </a:spcBef>
            </a:pPr>
            <a:r>
              <a:rPr lang="en-US" sz="1050" dirty="0" smtClean="0"/>
              <a:t>Shuttle Radar Topography Mission (SRTM) is a joint project between the National Geospatial-Intelligence</a:t>
            </a:r>
            <a:r>
              <a:rPr lang="en-US" sz="1050" baseline="0" dirty="0" smtClean="0"/>
              <a:t> Agency (NGA) </a:t>
            </a:r>
            <a:r>
              <a:rPr lang="en-US" sz="1050" dirty="0" smtClean="0"/>
              <a:t>and the National Aeronautics and Space Administration (NASA).  The objective of this project is to produce digital topographic data for 80% of the Earth's land surface (all land areas between 60º north and 56° south latitude), with data points located every 1-arc-second (approximately 30 meters) on a latitude/longitude grid.  The absolute vertical accuracy of the elevation data will be 16 meters (at 90% confidence). This radar system will gather data that will result in the most accurate and complete topographic map of the Earth's surface that has ever been assembled.</a:t>
            </a:r>
            <a:endParaRPr lang="en-US" sz="1050" dirty="0" smtClean="0">
              <a:latin typeface="Times New Roman" pitchFamily="-106" charset="0"/>
            </a:endParaRPr>
          </a:p>
        </p:txBody>
      </p:sp>
      <p:sp>
        <p:nvSpPr>
          <p:cNvPr id="5124" name="Slide Number Placeholder 3"/>
          <p:cNvSpPr>
            <a:spLocks noGrp="1"/>
          </p:cNvSpPr>
          <p:nvPr>
            <p:ph type="sldNum" sz="quarter" idx="5"/>
          </p:nvPr>
        </p:nvSpPr>
        <p:spPr bwMode="auto">
          <a:noFill/>
          <a:ln>
            <a:miter lim="800000"/>
            <a:headEnd/>
            <a:tailEnd/>
          </a:ln>
        </p:spPr>
        <p:txBody>
          <a:bodyPr/>
          <a:lstStyle/>
          <a:p>
            <a:fld id="{47D10890-62FC-4A72-AC60-97757228D65B}" type="slidenum">
              <a:rPr lang="en-US" smtClean="0">
                <a:solidFill>
                  <a:srgbClr val="000000"/>
                </a:solidFill>
              </a:rPr>
              <a:pPr/>
              <a:t>2</a:t>
            </a:fld>
            <a:endParaRPr lang="en-US" dirty="0" smtClean="0">
              <a:solidFill>
                <a:srgbClr val="000000"/>
              </a:solidFill>
            </a:endParaRPr>
          </a:p>
        </p:txBody>
      </p:sp>
      <p:sp>
        <p:nvSpPr>
          <p:cNvPr id="5125" name="Header Placeholder 4"/>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dirty="0" smtClean="0">
              <a:solidFill>
                <a:srgbClr val="000000"/>
              </a:solidFill>
              <a:latin typeface="Times New Roman" pitchFamily="-106" charset="0"/>
              <a:ea typeface="ＭＳ Ｐゴシック" pitchFamily="-106"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SRTM has collected data over most of the land surfaces that lay between 60 degrees north latitude and 54 degrees south latitude. That's about 80% of all the land on the Earth. </a:t>
            </a:r>
          </a:p>
          <a:p>
            <a:r>
              <a:rPr lang="en-US" dirty="0" smtClean="0"/>
              <a:t>In the maps below, the colors of the swaths indicate the number of times the area was imaged by SRTM. For land, one-time coverage is green, twice is yellow- green and so on, as shown in the key at lower left. Over water, the color code is in shades of blue as shown in the key at lower right. Areas in red could not be mapped. SRTM is a topography mission, so data was mostly acquired over land. Small amounts of data were collected over the water for calibration purposes. </a:t>
            </a:r>
          </a:p>
          <a:p>
            <a:r>
              <a:rPr lang="en-US" dirty="0" smtClean="0"/>
              <a:t>-</a:t>
            </a:r>
            <a:r>
              <a:rPr lang="en-US" baseline="0" dirty="0" smtClean="0"/>
              <a:t> Information directly quoted from USGS website (srtm.usgs.gov)</a:t>
            </a:r>
            <a:endParaRPr lang="en-US" dirty="0" smtClean="0"/>
          </a:p>
        </p:txBody>
      </p:sp>
      <p:sp>
        <p:nvSpPr>
          <p:cNvPr id="4" name="Slide Number Placeholder 3"/>
          <p:cNvSpPr>
            <a:spLocks noGrp="1"/>
          </p:cNvSpPr>
          <p:nvPr>
            <p:ph type="sldNum" sz="quarter" idx="10"/>
          </p:nvPr>
        </p:nvSpPr>
        <p:spPr/>
        <p:txBody>
          <a:bodyPr/>
          <a:lstStyle/>
          <a:p>
            <a:pPr>
              <a:defRPr/>
            </a:pPr>
            <a:fld id="{3D31D474-A30B-46C7-A7CB-BF5BB52F9BBE}" type="slidenum">
              <a:rPr lang="en-US" smtClean="0"/>
              <a:pPr>
                <a:defRPr/>
              </a:pPr>
              <a:t>3</a:t>
            </a:fld>
            <a:endParaRPr lang="en-US"/>
          </a:p>
        </p:txBody>
      </p:sp>
    </p:spTree>
    <p:extLst>
      <p:ext uri="{BB962C8B-B14F-4D97-AF65-F5344CB8AC3E}">
        <p14:creationId xmlns:p14="http://schemas.microsoft.com/office/powerpoint/2010/main" val="39271073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xfrm>
            <a:off x="7239000" y="6546850"/>
            <a:ext cx="1905000" cy="311150"/>
          </a:xfrm>
        </p:spPr>
        <p:txBody>
          <a:bodyPr/>
          <a:lstStyle>
            <a:lvl1pPr>
              <a:defRPr/>
            </a:lvl1pPr>
          </a:lstStyle>
          <a:p>
            <a:pPr>
              <a:defRPr/>
            </a:pPr>
            <a:fld id="{6BF8D2B0-EFB6-4DAA-9B0B-6F6B3A580823}" type="slidenum">
              <a:rPr lang="en-US"/>
              <a:pPr>
                <a:defRPr/>
              </a:pPr>
              <a:t>‹#›</a:t>
            </a:fld>
            <a:endParaRPr lang="en-US"/>
          </a:p>
        </p:txBody>
      </p:sp>
    </p:spTree>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AutoShape 5"/>
          <p:cNvSpPr>
            <a:spLocks noChangeAspect="1" noChangeArrowheads="1" noTextEdit="1"/>
          </p:cNvSpPr>
          <p:nvPr/>
        </p:nvSpPr>
        <p:spPr bwMode="auto">
          <a:xfrm>
            <a:off x="0" y="3244851"/>
            <a:ext cx="9144000" cy="288925"/>
          </a:xfrm>
          <a:prstGeom prst="rect">
            <a:avLst/>
          </a:prstGeom>
          <a:noFill/>
          <a:ln w="9525">
            <a:noFill/>
            <a:miter lim="800000"/>
            <a:headEnd/>
            <a:tailEnd/>
          </a:ln>
        </p:spPr>
        <p:txBody>
          <a:bodyPr/>
          <a:lstStyle/>
          <a:p>
            <a:pPr>
              <a:defRPr/>
            </a:pPr>
            <a:endParaRPr lang="en-US">
              <a:latin typeface="Tahoma" pitchFamily="34" charset="0"/>
            </a:endParaRPr>
          </a:p>
        </p:txBody>
      </p:sp>
      <p:sp>
        <p:nvSpPr>
          <p:cNvPr id="328706" name="Rectangle 2"/>
          <p:cNvSpPr>
            <a:spLocks noGrp="1" noChangeArrowheads="1"/>
          </p:cNvSpPr>
          <p:nvPr>
            <p:ph type="ctrTitle" sz="quarter"/>
          </p:nvPr>
        </p:nvSpPr>
        <p:spPr>
          <a:xfrm>
            <a:off x="4089889" y="666750"/>
            <a:ext cx="4810857" cy="1874838"/>
          </a:xfrm>
        </p:spPr>
        <p:txBody>
          <a:bodyPr anchor="b"/>
          <a:lstStyle>
            <a:lvl1pPr>
              <a:defRPr sz="3200"/>
            </a:lvl1pPr>
          </a:lstStyle>
          <a:p>
            <a:r>
              <a:rPr lang="en-GB"/>
              <a:t>Click to edit Master title style</a:t>
            </a:r>
          </a:p>
        </p:txBody>
      </p:sp>
      <p:sp>
        <p:nvSpPr>
          <p:cNvPr id="328707" name="Rectangle 3"/>
          <p:cNvSpPr>
            <a:spLocks noGrp="1" noChangeArrowheads="1"/>
          </p:cNvSpPr>
          <p:nvPr>
            <p:ph type="subTitle" sz="quarter" idx="1"/>
          </p:nvPr>
        </p:nvSpPr>
        <p:spPr>
          <a:xfrm>
            <a:off x="4081097" y="2722564"/>
            <a:ext cx="4826977" cy="1093787"/>
          </a:xfrm>
        </p:spPr>
        <p:txBody>
          <a:bodyPr/>
          <a:lstStyle>
            <a:lvl1pPr marL="0" indent="0">
              <a:buNone/>
              <a:defRPr sz="1800">
                <a:solidFill>
                  <a:schemeClr val="bg1"/>
                </a:solidFill>
                <a:latin typeface="Century Gothic" pitchFamily="34" charset="0"/>
              </a:defRPr>
            </a:lvl1pPr>
          </a:lstStyle>
          <a:p>
            <a:r>
              <a:rPr lang="en-GB" dirty="0"/>
              <a:t>Click to edit Master subtitle style</a:t>
            </a:r>
          </a:p>
        </p:txBody>
      </p:sp>
    </p:spTree>
    <p:extLst>
      <p:ext uri="{BB962C8B-B14F-4D97-AF65-F5344CB8AC3E}">
        <p14:creationId xmlns:p14="http://schemas.microsoft.com/office/powerpoint/2010/main" val="3344829727"/>
      </p:ext>
    </p:extLst>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9" name="Rectangle 8"/>
          <p:cNvSpPr/>
          <p:nvPr userDrawn="1"/>
        </p:nvSpPr>
        <p:spPr bwMode="auto">
          <a:xfrm>
            <a:off x="0" y="1347788"/>
            <a:ext cx="9144000" cy="5510212"/>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wrap="none" anchor="ctr"/>
          <a:lstStyle/>
          <a:p>
            <a:pPr algn="r" defTabSz="914400" eaLnBrk="0" hangingPunct="0">
              <a:defRPr/>
            </a:pPr>
            <a:endParaRPr lang="en-US" sz="1500" dirty="0">
              <a:solidFill>
                <a:srgbClr val="000000"/>
              </a:solidFill>
              <a:latin typeface="Tahoma" pitchFamily="34" charset="0"/>
              <a:ea typeface="ＭＳ Ｐゴシック" pitchFamily="-105" charset="-128"/>
              <a:cs typeface="ＭＳ Ｐゴシック" pitchFamily="-105" charset="-128"/>
            </a:endParaRPr>
          </a:p>
        </p:txBody>
      </p:sp>
      <p:sp>
        <p:nvSpPr>
          <p:cNvPr id="1027" name="Rectangle 2"/>
          <p:cNvSpPr>
            <a:spLocks noGrp="1" noChangeArrowheads="1"/>
          </p:cNvSpPr>
          <p:nvPr>
            <p:ph type="title"/>
          </p:nvPr>
        </p:nvSpPr>
        <p:spPr bwMode="auto">
          <a:xfrm>
            <a:off x="1671638" y="188913"/>
            <a:ext cx="7396162" cy="5016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28" name="Rectangle 58"/>
          <p:cNvSpPr>
            <a:spLocks noGrp="1" noChangeArrowheads="1"/>
          </p:cNvSpPr>
          <p:nvPr>
            <p:ph type="body" idx="1"/>
          </p:nvPr>
        </p:nvSpPr>
        <p:spPr bwMode="auto">
          <a:xfrm>
            <a:off x="296863" y="1457325"/>
            <a:ext cx="8445500" cy="48641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p>
        </p:txBody>
      </p:sp>
      <p:sp>
        <p:nvSpPr>
          <p:cNvPr id="4" name="TextBox 3"/>
          <p:cNvSpPr txBox="1"/>
          <p:nvPr userDrawn="1"/>
        </p:nvSpPr>
        <p:spPr>
          <a:xfrm>
            <a:off x="19050" y="482815"/>
            <a:ext cx="1454244" cy="553998"/>
          </a:xfrm>
          <a:prstGeom prst="rect">
            <a:avLst/>
          </a:prstGeom>
          <a:noFill/>
        </p:spPr>
        <p:txBody>
          <a:bodyPr wrap="none">
            <a:spAutoFit/>
          </a:bodyPr>
          <a:lstStyle/>
          <a:p>
            <a:pPr defTabSz="914400" eaLnBrk="0" hangingPunct="0">
              <a:spcBef>
                <a:spcPts val="0"/>
              </a:spcBef>
              <a:defRPr/>
            </a:pPr>
            <a:r>
              <a:rPr lang="en-US" sz="1000" b="1" dirty="0" smtClean="0">
                <a:solidFill>
                  <a:srgbClr val="FFFFFF"/>
                </a:solidFill>
                <a:latin typeface="Arial Unicode MS" pitchFamily="-111" charset="0"/>
                <a:ea typeface="ＭＳ Ｐゴシック" pitchFamily="-105" charset="-128"/>
                <a:cs typeface="ＭＳ Ｐゴシック" pitchFamily="-105" charset="-128"/>
              </a:rPr>
              <a:t>SDCG-5 Meeting</a:t>
            </a:r>
            <a:endParaRPr lang="en-US" sz="1000" b="1" dirty="0">
              <a:solidFill>
                <a:srgbClr val="FFFFFF"/>
              </a:solidFill>
              <a:latin typeface="Arial Unicode MS" pitchFamily="-111" charset="0"/>
              <a:ea typeface="ＭＳ Ｐゴシック" pitchFamily="-105" charset="-128"/>
              <a:cs typeface="ＭＳ Ｐゴシック" pitchFamily="-105" charset="-128"/>
            </a:endParaRPr>
          </a:p>
          <a:p>
            <a:pPr defTabSz="914400" eaLnBrk="0" hangingPunct="0">
              <a:spcBef>
                <a:spcPts val="0"/>
              </a:spcBef>
              <a:defRPr/>
            </a:pPr>
            <a:r>
              <a:rPr lang="en-US" sz="1000" b="1" dirty="0" smtClean="0">
                <a:solidFill>
                  <a:srgbClr val="FFFFFF"/>
                </a:solidFill>
                <a:latin typeface="Arial Unicode MS" pitchFamily="-111" charset="0"/>
                <a:ea typeface="ＭＳ Ｐゴシック" pitchFamily="-105" charset="-128"/>
                <a:cs typeface="ＭＳ Ｐゴシック" pitchFamily="-105" charset="-128"/>
              </a:rPr>
              <a:t>ESRIN - </a:t>
            </a:r>
            <a:r>
              <a:rPr lang="en-US" sz="1000" b="1" dirty="0" err="1" smtClean="0">
                <a:solidFill>
                  <a:srgbClr val="FFFFFF"/>
                </a:solidFill>
                <a:latin typeface="Arial Unicode MS" pitchFamily="-111" charset="0"/>
                <a:ea typeface="ＭＳ Ｐゴシック" pitchFamily="-105" charset="-128"/>
                <a:cs typeface="ＭＳ Ｐゴシック" pitchFamily="-105" charset="-128"/>
              </a:rPr>
              <a:t>Frascati</a:t>
            </a:r>
            <a:r>
              <a:rPr lang="en-US" sz="1000" b="1" dirty="0" smtClean="0">
                <a:solidFill>
                  <a:srgbClr val="FFFFFF"/>
                </a:solidFill>
                <a:latin typeface="Arial Unicode MS" pitchFamily="-111" charset="0"/>
                <a:ea typeface="ＭＳ Ｐゴシック" pitchFamily="-105" charset="-128"/>
                <a:cs typeface="ＭＳ Ｐゴシック" pitchFamily="-105" charset="-128"/>
              </a:rPr>
              <a:t>, Italy</a:t>
            </a:r>
            <a:r>
              <a:rPr lang="en-US" sz="1000" b="1" dirty="0">
                <a:solidFill>
                  <a:srgbClr val="FFFFFF"/>
                </a:solidFill>
                <a:latin typeface="Arial Unicode MS" pitchFamily="-111" charset="0"/>
                <a:ea typeface="ＭＳ Ｐゴシック" pitchFamily="-105" charset="-128"/>
                <a:cs typeface="ＭＳ Ｐゴシック" pitchFamily="-105" charset="-128"/>
              </a:rPr>
              <a:t/>
            </a:r>
            <a:br>
              <a:rPr lang="en-US" sz="1000" b="1" dirty="0">
                <a:solidFill>
                  <a:srgbClr val="FFFFFF"/>
                </a:solidFill>
                <a:latin typeface="Arial Unicode MS" pitchFamily="-111" charset="0"/>
                <a:ea typeface="ＭＳ Ｐゴシック" pitchFamily="-105" charset="-128"/>
                <a:cs typeface="ＭＳ Ｐゴシック" pitchFamily="-105" charset="-128"/>
              </a:rPr>
            </a:br>
            <a:r>
              <a:rPr lang="en-US" sz="1000" b="1" dirty="0" smtClean="0">
                <a:solidFill>
                  <a:srgbClr val="FFFFFF"/>
                </a:solidFill>
                <a:latin typeface="Arial Unicode MS" pitchFamily="-111" charset="0"/>
                <a:ea typeface="ＭＳ Ｐゴシック" pitchFamily="-105" charset="-128"/>
                <a:cs typeface="ＭＳ Ｐゴシック" pitchFamily="-105" charset="-128"/>
              </a:rPr>
              <a:t>24-26 February 2014</a:t>
            </a:r>
            <a:endParaRPr lang="en-US" sz="1000" b="1" dirty="0">
              <a:solidFill>
                <a:srgbClr val="FFFFFF"/>
              </a:solidFill>
              <a:latin typeface="Arial Unicode MS" pitchFamily="-111" charset="0"/>
              <a:ea typeface="ＭＳ Ｐゴシック" pitchFamily="-105" charset="-128"/>
              <a:cs typeface="ＭＳ Ｐゴシック" pitchFamily="-105" charset="-128"/>
            </a:endParaRPr>
          </a:p>
        </p:txBody>
      </p:sp>
      <p:sp>
        <p:nvSpPr>
          <p:cNvPr id="8" name="Rectangle 4"/>
          <p:cNvSpPr>
            <a:spLocks noGrp="1" noChangeArrowheads="1"/>
          </p:cNvSpPr>
          <p:nvPr>
            <p:ph type="sldNum" sz="quarter" idx="4"/>
          </p:nvPr>
        </p:nvSpPr>
        <p:spPr>
          <a:xfrm>
            <a:off x="7239000" y="6600825"/>
            <a:ext cx="1905000" cy="257175"/>
          </a:xfrm>
          <a:prstGeom prst="rect">
            <a:avLst/>
          </a:prstGeom>
        </p:spPr>
        <p:txBody>
          <a:bodyPr vert="horz" wrap="square" lIns="91440" tIns="45720" rIns="91440" bIns="45720" numCol="1" anchor="t" anchorCtr="0" compatLnSpc="1">
            <a:prstTxWarp prst="textNoShape">
              <a:avLst/>
            </a:prstTxWarp>
          </a:bodyPr>
          <a:lstStyle>
            <a:lvl1pPr algn="r" eaLnBrk="0" hangingPunct="0">
              <a:spcBef>
                <a:spcPct val="50000"/>
              </a:spcBef>
              <a:defRPr sz="1000">
                <a:solidFill>
                  <a:srgbClr val="002569"/>
                </a:solidFill>
                <a:latin typeface="Calibri" pitchFamily="-106" charset="0"/>
                <a:cs typeface="Calibri" pitchFamily="-106" charset="0"/>
              </a:defRPr>
            </a:lvl1pPr>
          </a:lstStyle>
          <a:p>
            <a:pPr>
              <a:defRPr/>
            </a:pPr>
            <a:fld id="{980EA4A0-E513-42EA-B292-B21C1B51B660}" type="slidenum">
              <a:rPr lang="en-US"/>
              <a:pPr>
                <a:defRPr/>
              </a:pPr>
              <a:t>‹#›</a:t>
            </a:fld>
            <a:endParaRPr lang="en-US"/>
          </a:p>
        </p:txBody>
      </p:sp>
      <p:pic>
        <p:nvPicPr>
          <p:cNvPr id="5" name="Picture 4" descr="CEOS_logo_trans_SMALL.png"/>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75078" y="119764"/>
            <a:ext cx="915254" cy="363051"/>
          </a:xfrm>
          <a:prstGeom prst="rect">
            <a:avLst/>
          </a:prstGeom>
        </p:spPr>
      </p:pic>
    </p:spTree>
  </p:cSld>
  <p:clrMap bg1="lt1" tx1="dk1" bg2="lt2" tx2="dk2" accent1="accent1" accent2="accent2" accent3="accent3" accent4="accent4" accent5="accent5" accent6="accent6" hlink="hlink" folHlink="folHlink"/>
  <p:sldLayoutIdLst>
    <p:sldLayoutId id="2147483671" r:id="rId1"/>
    <p:sldLayoutId id="2147483672" r:id="rId2"/>
  </p:sldLayoutIdLst>
  <p:transition spd="slow"/>
  <p:txStyles>
    <p:titleStyle>
      <a:lvl1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1pPr>
      <a:lvl2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2pPr>
      <a:lvl3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3pPr>
      <a:lvl4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4pPr>
      <a:lvl5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5pPr>
      <a:lvl6pPr marL="457200" algn="l" rtl="0" eaLnBrk="0" fontAlgn="base" hangingPunct="0">
        <a:spcBef>
          <a:spcPct val="0"/>
        </a:spcBef>
        <a:spcAft>
          <a:spcPct val="0"/>
        </a:spcAft>
        <a:defRPr sz="2800" b="1">
          <a:solidFill>
            <a:schemeClr val="bg1"/>
          </a:solidFill>
          <a:latin typeface="Century Gothic" pitchFamily="34" charset="0"/>
        </a:defRPr>
      </a:lvl6pPr>
      <a:lvl7pPr marL="914400" algn="l" rtl="0" eaLnBrk="0" fontAlgn="base" hangingPunct="0">
        <a:spcBef>
          <a:spcPct val="0"/>
        </a:spcBef>
        <a:spcAft>
          <a:spcPct val="0"/>
        </a:spcAft>
        <a:defRPr sz="2800" b="1">
          <a:solidFill>
            <a:schemeClr val="bg1"/>
          </a:solidFill>
          <a:latin typeface="Century Gothic" pitchFamily="34" charset="0"/>
        </a:defRPr>
      </a:lvl7pPr>
      <a:lvl8pPr marL="1371600" algn="l" rtl="0" eaLnBrk="0" fontAlgn="base" hangingPunct="0">
        <a:spcBef>
          <a:spcPct val="0"/>
        </a:spcBef>
        <a:spcAft>
          <a:spcPct val="0"/>
        </a:spcAft>
        <a:defRPr sz="2800" b="1">
          <a:solidFill>
            <a:schemeClr val="bg1"/>
          </a:solidFill>
          <a:latin typeface="Century Gothic" pitchFamily="34" charset="0"/>
        </a:defRPr>
      </a:lvl8pPr>
      <a:lvl9pPr marL="1828800" algn="l" rtl="0" eaLnBrk="0" fontAlgn="base" hangingPunct="0">
        <a:spcBef>
          <a:spcPct val="0"/>
        </a:spcBef>
        <a:spcAft>
          <a:spcPct val="0"/>
        </a:spcAft>
        <a:defRPr sz="2800" b="1">
          <a:solidFill>
            <a:schemeClr val="bg1"/>
          </a:solidFill>
          <a:latin typeface="Century Gothic" pitchFamily="34" charset="0"/>
        </a:defRPr>
      </a:lvl9pPr>
    </p:titleStyle>
    <p:bodyStyle>
      <a:lvl1pPr marL="342900" indent="-342900" algn="l" rtl="0" eaLnBrk="0" fontAlgn="base" hangingPunct="0">
        <a:spcBef>
          <a:spcPct val="20000"/>
        </a:spcBef>
        <a:spcAft>
          <a:spcPct val="0"/>
        </a:spcAft>
        <a:buFont typeface="Arial" charset="0"/>
        <a:buChar char="•"/>
        <a:defRPr sz="2400" b="1">
          <a:solidFill>
            <a:schemeClr val="tx2"/>
          </a:solidFill>
          <a:latin typeface="Arial" charset="0"/>
          <a:ea typeface="ＭＳ Ｐゴシック" charset="-128"/>
          <a:cs typeface="ＭＳ Ｐゴシック" charset="-128"/>
        </a:defRPr>
      </a:lvl1pPr>
      <a:lvl2pPr marL="742950" indent="-285750" algn="l" rtl="0" eaLnBrk="0" fontAlgn="base" hangingPunct="0">
        <a:spcBef>
          <a:spcPct val="20000"/>
        </a:spcBef>
        <a:spcAft>
          <a:spcPct val="0"/>
        </a:spcAft>
        <a:buFont typeface="Arial" charset="0"/>
        <a:buChar char="•"/>
        <a:defRPr sz="2200" b="1">
          <a:solidFill>
            <a:schemeClr val="tx2"/>
          </a:solidFill>
          <a:latin typeface="Arial" charset="0"/>
          <a:ea typeface="ＭＳ Ｐゴシック" charset="-128"/>
        </a:defRPr>
      </a:lvl2pPr>
      <a:lvl3pPr marL="1143000" indent="-228600" algn="l" rtl="0" eaLnBrk="0" fontAlgn="base" hangingPunct="0">
        <a:spcBef>
          <a:spcPct val="20000"/>
        </a:spcBef>
        <a:spcAft>
          <a:spcPct val="0"/>
        </a:spcAft>
        <a:buFont typeface="Courier New" pitchFamily="-106" charset="0"/>
        <a:buChar char="o"/>
        <a:defRPr sz="2000" b="1">
          <a:solidFill>
            <a:schemeClr val="tx2"/>
          </a:solidFill>
          <a:latin typeface="Arial" charset="0"/>
          <a:ea typeface="ＭＳ Ｐゴシック" charset="-128"/>
        </a:defRPr>
      </a:lvl3pPr>
      <a:lvl4pPr marL="1600200" indent="-228600" algn="l" rtl="0" eaLnBrk="0" fontAlgn="base" hangingPunct="0">
        <a:spcBef>
          <a:spcPct val="20000"/>
        </a:spcBef>
        <a:spcAft>
          <a:spcPct val="0"/>
        </a:spcAft>
        <a:buFont typeface="Wingdings" pitchFamily="-106" charset="2"/>
        <a:buChar char="§"/>
        <a:defRPr b="1">
          <a:solidFill>
            <a:schemeClr val="tx2"/>
          </a:solidFill>
          <a:latin typeface="Arial" charset="0"/>
          <a:ea typeface="ＭＳ Ｐゴシック" charset="-128"/>
        </a:defRPr>
      </a:lvl4pPr>
      <a:lvl5pPr marL="2057400" indent="-228600" algn="l" rtl="0" eaLnBrk="0" fontAlgn="base" hangingPunct="0">
        <a:spcBef>
          <a:spcPct val="20000"/>
        </a:spcBef>
        <a:spcAft>
          <a:spcPct val="0"/>
        </a:spcAft>
        <a:buFont typeface="Arial" charset="0"/>
        <a:buChar char="•"/>
        <a:defRPr sz="1600" b="1">
          <a:solidFill>
            <a:schemeClr val="tx2"/>
          </a:solidFill>
          <a:latin typeface="Arial" charset="0"/>
          <a:ea typeface="ＭＳ Ｐゴシック" charset="-128"/>
        </a:defRPr>
      </a:lvl5pPr>
      <a:lvl6pPr marL="2514600" indent="-228600" algn="l" rtl="0" eaLnBrk="0" fontAlgn="base" hangingPunct="0">
        <a:spcBef>
          <a:spcPct val="20000"/>
        </a:spcBef>
        <a:spcAft>
          <a:spcPct val="0"/>
        </a:spcAft>
        <a:defRPr sz="2400">
          <a:solidFill>
            <a:schemeClr val="tx2"/>
          </a:solidFill>
          <a:latin typeface="+mn-lt"/>
        </a:defRPr>
      </a:lvl6pPr>
      <a:lvl7pPr marL="2971800" indent="-228600" algn="l" rtl="0" eaLnBrk="0" fontAlgn="base" hangingPunct="0">
        <a:spcBef>
          <a:spcPct val="20000"/>
        </a:spcBef>
        <a:spcAft>
          <a:spcPct val="0"/>
        </a:spcAft>
        <a:defRPr sz="2400">
          <a:solidFill>
            <a:schemeClr val="tx2"/>
          </a:solidFill>
          <a:latin typeface="+mn-lt"/>
        </a:defRPr>
      </a:lvl7pPr>
      <a:lvl8pPr marL="3429000" indent="-228600" algn="l" rtl="0" eaLnBrk="0" fontAlgn="base" hangingPunct="0">
        <a:spcBef>
          <a:spcPct val="20000"/>
        </a:spcBef>
        <a:spcAft>
          <a:spcPct val="0"/>
        </a:spcAft>
        <a:defRPr sz="2400">
          <a:solidFill>
            <a:schemeClr val="tx2"/>
          </a:solidFill>
          <a:latin typeface="+mn-lt"/>
        </a:defRPr>
      </a:lvl8pPr>
      <a:lvl9pPr marL="3886200" indent="-228600" algn="l" rtl="0" eaLnBrk="0" fontAlgn="base" hangingPunct="0">
        <a:spcBef>
          <a:spcPct val="20000"/>
        </a:spcBef>
        <a:spcAft>
          <a:spcPct val="0"/>
        </a:spcAft>
        <a:defRPr sz="2400">
          <a:solidFill>
            <a:schemeClr val="tx2"/>
          </a:solidFill>
          <a:latin typeface="+mn-lt"/>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44"/>
          <p:cNvSpPr>
            <a:spLocks noGrp="1" noChangeArrowheads="1"/>
          </p:cNvSpPr>
          <p:nvPr>
            <p:ph type="ctrTitle"/>
          </p:nvPr>
        </p:nvSpPr>
        <p:spPr>
          <a:xfrm>
            <a:off x="3814057" y="0"/>
            <a:ext cx="5206574" cy="1672389"/>
          </a:xfrm>
        </p:spPr>
        <p:txBody>
          <a:bodyPr/>
          <a:lstStyle/>
          <a:p>
            <a:pPr algn="l"/>
            <a:r>
              <a:rPr lang="en-US" sz="2400" dirty="0" smtClean="0"/>
              <a:t>Shuttle Radar Topography Mission-2 (SRTM-2) Update</a:t>
            </a:r>
            <a:endParaRPr lang="en-US" sz="2400" dirty="0" smtClean="0">
              <a:solidFill>
                <a:srgbClr val="FFFF00"/>
              </a:solidFill>
            </a:endParaRPr>
          </a:p>
        </p:txBody>
      </p:sp>
      <p:sp>
        <p:nvSpPr>
          <p:cNvPr id="2" name="Subtitle 1"/>
          <p:cNvSpPr>
            <a:spLocks noGrp="1"/>
          </p:cNvSpPr>
          <p:nvPr>
            <p:ph type="subTitle" sz="quarter" idx="1"/>
          </p:nvPr>
        </p:nvSpPr>
        <p:spPr>
          <a:xfrm>
            <a:off x="3814057" y="1747158"/>
            <a:ext cx="4826977" cy="1902278"/>
          </a:xfrm>
        </p:spPr>
        <p:txBody>
          <a:bodyPr/>
          <a:lstStyle/>
          <a:p>
            <a:r>
              <a:rPr lang="en-US" b="0" dirty="0" smtClean="0"/>
              <a:t>Kerry Ann Sawyer</a:t>
            </a:r>
          </a:p>
          <a:p>
            <a:r>
              <a:rPr lang="en-US" b="0" dirty="0" smtClean="0"/>
              <a:t>CEOS Executive Officer</a:t>
            </a:r>
          </a:p>
          <a:p>
            <a:r>
              <a:rPr lang="en-US" b="0" dirty="0" smtClean="0"/>
              <a:t>SDCG-5</a:t>
            </a:r>
          </a:p>
          <a:p>
            <a:r>
              <a:rPr lang="en-US" b="0" dirty="0" smtClean="0"/>
              <a:t>ESRIN - </a:t>
            </a:r>
            <a:r>
              <a:rPr lang="en-US" b="0" dirty="0" err="1" smtClean="0"/>
              <a:t>Frascati</a:t>
            </a:r>
            <a:r>
              <a:rPr lang="en-US" b="0" dirty="0" smtClean="0"/>
              <a:t>, Italy</a:t>
            </a:r>
          </a:p>
          <a:p>
            <a:r>
              <a:rPr lang="en-US" b="0" dirty="0" smtClean="0"/>
              <a:t>February 24-26, 2014</a:t>
            </a:r>
            <a:endParaRPr lang="en-US" b="0" dirty="0"/>
          </a:p>
        </p:txBody>
      </p:sp>
      <p:cxnSp>
        <p:nvCxnSpPr>
          <p:cNvPr id="7" name="Straight Arrow Connector 6"/>
          <p:cNvCxnSpPr/>
          <p:nvPr/>
        </p:nvCxnSpPr>
        <p:spPr bwMode="auto">
          <a:xfrm flipH="1">
            <a:off x="3814057" y="4006217"/>
            <a:ext cx="1634517" cy="348412"/>
          </a:xfrm>
          <a:prstGeom prst="straightConnector1">
            <a:avLst/>
          </a:prstGeom>
          <a:solidFill>
            <a:schemeClr val="accent1"/>
          </a:solidFill>
          <a:ln w="9525" cap="flat" cmpd="sng" algn="ctr">
            <a:noFill/>
            <a:prstDash val="solid"/>
            <a:round/>
            <a:headEnd type="none" w="med" len="med"/>
            <a:tailEnd type="arrow"/>
          </a:ln>
          <a:effectLst/>
        </p:spPr>
      </p:cxnSp>
    </p:spTree>
    <p:extLst>
      <p:ext uri="{BB962C8B-B14F-4D97-AF65-F5344CB8AC3E}">
        <p14:creationId xmlns:p14="http://schemas.microsoft.com/office/powerpoint/2010/main" val="313926335"/>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a:spLocks noGrp="1"/>
          </p:cNvSpPr>
          <p:nvPr>
            <p:ph type="sldNum" sz="quarter" idx="10"/>
          </p:nvPr>
        </p:nvSpPr>
        <p:spPr bwMode="auto">
          <a:noFill/>
          <a:ln>
            <a:miter lim="800000"/>
            <a:headEnd/>
            <a:tailEnd/>
          </a:ln>
        </p:spPr>
        <p:txBody>
          <a:bodyPr/>
          <a:lstStyle/>
          <a:p>
            <a:pPr eaLnBrk="1" hangingPunct="1">
              <a:spcBef>
                <a:spcPct val="0"/>
              </a:spcBef>
            </a:pPr>
            <a:fld id="{685D9731-F711-4403-8BC4-60A829C86C9C}" type="slidenum">
              <a:rPr lang="en-US" smtClean="0"/>
              <a:pPr eaLnBrk="1" hangingPunct="1">
                <a:spcBef>
                  <a:spcPct val="0"/>
                </a:spcBef>
              </a:pPr>
              <a:t>2</a:t>
            </a:fld>
            <a:endParaRPr lang="en-US" dirty="0" smtClean="0"/>
          </a:p>
        </p:txBody>
      </p:sp>
      <p:sp>
        <p:nvSpPr>
          <p:cNvPr id="6" name="Title 1"/>
          <p:cNvSpPr txBox="1">
            <a:spLocks/>
          </p:cNvSpPr>
          <p:nvPr/>
        </p:nvSpPr>
        <p:spPr bwMode="auto">
          <a:xfrm>
            <a:off x="1550457" y="109710"/>
            <a:ext cx="7244293"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US" sz="2400" b="1" kern="0" noProof="0" dirty="0" smtClean="0">
                <a:solidFill>
                  <a:schemeClr val="bg1"/>
                </a:solidFill>
                <a:latin typeface="Tahoma" pitchFamily="-106" charset="0"/>
                <a:cs typeface="Tahoma" pitchFamily="-106" charset="0"/>
              </a:rPr>
              <a:t>SRTM-2 Status – as of 23 February 2014</a:t>
            </a:r>
            <a:endParaRPr kumimoji="0" lang="en-US" sz="3600" b="1" i="0" u="none" strike="noStrike" kern="0" cap="none" spc="0" normalizeH="0" baseline="0" noProof="0" dirty="0" smtClean="0">
              <a:ln>
                <a:noFill/>
              </a:ln>
              <a:solidFill>
                <a:schemeClr val="tx1">
                  <a:lumMod val="20000"/>
                  <a:lumOff val="80000"/>
                </a:schemeClr>
              </a:solidFill>
              <a:effectLst/>
              <a:uLnTx/>
              <a:uFillTx/>
              <a:latin typeface="Tahoma" pitchFamily="-106" charset="0"/>
              <a:cs typeface="Tahoma" pitchFamily="-106" charset="0"/>
            </a:endParaRPr>
          </a:p>
        </p:txBody>
      </p:sp>
      <p:sp>
        <p:nvSpPr>
          <p:cNvPr id="7" name="TextBox 6"/>
          <p:cNvSpPr txBox="1"/>
          <p:nvPr/>
        </p:nvSpPr>
        <p:spPr>
          <a:xfrm>
            <a:off x="137160" y="1338693"/>
            <a:ext cx="8751386" cy="5119350"/>
          </a:xfrm>
          <a:prstGeom prst="rect">
            <a:avLst/>
          </a:prstGeom>
          <a:noFill/>
        </p:spPr>
        <p:txBody>
          <a:bodyPr wrap="square" rtlCol="0">
            <a:spAutoFit/>
          </a:bodyPr>
          <a:lstStyle/>
          <a:p>
            <a:pPr lvl="0">
              <a:spcBef>
                <a:spcPts val="200"/>
              </a:spcBef>
              <a:spcAft>
                <a:spcPts val="200"/>
              </a:spcAft>
            </a:pPr>
            <a:r>
              <a:rPr lang="en-US" sz="2000" b="1" dirty="0" smtClean="0"/>
              <a:t>Data are under the jurisdiction of the U.S. National Geospatial-Intelligence Agency (NGA)</a:t>
            </a:r>
          </a:p>
          <a:p>
            <a:pPr marL="457200" lvl="0" indent="-457200">
              <a:spcBef>
                <a:spcPts val="200"/>
              </a:spcBef>
              <a:spcAft>
                <a:spcPts val="200"/>
              </a:spcAft>
              <a:buFont typeface="Wingdings" charset="2"/>
              <a:buChar char="§"/>
            </a:pPr>
            <a:r>
              <a:rPr lang="en-US" sz="2000" b="1" dirty="0" smtClean="0"/>
              <a:t>A consortium </a:t>
            </a:r>
            <a:r>
              <a:rPr lang="en-US" sz="2000" b="1" dirty="0"/>
              <a:t>of U.S. </a:t>
            </a:r>
            <a:r>
              <a:rPr lang="en-US" sz="2000" b="1" dirty="0" smtClean="0"/>
              <a:t>agencies, led by NGA, is reviewing agency submissions to </a:t>
            </a:r>
            <a:r>
              <a:rPr lang="en-US" sz="2000" b="1" dirty="0" smtClean="0"/>
              <a:t>remove the LIMDIS caveat from the </a:t>
            </a:r>
            <a:r>
              <a:rPr lang="en-US" sz="2000" b="1" dirty="0" smtClean="0"/>
              <a:t>data.  Their review is expected to conclude on </a:t>
            </a:r>
            <a:r>
              <a:rPr lang="en-US" sz="2000" b="1" dirty="0" smtClean="0">
                <a:solidFill>
                  <a:schemeClr val="accent2">
                    <a:lumMod val="75000"/>
                  </a:schemeClr>
                </a:solidFill>
              </a:rPr>
              <a:t>20 Mar </a:t>
            </a:r>
            <a:r>
              <a:rPr lang="en-US" sz="2000" b="1" dirty="0" smtClean="0"/>
              <a:t>and a </a:t>
            </a:r>
            <a:r>
              <a:rPr lang="en-US" sz="2000" b="1" dirty="0"/>
              <a:t>determination on </a:t>
            </a:r>
            <a:r>
              <a:rPr lang="en-US" sz="2000" b="1" dirty="0" smtClean="0"/>
              <a:t>when/if data can be released will be made on </a:t>
            </a:r>
            <a:r>
              <a:rPr lang="en-US" sz="2000" b="1" dirty="0" smtClean="0">
                <a:solidFill>
                  <a:schemeClr val="accent6">
                    <a:lumMod val="75000"/>
                  </a:schemeClr>
                </a:solidFill>
              </a:rPr>
              <a:t>17 Apr </a:t>
            </a:r>
            <a:r>
              <a:rPr lang="en-US" sz="2000" b="1" dirty="0" smtClean="0"/>
              <a:t>– Official announcement is expected </a:t>
            </a:r>
            <a:r>
              <a:rPr lang="en-US" sz="2000" b="1" dirty="0" smtClean="0">
                <a:solidFill>
                  <a:schemeClr val="accent6">
                    <a:lumMod val="75000"/>
                  </a:schemeClr>
                </a:solidFill>
              </a:rPr>
              <a:t>late</a:t>
            </a:r>
            <a:r>
              <a:rPr lang="en-US" sz="2000" b="1" dirty="0" smtClean="0"/>
              <a:t> </a:t>
            </a:r>
            <a:r>
              <a:rPr lang="en-US" sz="2000" b="1" dirty="0" smtClean="0">
                <a:solidFill>
                  <a:schemeClr val="accent2">
                    <a:lumMod val="75000"/>
                  </a:schemeClr>
                </a:solidFill>
              </a:rPr>
              <a:t>April/early May 2014</a:t>
            </a:r>
          </a:p>
          <a:p>
            <a:pPr marL="457200" lvl="0" indent="-457200">
              <a:spcBef>
                <a:spcPts val="200"/>
              </a:spcBef>
              <a:spcAft>
                <a:spcPts val="200"/>
              </a:spcAft>
              <a:buFont typeface="Wingdings" charset="2"/>
              <a:buChar char="§"/>
            </a:pPr>
            <a:r>
              <a:rPr lang="en-US" sz="2000" b="1" dirty="0"/>
              <a:t>Decision is on full and open release of SRTM-2 data for entire world.</a:t>
            </a:r>
            <a:endParaRPr lang="en-US" sz="2000" b="1" dirty="0" smtClean="0"/>
          </a:p>
          <a:p>
            <a:pPr marL="457200" lvl="0" indent="-457200">
              <a:spcBef>
                <a:spcPts val="200"/>
              </a:spcBef>
              <a:spcAft>
                <a:spcPts val="200"/>
              </a:spcAft>
              <a:buFont typeface="Wingdings" charset="2"/>
              <a:buChar char="§"/>
            </a:pPr>
            <a:r>
              <a:rPr lang="en-US" sz="2000" b="1" dirty="0" err="1" smtClean="0"/>
              <a:t>WGCapD</a:t>
            </a:r>
            <a:r>
              <a:rPr lang="en-US" sz="2000" b="1" dirty="0" smtClean="0"/>
              <a:t> is shepherding the release of </a:t>
            </a:r>
          </a:p>
          <a:p>
            <a:pPr lvl="0">
              <a:spcBef>
                <a:spcPts val="200"/>
              </a:spcBef>
              <a:spcAft>
                <a:spcPts val="200"/>
              </a:spcAft>
            </a:pPr>
            <a:r>
              <a:rPr lang="en-US" sz="2000" b="1" dirty="0"/>
              <a:t>	</a:t>
            </a:r>
            <a:r>
              <a:rPr lang="en-US" sz="2000" b="1" dirty="0" smtClean="0"/>
              <a:t>data and sharing with CEOS community </a:t>
            </a:r>
          </a:p>
          <a:p>
            <a:pPr lvl="0">
              <a:spcBef>
                <a:spcPts val="200"/>
              </a:spcBef>
              <a:spcAft>
                <a:spcPts val="200"/>
              </a:spcAft>
            </a:pPr>
            <a:r>
              <a:rPr lang="en-US" sz="2000" b="1" dirty="0"/>
              <a:t>	</a:t>
            </a:r>
            <a:r>
              <a:rPr lang="en-US" sz="2000" b="1" dirty="0" smtClean="0"/>
              <a:t>and external stakeholders</a:t>
            </a:r>
          </a:p>
          <a:p>
            <a:pPr marL="457200" lvl="0" indent="-457200">
              <a:spcBef>
                <a:spcPts val="200"/>
              </a:spcBef>
              <a:spcAft>
                <a:spcPts val="200"/>
              </a:spcAft>
              <a:buFont typeface="Wingdings" charset="2"/>
              <a:buChar char="§"/>
            </a:pPr>
            <a:r>
              <a:rPr lang="en-US" sz="2000" b="1" dirty="0" smtClean="0"/>
              <a:t>Should </a:t>
            </a:r>
            <a:r>
              <a:rPr lang="en-US" sz="2000" b="1" dirty="0"/>
              <a:t>the data be a full and open </a:t>
            </a:r>
            <a:r>
              <a:rPr lang="en-US" sz="2000" b="1" dirty="0" smtClean="0"/>
              <a:t>release,</a:t>
            </a:r>
          </a:p>
          <a:p>
            <a:pPr lvl="0">
              <a:spcBef>
                <a:spcPts val="200"/>
              </a:spcBef>
              <a:spcAft>
                <a:spcPts val="200"/>
              </a:spcAft>
            </a:pPr>
            <a:r>
              <a:rPr lang="en-US" sz="2000" b="1" dirty="0"/>
              <a:t>	</a:t>
            </a:r>
            <a:r>
              <a:rPr lang="en-US" sz="2000" b="1" dirty="0" smtClean="0"/>
              <a:t>it </a:t>
            </a:r>
            <a:r>
              <a:rPr lang="en-US" sz="2000" b="1" dirty="0"/>
              <a:t>would most likely be available via </a:t>
            </a:r>
            <a:r>
              <a:rPr lang="en-US" sz="2000" b="1" dirty="0" smtClean="0"/>
              <a:t>the</a:t>
            </a:r>
          </a:p>
          <a:p>
            <a:pPr lvl="0">
              <a:spcBef>
                <a:spcPts val="200"/>
              </a:spcBef>
              <a:spcAft>
                <a:spcPts val="200"/>
              </a:spcAft>
            </a:pPr>
            <a:r>
              <a:rPr lang="en-US" sz="2000" b="1" dirty="0"/>
              <a:t>	</a:t>
            </a:r>
            <a:r>
              <a:rPr lang="en-US" sz="2000" b="1" dirty="0" smtClean="0"/>
              <a:t>USGS </a:t>
            </a:r>
            <a:r>
              <a:rPr lang="en-US" sz="2000" b="1" dirty="0"/>
              <a:t>website like the </a:t>
            </a:r>
            <a:r>
              <a:rPr lang="en-US" sz="2000" b="1" dirty="0" smtClean="0"/>
              <a:t>SRTM-1 </a:t>
            </a:r>
            <a:r>
              <a:rPr lang="en-US" sz="2000" b="1" dirty="0"/>
              <a:t>90m </a:t>
            </a:r>
            <a:r>
              <a:rPr lang="en-US" sz="2000" b="1" dirty="0" smtClean="0"/>
              <a:t>data</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87176" y="3941853"/>
            <a:ext cx="3235976" cy="24431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6280150" y="6408350"/>
            <a:ext cx="2514600" cy="276999"/>
          </a:xfrm>
          <a:prstGeom prst="rect">
            <a:avLst/>
          </a:prstGeom>
          <a:noFill/>
        </p:spPr>
        <p:txBody>
          <a:bodyPr wrap="square" rtlCol="0">
            <a:spAutoFit/>
          </a:bodyPr>
          <a:lstStyle/>
          <a:p>
            <a:r>
              <a:rPr lang="en-US" sz="1200" b="1" dirty="0" smtClean="0"/>
              <a:t>Santa Barbara, California, USA</a:t>
            </a:r>
            <a:endParaRPr lang="en-US" sz="1200" b="1" dirty="0"/>
          </a:p>
        </p:txBody>
      </p:sp>
    </p:spTree>
    <p:extLst>
      <p:ext uri="{BB962C8B-B14F-4D97-AF65-F5344CB8AC3E}">
        <p14:creationId xmlns:p14="http://schemas.microsoft.com/office/powerpoint/2010/main" val="1616363411"/>
      </p:ext>
    </p:extLst>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50000"/>
          </a:schemeClr>
        </a:solidFill>
        <a:effectLst/>
      </p:bgPr>
    </p:bg>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97628" y="3533486"/>
            <a:ext cx="5115456" cy="31949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1"/>
          <p:cNvSpPr txBox="1">
            <a:spLocks/>
          </p:cNvSpPr>
          <p:nvPr/>
        </p:nvSpPr>
        <p:spPr bwMode="auto">
          <a:xfrm>
            <a:off x="1550457" y="109710"/>
            <a:ext cx="7244293"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0" cap="none" spc="0" normalizeH="0" baseline="0" noProof="0" dirty="0" smtClean="0">
              <a:ln>
                <a:noFill/>
              </a:ln>
              <a:solidFill>
                <a:schemeClr val="tx1">
                  <a:lumMod val="20000"/>
                  <a:lumOff val="80000"/>
                </a:schemeClr>
              </a:solidFill>
              <a:effectLst/>
              <a:uLnTx/>
              <a:uFillTx/>
              <a:latin typeface="Tahoma" pitchFamily="-106" charset="0"/>
              <a:cs typeface="Tahoma" pitchFamily="-106" charset="0"/>
            </a:endParaRPr>
          </a:p>
        </p:txBody>
      </p:sp>
      <p:sp>
        <p:nvSpPr>
          <p:cNvPr id="4" name="TextBox 3"/>
          <p:cNvSpPr txBox="1"/>
          <p:nvPr/>
        </p:nvSpPr>
        <p:spPr>
          <a:xfrm>
            <a:off x="121920" y="1325880"/>
            <a:ext cx="8554521" cy="1938992"/>
          </a:xfrm>
          <a:prstGeom prst="rect">
            <a:avLst/>
          </a:prstGeom>
          <a:noFill/>
        </p:spPr>
        <p:txBody>
          <a:bodyPr wrap="none" rtlCol="0">
            <a:spAutoFit/>
          </a:bodyPr>
          <a:lstStyle/>
          <a:p>
            <a:r>
              <a:rPr lang="en-US" sz="2400" b="1" dirty="0" smtClean="0">
                <a:solidFill>
                  <a:srgbClr val="92D050"/>
                </a:solidFill>
                <a:latin typeface="Calibri" panose="020F0502020204030204" pitchFamily="34" charset="0"/>
              </a:rPr>
              <a:t>Want to publicly utilize the data to help “other governments and </a:t>
            </a:r>
          </a:p>
          <a:p>
            <a:r>
              <a:rPr lang="en-US" sz="2400" b="1" dirty="0" smtClean="0">
                <a:solidFill>
                  <a:srgbClr val="92D050"/>
                </a:solidFill>
                <a:latin typeface="Calibri" panose="020F0502020204030204" pitchFamily="34" charset="0"/>
              </a:rPr>
              <a:t>researchers contribute to a better understanding of critical issues </a:t>
            </a:r>
          </a:p>
          <a:p>
            <a:r>
              <a:rPr lang="en-US" sz="2400" b="1" dirty="0" smtClean="0">
                <a:solidFill>
                  <a:srgbClr val="92D050"/>
                </a:solidFill>
                <a:latin typeface="Calibri" panose="020F0502020204030204" pitchFamily="34" charset="0"/>
              </a:rPr>
              <a:t>such as climate impacts, forest and wildlife management, </a:t>
            </a:r>
          </a:p>
          <a:p>
            <a:r>
              <a:rPr lang="en-US" sz="2400" b="1" dirty="0" smtClean="0">
                <a:solidFill>
                  <a:srgbClr val="92D050"/>
                </a:solidFill>
                <a:latin typeface="Calibri" panose="020F0502020204030204" pitchFamily="34" charset="0"/>
              </a:rPr>
              <a:t>environmental analysis, water resources modeling, and hazard </a:t>
            </a:r>
          </a:p>
          <a:p>
            <a:r>
              <a:rPr lang="en-US" sz="2400" b="1" dirty="0" smtClean="0">
                <a:solidFill>
                  <a:srgbClr val="92D050"/>
                </a:solidFill>
                <a:latin typeface="Calibri" panose="020F0502020204030204" pitchFamily="34" charset="0"/>
              </a:rPr>
              <a:t>risk assessment.”</a:t>
            </a:r>
            <a:endParaRPr lang="en-US" sz="2400" b="1" dirty="0">
              <a:solidFill>
                <a:srgbClr val="92D050"/>
              </a:solidFill>
              <a:latin typeface="Calibri" panose="020F0502020204030204" pitchFamily="34" charset="0"/>
            </a:endParaRPr>
          </a:p>
        </p:txBody>
      </p:sp>
    </p:spTree>
    <p:extLst>
      <p:ext uri="{BB962C8B-B14F-4D97-AF65-F5344CB8AC3E}">
        <p14:creationId xmlns:p14="http://schemas.microsoft.com/office/powerpoint/2010/main" val="1686248512"/>
      </p:ext>
    </p:extLst>
  </p:cSld>
  <p:clrMapOvr>
    <a:masterClrMapping/>
  </p:clrMapOvr>
  <p:transition spd="slow"/>
</p:sld>
</file>

<file path=ppt/theme/theme1.xml><?xml version="1.0" encoding="utf-8"?>
<a:theme xmlns:a="http://schemas.openxmlformats.org/drawingml/2006/main" name="4_EUM_template_v03">
  <a:themeElements>
    <a:clrScheme name="1_EUM_template_v03 1">
      <a:dk1>
        <a:srgbClr val="002569"/>
      </a:dk1>
      <a:lt1>
        <a:srgbClr val="FFFFFF"/>
      </a:lt1>
      <a:dk2>
        <a:srgbClr val="002569"/>
      </a:dk2>
      <a:lt2>
        <a:srgbClr val="5F758D"/>
      </a:lt2>
      <a:accent1>
        <a:srgbClr val="FF9A00"/>
      </a:accent1>
      <a:accent2>
        <a:srgbClr val="9F2D20"/>
      </a:accent2>
      <a:accent3>
        <a:srgbClr val="FFFFFF"/>
      </a:accent3>
      <a:accent4>
        <a:srgbClr val="001E59"/>
      </a:accent4>
      <a:accent5>
        <a:srgbClr val="FFCAAA"/>
      </a:accent5>
      <a:accent6>
        <a:srgbClr val="90281C"/>
      </a:accent6>
      <a:hlink>
        <a:srgbClr val="7498C0"/>
      </a:hlink>
      <a:folHlink>
        <a:srgbClr val="929497"/>
      </a:folHlink>
    </a:clrScheme>
    <a:fontScheme name="4_EUM_template_v03">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500" b="0" i="0" u="none" strike="noStrike" cap="none" normalizeH="0" baseline="0" smtClean="0">
            <a:ln>
              <a:noFill/>
            </a:ln>
            <a:solidFill>
              <a:srgbClr val="000000"/>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500" b="0" i="0" u="none" strike="noStrike" cap="none" normalizeH="0" baseline="0" smtClean="0">
            <a:ln>
              <a:noFill/>
            </a:ln>
            <a:solidFill>
              <a:srgbClr val="000000"/>
            </a:solidFill>
            <a:effectLst/>
            <a:latin typeface="Tahoma" pitchFamily="34" charset="0"/>
          </a:defRPr>
        </a:defPPr>
      </a:lstStyle>
    </a:lnDef>
  </a:objectDefaults>
  <a:extraClrSchemeLst>
    <a:extraClrScheme>
      <a:clrScheme name="1_EUM_template_v03 1">
        <a:dk1>
          <a:srgbClr val="002569"/>
        </a:dk1>
        <a:lt1>
          <a:srgbClr val="FFFFFF"/>
        </a:lt1>
        <a:dk2>
          <a:srgbClr val="002569"/>
        </a:dk2>
        <a:lt2>
          <a:srgbClr val="5F758D"/>
        </a:lt2>
        <a:accent1>
          <a:srgbClr val="FF9A00"/>
        </a:accent1>
        <a:accent2>
          <a:srgbClr val="9F2D20"/>
        </a:accent2>
        <a:accent3>
          <a:srgbClr val="FFFFFF"/>
        </a:accent3>
        <a:accent4>
          <a:srgbClr val="001E59"/>
        </a:accent4>
        <a:accent5>
          <a:srgbClr val="FFCAAA"/>
        </a:accent5>
        <a:accent6>
          <a:srgbClr val="90281C"/>
        </a:accent6>
        <a:hlink>
          <a:srgbClr val="7498C0"/>
        </a:hlink>
        <a:folHlink>
          <a:srgbClr val="929497"/>
        </a:folHlink>
      </a:clrScheme>
      <a:clrMap bg1="lt1" tx1="dk1" bg2="lt2" tx2="dk2" accent1="accent1" accent2="accent2" accent3="accent3" accent4="accent4" accent5="accent5" accent6="accent6" hlink="hlink" folHlink="folHlink"/>
    </a:extraClrScheme>
    <a:extraClrScheme>
      <a:clrScheme name="1_EUM_template_v03 2">
        <a:dk1>
          <a:srgbClr val="002569"/>
        </a:dk1>
        <a:lt1>
          <a:srgbClr val="FFFFFF"/>
        </a:lt1>
        <a:dk2>
          <a:srgbClr val="002569"/>
        </a:dk2>
        <a:lt2>
          <a:srgbClr val="5F758D"/>
        </a:lt2>
        <a:accent1>
          <a:srgbClr val="F6D0A9"/>
        </a:accent1>
        <a:accent2>
          <a:srgbClr val="EBCAE3"/>
        </a:accent2>
        <a:accent3>
          <a:srgbClr val="FFFFFF"/>
        </a:accent3>
        <a:accent4>
          <a:srgbClr val="001E59"/>
        </a:accent4>
        <a:accent5>
          <a:srgbClr val="FAE4D1"/>
        </a:accent5>
        <a:accent6>
          <a:srgbClr val="D5B7CE"/>
        </a:accent6>
        <a:hlink>
          <a:srgbClr val="4E2029"/>
        </a:hlink>
        <a:folHlink>
          <a:srgbClr val="423B69"/>
        </a:folHlink>
      </a:clrScheme>
      <a:clrMap bg1="lt1" tx1="dk1" bg2="lt2" tx2="dk2" accent1="accent1" accent2="accent2" accent3="accent3" accent4="accent4" accent5="accent5" accent6="accent6" hlink="hlink" folHlink="folHlink"/>
    </a:extraClrScheme>
    <a:extraClrScheme>
      <a:clrScheme name="1_EUM_template_v03 3">
        <a:dk1>
          <a:srgbClr val="002569"/>
        </a:dk1>
        <a:lt1>
          <a:srgbClr val="FFFFFF"/>
        </a:lt1>
        <a:dk2>
          <a:srgbClr val="002569"/>
        </a:dk2>
        <a:lt2>
          <a:srgbClr val="5F758D"/>
        </a:lt2>
        <a:accent1>
          <a:srgbClr val="5B97B1"/>
        </a:accent1>
        <a:accent2>
          <a:srgbClr val="F39600"/>
        </a:accent2>
        <a:accent3>
          <a:srgbClr val="FFFFFF"/>
        </a:accent3>
        <a:accent4>
          <a:srgbClr val="001E59"/>
        </a:accent4>
        <a:accent5>
          <a:srgbClr val="B5C9D5"/>
        </a:accent5>
        <a:accent6>
          <a:srgbClr val="DC8700"/>
        </a:accent6>
        <a:hlink>
          <a:srgbClr val="FFE4AE"/>
        </a:hlink>
        <a:folHlink>
          <a:srgbClr val="002A3D"/>
        </a:folHlink>
      </a:clrScheme>
      <a:clrMap bg1="lt1" tx1="dk1" bg2="lt2" tx2="dk2" accent1="accent1" accent2="accent2" accent3="accent3" accent4="accent4" accent5="accent5" accent6="accent6" hlink="hlink" folHlink="folHlink"/>
    </a:extraClrScheme>
    <a:extraClrScheme>
      <a:clrScheme name="1_EUM_template_v03 4">
        <a:dk1>
          <a:srgbClr val="002569"/>
        </a:dk1>
        <a:lt1>
          <a:srgbClr val="FFFFFF"/>
        </a:lt1>
        <a:dk2>
          <a:srgbClr val="002569"/>
        </a:dk2>
        <a:lt2>
          <a:srgbClr val="5F758D"/>
        </a:lt2>
        <a:accent1>
          <a:srgbClr val="003F80"/>
        </a:accent1>
        <a:accent2>
          <a:srgbClr val="BDD7EE"/>
        </a:accent2>
        <a:accent3>
          <a:srgbClr val="FFFFFF"/>
        </a:accent3>
        <a:accent4>
          <a:srgbClr val="001E59"/>
        </a:accent4>
        <a:accent5>
          <a:srgbClr val="AAAFC0"/>
        </a:accent5>
        <a:accent6>
          <a:srgbClr val="ABC3D8"/>
        </a:accent6>
        <a:hlink>
          <a:srgbClr val="FFD350"/>
        </a:hlink>
        <a:folHlink>
          <a:srgbClr val="EB6F3F"/>
        </a:folHlink>
      </a:clrScheme>
      <a:clrMap bg1="lt1" tx1="dk1" bg2="lt2" tx2="dk2" accent1="accent1" accent2="accent2" accent3="accent3" accent4="accent4" accent5="accent5" accent6="accent6" hlink="hlink" folHlink="folHlink"/>
    </a:extraClrScheme>
    <a:extraClrScheme>
      <a:clrScheme name="1_EUM_template_v03 5">
        <a:dk1>
          <a:srgbClr val="002569"/>
        </a:dk1>
        <a:lt1>
          <a:srgbClr val="FFFFFF"/>
        </a:lt1>
        <a:dk2>
          <a:srgbClr val="002569"/>
        </a:dk2>
        <a:lt2>
          <a:srgbClr val="5F758D"/>
        </a:lt2>
        <a:accent1>
          <a:srgbClr val="C75B12"/>
        </a:accent1>
        <a:accent2>
          <a:srgbClr val="003359"/>
        </a:accent2>
        <a:accent3>
          <a:srgbClr val="FFFFFF"/>
        </a:accent3>
        <a:accent4>
          <a:srgbClr val="001E59"/>
        </a:accent4>
        <a:accent5>
          <a:srgbClr val="E0B5AA"/>
        </a:accent5>
        <a:accent6>
          <a:srgbClr val="002D50"/>
        </a:accent6>
        <a:hlink>
          <a:srgbClr val="92A2BD"/>
        </a:hlink>
        <a:folHlink>
          <a:srgbClr val="C7B37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9930</TotalTime>
  <Words>344</Words>
  <Application>Microsoft Office PowerPoint</Application>
  <PresentationFormat>On-screen Show (4:3)</PresentationFormat>
  <Paragraphs>31</Paragraphs>
  <Slides>3</Slides>
  <Notes>3</Notes>
  <HiddenSlides>0</HiddenSlides>
  <MMClips>0</MMClips>
  <ScaleCrop>false</ScaleCrop>
  <HeadingPairs>
    <vt:vector size="4" baseType="variant">
      <vt:variant>
        <vt:lpstr>Theme</vt:lpstr>
      </vt:variant>
      <vt:variant>
        <vt:i4>1</vt:i4>
      </vt:variant>
      <vt:variant>
        <vt:lpstr>Slide Titles</vt:lpstr>
      </vt:variant>
      <vt:variant>
        <vt:i4>3</vt:i4>
      </vt:variant>
    </vt:vector>
  </HeadingPairs>
  <TitlesOfParts>
    <vt:vector size="4" baseType="lpstr">
      <vt:lpstr>4_EUM_template_v03</vt:lpstr>
      <vt:lpstr>Shuttle Radar Topography Mission-2 (SRTM-2) Update</vt:lpstr>
      <vt:lpstr>PowerPoint Presentation</vt:lpstr>
      <vt:lpstr>PowerPoint Presentation</vt:lpstr>
    </vt:vector>
  </TitlesOfParts>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Kerry Sawyer</dc:creator>
  <cp:lastModifiedBy>Kerry Sawyer</cp:lastModifiedBy>
  <cp:revision>448</cp:revision>
  <dcterms:created xsi:type="dcterms:W3CDTF">2012-08-31T01:11:17Z</dcterms:created>
  <dcterms:modified xsi:type="dcterms:W3CDTF">2014-02-24T11:52:38Z</dcterms:modified>
</cp:coreProperties>
</file>