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0" r:id="rId2"/>
    <p:sldId id="401" r:id="rId3"/>
    <p:sldId id="402" r:id="rId4"/>
    <p:sldId id="410" r:id="rId5"/>
    <p:sldId id="409" r:id="rId6"/>
    <p:sldId id="411" r:id="rId7"/>
    <p:sldId id="408" r:id="rId8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31E6D10-634C-F443-A192-0D95309B8822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F126D09-4E97-7147-B876-E60F6249B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2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9EB890EA-61FB-D242-81EA-3E8BF3D40A1C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53EB66A-F32C-F54F-AFD0-18A245CB5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8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126163"/>
            <a:ext cx="2070100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SDCG-5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ESA/ESRIN, </a:t>
            </a:r>
            <a:r>
              <a:rPr lang="en-US" sz="1200" b="1" dirty="0" err="1" smtClean="0">
                <a:solidFill>
                  <a:schemeClr val="tx2"/>
                </a:solidFill>
              </a:rPr>
              <a:t>Frascati</a:t>
            </a:r>
            <a:r>
              <a:rPr lang="en-US" sz="1200" b="1" dirty="0" smtClean="0">
                <a:solidFill>
                  <a:schemeClr val="tx2"/>
                </a:solidFill>
              </a:rPr>
              <a:t>, Italy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February 24-26, 2014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150" y="1249892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2857500"/>
            <a:ext cx="6400800" cy="11980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6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293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59400" y="6245225"/>
            <a:ext cx="207010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SDCG-5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ESA/ESRIN, </a:t>
            </a:r>
            <a:r>
              <a:rPr lang="en-US" sz="1200" b="1" dirty="0" err="1" smtClean="0">
                <a:solidFill>
                  <a:schemeClr val="tx2"/>
                </a:solidFill>
              </a:rPr>
              <a:t>Frascati</a:t>
            </a:r>
            <a:r>
              <a:rPr lang="en-US" sz="1200" b="1" dirty="0" smtClean="0">
                <a:solidFill>
                  <a:schemeClr val="tx2"/>
                </a:solidFill>
              </a:rPr>
              <a:t>, Italy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2"/>
                </a:solidFill>
              </a:rPr>
              <a:t>February 24-26, 2014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7BEF16AA-81FF-354B-8C3C-152F43719A3F}" type="datetime1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BACC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SDCG-4</a:t>
            </a:r>
          </a:p>
          <a:p>
            <a:pPr>
              <a:defRPr/>
            </a:pPr>
            <a:r>
              <a:rPr lang="en-US"/>
              <a:t> Caltech, Pasadena, CA USA</a:t>
            </a:r>
          </a:p>
          <a:p>
            <a:pPr>
              <a:defRPr/>
            </a:pPr>
            <a:r>
              <a:rPr lang="en-US"/>
              <a:t>Sept 4-6,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22CF8AEB-1316-DF4E-A364-7CE5C14E5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1893888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chemeClr val="accent1"/>
                </a:solidFill>
                <a:latin typeface="Calibri" charset="0"/>
              </a:rPr>
              <a:t>www.earthobservations.org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754063" y="849313"/>
            <a:ext cx="7772400" cy="1470025"/>
          </a:xfrm>
        </p:spPr>
        <p:txBody>
          <a:bodyPr/>
          <a:lstStyle/>
          <a:p>
            <a:r>
              <a:rPr lang="en-GB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8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7950" y="2027238"/>
            <a:ext cx="6400800" cy="1752600"/>
          </a:xfrm>
        </p:spPr>
        <p:txBody>
          <a:bodyPr/>
          <a:lstStyle/>
          <a:p>
            <a:r>
              <a:rPr lang="en-GB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2 Conclusions</a:t>
            </a:r>
          </a:p>
          <a:p>
            <a:r>
              <a:rPr lang="en-GB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Chair: S Ward (Australia)</a:t>
            </a:r>
          </a:p>
          <a:p>
            <a:endParaRPr lang="en-GB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572000" y="432593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216400" y="43354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057275"/>
            <a:ext cx="8864600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Session 8 objectives</a:t>
            </a:r>
            <a:endParaRPr lang="en-US" dirty="0"/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452563"/>
            <a:ext cx="8229600" cy="4525962"/>
          </a:xfrm>
        </p:spPr>
        <p:txBody>
          <a:bodyPr/>
          <a:lstStyle/>
          <a:p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Commit to quality follow up from Day 2 country discussions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AU" sz="2000">
                <a:latin typeface="Calibri" charset="0"/>
                <a:ea typeface="ＭＳ Ｐゴシック" charset="0"/>
              </a:rPr>
              <a:t>Check on status of past engagements and whether maintenance is needed</a:t>
            </a:r>
            <a:endParaRPr lang="en-US" sz="1600">
              <a:latin typeface="Calibri" charset="0"/>
              <a:ea typeface="ＭＳ Ｐゴシック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Agree on steps to conclude the Space Data Services Strategy and to do the sales pitch to SIT-29 in Toulouse</a:t>
            </a:r>
            <a:endParaRPr lang="en-AU" sz="2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3600" dirty="0" smtClean="0"/>
              <a:t>Summary slide yesterday - Going </a:t>
            </a:r>
            <a:r>
              <a:rPr lang="en-AU" sz="3600" dirty="0" smtClean="0"/>
              <a:t>forward</a:t>
            </a:r>
          </a:p>
        </p:txBody>
      </p:sp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457200" y="1417638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Confirm qualified points of contact with countries to establish dialogue with GFOI</a:t>
            </a:r>
          </a:p>
          <a:p>
            <a:pPr marL="0" indent="0" eaLnBrk="1" hangingPunct="1"/>
            <a:endParaRPr lang="en-AU" sz="2000" dirty="0" smtClean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Review respective presentations and trade questions and clarifications (on national needs, on what GFOI is/is not)</a:t>
            </a:r>
          </a:p>
          <a:p>
            <a:pPr eaLnBrk="1" hangingPunct="1">
              <a:buFont typeface="Arial" charset="0"/>
              <a:buChar char="•"/>
            </a:pP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Request confirmation of national priorities and relevance to proposed Space Data Services</a:t>
            </a:r>
          </a:p>
          <a:p>
            <a:pPr eaLnBrk="1" hangingPunct="1">
              <a:buFont typeface="Arial" charset="0"/>
              <a:buChar char="•"/>
            </a:pP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Some specific actions identified to address current national activities (eg </a:t>
            </a:r>
            <a:r>
              <a:rPr lang="en-AU" sz="2000" smtClean="0">
                <a:solidFill>
                  <a:schemeClr val="tx2"/>
                </a:solidFill>
                <a:latin typeface="Tahoma" charset="0"/>
              </a:rPr>
              <a:t>SPOT archive data </a:t>
            </a: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for Uganda) 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</a:rPr>
              <a:t>–</a:t>
            </a: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 others may emerge</a:t>
            </a:r>
          </a:p>
          <a:p>
            <a:pPr eaLnBrk="1" hangingPunct="1">
              <a:buFont typeface="Arial" charset="0"/>
              <a:buChar char="•"/>
            </a:pP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AU" sz="2000" dirty="0" smtClean="0">
                <a:solidFill>
                  <a:schemeClr val="tx2"/>
                </a:solidFill>
                <a:latin typeface="Tahoma" charset="0"/>
              </a:rPr>
              <a:t>Proceed to pilot most relevant of Services with countries via national points of contact</a:t>
            </a: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marL="0" indent="0" eaLnBrk="1" hangingPunct="1"/>
            <a:endParaRPr lang="en-AU" sz="2000" dirty="0" smtClean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endParaRPr lang="en-AU" sz="2000" b="1" dirty="0" smtClean="0">
              <a:solidFill>
                <a:schemeClr val="tx2"/>
              </a:solidFill>
              <a:latin typeface="Tahoma" charset="0"/>
            </a:endParaRPr>
          </a:p>
          <a:p>
            <a:pPr eaLnBrk="1" hangingPunct="1">
              <a:buFont typeface="Arial" charset="0"/>
              <a:buChar char="•"/>
            </a:pPr>
            <a:endParaRPr lang="en-AU" sz="2000" dirty="0">
              <a:solidFill>
                <a:schemeClr val="tx2"/>
              </a:solidFill>
              <a:latin typeface="Tahoma" charset="0"/>
            </a:endParaRPr>
          </a:p>
          <a:p>
            <a:pPr lvl="1" eaLnBrk="1" hangingPunct="1">
              <a:buFont typeface="Lucida Grande" charset="0"/>
              <a:buChar char="-"/>
            </a:pPr>
            <a:endParaRPr lang="en-AU" u="sng" dirty="0">
              <a:solidFill>
                <a:schemeClr val="tx2"/>
              </a:solidFill>
              <a:latin typeface="Tahoma" charset="0"/>
            </a:endParaRPr>
          </a:p>
          <a:p>
            <a:pPr lvl="1" eaLnBrk="1" hangingPunct="1">
              <a:buFont typeface="Lucida Grande" charset="0"/>
              <a:buChar char="-"/>
            </a:pPr>
            <a:endParaRPr lang="en-AU" u="sng" dirty="0">
              <a:solidFill>
                <a:schemeClr val="tx2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4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direct questions</a:t>
            </a:r>
            <a:endParaRPr lang="en-US" dirty="0"/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452563"/>
            <a:ext cx="8229600" cy="4525962"/>
          </a:xfrm>
        </p:spPr>
        <p:txBody>
          <a:bodyPr/>
          <a:lstStyle/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Is there evidence that FAO/UN-REDD and WB/FCPF are taking steps to integrate GFOI deliverables (MGD and Space Data) into their in-country activities and programmes?</a:t>
            </a:r>
          </a:p>
          <a:p>
            <a:pPr lvl="1"/>
            <a:r>
              <a:rPr lang="en-AU" sz="1600" dirty="0">
                <a:latin typeface="Calibri" charset="0"/>
                <a:ea typeface="ＭＳ Ｐゴシック" charset="0"/>
                <a:cs typeface="ＭＳ Ｐゴシック" charset="0"/>
              </a:rPr>
              <a:t>What concrete steps and what schedule?</a:t>
            </a:r>
          </a:p>
          <a:p>
            <a:pPr lvl="1"/>
            <a:r>
              <a:rPr lang="en-AU" sz="1600" dirty="0">
                <a:latin typeface="Calibri" charset="0"/>
                <a:ea typeface="ＭＳ Ｐゴシック" charset="0"/>
                <a:cs typeface="ＭＳ Ｐゴシック" charset="0"/>
              </a:rPr>
              <a:t>Ask the Leads to confirm that our service model, based on their direction, is credible based on cooperation of FAO and WB?</a:t>
            </a:r>
          </a:p>
          <a:p>
            <a:pPr lvl="1"/>
            <a:endParaRPr lang="en-AU" sz="1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AU" sz="2000" dirty="0" smtClean="0">
                <a:latin typeface="Calibri" charset="0"/>
                <a:ea typeface="ＭＳ Ｐゴシック" charset="0"/>
                <a:cs typeface="ＭＳ Ｐゴシック" charset="0"/>
              </a:rPr>
              <a:t>Did the discussions on the SDSM get resolved in line with objectives of GFOI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–</a:t>
            </a:r>
            <a:r>
              <a:rPr lang="en-AU" sz="2000" dirty="0" smtClean="0">
                <a:latin typeface="Calibri" charset="0"/>
                <a:ea typeface="ＭＳ Ｐゴシック" charset="0"/>
                <a:cs typeface="ＭＳ Ｐゴシック" charset="0"/>
              </a:rPr>
              <a:t> serving needs of FAO, Norway, CEOS?</a:t>
            </a:r>
            <a:endParaRPr lang="en-AU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E:\GFOI_SupportingOrgani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781686"/>
            <a:ext cx="8718550" cy="346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29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754063" y="849313"/>
            <a:ext cx="7772400" cy="1470025"/>
          </a:xfrm>
        </p:spPr>
        <p:txBody>
          <a:bodyPr/>
          <a:lstStyle/>
          <a:p>
            <a:r>
              <a:rPr lang="en-GB">
                <a:solidFill>
                  <a:srgbClr val="558ED5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8</a:t>
            </a: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77950" y="202723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AU" dirty="0"/>
              <a:t>Follow up of Element 2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Country </a:t>
            </a:r>
            <a:r>
              <a:rPr lang="en-AU" dirty="0"/>
              <a:t>Inputs to Date</a:t>
            </a:r>
          </a:p>
          <a:p>
            <a:pPr>
              <a:defRPr/>
            </a:pPr>
            <a:r>
              <a:rPr lang="en-GB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G Dyke (</a:t>
            </a:r>
            <a:r>
              <a:rPr lang="en-GB" dirty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Australia)</a:t>
            </a:r>
          </a:p>
          <a:p>
            <a:pPr>
              <a:defRPr/>
            </a:pPr>
            <a:endParaRPr lang="en-GB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572000" y="432593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4216400" y="43354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Session 8</vt:lpstr>
      <vt:lpstr>PowerPoint Presentation</vt:lpstr>
      <vt:lpstr>Session 8 objectives</vt:lpstr>
      <vt:lpstr>Summary slide yesterday - Going forward</vt:lpstr>
      <vt:lpstr>Some direct questions</vt:lpstr>
      <vt:lpstr>PowerPoint Presentation</vt:lpstr>
      <vt:lpstr>Session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Alessandro Burini</cp:lastModifiedBy>
  <cp:revision>357</cp:revision>
  <dcterms:created xsi:type="dcterms:W3CDTF">2013-01-29T13:10:08Z</dcterms:created>
  <dcterms:modified xsi:type="dcterms:W3CDTF">2014-02-26T07:54:54Z</dcterms:modified>
</cp:coreProperties>
</file>