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4" r:id="rId3"/>
    <p:sldId id="331" r:id="rId4"/>
    <p:sldId id="329" r:id="rId5"/>
    <p:sldId id="332" r:id="rId6"/>
    <p:sldId id="338" r:id="rId7"/>
    <p:sldId id="337" r:id="rId8"/>
    <p:sldId id="334" r:id="rId9"/>
    <p:sldId id="335" r:id="rId10"/>
    <p:sldId id="336" r:id="rId11"/>
    <p:sldId id="314" r:id="rId12"/>
    <p:sldId id="318" r:id="rId13"/>
    <p:sldId id="333" r:id="rId14"/>
  </p:sldIdLst>
  <p:sldSz cx="9902825" cy="6858000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itchFamily="1" charset="0"/>
        <a:ea typeface="ヒラギノ明朝 ProN W3" pitchFamily="1" charset="-128"/>
        <a:cs typeface="ヒラギノ明朝 ProN W3" pitchFamily="1" charset="-128"/>
        <a:sym typeface="Times New Roman" pitchFamily="1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itchFamily="1" charset="0"/>
        <a:ea typeface="ヒラギノ明朝 ProN W3" pitchFamily="1" charset="-128"/>
        <a:cs typeface="ヒラギノ明朝 ProN W3" pitchFamily="1" charset="-128"/>
        <a:sym typeface="Times New Roman" pitchFamily="1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itchFamily="1" charset="0"/>
        <a:ea typeface="ヒラギノ明朝 ProN W3" pitchFamily="1" charset="-128"/>
        <a:cs typeface="ヒラギノ明朝 ProN W3" pitchFamily="1" charset="-128"/>
        <a:sym typeface="Times New Roman" pitchFamily="1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itchFamily="1" charset="0"/>
        <a:ea typeface="ヒラギノ明朝 ProN W3" pitchFamily="1" charset="-128"/>
        <a:cs typeface="ヒラギノ明朝 ProN W3" pitchFamily="1" charset="-128"/>
        <a:sym typeface="Times New Roman" pitchFamily="1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itchFamily="1" charset="0"/>
        <a:ea typeface="ヒラギノ明朝 ProN W3" pitchFamily="1" charset="-128"/>
        <a:cs typeface="ヒラギノ明朝 ProN W3" pitchFamily="1" charset="-128"/>
        <a:sym typeface="Times New Roman" pitchFamily="1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Times New Roman" pitchFamily="1" charset="0"/>
        <a:ea typeface="ヒラギノ明朝 ProN W3" pitchFamily="1" charset="-128"/>
        <a:cs typeface="ヒラギノ明朝 ProN W3" pitchFamily="1" charset="-128"/>
        <a:sym typeface="Times New Roman" pitchFamily="1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Times New Roman" pitchFamily="1" charset="0"/>
        <a:ea typeface="ヒラギノ明朝 ProN W3" pitchFamily="1" charset="-128"/>
        <a:cs typeface="ヒラギノ明朝 ProN W3" pitchFamily="1" charset="-128"/>
        <a:sym typeface="Times New Roman" pitchFamily="1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Times New Roman" pitchFamily="1" charset="0"/>
        <a:ea typeface="ヒラギノ明朝 ProN W3" pitchFamily="1" charset="-128"/>
        <a:cs typeface="ヒラギノ明朝 ProN W3" pitchFamily="1" charset="-128"/>
        <a:sym typeface="Times New Roman" pitchFamily="1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Times New Roman" pitchFamily="1" charset="0"/>
        <a:ea typeface="ヒラギノ明朝 ProN W3" pitchFamily="1" charset="-128"/>
        <a:cs typeface="ヒラギノ明朝 ProN W3" pitchFamily="1" charset="-128"/>
        <a:sym typeface="Times New Roman" pitchFamily="1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8000"/>
    <a:srgbClr val="804000"/>
    <a:srgbClr val="66CCFF"/>
    <a:srgbClr val="66FF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96" autoAdjust="0"/>
    <p:restoredTop sz="94417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8CA6A-E625-B44C-9118-7F635F49ABC2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D2B93-1283-7743-94C7-BBF8A4E89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67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9F6B8-086D-AC44-AC7C-E29D548B0C81}" type="datetimeFigureOut">
              <a:rPr lang="sv-SE"/>
              <a:pPr/>
              <a:t>2014-02-26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A62EA-05BB-B14E-8365-EFE8FDEF1272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20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 </a:t>
            </a:r>
            <a:r>
              <a:rPr lang="en-US" dirty="0" err="1" smtClean="0"/>
              <a:t>prio</a:t>
            </a:r>
            <a:r>
              <a:rPr lang="en-US" dirty="0" smtClean="0"/>
              <a:t> 1 polygon from N60 to N70 </a:t>
            </a:r>
            <a:r>
              <a:rPr lang="en-US" dirty="0" err="1" smtClean="0"/>
              <a:t>deg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A62EA-05BB-B14E-8365-EFE8FDEF127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72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 </a:t>
            </a:r>
            <a:r>
              <a:rPr lang="en-US" dirty="0" err="1" smtClean="0"/>
              <a:t>prio</a:t>
            </a:r>
            <a:r>
              <a:rPr lang="en-US" dirty="0" smtClean="0"/>
              <a:t> 1 polygon from N60 to N70 </a:t>
            </a:r>
            <a:r>
              <a:rPr lang="en-US" dirty="0" err="1" smtClean="0"/>
              <a:t>deg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A62EA-05BB-B14E-8365-EFE8FDEF127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72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 </a:t>
            </a:r>
            <a:r>
              <a:rPr lang="en-US" dirty="0" err="1" smtClean="0"/>
              <a:t>prio</a:t>
            </a:r>
            <a:r>
              <a:rPr lang="en-US" dirty="0" smtClean="0"/>
              <a:t> 1 polygon from N60 to N70 </a:t>
            </a:r>
            <a:r>
              <a:rPr lang="en-US" dirty="0" err="1" smtClean="0"/>
              <a:t>deg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A62EA-05BB-B14E-8365-EFE8FDEF127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72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>
                <a:latin typeface="Calibri" charset="0"/>
                <a:ea typeface="ＭＳ Ｐゴシック" charset="0"/>
              </a:rPr>
              <a:t>Wetlands</a:t>
            </a:r>
            <a:r>
              <a:rPr lang="ja-JP" altLang="en-US">
                <a:latin typeface="Calibri" charset="0"/>
                <a:ea typeface="ＭＳ Ｐゴシック" charset="0"/>
              </a:rPr>
              <a:t> </a:t>
            </a:r>
            <a:r>
              <a:rPr lang="en-US" altLang="ja-JP">
                <a:latin typeface="Calibri" charset="0"/>
                <a:ea typeface="ＭＳ Ｐゴシック" charset="0"/>
              </a:rPr>
              <a:t>and rapid deforestation monitoring needs more frequent covering  with ScanSAR dual polarization.</a:t>
            </a:r>
            <a:endParaRPr lang="ja-JP" altLang="en-US">
              <a:latin typeface="Calibri" charset="0"/>
              <a:ea typeface="ＭＳ Ｐゴシック" charset="0"/>
            </a:endParaRPr>
          </a:p>
        </p:txBody>
      </p:sp>
      <p:sp>
        <p:nvSpPr>
          <p:cNvPr id="471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E373D3A-AA86-9D43-820C-ADF1E515315B}" type="slidenum">
              <a:rPr lang="ja-JP" altLang="en-US" sz="1300"/>
              <a:pPr eaLnBrk="1" hangingPunct="1"/>
              <a:t>6</a:t>
            </a:fld>
            <a:endParaRPr lang="ja-JP" altLang="en-US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>
                <a:latin typeface="Calibri" charset="0"/>
                <a:ea typeface="ＭＳ Ｐゴシック" charset="0"/>
              </a:rPr>
              <a:t>Forest monitoring needs frequent covering with 10m resolution with dual polarizarion.</a:t>
            </a:r>
            <a:endParaRPr lang="ja-JP" altLang="en-US">
              <a:latin typeface="Calibri" charset="0"/>
              <a:ea typeface="ＭＳ Ｐゴシック" charset="0"/>
            </a:endParaRPr>
          </a:p>
        </p:txBody>
      </p:sp>
      <p:sp>
        <p:nvSpPr>
          <p:cNvPr id="4505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480CC15-ED9B-F941-8395-5E832ADB7191}" type="slidenum">
              <a:rPr lang="ja-JP" altLang="en-US" sz="1300"/>
              <a:pPr eaLnBrk="1" hangingPunct="1"/>
              <a:t>7</a:t>
            </a:fld>
            <a:endParaRPr lang="ja-JP" altLang="en-US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4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>
                <a:latin typeface="Calibri" charset="0"/>
                <a:ea typeface="ＭＳ Ｐゴシック" charset="0"/>
              </a:rPr>
              <a:t>Following pages show</a:t>
            </a:r>
            <a:r>
              <a:rPr lang="ja-JP" altLang="en-US">
                <a:latin typeface="Calibri" charset="0"/>
                <a:ea typeface="ＭＳ Ｐゴシック" charset="0"/>
              </a:rPr>
              <a:t> </a:t>
            </a:r>
            <a:r>
              <a:rPr lang="en-US" altLang="ja-JP">
                <a:latin typeface="Calibri" charset="0"/>
                <a:ea typeface="ＭＳ Ｐゴシック" charset="0"/>
              </a:rPr>
              <a:t>target area, frequency</a:t>
            </a:r>
            <a:r>
              <a:rPr lang="ja-JP" altLang="en-US">
                <a:latin typeface="Calibri" charset="0"/>
                <a:ea typeface="ＭＳ Ｐゴシック" charset="0"/>
              </a:rPr>
              <a:t> </a:t>
            </a:r>
            <a:r>
              <a:rPr lang="en-US" altLang="ja-JP">
                <a:latin typeface="Calibri" charset="0"/>
                <a:ea typeface="ＭＳ Ｐゴシック" charset="0"/>
              </a:rPr>
              <a:t>and imaging mode for each applications</a:t>
            </a:r>
            <a:r>
              <a:rPr lang="ja-JP" altLang="en-US">
                <a:latin typeface="Calibri" charset="0"/>
                <a:ea typeface="ＭＳ Ｐゴシック" charset="0"/>
              </a:rPr>
              <a:t> </a:t>
            </a:r>
            <a:r>
              <a:rPr lang="en-US" altLang="ja-JP">
                <a:latin typeface="Calibri" charset="0"/>
                <a:ea typeface="ＭＳ Ｐゴシック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>
                <a:latin typeface="Calibri" charset="0"/>
                <a:ea typeface="ＭＳ Ｐゴシック" charset="0"/>
              </a:rPr>
              <a:t>Baseline mapping is common</a:t>
            </a:r>
            <a:r>
              <a:rPr lang="ja-JP" altLang="en-US">
                <a:latin typeface="Calibri" charset="0"/>
                <a:ea typeface="ＭＳ Ｐゴシック" charset="0"/>
              </a:rPr>
              <a:t> </a:t>
            </a:r>
            <a:r>
              <a:rPr lang="en-US" altLang="ja-JP">
                <a:latin typeface="Calibri" charset="0"/>
                <a:ea typeface="ＭＳ Ｐゴシック" charset="0"/>
              </a:rPr>
              <a:t>observation including deformation and</a:t>
            </a:r>
            <a:r>
              <a:rPr lang="ja-JP" altLang="en-US">
                <a:latin typeface="Calibri" charset="0"/>
                <a:ea typeface="ＭＳ Ｐゴシック" charset="0"/>
              </a:rPr>
              <a:t> </a:t>
            </a:r>
            <a:r>
              <a:rPr lang="en-US" altLang="ja-JP">
                <a:latin typeface="Calibri" charset="0"/>
                <a:ea typeface="ＭＳ Ｐゴシック" charset="0"/>
              </a:rPr>
              <a:t>forest monitoring. </a:t>
            </a:r>
            <a:endParaRPr lang="ja-JP" altLang="en-US">
              <a:latin typeface="Calibri" charset="0"/>
              <a:ea typeface="ＭＳ Ｐゴシック" charset="0"/>
            </a:endParaRPr>
          </a:p>
        </p:txBody>
      </p:sp>
      <p:sp>
        <p:nvSpPr>
          <p:cNvPr id="38915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7BD995-F93B-9A41-B9EB-D8CCAF833F74}" type="slidenum">
              <a:rPr lang="ja-JP" altLang="en-US" sz="1300"/>
              <a:pPr eaLnBrk="1" hangingPunct="1"/>
              <a:t>8</a:t>
            </a:fld>
            <a:endParaRPr lang="ja-JP" altLang="en-US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>
                <a:latin typeface="Calibri" charset="0"/>
                <a:ea typeface="ＭＳ Ｐゴシック" charset="0"/>
              </a:rPr>
              <a:t>Very High Resolution Mapping  with 3m resolution</a:t>
            </a:r>
            <a:r>
              <a:rPr lang="ja-JP" altLang="en-US">
                <a:latin typeface="Calibri" charset="0"/>
                <a:ea typeface="ＭＳ Ｐゴシック" charset="0"/>
              </a:rPr>
              <a:t>  </a:t>
            </a:r>
            <a:r>
              <a:rPr lang="en-US" altLang="ja-JP">
                <a:latin typeface="Calibri" charset="0"/>
                <a:ea typeface="ＭＳ Ｐゴシック" charset="0"/>
              </a:rPr>
              <a:t>covers global areas for every three years.</a:t>
            </a:r>
          </a:p>
          <a:p>
            <a:pPr eaLnBrk="1" hangingPunct="1">
              <a:spcBef>
                <a:spcPct val="0"/>
              </a:spcBef>
            </a:pPr>
            <a:endParaRPr lang="ja-JP" altLang="en-US">
              <a:latin typeface="Calibri" charset="0"/>
              <a:ea typeface="ＭＳ Ｐゴシック" charset="0"/>
            </a:endParaRPr>
          </a:p>
        </p:txBody>
      </p:sp>
      <p:sp>
        <p:nvSpPr>
          <p:cNvPr id="4096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38FB94-5AFF-7142-A82F-0E997F2E48B6}" type="slidenum">
              <a:rPr lang="ja-JP" altLang="en-US" sz="1300"/>
              <a:pPr eaLnBrk="1" hangingPunct="1"/>
              <a:t>9</a:t>
            </a:fld>
            <a:endParaRPr lang="ja-JP" altLang="en-US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>
                <a:latin typeface="Calibri" charset="0"/>
                <a:ea typeface="ＭＳ Ｐゴシック" charset="0"/>
              </a:rPr>
              <a:t>Quad polarimetry with 6m resolution covers  global areas for 5 years. </a:t>
            </a:r>
            <a:endParaRPr lang="ja-JP" altLang="en-US">
              <a:latin typeface="Calibri" charset="0"/>
              <a:ea typeface="ＭＳ Ｐゴシック" charset="0"/>
            </a:endParaRPr>
          </a:p>
        </p:txBody>
      </p:sp>
      <p:sp>
        <p:nvSpPr>
          <p:cNvPr id="43011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70AFA2-666A-1F44-8A50-3FE883EAC3CA}" type="slidenum">
              <a:rPr lang="ja-JP" altLang="en-US" sz="1300"/>
              <a:pPr eaLnBrk="1" hangingPunct="1"/>
              <a:t>10</a:t>
            </a:fld>
            <a:endParaRPr lang="ja-JP" alt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</p:spPr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0"/>
            <a:ext cx="2095500" cy="6858000"/>
          </a:xfrm>
        </p:spPr>
        <p:txBody>
          <a:bodyPr vert="eaVert"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3900" y="0"/>
            <a:ext cx="6134100" cy="6858000"/>
          </a:xfrm>
        </p:spPr>
        <p:txBody>
          <a:bodyPr vert="eaVert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2349500"/>
            <a:ext cx="4114800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349500"/>
            <a:ext cx="4114800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2349500"/>
            <a:ext cx="8004175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1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1" charset="0"/>
              </a:rPr>
              <a:t>Second level</a:t>
            </a:r>
          </a:p>
          <a:p>
            <a:pPr lvl="2"/>
            <a:r>
              <a:rPr lang="en-US">
                <a:sym typeface="Arial" pitchFamily="1" charset="0"/>
              </a:rPr>
              <a:t>Third level</a:t>
            </a:r>
          </a:p>
          <a:p>
            <a:pPr lvl="3"/>
            <a:r>
              <a:rPr lang="en-US">
                <a:sym typeface="Arial" pitchFamily="1" charset="0"/>
              </a:rPr>
              <a:t>Fourth level</a:t>
            </a:r>
          </a:p>
          <a:p>
            <a:pPr lvl="4"/>
            <a:r>
              <a:rPr lang="en-US">
                <a:sym typeface="Arial" pitchFamily="1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041400"/>
            <a:ext cx="8153400" cy="78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1" charset="0"/>
              </a:rPr>
              <a:t>Click to edit Master title style</a:t>
            </a: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0" y="6858000"/>
            <a:ext cx="99028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6" name="Line 4"/>
          <p:cNvSpPr>
            <a:spLocks noChangeShapeType="1"/>
          </p:cNvSpPr>
          <p:nvPr userDrawn="1"/>
        </p:nvSpPr>
        <p:spPr bwMode="auto">
          <a:xfrm>
            <a:off x="76200" y="76200"/>
            <a:ext cx="1588" cy="670560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7" name="Line 5"/>
          <p:cNvSpPr>
            <a:spLocks noChangeShapeType="1"/>
          </p:cNvSpPr>
          <p:nvPr userDrawn="1"/>
        </p:nvSpPr>
        <p:spPr bwMode="auto">
          <a:xfrm rot="10800000" flipH="1">
            <a:off x="9817100" y="76200"/>
            <a:ext cx="1588" cy="670560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8" name="Line 6"/>
          <p:cNvSpPr>
            <a:spLocks noChangeShapeType="1"/>
          </p:cNvSpPr>
          <p:nvPr userDrawn="1"/>
        </p:nvSpPr>
        <p:spPr bwMode="auto">
          <a:xfrm>
            <a:off x="74613" y="6781800"/>
            <a:ext cx="9747250" cy="1588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pic>
        <p:nvPicPr>
          <p:cNvPr id="10" name="図 25" descr="jaxa_logo.gif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202612" y="152400"/>
            <a:ext cx="1549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6"/>
          <p:cNvSpPr>
            <a:spLocks noChangeShapeType="1"/>
          </p:cNvSpPr>
          <p:nvPr userDrawn="1"/>
        </p:nvSpPr>
        <p:spPr bwMode="auto">
          <a:xfrm>
            <a:off x="80962" y="76200"/>
            <a:ext cx="9747250" cy="1588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pic>
        <p:nvPicPr>
          <p:cNvPr id="12" name="図 8" descr="2Akarui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152400"/>
            <a:ext cx="1443478" cy="94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6"/>
          <p:cNvSpPr>
            <a:spLocks noChangeShapeType="1"/>
          </p:cNvSpPr>
          <p:nvPr userDrawn="1"/>
        </p:nvSpPr>
        <p:spPr bwMode="auto">
          <a:xfrm>
            <a:off x="74612" y="1065212"/>
            <a:ext cx="9747250" cy="1588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1522412" y="152400"/>
            <a:ext cx="670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ALOS-2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Basic Observation Scenario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+mj-lt"/>
          <a:ea typeface="+mj-ea"/>
          <a:cs typeface="+mj-cs"/>
          <a:sym typeface="Arial" pitchFamily="1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  <a:ea typeface="ヒラギノ角ゴ ProN W6" charset="-128"/>
          <a:cs typeface="ヒラギノ角ゴ ProN W6" charset="-128"/>
          <a:sym typeface="Arial" pitchFamily="1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  <a:ea typeface="ヒラギノ角ゴ ProN W6" charset="-128"/>
          <a:cs typeface="ヒラギノ角ゴ ProN W6" charset="-128"/>
          <a:sym typeface="Arial" pitchFamily="1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  <a:ea typeface="ヒラギノ角ゴ ProN W6" charset="-128"/>
          <a:cs typeface="ヒラギノ角ゴ ProN W6" charset="-128"/>
          <a:sym typeface="Arial" pitchFamily="1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  <a:ea typeface="ヒラギノ角ゴ ProN W6" charset="-128"/>
          <a:cs typeface="ヒラギノ角ゴ ProN W6" charset="-128"/>
          <a:sym typeface="Arial" pitchFamily="1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9pPr>
    </p:titleStyle>
    <p:bodyStyle>
      <a:lvl1pPr marL="325438" indent="-285750" algn="l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279F"/>
        </a:buClr>
        <a:buSzPct val="100000"/>
        <a:buFont typeface="Symbol" pitchFamily="1" charset="2"/>
        <a:buChar char="•"/>
        <a:defRPr sz="2000" b="1">
          <a:solidFill>
            <a:srgbClr val="008000"/>
          </a:solidFill>
          <a:latin typeface="+mn-lt"/>
          <a:ea typeface="+mn-ea"/>
          <a:cs typeface="+mn-cs"/>
          <a:sym typeface="Arial" pitchFamily="1" charset="0"/>
        </a:defRPr>
      </a:lvl1pPr>
      <a:lvl2pPr marL="674688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6B61"/>
        </a:buClr>
        <a:buSzPct val="100000"/>
        <a:buFont typeface="Monotype Sorts" pitchFamily="1" charset="2"/>
        <a:buChar char="ê"/>
        <a:defRPr b="1">
          <a:solidFill>
            <a:srgbClr val="008000"/>
          </a:solidFill>
          <a:latin typeface="+mn-lt"/>
          <a:ea typeface="+mn-ea"/>
          <a:cs typeface="+mn-cs"/>
          <a:sym typeface="Arial" pitchFamily="1" charset="0"/>
        </a:defRPr>
      </a:lvl2pPr>
      <a:lvl3pPr marL="1131888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6767"/>
        </a:buClr>
        <a:buSzPct val="100000"/>
        <a:buFont typeface="Arial" pitchFamily="1" charset="0"/>
        <a:buChar char="i"/>
        <a:defRPr sz="1400" b="1">
          <a:solidFill>
            <a:srgbClr val="008000"/>
          </a:solidFill>
          <a:latin typeface="+mn-lt"/>
          <a:ea typeface="+mn-ea"/>
          <a:cs typeface="+mn-cs"/>
          <a:sym typeface="Arial" pitchFamily="1" charset="0"/>
        </a:defRPr>
      </a:lvl3pPr>
      <a:lvl4pPr marL="1531938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919191"/>
        </a:buClr>
        <a:buSzPct val="100000"/>
        <a:buFont typeface="Monotype Sorts" pitchFamily="1" charset="2"/>
        <a:buChar char="q"/>
        <a:defRPr sz="1400" b="1">
          <a:solidFill>
            <a:srgbClr val="008000"/>
          </a:solidFill>
          <a:latin typeface="+mn-lt"/>
          <a:ea typeface="+mn-ea"/>
          <a:cs typeface="+mn-cs"/>
          <a:sym typeface="Arial" pitchFamily="1" charset="0"/>
        </a:defRPr>
      </a:lvl4pPr>
      <a:lvl5pPr marL="1989138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919191"/>
        </a:buClr>
        <a:buSzPct val="100000"/>
        <a:buFont typeface="Monotype Sorts" pitchFamily="1" charset="2"/>
        <a:buChar char="q"/>
        <a:defRPr sz="1400" b="1">
          <a:solidFill>
            <a:srgbClr val="008000"/>
          </a:solidFill>
          <a:latin typeface="+mn-lt"/>
          <a:ea typeface="ヒラギノ角ゴ ProN W3" charset="-128"/>
          <a:cs typeface="ヒラギノ角ゴ ProN W3" charset="-128"/>
          <a:sym typeface="Arial" pitchFamily="1" charset="0"/>
        </a:defRPr>
      </a:lvl5pPr>
      <a:lvl6pPr marL="2446338" indent="-17145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919191"/>
        </a:buClr>
        <a:buSzPct val="100000"/>
        <a:buFont typeface="Monotype Sorts" charset="2"/>
        <a:buChar char="q"/>
        <a:defRPr sz="1400" b="1">
          <a:solidFill>
            <a:srgbClr val="008000"/>
          </a:solidFill>
          <a:latin typeface="+mn-lt"/>
          <a:ea typeface="ヒラギノ角ゴ ProN W3" charset="-128"/>
          <a:cs typeface="ヒラギノ角ゴ ProN W3" charset="-128"/>
          <a:sym typeface="Arial" charset="0"/>
        </a:defRPr>
      </a:lvl6pPr>
      <a:lvl7pPr marL="2903538" indent="-17145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919191"/>
        </a:buClr>
        <a:buSzPct val="100000"/>
        <a:buFont typeface="Monotype Sorts" charset="2"/>
        <a:buChar char="q"/>
        <a:defRPr sz="1400" b="1">
          <a:solidFill>
            <a:srgbClr val="008000"/>
          </a:solidFill>
          <a:latin typeface="+mn-lt"/>
          <a:ea typeface="ヒラギノ角ゴ ProN W3" charset="-128"/>
          <a:cs typeface="ヒラギノ角ゴ ProN W3" charset="-128"/>
          <a:sym typeface="Arial" charset="0"/>
        </a:defRPr>
      </a:lvl7pPr>
      <a:lvl8pPr marL="3360738" indent="-17145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919191"/>
        </a:buClr>
        <a:buSzPct val="100000"/>
        <a:buFont typeface="Monotype Sorts" charset="2"/>
        <a:buChar char="q"/>
        <a:defRPr sz="1400" b="1">
          <a:solidFill>
            <a:srgbClr val="008000"/>
          </a:solidFill>
          <a:latin typeface="+mn-lt"/>
          <a:ea typeface="ヒラギノ角ゴ ProN W3" charset="-128"/>
          <a:cs typeface="ヒラギノ角ゴ ProN W3" charset="-128"/>
          <a:sym typeface="Arial" charset="0"/>
        </a:defRPr>
      </a:lvl8pPr>
      <a:lvl9pPr marL="3817938" indent="-17145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919191"/>
        </a:buClr>
        <a:buSzPct val="100000"/>
        <a:buFont typeface="Monotype Sorts" charset="2"/>
        <a:buChar char="q"/>
        <a:defRPr sz="1400" b="1">
          <a:solidFill>
            <a:srgbClr val="008000"/>
          </a:solidFill>
          <a:latin typeface="+mn-lt"/>
          <a:ea typeface="ヒラギノ角ゴ ProN W3" charset="-128"/>
          <a:cs typeface="ヒラギノ角ゴ ProN W3" charset="-128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9"/>
          <p:cNvSpPr>
            <a:spLocks/>
          </p:cNvSpPr>
          <p:nvPr/>
        </p:nvSpPr>
        <p:spPr bwMode="auto">
          <a:xfrm>
            <a:off x="3612284" y="6154738"/>
            <a:ext cx="2865627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 dirty="0" smtClean="0">
                <a:solidFill>
                  <a:srgbClr val="0235AD"/>
                </a:solidFill>
                <a:latin typeface="Arial" pitchFamily="1" charset="0"/>
                <a:ea typeface="Arial" pitchFamily="1" charset="0"/>
                <a:cs typeface="Arial" pitchFamily="1" charset="0"/>
                <a:sym typeface="Arial" pitchFamily="1" charset="0"/>
              </a:rPr>
              <a:t>GFOI SDCG#5</a:t>
            </a:r>
          </a:p>
          <a:p>
            <a:pPr marL="39688" algn="ctr"/>
            <a:r>
              <a:rPr lang="en-US" sz="1600" dirty="0" smtClean="0">
                <a:solidFill>
                  <a:srgbClr val="0235AD"/>
                </a:solidFill>
                <a:latin typeface="Arial" pitchFamily="1" charset="0"/>
                <a:ea typeface="Arial" pitchFamily="1" charset="0"/>
                <a:cs typeface="Arial" pitchFamily="1" charset="0"/>
                <a:sym typeface="Arial" pitchFamily="1" charset="0"/>
              </a:rPr>
              <a:t>Frascati, Italy, Feb 24-26, 2014</a:t>
            </a:r>
            <a:endParaRPr lang="en-US" sz="1600" dirty="0">
              <a:solidFill>
                <a:srgbClr val="0235AD"/>
              </a:solidFill>
              <a:latin typeface="Arial" pitchFamily="1" charset="0"/>
              <a:ea typeface="Arial" pitchFamily="1" charset="0"/>
              <a:cs typeface="Arial" pitchFamily="1" charset="0"/>
              <a:sym typeface="Arial" pitchFamily="1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812" y="152401"/>
            <a:ext cx="9601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74612" y="1065212"/>
            <a:ext cx="9747250" cy="1588"/>
          </a:xfrm>
          <a:prstGeom prst="line">
            <a:avLst/>
          </a:prstGeom>
          <a:noFill/>
          <a:ln w="539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pic>
        <p:nvPicPr>
          <p:cNvPr id="6" name="図 25" descr="jaxa_log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4716" y="5019600"/>
            <a:ext cx="1575292" cy="92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図 8" descr="2Akaru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799" y="152400"/>
            <a:ext cx="29184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912812" y="1905000"/>
            <a:ext cx="8153400" cy="2451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marL="39688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1" charset="0"/>
              </a:rPr>
              <a:t>ALOS-2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1" charset="0"/>
              </a:rPr>
              <a:t>Mission Status and </a:t>
            </a:r>
          </a:p>
          <a:p>
            <a:pPr marL="39688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1" charset="0"/>
              </a:rPr>
              <a:t>Basic Observation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1" charset="0"/>
              </a:rPr>
              <a:t> Scenario (BOS)</a:t>
            </a:r>
          </a:p>
          <a:p>
            <a:pPr marL="39688" algn="ctr"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1" charset="0"/>
              </a:rPr>
              <a:t>+ relevance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1" charset="0"/>
              </a:rPr>
              <a:t> for Ag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1" charset="0"/>
              </a:rPr>
              <a:t/>
            </a:r>
            <a:b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1" charset="0"/>
              </a:rPr>
            </a:b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1" charset="0"/>
              </a:rPr>
              <a:t/>
            </a:r>
            <a:b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1" charset="0"/>
              </a:rPr>
            </a:b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1" charset="0"/>
              </a:rPr>
              <a:t>Masanobu Shimada</a:t>
            </a:r>
            <a:r>
              <a:rPr lang="en-US" sz="2000" i="1" kern="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  <a:sym typeface="Arial" pitchFamily="1" charset="0"/>
              </a:rPr>
              <a:t>, Shin-ichi Sobue,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1" charset="0"/>
              </a:rPr>
              <a:t>Shinichi Suzuki,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1" charset="0"/>
              </a:rPr>
              <a:t>Fumi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1" charset="0"/>
              </a:rPr>
              <a:t>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1" charset="0"/>
              </a:rPr>
              <a:t>Ohgushi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1" charset="0"/>
              </a:rPr>
              <a:t>, </a:t>
            </a:r>
          </a:p>
          <a:p>
            <a:pPr marL="39688" algn="ctr">
              <a:defRPr/>
            </a:pPr>
            <a:r>
              <a:rPr lang="en-US" sz="2000" i="1" kern="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  <a:sym typeface="Arial" pitchFamily="1" charset="0"/>
              </a:rPr>
              <a:t>Hiroki Nishi, Kaoru </a:t>
            </a:r>
            <a:r>
              <a:rPr lang="en-US" sz="2000" i="1" kern="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  <a:sym typeface="Arial" pitchFamily="1" charset="0"/>
              </a:rPr>
              <a:t>Tsuzuku</a:t>
            </a:r>
            <a:r>
              <a:rPr lang="en-US" sz="2000" i="1" kern="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  <a:sym typeface="Arial" pitchFamily="1" charset="0"/>
              </a:rPr>
              <a:t>, Tomohiro Watanabe, </a:t>
            </a:r>
            <a:r>
              <a:rPr lang="en-US" sz="2000" i="1" kern="0" dirty="0">
                <a:solidFill>
                  <a:srgbClr val="618FFD">
                    <a:lumMod val="50000"/>
                  </a:srgbClr>
                </a:solidFill>
                <a:latin typeface="Arial"/>
                <a:ea typeface="ヒラギノ角ゴ ProN W6"/>
                <a:cs typeface="ヒラギノ角ゴ ProN W6"/>
                <a:sym typeface="Arial" pitchFamily="1" charset="0"/>
              </a:rPr>
              <a:t>Ake </a:t>
            </a:r>
            <a:r>
              <a:rPr lang="en-US" sz="2000" i="1" kern="0" dirty="0" smtClean="0">
                <a:solidFill>
                  <a:srgbClr val="618FFD">
                    <a:lumMod val="50000"/>
                  </a:srgbClr>
                </a:solidFill>
                <a:latin typeface="Arial"/>
                <a:ea typeface="ヒラギノ角ゴ ProN W6"/>
                <a:cs typeface="ヒラギノ角ゴ ProN W6"/>
                <a:sym typeface="Arial" pitchFamily="1" charset="0"/>
              </a:rPr>
              <a:t>Rosenqvist</a:t>
            </a:r>
            <a:endParaRPr lang="en-US" sz="2000" i="1" kern="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  <a:sym typeface="Arial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8"/>
          <p:cNvSpPr>
            <a:spLocks noChangeArrowheads="1"/>
          </p:cNvSpPr>
          <p:nvPr/>
        </p:nvSpPr>
        <p:spPr bwMode="auto">
          <a:xfrm>
            <a:off x="1065929" y="1036960"/>
            <a:ext cx="8638011" cy="194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b="1">
                <a:latin typeface="Arial"/>
                <a:cs typeface="Arial"/>
              </a:rPr>
              <a:t>Global Quad-pol baseline: </a:t>
            </a:r>
            <a:r>
              <a:rPr lang="en-US" altLang="ja-JP" b="1">
                <a:solidFill>
                  <a:srgbClr val="FF0000"/>
                </a:solidFill>
                <a:latin typeface="Arial"/>
                <a:cs typeface="Arial"/>
              </a:rPr>
              <a:t>Asia-RiCE &amp; Pampas annually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ja-JP" sz="2300">
                <a:latin typeface="Arial"/>
                <a:cs typeface="Arial"/>
              </a:rPr>
              <a:t>Temporal repeat: </a:t>
            </a:r>
            <a:r>
              <a:rPr lang="en-US" altLang="ja-JP" sz="2300">
                <a:solidFill>
                  <a:srgbClr val="E46C0A"/>
                </a:solidFill>
                <a:latin typeface="Arial"/>
                <a:cs typeface="Arial"/>
              </a:rPr>
              <a:t>1 cov/ 5 years</a:t>
            </a:r>
          </a:p>
          <a:p>
            <a:pPr>
              <a:spcAft>
                <a:spcPts val="1200"/>
              </a:spcAft>
            </a:pPr>
            <a:r>
              <a:rPr lang="en-US" altLang="ja-JP" sz="2300">
                <a:latin typeface="Arial"/>
                <a:cs typeface="Arial"/>
              </a:rPr>
              <a:t>GSD:  </a:t>
            </a:r>
            <a:r>
              <a:rPr lang="en-US" altLang="ja-JP" sz="2300">
                <a:solidFill>
                  <a:srgbClr val="E46C0A"/>
                </a:solidFill>
                <a:latin typeface="Arial"/>
                <a:cs typeface="Arial"/>
              </a:rPr>
              <a:t>6 m  (off-nadir 25.0°-34.9°)</a:t>
            </a:r>
          </a:p>
          <a:p>
            <a:pPr>
              <a:spcAft>
                <a:spcPts val="1200"/>
              </a:spcAft>
            </a:pPr>
            <a:r>
              <a:rPr lang="en-US" altLang="ja-JP" sz="2300">
                <a:latin typeface="Arial"/>
                <a:cs typeface="Arial"/>
              </a:rPr>
              <a:t>Mode: </a:t>
            </a:r>
            <a:r>
              <a:rPr lang="en-US" altLang="ja-JP" sz="2300">
                <a:solidFill>
                  <a:srgbClr val="E46C0A"/>
                </a:solidFill>
                <a:latin typeface="Arial"/>
                <a:cs typeface="Arial"/>
              </a:rPr>
              <a:t>Stripmap Quad-pol (HH+HV+VV+VH) </a:t>
            </a:r>
          </a:p>
        </p:txBody>
      </p:sp>
      <p:sp>
        <p:nvSpPr>
          <p:cNvPr id="41986" name="スライド番号プレースホル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97025" y="6356351"/>
            <a:ext cx="2310659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8B45ED-A9A9-DB45-A6F1-920534956CB1}" type="slidenum">
              <a:rPr lang="ja-JP" altLang="en-US" sz="1200">
                <a:solidFill>
                  <a:srgbClr val="898989"/>
                </a:solidFill>
                <a:latin typeface="Arial"/>
                <a:cs typeface="Arial"/>
              </a:rPr>
              <a:pPr eaLnBrk="1" hangingPunct="1"/>
              <a:t>10</a:t>
            </a:fld>
            <a:endParaRPr lang="en-US" altLang="ja-JP" sz="1200">
              <a:solidFill>
                <a:srgbClr val="898989"/>
              </a:solidFill>
              <a:latin typeface="Arial"/>
              <a:cs typeface="Arial"/>
            </a:endParaRPr>
          </a:p>
        </p:txBody>
      </p:sp>
      <p:sp>
        <p:nvSpPr>
          <p:cNvPr id="41987" name="Rectangle 10"/>
          <p:cNvSpPr>
            <a:spLocks noChangeArrowheads="1"/>
          </p:cNvSpPr>
          <p:nvPr/>
        </p:nvSpPr>
        <p:spPr bwMode="auto">
          <a:xfrm>
            <a:off x="507176" y="6480176"/>
            <a:ext cx="868560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1700">
                <a:latin typeface="Arial"/>
                <a:cs typeface="Arial"/>
              </a:rPr>
              <a:t>* 5 years required for global coverage in 6m QP mode </a:t>
            </a:r>
          </a:p>
        </p:txBody>
      </p:sp>
      <p:pic>
        <p:nvPicPr>
          <p:cNvPr id="41988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" t="8208" r="3123" b="6973"/>
          <a:stretch>
            <a:fillRect/>
          </a:stretch>
        </p:blipFill>
        <p:spPr bwMode="auto">
          <a:xfrm>
            <a:off x="6589850" y="4748214"/>
            <a:ext cx="2417252" cy="1417637"/>
          </a:xfrm>
          <a:prstGeom prst="rect">
            <a:avLst/>
          </a:prstGeom>
          <a:noFill/>
          <a:ln w="19050">
            <a:solidFill>
              <a:srgbClr val="CC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Rectangle 10"/>
          <p:cNvSpPr>
            <a:spLocks noChangeArrowheads="1"/>
          </p:cNvSpPr>
          <p:nvPr/>
        </p:nvSpPr>
        <p:spPr bwMode="auto">
          <a:xfrm>
            <a:off x="6134250" y="6165850"/>
            <a:ext cx="3261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ja-JP" sz="1600">
                <a:solidFill>
                  <a:srgbClr val="CC0000"/>
                </a:solidFill>
                <a:latin typeface="Arial"/>
                <a:cs typeface="Arial"/>
              </a:rPr>
              <a:t>     Areas observed every year</a:t>
            </a:r>
          </a:p>
        </p:txBody>
      </p:sp>
      <p:pic>
        <p:nvPicPr>
          <p:cNvPr id="41990" name="図 9" descr="asc_2014012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" t="7663" r="3255" b="7726"/>
          <a:stretch>
            <a:fillRect/>
          </a:stretch>
        </p:blipFill>
        <p:spPr bwMode="auto">
          <a:xfrm>
            <a:off x="675662" y="3016993"/>
            <a:ext cx="2482583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図 10" descr="asc_2014022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t="7581" r="3276" b="7262"/>
          <a:stretch>
            <a:fillRect/>
          </a:stretch>
        </p:blipFill>
        <p:spPr bwMode="auto">
          <a:xfrm>
            <a:off x="6550307" y="3016994"/>
            <a:ext cx="244648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図 11" descr="asc_201402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7631" r="3239" b="7014"/>
          <a:stretch>
            <a:fillRect/>
          </a:stretch>
        </p:blipFill>
        <p:spPr bwMode="auto">
          <a:xfrm>
            <a:off x="3591494" y="3016993"/>
            <a:ext cx="24516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図 12" descr="asc_2014032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" t="7184" r="3064" b="7230"/>
          <a:stretch>
            <a:fillRect/>
          </a:stretch>
        </p:blipFill>
        <p:spPr bwMode="auto">
          <a:xfrm>
            <a:off x="3553671" y="4760914"/>
            <a:ext cx="25668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図 13" descr="asc_20140307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" t="7243" r="3355" b="6229"/>
          <a:stretch>
            <a:fillRect/>
          </a:stretch>
        </p:blipFill>
        <p:spPr bwMode="auto">
          <a:xfrm>
            <a:off x="675662" y="4760913"/>
            <a:ext cx="252040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5" name="Rectangle 10"/>
          <p:cNvSpPr>
            <a:spLocks noChangeArrowheads="1"/>
          </p:cNvSpPr>
          <p:nvPr/>
        </p:nvSpPr>
        <p:spPr bwMode="auto">
          <a:xfrm>
            <a:off x="1313500" y="4385418"/>
            <a:ext cx="13771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1600">
                <a:latin typeface="Arial"/>
                <a:cs typeface="Arial"/>
              </a:rPr>
              <a:t>1</a:t>
            </a:r>
            <a:r>
              <a:rPr lang="en-US" altLang="ja-JP" sz="1600" baseline="30000">
                <a:latin typeface="Arial"/>
                <a:cs typeface="Arial"/>
              </a:rPr>
              <a:t>st</a:t>
            </a:r>
            <a:r>
              <a:rPr lang="en-US" altLang="ja-JP" sz="1600">
                <a:latin typeface="Arial"/>
                <a:cs typeface="Arial"/>
              </a:rPr>
              <a:t> year</a:t>
            </a:r>
          </a:p>
        </p:txBody>
      </p:sp>
      <p:sp>
        <p:nvSpPr>
          <p:cNvPr id="41996" name="Rectangle 10"/>
          <p:cNvSpPr>
            <a:spLocks noChangeArrowheads="1"/>
          </p:cNvSpPr>
          <p:nvPr/>
        </p:nvSpPr>
        <p:spPr bwMode="auto">
          <a:xfrm>
            <a:off x="3937061" y="4385418"/>
            <a:ext cx="17278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1600">
                <a:latin typeface="Arial"/>
                <a:cs typeface="Arial"/>
              </a:rPr>
              <a:t>2</a:t>
            </a:r>
            <a:r>
              <a:rPr lang="en-US" altLang="ja-JP" sz="1600" baseline="30000">
                <a:latin typeface="Arial"/>
                <a:cs typeface="Arial"/>
              </a:rPr>
              <a:t>nd</a:t>
            </a:r>
            <a:r>
              <a:rPr lang="en-US" altLang="ja-JP" sz="1600">
                <a:latin typeface="Arial"/>
                <a:cs typeface="Arial"/>
              </a:rPr>
              <a:t> year</a:t>
            </a:r>
          </a:p>
        </p:txBody>
      </p:sp>
      <p:sp>
        <p:nvSpPr>
          <p:cNvPr id="41997" name="Rectangle 10"/>
          <p:cNvSpPr>
            <a:spLocks noChangeArrowheads="1"/>
          </p:cNvSpPr>
          <p:nvPr/>
        </p:nvSpPr>
        <p:spPr bwMode="auto">
          <a:xfrm>
            <a:off x="6901031" y="4385419"/>
            <a:ext cx="1877411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1600">
                <a:latin typeface="Arial"/>
                <a:cs typeface="Arial"/>
              </a:rPr>
              <a:t>3</a:t>
            </a:r>
            <a:r>
              <a:rPr lang="en-US" altLang="ja-JP" sz="1600" baseline="30000">
                <a:latin typeface="Arial"/>
                <a:cs typeface="Arial"/>
              </a:rPr>
              <a:t>rd</a:t>
            </a:r>
            <a:r>
              <a:rPr lang="en-US" altLang="ja-JP" sz="1600">
                <a:latin typeface="Arial"/>
                <a:cs typeface="Arial"/>
              </a:rPr>
              <a:t> year</a:t>
            </a:r>
          </a:p>
        </p:txBody>
      </p:sp>
      <p:sp>
        <p:nvSpPr>
          <p:cNvPr id="41998" name="Rectangle 10"/>
          <p:cNvSpPr>
            <a:spLocks noChangeArrowheads="1"/>
          </p:cNvSpPr>
          <p:nvPr/>
        </p:nvSpPr>
        <p:spPr bwMode="auto">
          <a:xfrm>
            <a:off x="1052175" y="6165850"/>
            <a:ext cx="17278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1600">
                <a:latin typeface="Arial"/>
                <a:cs typeface="Arial"/>
              </a:rPr>
              <a:t> 4</a:t>
            </a:r>
            <a:r>
              <a:rPr lang="en-US" altLang="ja-JP" sz="1600" baseline="30000">
                <a:latin typeface="Arial"/>
                <a:cs typeface="Arial"/>
              </a:rPr>
              <a:t>th</a:t>
            </a:r>
            <a:r>
              <a:rPr lang="en-US" altLang="ja-JP" sz="1600">
                <a:latin typeface="Arial"/>
                <a:cs typeface="Arial"/>
              </a:rPr>
              <a:t> year </a:t>
            </a:r>
          </a:p>
        </p:txBody>
      </p:sp>
      <p:sp>
        <p:nvSpPr>
          <p:cNvPr id="41999" name="Rectangle 10"/>
          <p:cNvSpPr>
            <a:spLocks noChangeArrowheads="1"/>
          </p:cNvSpPr>
          <p:nvPr/>
        </p:nvSpPr>
        <p:spPr bwMode="auto">
          <a:xfrm>
            <a:off x="4170878" y="6115050"/>
            <a:ext cx="137539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1600">
                <a:latin typeface="Arial"/>
                <a:cs typeface="Arial"/>
              </a:rPr>
              <a:t>5</a:t>
            </a:r>
            <a:r>
              <a:rPr lang="en-US" altLang="ja-JP" sz="1600" baseline="30000">
                <a:latin typeface="Arial"/>
                <a:cs typeface="Arial"/>
              </a:rPr>
              <a:t>th</a:t>
            </a:r>
            <a:r>
              <a:rPr lang="en-US" altLang="ja-JP" sz="1600">
                <a:latin typeface="Arial"/>
                <a:cs typeface="Arial"/>
              </a:rPr>
              <a:t> year</a:t>
            </a:r>
          </a:p>
        </p:txBody>
      </p:sp>
    </p:spTree>
    <p:extLst>
      <p:ext uri="{BB962C8B-B14F-4D97-AF65-F5344CB8AC3E}">
        <p14:creationId xmlns:p14="http://schemas.microsoft.com/office/powerpoint/2010/main" val="3866702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67" y="1916832"/>
            <a:ext cx="9001125" cy="19796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078805" y="6317382"/>
            <a:ext cx="80200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2000">
                <a:latin typeface="Arial"/>
                <a:cs typeface="Arial"/>
              </a:rPr>
              <a:t>* 3m SP and 6m QP modes require 3 and 5 years for global coverage</a:t>
            </a:r>
          </a:p>
        </p:txBody>
      </p:sp>
      <p:sp>
        <p:nvSpPr>
          <p:cNvPr id="9" name="スライド番号プレースホルダ 3"/>
          <p:cNvSpPr txBox="1">
            <a:spLocks/>
          </p:cNvSpPr>
          <p:nvPr/>
        </p:nvSpPr>
        <p:spPr bwMode="auto">
          <a:xfrm>
            <a:off x="6789042" y="6284044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Times New Roman" pitchFamily="1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ヒラギノ明朝 ProN W3" pitchFamily="1" charset="-128"/>
                <a:sym typeface="Times New Roman" pitchFamily="1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ヒラギノ明朝 ProN W3" pitchFamily="1" charset="-128"/>
                <a:sym typeface="Times New Roman" pitchFamily="1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ヒラギノ明朝 ProN W3" pitchFamily="1" charset="-128"/>
                <a:sym typeface="Times New Roman" pitchFamily="1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ヒラギノ明朝 ProN W3" pitchFamily="1" charset="-128"/>
                <a:sym typeface="Times New Roman" pitchFamily="1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ヒラギノ明朝 ProN W3" pitchFamily="1" charset="-128"/>
                <a:sym typeface="Times New Roman" pitchFamily="1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ヒラギノ明朝 ProN W3" pitchFamily="1" charset="-128"/>
                <a:sym typeface="Times New Roman" pitchFamily="1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ヒラギノ明朝 ProN W3" pitchFamily="1" charset="-128"/>
                <a:sym typeface="Times New Roman" pitchFamily="1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ヒラギノ明朝 ProN W3" pitchFamily="1" charset="-128"/>
                <a:sym typeface="Times New Roman" pitchFamily="1" charset="0"/>
              </a:defRPr>
            </a:lvl9pPr>
          </a:lstStyle>
          <a:p>
            <a:pPr eaLnBrk="1" hangingPunct="1"/>
            <a:fld id="{CCFA02BF-7782-3B45-BFC1-1567A8A4A61B}" type="slidenum">
              <a:rPr lang="ja-JP" altLang="en-US" sz="1200">
                <a:solidFill>
                  <a:srgbClr val="898989"/>
                </a:solidFill>
                <a:latin typeface="Arial"/>
                <a:cs typeface="Arial"/>
              </a:rPr>
              <a:pPr eaLnBrk="1" hangingPunct="1"/>
              <a:t>11</a:t>
            </a:fld>
            <a:endParaRPr lang="en-US" altLang="ja-JP" sz="1200">
              <a:solidFill>
                <a:srgbClr val="898989"/>
              </a:solidFill>
              <a:latin typeface="Arial"/>
              <a:cs typeface="Arial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17" y="4040907"/>
            <a:ext cx="663892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角丸四角形 1"/>
          <p:cNvSpPr/>
          <p:nvPr/>
        </p:nvSpPr>
        <p:spPr>
          <a:xfrm>
            <a:off x="1326455" y="2404194"/>
            <a:ext cx="323850" cy="54133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角丸四角形 14"/>
          <p:cNvSpPr/>
          <p:nvPr/>
        </p:nvSpPr>
        <p:spPr>
          <a:xfrm>
            <a:off x="5600005" y="2383557"/>
            <a:ext cx="684212" cy="54133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" name="角丸四角形 15"/>
          <p:cNvSpPr/>
          <p:nvPr/>
        </p:nvSpPr>
        <p:spPr>
          <a:xfrm>
            <a:off x="4952305" y="2404194"/>
            <a:ext cx="325437" cy="54133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角丸四角形 16"/>
          <p:cNvSpPr/>
          <p:nvPr/>
        </p:nvSpPr>
        <p:spPr>
          <a:xfrm>
            <a:off x="6608067" y="2385144"/>
            <a:ext cx="649288" cy="53975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6" name="角丸四角形 17"/>
          <p:cNvSpPr/>
          <p:nvPr/>
        </p:nvSpPr>
        <p:spPr>
          <a:xfrm>
            <a:off x="1999555" y="3140794"/>
            <a:ext cx="647700" cy="53975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" name="角丸四角形 18"/>
          <p:cNvSpPr/>
          <p:nvPr/>
        </p:nvSpPr>
        <p:spPr>
          <a:xfrm>
            <a:off x="577155" y="5825257"/>
            <a:ext cx="414337" cy="26987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253305" y="5793507"/>
            <a:ext cx="3101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1400" b="1">
                <a:latin typeface="Arial"/>
                <a:cs typeface="Arial"/>
              </a:rPr>
              <a:t>Super sites</a:t>
            </a:r>
            <a:r>
              <a:rPr lang="ja-JP" altLang="en-US" sz="1400" b="1">
                <a:latin typeface="Arial"/>
                <a:cs typeface="Arial"/>
              </a:rPr>
              <a:t> （</a:t>
            </a:r>
            <a:r>
              <a:rPr lang="en-US" altLang="ja-JP" sz="1400" b="1">
                <a:latin typeface="Arial"/>
                <a:cs typeface="Arial"/>
              </a:rPr>
              <a:t>TBD)</a:t>
            </a: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818206" y="1165250"/>
            <a:ext cx="80216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2400" b="1">
                <a:latin typeface="Arial"/>
                <a:cs typeface="Arial"/>
              </a:rPr>
              <a:t>Observation pattern for annual acquisitions</a:t>
            </a:r>
            <a:r>
              <a:rPr lang="en-US" altLang="ja-JP" sz="2400">
                <a:latin typeface="Arial"/>
                <a:cs typeface="Arial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0411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8965" y="1568401"/>
            <a:ext cx="8208911" cy="4308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charset="0"/>
                <a:ea typeface="ＭＳ Ｐゴシック" charset="0"/>
                <a:cs typeface="Arial" charset="0"/>
              </a:rPr>
              <a:t>Pan-tropical, incl. Asia-RiCE regions</a:t>
            </a:r>
          </a:p>
          <a:p>
            <a:endParaRPr lang="en-US" b="1" dirty="0">
              <a:latin typeface="Arial" charset="0"/>
              <a:ea typeface="ＭＳ Ｐゴシック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ScanSAR (100 m HH+HV) 9 times/year (every 42 days)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dirty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Desc: </a:t>
            </a:r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Jan + Feb + Mar/Apr + May + Jun + Jul + Aug/Sep  </a:t>
            </a:r>
          </a:p>
          <a:p>
            <a:pPr lvl="1"/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               + Oct + Nov</a:t>
            </a:r>
            <a:endParaRPr lang="en-US" sz="1000" dirty="0">
              <a:latin typeface="Arial" charset="0"/>
              <a:ea typeface="ＭＳ Ｐゴシック" charset="0"/>
              <a:cs typeface="Arial" charset="0"/>
            </a:endParaRPr>
          </a:p>
          <a:p>
            <a:pPr lvl="1"/>
            <a:endParaRPr lang="en-US" sz="1000" dirty="0">
              <a:latin typeface="Arial" charset="0"/>
              <a:ea typeface="ＭＳ Ｐゴシック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Fine Beam (10 m HH+HV) 6 times/year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Asc: </a:t>
            </a:r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Jan/Feb + Jun/Jul + Aug/Sep + Nov/Dec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dirty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Desc: </a:t>
            </a:r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March-June (</a:t>
            </a:r>
            <a:r>
              <a:rPr lang="en-US" sz="2200" dirty="0" smtClean="0">
                <a:latin typeface="Arial" charset="0"/>
                <a:ea typeface="ＭＳ Ｐゴシック" charset="0"/>
                <a:cs typeface="Arial" charset="0"/>
              </a:rPr>
              <a:t>14-day </a:t>
            </a:r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InSAR pair) </a:t>
            </a:r>
            <a:endParaRPr lang="en-US" sz="1000" dirty="0">
              <a:latin typeface="Arial" charset="0"/>
              <a:ea typeface="ＭＳ Ｐゴシック" charset="0"/>
              <a:cs typeface="Arial" charset="0"/>
            </a:endParaRPr>
          </a:p>
          <a:p>
            <a:pPr marL="800100" lvl="1" indent="-342900">
              <a:buFont typeface="Arial"/>
              <a:buChar char="•"/>
            </a:pPr>
            <a:endParaRPr lang="en-US" sz="1000" dirty="0">
              <a:latin typeface="Arial" charset="0"/>
              <a:ea typeface="ＭＳ Ｐゴシック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Quad-pol (6 m QP) 1 time/year</a:t>
            </a:r>
          </a:p>
          <a:p>
            <a:pPr marL="800100" lvl="2" indent="-342900">
              <a:buFont typeface="Arial"/>
              <a:buChar char="•"/>
            </a:pPr>
            <a:r>
              <a:rPr lang="en-US" sz="2200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Asc: </a:t>
            </a:r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March-May window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15108" y="188640"/>
            <a:ext cx="547260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charset="0"/>
                <a:ea typeface="ＭＳ Ｐゴシック" charset="0"/>
                <a:cs typeface="Arial" charset="0"/>
              </a:rPr>
              <a:t>SUMMARY – PALSAR-2 obs of relevance for 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Ag</a:t>
            </a:r>
            <a:endParaRPr lang="en-US" b="1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34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title"/>
          </p:nvPr>
        </p:nvSpPr>
        <p:spPr>
          <a:xfrm>
            <a:off x="876300" y="2190750"/>
            <a:ext cx="8153400" cy="2451100"/>
          </a:xfrm>
        </p:spPr>
        <p:txBody>
          <a:bodyPr rIns="132080"/>
          <a:lstStyle/>
          <a:p>
            <a:pPr indent="0" eaLnBrk="1" hangingPunct="1"/>
            <a:r>
              <a:rPr lang="en-US" b="0" i="1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b="0" i="1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i="1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i="1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i="1">
                <a:solidFill>
                  <a:schemeClr val="accent1">
                    <a:lumMod val="50000"/>
                  </a:schemeClr>
                </a:solidFill>
              </a:rPr>
              <a:t>Grazie</a:t>
            </a:r>
            <a:br>
              <a:rPr lang="en-US" sz="3600" i="1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0" i="1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b="0" i="1">
                <a:solidFill>
                  <a:schemeClr val="accent1">
                    <a:lumMod val="50000"/>
                  </a:schemeClr>
                </a:solidFill>
              </a:rPr>
            </a:br>
            <a:r>
              <a:rPr lang="ja-JP" altLang="en-US" sz="3200" b="0" i="1">
                <a:solidFill>
                  <a:schemeClr val="accent1">
                    <a:lumMod val="50000"/>
                  </a:schemeClr>
                </a:solidFill>
              </a:rPr>
              <a:t>ありがとう。</a:t>
            </a:r>
            <a:endParaRPr lang="en-US" b="0" i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9"/>
          <p:cNvSpPr>
            <a:spLocks/>
          </p:cNvSpPr>
          <p:nvPr/>
        </p:nvSpPr>
        <p:spPr bwMode="auto">
          <a:xfrm>
            <a:off x="3612284" y="6154738"/>
            <a:ext cx="2865627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 dirty="0" smtClean="0">
                <a:solidFill>
                  <a:srgbClr val="0235AD"/>
                </a:solidFill>
                <a:latin typeface="Arial" pitchFamily="1" charset="0"/>
                <a:ea typeface="Arial" pitchFamily="1" charset="0"/>
                <a:cs typeface="Arial" pitchFamily="1" charset="0"/>
                <a:sym typeface="Arial" pitchFamily="1" charset="0"/>
              </a:rPr>
              <a:t>GFOI SDCG#5</a:t>
            </a:r>
          </a:p>
          <a:p>
            <a:pPr marL="39688" algn="ctr"/>
            <a:r>
              <a:rPr lang="en-US" sz="1600" dirty="0" smtClean="0">
                <a:solidFill>
                  <a:srgbClr val="0235AD"/>
                </a:solidFill>
                <a:latin typeface="Arial" pitchFamily="1" charset="0"/>
                <a:ea typeface="Arial" pitchFamily="1" charset="0"/>
                <a:cs typeface="Arial" pitchFamily="1" charset="0"/>
                <a:sym typeface="Arial" pitchFamily="1" charset="0"/>
              </a:rPr>
              <a:t>Frascati, Italy, Feb 24-26, 2014</a:t>
            </a:r>
            <a:endParaRPr lang="en-US" sz="1600" dirty="0">
              <a:solidFill>
                <a:srgbClr val="0235AD"/>
              </a:solidFill>
              <a:latin typeface="Arial" pitchFamily="1" charset="0"/>
              <a:ea typeface="Arial" pitchFamily="1" charset="0"/>
              <a:cs typeface="Arial" pitchFamily="1" charset="0"/>
              <a:sym typeface="Arial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351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83060" y="385500"/>
            <a:ext cx="622999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kern="0" dirty="0" smtClean="0">
                <a:solidFill>
                  <a:srgbClr val="618FFD">
                    <a:lumMod val="50000"/>
                  </a:srgbClr>
                </a:solidFill>
                <a:latin typeface="Arial"/>
                <a:ea typeface="ヒラギノ角ゴ ProN W6"/>
                <a:cs typeface="ヒラギノ角ゴ ProN W6"/>
                <a:sym typeface="Arial" pitchFamily="1" charset="0"/>
              </a:rPr>
              <a:t>           ALOS</a:t>
            </a:r>
            <a:r>
              <a:rPr lang="en-US" sz="2800" b="1" kern="0" dirty="0">
                <a:solidFill>
                  <a:srgbClr val="618FFD">
                    <a:lumMod val="50000"/>
                  </a:srgbClr>
                </a:solidFill>
                <a:latin typeface="Arial"/>
                <a:ea typeface="ヒラギノ角ゴ ProN W6"/>
                <a:cs typeface="ヒラギノ角ゴ ProN W6"/>
                <a:sym typeface="Arial" pitchFamily="1" charset="0"/>
              </a:rPr>
              <a:t>-2 Mission </a:t>
            </a:r>
            <a:r>
              <a:rPr lang="en-US" sz="2800" b="1" kern="0" dirty="0" smtClean="0">
                <a:solidFill>
                  <a:srgbClr val="618FFD">
                    <a:lumMod val="50000"/>
                  </a:srgbClr>
                </a:solidFill>
                <a:latin typeface="Arial"/>
                <a:ea typeface="ヒラギノ角ゴ ProN W6"/>
                <a:cs typeface="ヒラギノ角ゴ ProN W6"/>
                <a:sym typeface="Arial" pitchFamily="1" charset="0"/>
              </a:rPr>
              <a:t>Status         </a:t>
            </a:r>
            <a:r>
              <a:rPr lang="en-US" sz="2800" b="1" kern="0" dirty="0" smtClean="0">
                <a:solidFill>
                  <a:schemeClr val="bg1"/>
                </a:solidFill>
                <a:latin typeface="Arial"/>
                <a:ea typeface="ヒラギノ角ゴ ProN W6"/>
                <a:cs typeface="ヒラギノ角ゴ ProN W6"/>
                <a:sym typeface="Arial" pitchFamily="1" charset="0"/>
              </a:rPr>
              <a:t>. </a:t>
            </a:r>
            <a:r>
              <a:rPr lang="en-US" sz="2800" b="1" kern="0" dirty="0" smtClean="0">
                <a:solidFill>
                  <a:srgbClr val="618FFD">
                    <a:lumMod val="50000"/>
                  </a:srgbClr>
                </a:solidFill>
                <a:latin typeface="Arial"/>
                <a:ea typeface="ヒラギノ角ゴ ProN W6"/>
                <a:cs typeface="ヒラギノ角ゴ ProN W6"/>
                <a:sym typeface="Arial" pitchFamily="1" charset="0"/>
              </a:rPr>
              <a:t>                   </a:t>
            </a:r>
            <a:endParaRPr lang="en-US" dirty="0"/>
          </a:p>
        </p:txBody>
      </p:sp>
      <p:sp>
        <p:nvSpPr>
          <p:cNvPr id="27" name="コンテンツ プレースホルダ 2"/>
          <p:cNvSpPr>
            <a:spLocks noGrp="1"/>
          </p:cNvSpPr>
          <p:nvPr>
            <p:ph idx="1"/>
          </p:nvPr>
        </p:nvSpPr>
        <p:spPr>
          <a:xfrm>
            <a:off x="558924" y="1628800"/>
            <a:ext cx="8912543" cy="4370388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ja-JP" sz="2400" b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On Feb 19, 2014, ALOS-2 received formal "GO" for launch</a:t>
            </a:r>
          </a:p>
          <a:p>
            <a:pPr>
              <a:spcAft>
                <a:spcPts val="600"/>
              </a:spcAft>
            </a:pPr>
            <a:r>
              <a:rPr lang="en-US" altLang="ja-JP" sz="2400" b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ALOS</a:t>
            </a:r>
            <a:r>
              <a:rPr lang="en-US" altLang="ja-JP" sz="2400" b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-2 scheduled </a:t>
            </a:r>
            <a:r>
              <a:rPr lang="en-US" altLang="ja-JP" sz="2400" b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for launch </a:t>
            </a:r>
            <a:r>
              <a:rPr lang="en-US" altLang="ja-JP" sz="2400" b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in </a:t>
            </a:r>
            <a:r>
              <a:rPr lang="en-US" altLang="ja-JP" sz="2400" b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2014</a:t>
            </a:r>
            <a:endParaRPr lang="en-US" altLang="ja-JP" sz="2400" b="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ja-JP" sz="2400" b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A global systematic acquisition strategy (“Basic Observation Scenario” – BOS) has been developed</a:t>
            </a:r>
          </a:p>
          <a:p>
            <a:pPr>
              <a:spcAft>
                <a:spcPts val="600"/>
              </a:spcAft>
            </a:pPr>
            <a:r>
              <a:rPr lang="en-US" altLang="ja-JP" sz="2400" b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The ALOS-2 BOS will provide continuity of acquisitions with the acquisition strategy of ALOS (2006-2011), but with enhanced image characteristics (spatial resolution, polarisations, radiometric sensitivity).</a:t>
            </a:r>
          </a:p>
          <a:p>
            <a:pPr eaLnBrk="1" hangingPunct="1">
              <a:spcAft>
                <a:spcPts val="600"/>
              </a:spcAft>
            </a:pPr>
            <a:r>
              <a:rPr lang="en-US" altLang="ja-JP" sz="2400" b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The ALOS-2 Data Policy will remain the same as ALOS, but with lower prices.</a:t>
            </a:r>
            <a:endParaRPr lang="en-US" altLang="ja-JP" sz="2400" b="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703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7"/>
          <p:cNvSpPr>
            <a:spLocks noChangeArrowheads="1"/>
          </p:cNvSpPr>
          <p:nvPr/>
        </p:nvSpPr>
        <p:spPr bwMode="auto">
          <a:xfrm>
            <a:off x="291941" y="1219200"/>
            <a:ext cx="612218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 dirty="0">
                <a:latin typeface="Calibri" charset="0"/>
              </a:rPr>
              <a:t>ALOS-2 </a:t>
            </a:r>
            <a:r>
              <a:rPr lang="en-US" altLang="ja-JP" sz="2000" b="1" dirty="0" smtClean="0">
                <a:latin typeface="Calibri" charset="0"/>
              </a:rPr>
              <a:t>satellite</a:t>
            </a:r>
            <a:endParaRPr lang="en-US" altLang="ja-JP" sz="2000" b="1" dirty="0">
              <a:latin typeface="Calibri" charset="0"/>
            </a:endParaRPr>
          </a:p>
          <a:p>
            <a:pPr>
              <a:buBlip>
                <a:blip r:embed="rId3"/>
              </a:buBlip>
            </a:pPr>
            <a:r>
              <a:rPr lang="en-US" altLang="ja-JP" sz="2000" b="1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latin typeface="Calibri" charset="0"/>
              </a:rPr>
              <a:t>Launch 	: </a:t>
            </a:r>
            <a:r>
              <a:rPr lang="en-US" altLang="ja-JP" sz="2000" b="1" dirty="0" smtClean="0">
                <a:solidFill>
                  <a:srgbClr val="FF0000"/>
                </a:solidFill>
                <a:latin typeface="Calibri" charset="0"/>
              </a:rPr>
              <a:t>2014</a:t>
            </a:r>
            <a:endParaRPr lang="en-US" altLang="ja-JP" sz="2000" b="1" dirty="0">
              <a:solidFill>
                <a:srgbClr val="FF0000"/>
              </a:solidFill>
              <a:latin typeface="Calibri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n-US" altLang="ja-JP" sz="2000" dirty="0">
                <a:latin typeface="Calibri" charset="0"/>
              </a:rPr>
              <a:t> Orbit type 	: Sun-synchronous</a:t>
            </a:r>
          </a:p>
          <a:p>
            <a:pPr>
              <a:buFontTx/>
              <a:buBlip>
                <a:blip r:embed="rId3"/>
              </a:buBlip>
            </a:pPr>
            <a:r>
              <a:rPr lang="en-US" altLang="ja-JP" sz="2000" dirty="0">
                <a:latin typeface="Calibri" charset="0"/>
              </a:rPr>
              <a:t>Altitude 	: 628 km +/- 500 m (for reference orbit)</a:t>
            </a:r>
          </a:p>
          <a:p>
            <a:pPr>
              <a:buFontTx/>
              <a:buBlip>
                <a:blip r:embed="rId3"/>
              </a:buBlip>
            </a:pPr>
            <a:r>
              <a:rPr lang="en-US" altLang="ja-JP" sz="2000" dirty="0">
                <a:latin typeface="Calibri" charset="0"/>
              </a:rPr>
              <a:t> Revisit time 	: 14 days</a:t>
            </a:r>
          </a:p>
          <a:p>
            <a:pPr>
              <a:buFontTx/>
              <a:buBlip>
                <a:blip r:embed="rId3"/>
              </a:buBlip>
            </a:pPr>
            <a:r>
              <a:rPr lang="en-US" altLang="ja-JP" sz="2000" dirty="0">
                <a:latin typeface="Calibri" charset="0"/>
              </a:rPr>
              <a:t>LSDN		: 12:00 +/- 15 min</a:t>
            </a:r>
          </a:p>
        </p:txBody>
      </p:sp>
      <p:sp>
        <p:nvSpPr>
          <p:cNvPr id="12" name="正方形/長方形 5"/>
          <p:cNvSpPr>
            <a:spLocks noChangeArrowheads="1"/>
          </p:cNvSpPr>
          <p:nvPr/>
        </p:nvSpPr>
        <p:spPr bwMode="auto">
          <a:xfrm>
            <a:off x="5435908" y="2622551"/>
            <a:ext cx="4235582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Calibri" charset="0"/>
              </a:rPr>
              <a:t>PALSAR-</a:t>
            </a:r>
            <a:r>
              <a:rPr lang="en-US" altLang="ja-JP" sz="2000" b="1" dirty="0" smtClean="0">
                <a:latin typeface="Calibri" charset="0"/>
              </a:rPr>
              <a:t>2 </a:t>
            </a:r>
            <a:endParaRPr lang="en-US" altLang="ja-JP" sz="2000" b="1" dirty="0">
              <a:latin typeface="Calibri" charset="0"/>
            </a:endParaRPr>
          </a:p>
          <a:p>
            <a:pPr>
              <a:buFontTx/>
              <a:buBlip>
                <a:blip r:embed="rId4"/>
              </a:buBlip>
            </a:pPr>
            <a:r>
              <a:rPr lang="en-US" altLang="ja-JP" sz="2000" dirty="0">
                <a:latin typeface="Calibri" charset="0"/>
              </a:rPr>
              <a:t> L-band Synthetic Aperture Radar</a:t>
            </a:r>
          </a:p>
          <a:p>
            <a:pPr>
              <a:buFontTx/>
              <a:buBlip>
                <a:blip r:embed="rId4"/>
              </a:buBlip>
            </a:pPr>
            <a:r>
              <a:rPr lang="en-US" altLang="ja-JP" sz="2000" dirty="0">
                <a:latin typeface="Calibri" charset="0"/>
              </a:rPr>
              <a:t> Active Phased Array Antenna type</a:t>
            </a:r>
          </a:p>
          <a:p>
            <a:r>
              <a:rPr lang="en-US" altLang="ja-JP" sz="2000" dirty="0">
                <a:latin typeface="Calibri" charset="0"/>
              </a:rPr>
              <a:t>    two dimensions scan (range and azimuth)</a:t>
            </a:r>
          </a:p>
          <a:p>
            <a:pPr>
              <a:buFontTx/>
              <a:buBlip>
                <a:blip r:embed="rId4"/>
              </a:buBlip>
            </a:pPr>
            <a:r>
              <a:rPr lang="en-US" altLang="ja-JP" sz="2000" dirty="0">
                <a:latin typeface="Calibri" charset="0"/>
              </a:rPr>
              <a:t> Antenna size : 3m(El) x 10m(Az)</a:t>
            </a:r>
          </a:p>
          <a:p>
            <a:pPr>
              <a:buFontTx/>
              <a:buBlip>
                <a:blip r:embed="rId4"/>
              </a:buBlip>
            </a:pPr>
            <a:r>
              <a:rPr lang="en-US" altLang="ja-JP" sz="2000" dirty="0">
                <a:latin typeface="Calibri" charset="0"/>
              </a:rPr>
              <a:t> Bandwidth : 14 – 84MHz</a:t>
            </a:r>
          </a:p>
          <a:p>
            <a:pPr>
              <a:buFontTx/>
              <a:buBlip>
                <a:blip r:embed="rId4"/>
              </a:buBlip>
            </a:pPr>
            <a:r>
              <a:rPr lang="en-US" altLang="ja-JP" sz="2000" dirty="0">
                <a:latin typeface="Calibri" charset="0"/>
              </a:rPr>
              <a:t> Peak transmit Power  : 5100W</a:t>
            </a:r>
          </a:p>
          <a:p>
            <a:pPr>
              <a:buFontTx/>
              <a:buBlip>
                <a:blip r:embed="rId4"/>
              </a:buBlip>
            </a:pPr>
            <a:r>
              <a:rPr lang="en-US" altLang="ja-JP" sz="2000" dirty="0">
                <a:latin typeface="Calibri" charset="0"/>
              </a:rPr>
              <a:t> Observation swath : 25 – 490km</a:t>
            </a:r>
          </a:p>
          <a:p>
            <a:pPr>
              <a:buFontTx/>
              <a:buBlip>
                <a:blip r:embed="rId4"/>
              </a:buBlip>
            </a:pPr>
            <a:r>
              <a:rPr lang="en-US" altLang="ja-JP" sz="2000" dirty="0">
                <a:latin typeface="Calibri" charset="0"/>
              </a:rPr>
              <a:t> Resolution : Range: 3 m to 100 m</a:t>
            </a:r>
          </a:p>
          <a:p>
            <a:pPr lvl="3"/>
            <a:r>
              <a:rPr lang="en-US" altLang="ja-JP" sz="2000" dirty="0">
                <a:latin typeface="Calibri" charset="0"/>
              </a:rPr>
              <a:t>Azimuth: 1 m to 100 m</a:t>
            </a:r>
          </a:p>
        </p:txBody>
      </p:sp>
      <p:pic>
        <p:nvPicPr>
          <p:cNvPr id="13" name="図 8" descr="2Akaru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3258392"/>
            <a:ext cx="5329678" cy="347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線矢印コネクタ 10"/>
          <p:cNvCxnSpPr/>
          <p:nvPr/>
        </p:nvCxnSpPr>
        <p:spPr>
          <a:xfrm rot="5400000" flipH="1" flipV="1">
            <a:off x="2416962" y="5646118"/>
            <a:ext cx="573087" cy="3696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1"/>
          <p:cNvSpPr txBox="1">
            <a:spLocks noChangeArrowheads="1"/>
          </p:cNvSpPr>
          <p:nvPr/>
        </p:nvSpPr>
        <p:spPr bwMode="auto">
          <a:xfrm>
            <a:off x="1732995" y="6001592"/>
            <a:ext cx="20155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dirty="0">
                <a:latin typeface="Arial" charset="0"/>
                <a:cs typeface="Arial" charset="0"/>
              </a:rPr>
              <a:t>SAR antenna</a:t>
            </a:r>
            <a:endParaRPr lang="ja-JP" altLang="en-US">
              <a:latin typeface="Arial" charset="0"/>
              <a:cs typeface="Arial" charset="0"/>
            </a:endParaRPr>
          </a:p>
        </p:txBody>
      </p:sp>
      <p:grpSp>
        <p:nvGrpSpPr>
          <p:cNvPr id="16" name="グループ化 39"/>
          <p:cNvGrpSpPr>
            <a:grpSpLocks/>
          </p:cNvGrpSpPr>
          <p:nvPr/>
        </p:nvGrpSpPr>
        <p:grpSpPr bwMode="auto">
          <a:xfrm>
            <a:off x="3548513" y="3296491"/>
            <a:ext cx="1392729" cy="1173321"/>
            <a:chOff x="3381283" y="2996589"/>
            <a:chExt cx="1286181" cy="1173845"/>
          </a:xfrm>
        </p:grpSpPr>
        <p:cxnSp>
          <p:nvCxnSpPr>
            <p:cNvPr id="17" name="直線矢印コネクタ 15"/>
            <p:cNvCxnSpPr>
              <a:cxnSpLocks noChangeAspect="1"/>
            </p:cNvCxnSpPr>
            <p:nvPr/>
          </p:nvCxnSpPr>
          <p:spPr>
            <a:xfrm flipV="1">
              <a:off x="3527352" y="3185585"/>
              <a:ext cx="830374" cy="17470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6"/>
            <p:cNvCxnSpPr/>
            <p:nvPr/>
          </p:nvCxnSpPr>
          <p:spPr>
            <a:xfrm>
              <a:off x="3528940" y="3360288"/>
              <a:ext cx="496953" cy="24934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7"/>
            <p:cNvCxnSpPr/>
            <p:nvPr/>
          </p:nvCxnSpPr>
          <p:spPr>
            <a:xfrm rot="5400000">
              <a:off x="3239092" y="3634255"/>
              <a:ext cx="574931" cy="15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8"/>
            <p:cNvSpPr txBox="1"/>
            <p:nvPr/>
          </p:nvSpPr>
          <p:spPr>
            <a:xfrm>
              <a:off x="4402182" y="2996589"/>
              <a:ext cx="265282" cy="2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altLang="ja-JP" sz="1000" dirty="0">
                  <a:latin typeface="Times New Roman" charset="0"/>
                </a:rPr>
                <a:t>X</a:t>
              </a:r>
              <a:endParaRPr lang="ja-JP" altLang="en-US" sz="1000">
                <a:latin typeface="Times New Roman" charset="0"/>
              </a:endParaRPr>
            </a:p>
          </p:txBody>
        </p:sp>
        <p:sp>
          <p:nvSpPr>
            <p:cNvPr id="21" name="テキスト ボックス 19"/>
            <p:cNvSpPr txBox="1"/>
            <p:nvPr/>
          </p:nvSpPr>
          <p:spPr>
            <a:xfrm>
              <a:off x="4024306" y="3514345"/>
              <a:ext cx="274674" cy="2541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altLang="ja-JP" sz="1000" dirty="0">
                  <a:latin typeface="Times New Roman" charset="0"/>
                </a:rPr>
                <a:t>Y</a:t>
              </a:r>
              <a:endParaRPr lang="ja-JP" altLang="en-US" sz="1000">
                <a:latin typeface="Times New Roman" charset="0"/>
              </a:endParaRPr>
            </a:p>
          </p:txBody>
        </p:sp>
        <p:sp>
          <p:nvSpPr>
            <p:cNvPr id="22" name="テキスト ボックス 20"/>
            <p:cNvSpPr txBox="1"/>
            <p:nvPr/>
          </p:nvSpPr>
          <p:spPr>
            <a:xfrm>
              <a:off x="3381283" y="3924103"/>
              <a:ext cx="253439" cy="2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altLang="ja-JP" sz="1000" dirty="0">
                  <a:latin typeface="Times New Roman" charset="0"/>
                </a:rPr>
                <a:t>Z</a:t>
              </a:r>
              <a:endParaRPr lang="ja-JP" altLang="en-US" sz="1000">
                <a:latin typeface="Times New Roman" charset="0"/>
              </a:endParaRPr>
            </a:p>
          </p:txBody>
        </p:sp>
      </p:grpSp>
      <p:sp>
        <p:nvSpPr>
          <p:cNvPr id="23" name="テキスト ボックス 11"/>
          <p:cNvSpPr txBox="1">
            <a:spLocks noChangeArrowheads="1"/>
          </p:cNvSpPr>
          <p:nvPr/>
        </p:nvSpPr>
        <p:spPr bwMode="auto">
          <a:xfrm>
            <a:off x="1402900" y="3574860"/>
            <a:ext cx="20667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dirty="0">
                <a:latin typeface="Arial" charset="0"/>
                <a:cs typeface="Arial" charset="0"/>
              </a:rPr>
              <a:t>Solar paddles</a:t>
            </a:r>
            <a:endParaRPr lang="ja-JP" altLang="en-US">
              <a:latin typeface="Arial" charset="0"/>
              <a:cs typeface="Arial" charset="0"/>
            </a:endParaRPr>
          </a:p>
        </p:txBody>
      </p:sp>
      <p:cxnSp>
        <p:nvCxnSpPr>
          <p:cNvPr id="24" name="直線矢印コネクタ 10"/>
          <p:cNvCxnSpPr/>
          <p:nvPr/>
        </p:nvCxnSpPr>
        <p:spPr>
          <a:xfrm>
            <a:off x="2228136" y="4020393"/>
            <a:ext cx="1442443" cy="11430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10"/>
          <p:cNvCxnSpPr/>
          <p:nvPr/>
        </p:nvCxnSpPr>
        <p:spPr>
          <a:xfrm rot="5400000">
            <a:off x="1186949" y="3995099"/>
            <a:ext cx="761999" cy="6601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>
          <a:xfrm>
            <a:off x="5404290" y="1066800"/>
            <a:ext cx="43291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ALOS-2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83060" y="385500"/>
            <a:ext cx="6130579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kern="0" dirty="0" smtClean="0">
                <a:solidFill>
                  <a:srgbClr val="618FFD">
                    <a:lumMod val="50000"/>
                  </a:srgbClr>
                </a:solidFill>
                <a:latin typeface="Arial"/>
                <a:ea typeface="ヒラギノ角ゴ ProN W6"/>
                <a:cs typeface="ヒラギノ角ゴ ProN W6"/>
                <a:sym typeface="Arial" pitchFamily="1" charset="0"/>
              </a:rPr>
              <a:t>           ALOS</a:t>
            </a:r>
            <a:r>
              <a:rPr lang="en-US" sz="2800" b="1" kern="0" dirty="0">
                <a:solidFill>
                  <a:srgbClr val="618FFD">
                    <a:lumMod val="50000"/>
                  </a:srgbClr>
                </a:solidFill>
                <a:latin typeface="Arial"/>
                <a:ea typeface="ヒラギノ角ゴ ProN W6"/>
                <a:cs typeface="ヒラギノ角ゴ ProN W6"/>
                <a:sym typeface="Arial" pitchFamily="1" charset="0"/>
              </a:rPr>
              <a:t>-2 </a:t>
            </a:r>
            <a:r>
              <a:rPr lang="en-US" sz="2800" b="1" kern="0" dirty="0" smtClean="0">
                <a:solidFill>
                  <a:srgbClr val="618FFD">
                    <a:lumMod val="50000"/>
                  </a:srgbClr>
                </a:solidFill>
                <a:latin typeface="Arial"/>
                <a:ea typeface="ヒラギノ角ゴ ProN W6"/>
                <a:cs typeface="ヒラギノ角ゴ ProN W6"/>
                <a:sym typeface="Arial" pitchFamily="1" charset="0"/>
              </a:rPr>
              <a:t>Specifications         </a:t>
            </a:r>
            <a:r>
              <a:rPr lang="en-US" sz="2800" b="1" kern="0" dirty="0" smtClean="0">
                <a:solidFill>
                  <a:schemeClr val="bg1"/>
                </a:solidFill>
                <a:latin typeface="Arial"/>
                <a:ea typeface="ヒラギノ角ゴ ProN W6"/>
                <a:cs typeface="ヒラギノ角ゴ ProN W6"/>
                <a:sym typeface="Arial" pitchFamily="1" charset="0"/>
              </a:rPr>
              <a:t>. </a:t>
            </a:r>
            <a:r>
              <a:rPr lang="en-US" sz="2800" b="1" kern="0" dirty="0" smtClean="0">
                <a:solidFill>
                  <a:srgbClr val="618FFD">
                    <a:lumMod val="50000"/>
                  </a:srgbClr>
                </a:solidFill>
                <a:latin typeface="Arial"/>
                <a:ea typeface="ヒラギノ角ゴ ProN W6"/>
                <a:cs typeface="ヒラギノ角ゴ ProN W6"/>
                <a:sym typeface="Arial" pitchFamily="1" charset="0"/>
              </a:rPr>
              <a:t>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95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83060" y="385500"/>
            <a:ext cx="6130579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kern="0" dirty="0" smtClean="0">
                <a:solidFill>
                  <a:srgbClr val="618FFD">
                    <a:lumMod val="50000"/>
                  </a:srgbClr>
                </a:solidFill>
                <a:latin typeface="Arial"/>
                <a:ea typeface="ヒラギノ角ゴ ProN W6"/>
                <a:cs typeface="ヒラギノ角ゴ ProN W6"/>
                <a:sym typeface="Arial" pitchFamily="1" charset="0"/>
              </a:rPr>
              <a:t>           ALOS</a:t>
            </a:r>
            <a:r>
              <a:rPr lang="en-US" sz="2800" b="1" kern="0" dirty="0">
                <a:solidFill>
                  <a:srgbClr val="618FFD">
                    <a:lumMod val="50000"/>
                  </a:srgbClr>
                </a:solidFill>
                <a:latin typeface="Arial"/>
                <a:ea typeface="ヒラギノ角ゴ ProN W6"/>
                <a:cs typeface="ヒラギノ角ゴ ProN W6"/>
                <a:sym typeface="Arial" pitchFamily="1" charset="0"/>
              </a:rPr>
              <a:t>-2 </a:t>
            </a:r>
            <a:r>
              <a:rPr lang="en-US" sz="2800" b="1" kern="0" dirty="0" smtClean="0">
                <a:solidFill>
                  <a:srgbClr val="618FFD">
                    <a:lumMod val="50000"/>
                  </a:srgbClr>
                </a:solidFill>
                <a:latin typeface="Arial"/>
                <a:ea typeface="ヒラギノ角ゴ ProN W6"/>
                <a:cs typeface="ヒラギノ角ゴ ProN W6"/>
                <a:sym typeface="Arial" pitchFamily="1" charset="0"/>
              </a:rPr>
              <a:t>Specifications         </a:t>
            </a:r>
            <a:r>
              <a:rPr lang="en-US" sz="2800" b="1" kern="0" dirty="0" smtClean="0">
                <a:solidFill>
                  <a:schemeClr val="bg1"/>
                </a:solidFill>
                <a:latin typeface="Arial"/>
                <a:ea typeface="ヒラギノ角ゴ ProN W6"/>
                <a:cs typeface="ヒラギノ角ゴ ProN W6"/>
                <a:sym typeface="Arial" pitchFamily="1" charset="0"/>
              </a:rPr>
              <a:t>. </a:t>
            </a:r>
            <a:r>
              <a:rPr lang="en-US" sz="2800" b="1" kern="0" dirty="0" smtClean="0">
                <a:solidFill>
                  <a:srgbClr val="618FFD">
                    <a:lumMod val="50000"/>
                  </a:srgbClr>
                </a:solidFill>
                <a:latin typeface="Arial"/>
                <a:ea typeface="ヒラギノ角ゴ ProN W6"/>
                <a:cs typeface="ヒラギノ角ゴ ProN W6"/>
                <a:sym typeface="Arial" pitchFamily="1" charset="0"/>
              </a:rPr>
              <a:t>                   </a:t>
            </a:r>
            <a:endParaRPr lang="en-US" dirty="0"/>
          </a:p>
        </p:txBody>
      </p:sp>
      <p:graphicFrame>
        <p:nvGraphicFramePr>
          <p:cNvPr id="6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783292"/>
              </p:ext>
            </p:extLst>
          </p:nvPr>
        </p:nvGraphicFramePr>
        <p:xfrm>
          <a:off x="190837" y="1196752"/>
          <a:ext cx="9521154" cy="2865756"/>
        </p:xfrm>
        <a:graphic>
          <a:graphicData uri="http://schemas.openxmlformats.org/drawingml/2006/table">
            <a:tbl>
              <a:tblPr/>
              <a:tblGrid>
                <a:gridCol w="918074"/>
                <a:gridCol w="139258"/>
                <a:gridCol w="658470"/>
                <a:gridCol w="1270518"/>
                <a:gridCol w="1124383"/>
                <a:gridCol w="1179399"/>
                <a:gridCol w="1139857"/>
                <a:gridCol w="976529"/>
                <a:gridCol w="828674"/>
                <a:gridCol w="1285992"/>
              </a:tblGrid>
              <a:tr h="1841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Spotlight</a:t>
                      </a:r>
                      <a:endParaRPr kumimoji="1" lang="ja-JP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Ultra Fine</a:t>
                      </a:r>
                      <a:endParaRPr kumimoji="1" lang="ja-JP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High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sensitive</a:t>
                      </a:r>
                      <a:endParaRPr kumimoji="1" lang="ja-JP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Fine</a:t>
                      </a:r>
                      <a:endParaRPr kumimoji="1" lang="ja-JP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ScanSAR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nominal</a:t>
                      </a:r>
                      <a:endParaRPr kumimoji="1" lang="ja-JP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ScanSAR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wide</a:t>
                      </a:r>
                      <a:endParaRPr kumimoji="1" lang="ja-JP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33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016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Bandwidth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84MHz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84MHz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42MHz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28MHz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14MHz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28MHz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14MHz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49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Resolution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Rg×Az</a:t>
                      </a:r>
                      <a:r>
                        <a:rPr kumimoji="1" lang="is-I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：</a:t>
                      </a:r>
                      <a:br>
                        <a:rPr kumimoji="1" lang="is-I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3×1m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3m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6m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10m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100m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60m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40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Swath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Rg×Az</a:t>
                      </a:r>
                      <a:r>
                        <a:rPr kumimoji="1" lang="is-I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：</a:t>
                      </a:r>
                      <a:br>
                        <a:rPr kumimoji="1" lang="is-I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25×25km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50km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50km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70km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350km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(5-scan)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490km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(7-scan)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32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Polarization</a:t>
                      </a:r>
                      <a:endParaRPr kumimoji="1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SP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SP/DP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SP/</a:t>
                      </a: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DP</a:t>
                      </a: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/FP/CP</a:t>
                      </a:r>
                      <a:endParaRPr kumimoji="1" lang="is-IS" alt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SP/</a:t>
                      </a: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DP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508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NESZ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-24dB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-24dB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-28dB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-26dB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-26dB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-23dB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-23dB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32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S/A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Rg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25dB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25dB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23dB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25dB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25dB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20dB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113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Az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20dB</a:t>
                      </a: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25dB</a:t>
                      </a: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20dB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23dB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20dB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20dB</a:t>
                      </a: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テキスト ボックス 5"/>
          <p:cNvSpPr txBox="1">
            <a:spLocks noChangeArrowheads="1"/>
          </p:cNvSpPr>
          <p:nvPr/>
        </p:nvSpPr>
        <p:spPr bwMode="auto">
          <a:xfrm>
            <a:off x="165047" y="4549552"/>
            <a:ext cx="9630432" cy="2031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sz="1800" dirty="0">
                <a:latin typeface="Arial" charset="0"/>
                <a:cs typeface="Arial" charset="0"/>
              </a:rPr>
              <a:t>Main applications:</a:t>
            </a:r>
          </a:p>
          <a:p>
            <a:r>
              <a:rPr lang="en-US" altLang="ja-JP" sz="1800" dirty="0">
                <a:solidFill>
                  <a:srgbClr val="0000FF"/>
                </a:solidFill>
                <a:latin typeface="Arial" charset="0"/>
                <a:cs typeface="Arial" charset="0"/>
              </a:rPr>
              <a:t>Fine beam (DP): </a:t>
            </a:r>
            <a:r>
              <a:rPr lang="en-US" altLang="ja-JP" sz="1800" dirty="0">
                <a:solidFill>
                  <a:srgbClr val="FF0000"/>
                </a:solidFill>
                <a:latin typeface="Arial" charset="0"/>
                <a:cs typeface="Arial" charset="0"/>
              </a:rPr>
              <a:t>Forest </a:t>
            </a:r>
            <a:r>
              <a:rPr lang="en-US" altLang="ja-JP" sz="1800" dirty="0">
                <a:solidFill>
                  <a:srgbClr val="0000FF"/>
                </a:solidFill>
                <a:latin typeface="Arial" charset="0"/>
                <a:cs typeface="Arial" charset="0"/>
              </a:rPr>
              <a:t>and land cover monitoring</a:t>
            </a:r>
          </a:p>
          <a:p>
            <a:r>
              <a:rPr lang="en-US" altLang="ja-JP" sz="1800" dirty="0">
                <a:solidFill>
                  <a:srgbClr val="0000FF"/>
                </a:solidFill>
                <a:latin typeface="Arial" charset="0"/>
                <a:cs typeface="Arial" charset="0"/>
              </a:rPr>
              <a:t>ScanSAR  (DP): </a:t>
            </a:r>
            <a:r>
              <a:rPr lang="en-US" altLang="ja-JP" sz="1800" dirty="0">
                <a:solidFill>
                  <a:srgbClr val="FF0000"/>
                </a:solidFill>
                <a:latin typeface="Arial" charset="0"/>
                <a:cs typeface="Arial" charset="0"/>
              </a:rPr>
              <a:t>Rapid deforestation </a:t>
            </a:r>
            <a:r>
              <a:rPr lang="en-US" altLang="ja-JP" sz="1800" dirty="0">
                <a:solidFill>
                  <a:srgbClr val="0000FF"/>
                </a:solidFill>
                <a:latin typeface="Arial" charset="0"/>
                <a:cs typeface="Arial" charset="0"/>
              </a:rPr>
              <a:t>/ wetlands / InSAR (ScanSAR-ScanSAR)</a:t>
            </a:r>
          </a:p>
          <a:p>
            <a:r>
              <a:rPr lang="en-US" altLang="ja-JP" sz="1800" dirty="0" smtClean="0">
                <a:latin typeface="Arial" charset="0"/>
                <a:cs typeface="Arial" charset="0"/>
              </a:rPr>
              <a:t>Spotlight (SP)</a:t>
            </a:r>
            <a:r>
              <a:rPr lang="en-US" altLang="ja-JP" sz="1800" dirty="0">
                <a:latin typeface="Arial" charset="0"/>
                <a:cs typeface="Arial" charset="0"/>
              </a:rPr>
              <a:t>: Emergency observations</a:t>
            </a:r>
          </a:p>
          <a:p>
            <a:r>
              <a:rPr lang="en-US" altLang="ja-JP" sz="1800" dirty="0" smtClean="0">
                <a:latin typeface="Arial" charset="0"/>
                <a:cs typeface="Arial" charset="0"/>
              </a:rPr>
              <a:t>Ultra </a:t>
            </a:r>
            <a:r>
              <a:rPr lang="en-US" altLang="ja-JP" sz="1800" dirty="0">
                <a:latin typeface="Arial" charset="0"/>
                <a:cs typeface="Arial" charset="0"/>
              </a:rPr>
              <a:t>Fine (SP) : Global map, InSAR base mapping</a:t>
            </a:r>
          </a:p>
          <a:p>
            <a:r>
              <a:rPr lang="en-US" altLang="ja-JP" sz="1800" dirty="0">
                <a:latin typeface="Arial" charset="0"/>
                <a:cs typeface="Arial" charset="0"/>
              </a:rPr>
              <a:t>High sensitive (QP): Global map</a:t>
            </a:r>
          </a:p>
          <a:p>
            <a:r>
              <a:rPr lang="en-US" altLang="ja-JP" sz="1800" dirty="0">
                <a:latin typeface="Arial" charset="0"/>
                <a:cs typeface="Arial" charset="0"/>
              </a:rPr>
              <a:t>ScanSAR wide (SP) : Polar ice</a:t>
            </a:r>
          </a:p>
        </p:txBody>
      </p:sp>
      <p:sp>
        <p:nvSpPr>
          <p:cNvPr id="8" name="テキスト ボックス 6"/>
          <p:cNvSpPr txBox="1">
            <a:spLocks noChangeArrowheads="1"/>
          </p:cNvSpPr>
          <p:nvPr/>
        </p:nvSpPr>
        <p:spPr bwMode="auto">
          <a:xfrm>
            <a:off x="171925" y="4241578"/>
            <a:ext cx="89568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sz="1400" dirty="0">
                <a:solidFill>
                  <a:srgbClr val="0000FF"/>
                </a:solidFill>
                <a:latin typeface="Arial" charset="0"/>
                <a:cs typeface="Arial" charset="0"/>
              </a:rPr>
              <a:t>SP : HH </a:t>
            </a:r>
            <a:r>
              <a:rPr lang="en-US" altLang="ja-JP" sz="1400" dirty="0">
                <a:latin typeface="Arial" charset="0"/>
                <a:cs typeface="Arial" charset="0"/>
              </a:rPr>
              <a:t>or VV or HV , </a:t>
            </a:r>
            <a:r>
              <a:rPr lang="en-US" altLang="ja-JP" sz="1400" dirty="0">
                <a:solidFill>
                  <a:srgbClr val="0000FF"/>
                </a:solidFill>
                <a:latin typeface="Arial" charset="0"/>
                <a:cs typeface="Arial" charset="0"/>
              </a:rPr>
              <a:t>DP : HH+HV </a:t>
            </a:r>
            <a:r>
              <a:rPr lang="en-US" altLang="ja-JP" sz="1400" dirty="0">
                <a:latin typeface="Arial" charset="0"/>
                <a:cs typeface="Arial" charset="0"/>
              </a:rPr>
              <a:t>or VV+VH , </a:t>
            </a:r>
            <a:r>
              <a:rPr lang="en-US" altLang="ja-JP" sz="1400" dirty="0">
                <a:solidFill>
                  <a:srgbClr val="0000FF"/>
                </a:solidFill>
                <a:latin typeface="Arial" charset="0"/>
                <a:cs typeface="Arial" charset="0"/>
              </a:rPr>
              <a:t>FP : HH+HV+VH+VV </a:t>
            </a:r>
            <a:r>
              <a:rPr lang="en-US" altLang="ja-JP" sz="1400" dirty="0">
                <a:latin typeface="Arial" charset="0"/>
                <a:cs typeface="Arial" charset="0"/>
              </a:rPr>
              <a:t>, CP : Compact pol (</a:t>
            </a:r>
            <a:r>
              <a:rPr lang="en-US" altLang="ja-JP" sz="1400" dirty="0">
                <a:solidFill>
                  <a:srgbClr val="000000"/>
                </a:solidFill>
                <a:latin typeface="Arial" charset="0"/>
                <a:cs typeface="Arial" charset="0"/>
              </a:rPr>
              <a:t>Experimental mode)</a:t>
            </a:r>
            <a:endParaRPr lang="ja-JP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03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812" y="152401"/>
            <a:ext cx="8001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74612" y="1065212"/>
            <a:ext cx="9747250" cy="1588"/>
          </a:xfrm>
          <a:prstGeom prst="line">
            <a:avLst/>
          </a:prstGeom>
          <a:noFill/>
          <a:ln w="539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pic>
        <p:nvPicPr>
          <p:cNvPr id="10" name="図 8" descr="2Akaru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2" y="1066800"/>
            <a:ext cx="3276600" cy="213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"/>
          <p:cNvSpPr txBox="1">
            <a:spLocks noChangeArrowheads="1"/>
          </p:cNvSpPr>
          <p:nvPr/>
        </p:nvSpPr>
        <p:spPr bwMode="auto">
          <a:xfrm>
            <a:off x="836612" y="2730500"/>
            <a:ext cx="8153400" cy="2451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marL="39688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1" charset="0"/>
              </a:rPr>
              <a:t>ALOS-2 </a:t>
            </a:r>
            <a:r>
              <a:rPr lang="en-US" sz="2800" b="1" kern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  <a:sym typeface="Arial" pitchFamily="1" charset="0"/>
              </a:rPr>
              <a:t>Observation plan (BOS)</a:t>
            </a:r>
          </a:p>
          <a:p>
            <a:pPr marL="39688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Arial" pitchFamily="1" charset="0"/>
              </a:rPr>
              <a:t>of relevance for </a:t>
            </a:r>
            <a:r>
              <a:rPr lang="en-US" sz="2800" b="1" kern="0" dirty="0">
                <a:solidFill>
                  <a:srgbClr val="000090"/>
                </a:solidFill>
                <a:latin typeface="+mj-lt"/>
                <a:ea typeface="+mj-ea"/>
                <a:cs typeface="+mj-cs"/>
                <a:sym typeface="Arial" pitchFamily="1" charset="0"/>
              </a:rPr>
              <a:t>Ag</a:t>
            </a:r>
            <a:r>
              <a:rPr lang="en-US" sz="2800" b="1" kern="0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Arial" pitchFamily="1" charset="0"/>
              </a:rPr>
              <a:t>riculture</a:t>
            </a:r>
          </a:p>
          <a:p>
            <a:pPr marL="39688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1" charset="0"/>
              </a:rPr>
              <a:t>(as of 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1" charset="0"/>
              </a:rPr>
              <a:t>February 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1" charset="0"/>
              </a:rPr>
              <a:t>2014)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1" charset="0"/>
              </a:rPr>
              <a:t/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1" charset="0"/>
              </a:rPr>
            </a:b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  <a:sym typeface="Arial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27327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スライド番号プレースホル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97025" y="6356351"/>
            <a:ext cx="2310659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283EBC-0938-D04F-8D24-5DB9D420C4BA}" type="slidenum">
              <a:rPr lang="ja-JP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6</a:t>
            </a:fld>
            <a:endParaRPr lang="en-US" altLang="ja-JP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702941" y="1108968"/>
            <a:ext cx="907300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400" b="1">
                <a:latin typeface="Arial"/>
                <a:cs typeface="Arial"/>
              </a:rPr>
              <a:t>ScanSAR regular monitoring: </a:t>
            </a:r>
            <a:r>
              <a:rPr lang="en-US" altLang="ja-JP" b="1">
                <a:solidFill>
                  <a:srgbClr val="FF0000"/>
                </a:solidFill>
                <a:latin typeface="Arial"/>
                <a:cs typeface="Arial"/>
              </a:rPr>
              <a:t>Pan-tropical (incl Asia-RiCE)</a:t>
            </a:r>
            <a:endParaRPr lang="en-US" altLang="ja-JP" sz="2400" b="1">
              <a:latin typeface="Arial"/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US" altLang="ja-JP" sz="2400">
                <a:latin typeface="Arial"/>
                <a:cs typeface="Arial"/>
              </a:rPr>
              <a:t>Temporal repeat: </a:t>
            </a:r>
            <a:r>
              <a:rPr lang="en-US" altLang="ja-JP" sz="2400">
                <a:solidFill>
                  <a:srgbClr val="993300"/>
                </a:solidFill>
                <a:latin typeface="Arial"/>
                <a:cs typeface="Arial"/>
              </a:rPr>
              <a:t>9 cov/year</a:t>
            </a:r>
          </a:p>
          <a:p>
            <a:pPr>
              <a:spcAft>
                <a:spcPts val="1200"/>
              </a:spcAft>
            </a:pPr>
            <a:r>
              <a:rPr lang="en-US" altLang="ja-JP" sz="2400">
                <a:latin typeface="Arial"/>
                <a:cs typeface="Arial"/>
              </a:rPr>
              <a:t>GSD:  </a:t>
            </a:r>
            <a:r>
              <a:rPr lang="en-US" altLang="ja-JP" sz="2400">
                <a:solidFill>
                  <a:srgbClr val="993300"/>
                </a:solidFill>
                <a:latin typeface="Arial"/>
                <a:cs typeface="Arial"/>
              </a:rPr>
              <a:t>100 m  (off-nadir 26.2°-41.8°)</a:t>
            </a:r>
          </a:p>
          <a:p>
            <a:pPr>
              <a:spcAft>
                <a:spcPts val="1200"/>
              </a:spcAft>
            </a:pPr>
            <a:r>
              <a:rPr lang="en-US" altLang="ja-JP" sz="2400">
                <a:latin typeface="Arial"/>
                <a:cs typeface="Arial"/>
              </a:rPr>
              <a:t>Mode: </a:t>
            </a:r>
            <a:r>
              <a:rPr lang="en-US" altLang="ja-JP" sz="2400">
                <a:solidFill>
                  <a:srgbClr val="993300"/>
                </a:solidFill>
                <a:latin typeface="Arial"/>
                <a:cs typeface="Arial"/>
              </a:rPr>
              <a:t>ScanSAR 350</a:t>
            </a:r>
            <a:r>
              <a:rPr lang="en-US" altLang="ja-JP">
                <a:solidFill>
                  <a:srgbClr val="993300"/>
                </a:solidFill>
                <a:latin typeface="Arial"/>
                <a:cs typeface="Arial"/>
              </a:rPr>
              <a:t>km</a:t>
            </a:r>
            <a:r>
              <a:rPr lang="en-US" altLang="ja-JP" sz="2400">
                <a:solidFill>
                  <a:srgbClr val="993300"/>
                </a:solidFill>
                <a:latin typeface="Arial"/>
                <a:cs typeface="Arial"/>
              </a:rPr>
              <a:t> Dual-pol (HH+HV)</a:t>
            </a:r>
          </a:p>
        </p:txBody>
      </p:sp>
      <p:pic>
        <p:nvPicPr>
          <p:cNvPr id="17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" t="7378" r="3127" b="7306"/>
          <a:stretch>
            <a:fillRect/>
          </a:stretch>
        </p:blipFill>
        <p:spPr bwMode="auto">
          <a:xfrm>
            <a:off x="2302218" y="3267875"/>
            <a:ext cx="5529514" cy="318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841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8"/>
          <p:cNvSpPr>
            <a:spLocks noChangeArrowheads="1"/>
          </p:cNvSpPr>
          <p:nvPr/>
        </p:nvSpPr>
        <p:spPr bwMode="auto">
          <a:xfrm>
            <a:off x="1294589" y="1124744"/>
            <a:ext cx="848135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400" b="1">
                <a:latin typeface="Arial"/>
                <a:cs typeface="Arial"/>
              </a:rPr>
              <a:t>Forest monitoring: </a:t>
            </a:r>
            <a:r>
              <a:rPr lang="en-US" altLang="ja-JP" sz="2400" b="1">
                <a:solidFill>
                  <a:srgbClr val="FF0000"/>
                </a:solidFill>
                <a:latin typeface="Arial"/>
                <a:cs typeface="Arial"/>
              </a:rPr>
              <a:t>Pan-tropical (incl Asia-RiCE)</a:t>
            </a:r>
            <a:endParaRPr lang="en-US" altLang="ja-JP" sz="2400" b="1">
              <a:latin typeface="Arial"/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US" altLang="ja-JP" sz="2400">
                <a:latin typeface="Arial"/>
                <a:cs typeface="Arial"/>
              </a:rPr>
              <a:t>Temporal repeat: </a:t>
            </a:r>
            <a:r>
              <a:rPr lang="en-US" altLang="ja-JP" sz="2400">
                <a:solidFill>
                  <a:srgbClr val="0000FF"/>
                </a:solidFill>
                <a:latin typeface="Arial"/>
                <a:cs typeface="Arial"/>
              </a:rPr>
              <a:t>6 cov/year</a:t>
            </a:r>
          </a:p>
          <a:p>
            <a:pPr>
              <a:spcAft>
                <a:spcPts val="1200"/>
              </a:spcAft>
              <a:buFont typeface="Arial" charset="0"/>
              <a:buNone/>
            </a:pPr>
            <a:r>
              <a:rPr lang="en-US" altLang="ja-JP" sz="2400">
                <a:latin typeface="Arial"/>
                <a:cs typeface="Arial"/>
              </a:rPr>
              <a:t>GSD:  </a:t>
            </a:r>
            <a:r>
              <a:rPr lang="en-US" altLang="ja-JP" sz="2400">
                <a:solidFill>
                  <a:srgbClr val="0000FF"/>
                </a:solidFill>
                <a:latin typeface="Arial"/>
                <a:cs typeface="Arial"/>
              </a:rPr>
              <a:t>10 m  (off-nadir 28.2°-36.2°)</a:t>
            </a:r>
          </a:p>
          <a:p>
            <a:pPr>
              <a:spcAft>
                <a:spcPts val="1200"/>
              </a:spcAft>
            </a:pPr>
            <a:r>
              <a:rPr lang="en-US" altLang="ja-JP" sz="2400">
                <a:latin typeface="Arial"/>
                <a:cs typeface="Arial"/>
              </a:rPr>
              <a:t>Mode: </a:t>
            </a:r>
            <a:r>
              <a:rPr lang="en-US" altLang="ja-JP" sz="2400">
                <a:solidFill>
                  <a:srgbClr val="0000FF"/>
                </a:solidFill>
                <a:latin typeface="Arial"/>
                <a:cs typeface="Arial"/>
              </a:rPr>
              <a:t>Stripmap</a:t>
            </a:r>
            <a:r>
              <a:rPr lang="en-US" altLang="ja-JP" sz="2400">
                <a:latin typeface="Arial"/>
                <a:cs typeface="Arial"/>
              </a:rPr>
              <a:t> </a:t>
            </a:r>
            <a:r>
              <a:rPr lang="en-US" altLang="ja-JP" sz="2400">
                <a:solidFill>
                  <a:srgbClr val="0000FF"/>
                </a:solidFill>
                <a:latin typeface="Arial"/>
                <a:cs typeface="Arial"/>
              </a:rPr>
              <a:t>Dual-pol (HH+HV/28MHz)</a:t>
            </a:r>
          </a:p>
        </p:txBody>
      </p:sp>
      <p:sp>
        <p:nvSpPr>
          <p:cNvPr id="44034" name="スライド番号プレースホル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97025" y="6356351"/>
            <a:ext cx="2310659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CE065AE-4B82-9344-A87E-3AA94779A2B9}" type="slidenum">
              <a:rPr lang="ja-JP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7</a:t>
            </a:fld>
            <a:endParaRPr lang="en-US" altLang="ja-JP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44035" name="Picture 14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626" y="3210644"/>
            <a:ext cx="5587531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prstDash val="dashDot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890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9"/>
          <p:cNvSpPr>
            <a:spLocks noChangeArrowheads="1"/>
          </p:cNvSpPr>
          <p:nvPr/>
        </p:nvSpPr>
        <p:spPr bwMode="auto">
          <a:xfrm>
            <a:off x="1065930" y="1143000"/>
            <a:ext cx="863801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800" b="1">
                <a:latin typeface="Arial"/>
                <a:cs typeface="Arial"/>
              </a:rPr>
              <a:t>Global baseline: </a:t>
            </a:r>
            <a:r>
              <a:rPr lang="en-US" altLang="ja-JP" sz="2800">
                <a:solidFill>
                  <a:srgbClr val="FF0000"/>
                </a:solidFill>
                <a:latin typeface="Arial"/>
                <a:cs typeface="Arial"/>
              </a:rPr>
              <a:t>certain additional Ag coverage</a:t>
            </a:r>
            <a:endParaRPr lang="en-US" altLang="ja-JP" sz="2800">
              <a:latin typeface="Arial"/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US" altLang="ja-JP" sz="2400">
                <a:latin typeface="Arial"/>
                <a:cs typeface="Arial"/>
              </a:rPr>
              <a:t>Temporal repeat: </a:t>
            </a:r>
            <a:r>
              <a:rPr lang="en-US" altLang="ja-JP" sz="2400">
                <a:solidFill>
                  <a:srgbClr val="0000FF"/>
                </a:solidFill>
                <a:latin typeface="Arial"/>
                <a:cs typeface="Arial"/>
              </a:rPr>
              <a:t>2 cov/year</a:t>
            </a:r>
          </a:p>
          <a:p>
            <a:pPr>
              <a:spcAft>
                <a:spcPts val="1200"/>
              </a:spcAft>
            </a:pPr>
            <a:r>
              <a:rPr lang="en-US" altLang="ja-JP" sz="2400">
                <a:latin typeface="Arial"/>
                <a:cs typeface="Arial"/>
              </a:rPr>
              <a:t>GSD: </a:t>
            </a:r>
            <a:r>
              <a:rPr lang="en-US" altLang="ja-JP" sz="2400">
                <a:solidFill>
                  <a:srgbClr val="0000FF"/>
                </a:solidFill>
                <a:latin typeface="Arial"/>
                <a:cs typeface="Arial"/>
              </a:rPr>
              <a:t>10 m (off-nadir 28.2°-36.2°)</a:t>
            </a:r>
          </a:p>
          <a:p>
            <a:pPr>
              <a:spcAft>
                <a:spcPts val="1200"/>
              </a:spcAft>
            </a:pPr>
            <a:r>
              <a:rPr lang="en-US" altLang="ja-JP" sz="2400">
                <a:latin typeface="Arial"/>
                <a:cs typeface="Arial"/>
              </a:rPr>
              <a:t>Mode: </a:t>
            </a:r>
            <a:r>
              <a:rPr lang="en-US" altLang="ja-JP" sz="2400">
                <a:solidFill>
                  <a:srgbClr val="0000FF"/>
                </a:solidFill>
                <a:latin typeface="Arial"/>
                <a:cs typeface="Arial"/>
              </a:rPr>
              <a:t>Stripmap Dual-pol (HH+HV/28MHz)</a:t>
            </a:r>
          </a:p>
        </p:txBody>
      </p:sp>
      <p:sp>
        <p:nvSpPr>
          <p:cNvPr id="7" name="正方形/長方形 26"/>
          <p:cNvSpPr/>
          <p:nvPr/>
        </p:nvSpPr>
        <p:spPr>
          <a:xfrm>
            <a:off x="7697041" y="6019801"/>
            <a:ext cx="209747" cy="193675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ja-JP" sz="110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正方形/長方形 27"/>
          <p:cNvSpPr/>
          <p:nvPr/>
        </p:nvSpPr>
        <p:spPr>
          <a:xfrm>
            <a:off x="7697041" y="6315075"/>
            <a:ext cx="209747" cy="171450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ja-JP" sz="110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2" name="Rectangle 8"/>
          <p:cNvSpPr>
            <a:spLocks noChangeArrowheads="1"/>
          </p:cNvSpPr>
          <p:nvPr/>
        </p:nvSpPr>
        <p:spPr bwMode="auto">
          <a:xfrm>
            <a:off x="7982434" y="5867401"/>
            <a:ext cx="8045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>
                <a:cs typeface="Arial" charset="0"/>
              </a:rPr>
              <a:t>Prio 1</a:t>
            </a:r>
          </a:p>
          <a:p>
            <a:r>
              <a:rPr lang="en-US" altLang="ja-JP" sz="2000">
                <a:cs typeface="Arial" charset="0"/>
              </a:rPr>
              <a:t>Prio 2</a:t>
            </a:r>
          </a:p>
        </p:txBody>
      </p:sp>
      <p:pic>
        <p:nvPicPr>
          <p:cNvPr id="37894" name="Picture 14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711" y="3141664"/>
            <a:ext cx="5264314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prstDash val="dashDot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050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9"/>
          <p:cNvSpPr>
            <a:spLocks noChangeArrowheads="1"/>
          </p:cNvSpPr>
          <p:nvPr/>
        </p:nvSpPr>
        <p:spPr bwMode="auto">
          <a:xfrm>
            <a:off x="1065930" y="1143000"/>
            <a:ext cx="7542308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800" b="1">
                <a:latin typeface="Arial"/>
                <a:cs typeface="Arial"/>
              </a:rPr>
              <a:t>Global land areas – VHR baseline mapping</a:t>
            </a:r>
          </a:p>
          <a:p>
            <a:pPr>
              <a:spcAft>
                <a:spcPts val="1200"/>
              </a:spcAft>
            </a:pPr>
            <a:r>
              <a:rPr lang="en-US" altLang="ja-JP" sz="2400">
                <a:latin typeface="Arial"/>
                <a:cs typeface="Arial"/>
              </a:rPr>
              <a:t>Temporal repeat: </a:t>
            </a:r>
            <a:r>
              <a:rPr lang="en-US" altLang="ja-JP" sz="2400">
                <a:solidFill>
                  <a:srgbClr val="008000"/>
                </a:solidFill>
                <a:latin typeface="Arial"/>
                <a:cs typeface="Arial"/>
              </a:rPr>
              <a:t>1 cov/ 3 years</a:t>
            </a:r>
          </a:p>
          <a:p>
            <a:pPr>
              <a:spcAft>
                <a:spcPts val="1200"/>
              </a:spcAft>
            </a:pPr>
            <a:r>
              <a:rPr lang="en-US" altLang="ja-JP" sz="2400">
                <a:latin typeface="Arial"/>
                <a:cs typeface="Arial"/>
              </a:rPr>
              <a:t>GSD:  </a:t>
            </a:r>
            <a:r>
              <a:rPr lang="en-US" altLang="ja-JP" sz="2400">
                <a:solidFill>
                  <a:srgbClr val="008000"/>
                </a:solidFill>
                <a:latin typeface="Arial"/>
                <a:cs typeface="Arial"/>
              </a:rPr>
              <a:t>3 m (off-nadir 29.1°-38.2°)</a:t>
            </a:r>
          </a:p>
          <a:p>
            <a:pPr>
              <a:spcAft>
                <a:spcPts val="1200"/>
              </a:spcAft>
            </a:pPr>
            <a:r>
              <a:rPr lang="en-US" altLang="ja-JP" sz="2400">
                <a:latin typeface="Arial"/>
                <a:cs typeface="Arial"/>
              </a:rPr>
              <a:t>Mode: </a:t>
            </a:r>
            <a:r>
              <a:rPr lang="en-US" altLang="ja-JP" sz="2400">
                <a:solidFill>
                  <a:srgbClr val="008000"/>
                </a:solidFill>
                <a:latin typeface="Arial"/>
                <a:cs typeface="Arial"/>
              </a:rPr>
              <a:t>Stripmap Single-pol </a:t>
            </a:r>
            <a:r>
              <a:rPr lang="ja-JP" altLang="en-US" sz="2400">
                <a:solidFill>
                  <a:srgbClr val="008000"/>
                </a:solidFill>
                <a:latin typeface="Arial"/>
                <a:cs typeface="Arial"/>
              </a:rPr>
              <a:t>（</a:t>
            </a:r>
            <a:r>
              <a:rPr lang="en-US" altLang="ja-JP" sz="2400">
                <a:solidFill>
                  <a:srgbClr val="008000"/>
                </a:solidFill>
                <a:latin typeface="Arial"/>
                <a:cs typeface="Arial"/>
              </a:rPr>
              <a:t>HH/84MHz</a:t>
            </a:r>
            <a:r>
              <a:rPr lang="ja-JP" altLang="en-US" sz="2400">
                <a:solidFill>
                  <a:srgbClr val="008000"/>
                </a:solidFill>
                <a:latin typeface="Arial"/>
                <a:cs typeface="Arial"/>
              </a:rPr>
              <a:t>）</a:t>
            </a:r>
            <a:endParaRPr lang="en-US" altLang="ja-JP" sz="160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6" name="正方形/長方形 24"/>
          <p:cNvSpPr/>
          <p:nvPr/>
        </p:nvSpPr>
        <p:spPr>
          <a:xfrm>
            <a:off x="8594484" y="6259513"/>
            <a:ext cx="216624" cy="177800"/>
          </a:xfrm>
          <a:prstGeom prst="rect">
            <a:avLst/>
          </a:prstGeom>
          <a:solidFill>
            <a:srgbClr val="5C9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ja-JP" sz="110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正方形/長方形 25"/>
          <p:cNvSpPr/>
          <p:nvPr/>
        </p:nvSpPr>
        <p:spPr>
          <a:xfrm>
            <a:off x="8594484" y="5927726"/>
            <a:ext cx="216624" cy="193675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ja-JP" sz="110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9940" name="Rectangle 8"/>
          <p:cNvSpPr>
            <a:spLocks noChangeArrowheads="1"/>
          </p:cNvSpPr>
          <p:nvPr/>
        </p:nvSpPr>
        <p:spPr bwMode="auto">
          <a:xfrm>
            <a:off x="8898789" y="5816601"/>
            <a:ext cx="8546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>
                <a:latin typeface="Arial"/>
                <a:cs typeface="Arial"/>
              </a:rPr>
              <a:t>Prio 1</a:t>
            </a:r>
          </a:p>
          <a:p>
            <a:r>
              <a:rPr lang="en-US" altLang="ja-JP" sz="2000">
                <a:latin typeface="Arial"/>
                <a:cs typeface="Arial"/>
              </a:rPr>
              <a:t>Prio 2</a:t>
            </a:r>
          </a:p>
        </p:txBody>
      </p:sp>
      <p:sp>
        <p:nvSpPr>
          <p:cNvPr id="39941" name="スライド番号プレースホル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97025" y="6356351"/>
            <a:ext cx="2310659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BA04746-1222-E94D-9691-4CB775050FBA}" type="slidenum">
              <a:rPr lang="ja-JP" altLang="en-US" sz="1200">
                <a:solidFill>
                  <a:srgbClr val="898989"/>
                </a:solidFill>
                <a:latin typeface="Arial"/>
                <a:cs typeface="Arial"/>
              </a:rPr>
              <a:pPr eaLnBrk="1" hangingPunct="1"/>
              <a:t>9</a:t>
            </a:fld>
            <a:endParaRPr lang="en-US" altLang="ja-JP" sz="1200">
              <a:solidFill>
                <a:srgbClr val="898989"/>
              </a:solidFill>
              <a:latin typeface="Arial"/>
              <a:cs typeface="Arial"/>
            </a:endParaRPr>
          </a:p>
        </p:txBody>
      </p:sp>
      <p:sp>
        <p:nvSpPr>
          <p:cNvPr id="39942" name="Rectangle 10"/>
          <p:cNvSpPr>
            <a:spLocks noChangeArrowheads="1"/>
          </p:cNvSpPr>
          <p:nvPr/>
        </p:nvSpPr>
        <p:spPr bwMode="auto">
          <a:xfrm>
            <a:off x="749589" y="6237312"/>
            <a:ext cx="86856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>
                <a:latin typeface="Arial"/>
                <a:cs typeface="Arial"/>
              </a:rPr>
              <a:t>* 3 years required for global coverage in 3m mode </a:t>
            </a:r>
          </a:p>
        </p:txBody>
      </p:sp>
      <p:pic>
        <p:nvPicPr>
          <p:cNvPr id="39943" name="図 11" descr="A_全球3m観測パターン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" t="7231" r="3400" b="6975"/>
          <a:stretch>
            <a:fillRect/>
          </a:stretch>
        </p:blipFill>
        <p:spPr bwMode="auto">
          <a:xfrm>
            <a:off x="6463580" y="3429000"/>
            <a:ext cx="3235611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図 12" descr="D_全球3m観測パターン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t="7785" r="3539" b="7785"/>
          <a:stretch>
            <a:fillRect/>
          </a:stretch>
        </p:blipFill>
        <p:spPr bwMode="auto">
          <a:xfrm>
            <a:off x="3312977" y="3429000"/>
            <a:ext cx="3285468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図 13" descr="A_全球3m観測パターン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" t="7034" r="2795" b="7172"/>
          <a:stretch>
            <a:fillRect/>
          </a:stretch>
        </p:blipFill>
        <p:spPr bwMode="auto">
          <a:xfrm>
            <a:off x="203633" y="3429000"/>
            <a:ext cx="3235611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1321140" y="5327650"/>
            <a:ext cx="13771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>
                <a:latin typeface="Arial"/>
                <a:cs typeface="Arial"/>
              </a:rPr>
              <a:t>1</a:t>
            </a:r>
            <a:r>
              <a:rPr lang="en-US" altLang="ja-JP" baseline="30000">
                <a:latin typeface="Arial"/>
                <a:cs typeface="Arial"/>
              </a:rPr>
              <a:t>st</a:t>
            </a:r>
            <a:r>
              <a:rPr lang="en-US" altLang="ja-JP">
                <a:latin typeface="Arial"/>
                <a:cs typeface="Arial"/>
              </a:rPr>
              <a:t> year</a:t>
            </a:r>
          </a:p>
        </p:txBody>
      </p:sp>
      <p:sp>
        <p:nvSpPr>
          <p:cNvPr id="39947" name="Rectangle 10"/>
          <p:cNvSpPr>
            <a:spLocks noChangeArrowheads="1"/>
          </p:cNvSpPr>
          <p:nvPr/>
        </p:nvSpPr>
        <p:spPr bwMode="auto">
          <a:xfrm>
            <a:off x="4170877" y="5327650"/>
            <a:ext cx="1727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>
                <a:latin typeface="Arial"/>
                <a:cs typeface="Arial"/>
              </a:rPr>
              <a:t>2</a:t>
            </a:r>
            <a:r>
              <a:rPr lang="en-US" altLang="ja-JP" baseline="30000">
                <a:latin typeface="Arial"/>
                <a:cs typeface="Arial"/>
              </a:rPr>
              <a:t>nd</a:t>
            </a:r>
            <a:r>
              <a:rPr lang="en-US" altLang="ja-JP">
                <a:latin typeface="Arial"/>
                <a:cs typeface="Arial"/>
              </a:rPr>
              <a:t> year</a:t>
            </a:r>
          </a:p>
        </p:txBody>
      </p:sp>
      <p:sp>
        <p:nvSpPr>
          <p:cNvPr id="39948" name="Rectangle 10"/>
          <p:cNvSpPr>
            <a:spLocks noChangeArrowheads="1"/>
          </p:cNvSpPr>
          <p:nvPr/>
        </p:nvSpPr>
        <p:spPr bwMode="auto">
          <a:xfrm>
            <a:off x="7321480" y="5327650"/>
            <a:ext cx="1877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>
                <a:latin typeface="Arial"/>
                <a:cs typeface="Arial"/>
              </a:rPr>
              <a:t>3</a:t>
            </a:r>
            <a:r>
              <a:rPr lang="en-US" altLang="ja-JP" baseline="30000">
                <a:latin typeface="Arial"/>
                <a:cs typeface="Arial"/>
              </a:rPr>
              <a:t>rd</a:t>
            </a:r>
            <a:r>
              <a:rPr lang="en-US" altLang="ja-JP">
                <a:latin typeface="Arial"/>
                <a:cs typeface="Arial"/>
              </a:rPr>
              <a:t> year</a:t>
            </a:r>
          </a:p>
        </p:txBody>
      </p:sp>
    </p:spTree>
    <p:extLst>
      <p:ext uri="{BB962C8B-B14F-4D97-AF65-F5344CB8AC3E}">
        <p14:creationId xmlns:p14="http://schemas.microsoft.com/office/powerpoint/2010/main" val="471608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&amp;C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18FF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7C6FE"/>
      </a:accent5>
      <a:accent6>
        <a:srgbClr val="2D2D8A"/>
      </a:accent6>
      <a:hlink>
        <a:srgbClr val="009999"/>
      </a:hlink>
      <a:folHlink>
        <a:srgbClr val="99CC00"/>
      </a:folHlink>
    </a:clrScheme>
    <a:fontScheme name="K&amp;C template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18FFD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18FFD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lnDef>
  </a:objectDefaults>
  <a:extraClrSchemeLst>
    <a:extraClrScheme>
      <a:clrScheme name="K&amp;C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820</Words>
  <Characters>0</Characters>
  <Application>Microsoft Office PowerPoint</Application>
  <PresentationFormat>Custom</PresentationFormat>
  <Lines>0</Lines>
  <Paragraphs>188</Paragraphs>
  <Slides>13</Slides>
  <Notes>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K&amp;C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Grazie  ありがとう。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/>
  <dc:creator>Frank De Grandi</dc:creator>
  <cp:keywords/>
  <dc:description/>
  <cp:lastModifiedBy>Alessandro Burini</cp:lastModifiedBy>
  <cp:revision>126</cp:revision>
  <cp:lastPrinted>2013-01-21T23:53:50Z</cp:lastPrinted>
  <dcterms:created xsi:type="dcterms:W3CDTF">2012-09-04T08:22:18Z</dcterms:created>
  <dcterms:modified xsi:type="dcterms:W3CDTF">2014-02-26T14:46:18Z</dcterms:modified>
</cp:coreProperties>
</file>