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93333" autoAdjust="0"/>
  </p:normalViewPr>
  <p:slideViewPr>
    <p:cSldViewPr snapToGrid="0" snapToObjects="1">
      <p:cViewPr>
        <p:scale>
          <a:sx n="60" d="100"/>
          <a:sy n="60" d="100"/>
        </p:scale>
        <p:origin x="-2028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AAB33-83CA-8B4D-A992-48190AE0DBA0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F223-018C-254D-9361-AB81B2432A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48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1612-386E-6C4A-BE77-A52FD1A636C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0ADC6-7630-184F-86B3-2B54840A06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742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xfrm>
            <a:off x="687082" y="4346069"/>
            <a:ext cx="5483837" cy="4112094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 would add to the top of the list the Crop Monitor- saying it is operational and provided to AMIS</a:t>
            </a:r>
          </a:p>
          <a:p>
            <a:pPr eaLnBrk="1" hangingPunct="1"/>
            <a:r>
              <a:rPr lang="en-US" smtClean="0"/>
              <a:t>You could also change the order, so first show the list of accomplishments with the crop monitor as one, and then give the example after</a:t>
            </a:r>
          </a:p>
        </p:txBody>
      </p:sp>
      <p:sp>
        <p:nvSpPr>
          <p:cNvPr id="225284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A9871851-B9D6-48B5-AA8F-CB9E1D794311}" type="slidenum">
              <a:rPr lang="en-US" sz="1200"/>
              <a:pPr algn="r" defTabSz="931863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lIns="91440" tIns="45720" rIns="91440" bIns="45720"/>
          <a:lstStyle/>
          <a:p>
            <a:pPr defTabSz="457200">
              <a:spcBef>
                <a:spcPct val="0"/>
              </a:spcBef>
            </a:pPr>
            <a:endParaRPr lang="fr-FR" smtClean="0"/>
          </a:p>
        </p:txBody>
      </p:sp>
      <p:sp>
        <p:nvSpPr>
          <p:cNvPr id="206852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E6255649-AECF-4F3C-A4A7-66DE86AA46A7}" type="slidenum">
              <a:rPr lang="en-US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457200"/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hape 33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30403" name="Shape 33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1413" y="685800"/>
            <a:ext cx="4573587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892380-3D4E-A34E-9953-7BBE97453F59}" type="datetime1">
              <a:rPr lang="en-AU" smtClean="0"/>
              <a:pPr/>
              <a:t>26/02/2014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813513"/>
            <a:ext cx="57243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 descr="http://m1.behance.net/rendition/modules/69656813/disp/89c2082853c665d0b8e3c3d496d7214a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73" y="221393"/>
            <a:ext cx="1063641" cy="5938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i="1"/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6021287-BC45-B94E-913B-8A688ABAE475}" type="datetime1">
              <a:rPr lang="en-AU" smtClean="0"/>
              <a:pPr/>
              <a:t>26/02/2014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CEOS-GEOGLAM Co-Community Meeting 27</a:t>
            </a:r>
            <a:r>
              <a:rPr lang="en-US" baseline="30000" dirty="0" smtClean="0"/>
              <a:t>th</a:t>
            </a:r>
            <a:r>
              <a:rPr lang="en-US" dirty="0" smtClean="0"/>
              <a:t>-28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122" name="AutoShape 2" descr="data:image/jpeg;base64,/9j/4AAQSkZJRgABAQAAAQABAAD/2wCEAAkGBw8PEhUUEhQWEBUVEg8WFRQYExcXFRcXFxUWFhYUFRYYHCggGB4lHRQUITEhJSkrLi4uFx8zODMtNygtLisBCgoKDg0OGxAQGywkICQvLCwsLCwsMCwsLCwsNCwsLCwsNywsLDcsNCw3LCwsLCwsLCwsLCwsLCwsLCwsLDcsLP/AABEIAKgBLQMBIgACEQEDEQH/xAAcAAACAwEBAQEAAAAAAAAAAAAAAwQGBwIFAQj/xABLEAABAwMABgQHDAgFBAMAAAABAAIDBBESBQcTITFBBlFhcSIycoGRobIUMzQ1QlJzdJKTsdEWFyNUYoKz0hUkosHhQ4PC8FNjZP/EABgBAQEBAQEAAAAAAAAAAAAAAAACAwEE/8QAKBEBAAICAQMEAgEFAAAAAAAAAAECAxESITEyIkFRYRMzcQQUQlKR/9oADAMBAAIRAxEAPwDTGNTmsRG1PY1BwI12I05rF2GII2zX3ZqVgjBBF2aNmpWCMEEXZo2alYIwQRdmjZqVgjBBF2aNmpWCMEEXZo2alYIwQRdmjZqVgjBBF2aNmpWCMEEXZo2alYIwQRdmjZqVgjBBF2aNmpWCMEEXZo2alYIwQRdmjZqVgjBBF2aNmpWCMEEXZr5s1LwXzBBEMa4dGppYlOYghOYkuapr2qO5qB8QUljUmIKTGEDGtTA1DQmAIOMEYJlkWQLwRgmWRZAvBGCZZFkC8EYJlkWQLwRgmWRZAvBGCZZFkC8EYJlkWQLwRgmWRZAvBGCZZFkC8EYJlkWQLwRgunPA4kDzhfQQeG9BxgjBMRZAvBGCZZFkC8EYJlkWQLwXzFNsiyBBalvapLgkvCCJIFGeFMkCivCBkSlRqNEpMaCQxMCWxMCDpCEIBKqKhkTS57msaOLnEADvJVf6X9LItHtt75M4XbHfgPnPPIfish0zpqprX5TPL9/gt4Mbfk1vL8VnbJEMr5Yr0appHWLo+K4YXzkfMb4P2nWB81148mtRvyaZx75QPUGlVrRHQOvqQHFggaechIJHYwAn02Xvx6q3W8KqAPZCSPSXqd3nsz5ZZ7Hxa1I/lUzh3SA+otC9eg1i6Pl3Oc+A/wAbN32m3HpVbqNVkw8SoY7sdG5vrBKrmluh9fS3L4i9o+XGc2+geEPOFzleO5zy17w2+kq45mh0b2yNPymuBHpCes81O+9VH0sfsLQ1tWdxtvS3KNq1prprR0cphl2mTQ0nFlx4QuN91B/WVo/qm+7H9ypGs34wk8iH2AoegOiVVXsdJDs8WvLDk4g3sDyafnBZTe29QwnLflMQ0P8AWXo/qm+7H9yP1laP6pvux/cqh+rXSPXD947+xH6tdI9cP3jv7E5X+Dnl+FvOsvRw5Tfdj+5XFjrgHrAPpWOv1aaRIO+H7x39i2GFtmgHkAPQFdJtPdpjtafKHaEKldMenUdITFABLMPGPyI/Kt4zuwefqVTMR3aWtFY3K4VE7I2lz3BjRxc4gAecqr6T6X6JBIfLtf4W7R7fV4JVM0b0d0jpdwmqJHMjO8PfzH/1RiwA7dw717s+jNBaM3Tft5APFd+0f92PBb57KOUyy52nr2j7Kf0h6OvPhQNHaacfiN6bT6M0FVH/ACs5ppDwwmdG6/YyT/ZQZNYNDHuhoW27dmz1NaVHf000bPun0ewjrbgXey0+tTyj6Ryr7zH/AB7FVSab0f4UM3u+IcWPGTwO6+R/ld5l6HRzp9TVREco9zS8LOPgE8LB3I9ht51H6O6RpnWFDUkf/kqCSO6Nzrub5i4di76U9E4tINdJG3YVIG8GwD+x9txvyeP+BXXvCo33quyFlfQ3pjLSSe5ay4aHYBzvGiPDF55t7eXdw1MG6qtolrW8Wh9Xg9IeldNQPaybO72lwxbcWBtv3r3llOt/4RD9C720vOo25ktNa7he+jvSimry8Q5+AGl2TbeNe1t/YV7RWY6nfHqfJg/F605KTuNmO02ruXJSXpzkl6paPKorlKlUVyBkSkxqNEpMaCQxMCWxMCDpeT0n0yyhp3Su3kbmN+c8+KP9z2Ar1lkWtXSplqWwg+DC0X8t4BPobj6SpvOoRktxrtUamolqZS9xMkkjvOXHcAB6AAtb6F9C46NoklAfORe/ER/ws7et3oVX1U6FEsr6h4uIvBZ9I4bz5m+0tYWeOvvLLDT/ACkIQhbPQEIQgj09HFG57mMawvILyBbIjcCbcT2qQhCDFdZvxhJ5EPsBW/VD8Fl+sO/pxqoazfjCTyIfYCt+qH4LL9Yd/TjWFfOXmp+2V7QhC3ekIQuZHhoJJsACSeoDiUFP1idKDRxiKI2mkB3842cC/vPAec8lXNXnRAT2qagZMveNh+Wb++P6234Dnx4cfDga/TGkd98ZJCT/AAws5dnggDvctT6QveyJlPTWZJMRFGRwjYG+HJbqa0bu0tWMeqdz2eePXPKe0PG0zpmqrZXUmj/BDPBnqfks/gYRz7t/VbipOhtX9FBvlBqpOJdJ4t+dmcPTcqwaH0XFSRNiiGLWjzuPNzjzJVB6QdPZGTTw42iwcxrmkbTIt3PDr44m/fZVOo62XbUdbLhpfSFFo+LNzGNbcNa1jW3J6gN3D/Zdx0uj69mQjinZcjLAcRxsbXBWEMadziC5ocAeNt+/G/IkAr0ND6eqKN14HlgOObbgtfY34Ebt27dv7VEZevWGUZuvWOi99IdWzCC+jcWOG8ROcS0+S872nvv5knof0wlhlFLXXDgcGyP8dp5MkPMHdZ3dx4r16DWPRPYDJlE8vDcLXsCQM8husAbnuKOnHR+LSFPt4LOlazJjm/8AUZxw7ezt3c1Wo71XqPKiHrQ6OCSP3VGPDYP2oHymfO72/h3LrVf0iM0ZppDd8Tbxk8XR8Ld7d3mI6lP1e6X93Uhjl8J8f7N9/lMI8EnvFx5lm7HO0XpDnaGYg9sZ/NjlyZ1MWhyZ1MXj3busp1v/AAiH6F3trVWOBAI3ggELKtb/AMIh+hd7arJ4rzeB+pzx6nyYPxetOWY6nPHqfJg/F605dx+Jh8IcuSXpzkl6tqjyqK5SpVFcgZEpMajRKTGgkMTAlsTAg6X5609U7apnfxymlI7siB6gF+hCvzdJxPefxWOb2ef+o7Q2rVvSiOgi63mR587iB6g1WheF0HP+QpvoWL3VrXtDanjAQhZ3rW0jPA6n2Ur4shPfF5bexZa9uPEpadRstbjG2iIX5+/SGu/eZvvXfmj9Ia795m+9d+ay/NDH+4j4foFCyrVnpWpmrC2WaSRuwkOLnucLhzN9ie0rVVpW3KNtqW5Rtius34wk8iH2ArJqs0lTw00glljjJnJAc9rTbBgvYnsKres34wk8iH2AvApNGVEwLoopJQDYlrHOAPGxIHaFhvVpl5eU1vMw3f8Ax+i/eIfvWfmj/H6L94h+9Z+aw/8AR+t/dpvuX/kj9H6392m+5f8Akr/JPwv81vhucGmKWRwayaJ7jwa2RpJ3X3AHqBUHpxUmKgqHDiYy37ZDP/JZt0H0PVR18D3wSsaHSXc6NwA/ZPG8kbt5HpWg6xWF2jp7chEfMJWE+oKotM1mWkXm1ZmVV1P0YLp5TybHG095LneyxaBHBlUOkPyI2xt7MjnJ6bRfZVP1PH9hP9OP6bf+VfgF3HHpgxR6Ied0hxNPIHSOgDgG7Rt8mkkAEWFx38lkOnaKodCyWoDshJO10xG51gNmzHEFty02v848FuCr01GGvfEcSyUve0Pu4bUkEtcHcQQLi3U5L12ZKcmIRuAadzXX3c8hzyFl6LdGNYX5SgFlsHAOwzDrYOJaA3vJFhv3q99Kuj4e0GNzWDb07JIbAOGbhG4bQfJN2mxBG66+6M0TlA0k3xnJydg5jGtfYOs693OsLh28byd4Cx4dWEYp3p4EHRqmqY2OZK8TS73ukF2Dfd8gEY3C+TRkQDY9S0Pojop9NG7KYTh+zLMd0bWNYGtDBc8RvvfevCpejLpXPfLEJsyPfJSxrgC5zHOjY0kkAtHhEnwjwsrboVkzYmtlYyNzbjGM3YGgkMA3C3g23LWldNsddTvSmaAg9x6ZnhbuZNG57Ry32ePQTIFX9a1MGVocP+pDGT3gub+ACuNVFfTcRHyaJ5P2ntHtKra3Xg1UQ6oBfzvdb8FNo9MovGqT/LQeh9SZaKnceOxYD3tGJ/BULW/8Ih+hd7aumr8W0fT+S/1vdZUvW/8ACIfoXe2u38FZP1n6nPHqfJg/F605Zjqc8ep8mD8XrTlWPxVh8IcuSXpzkl6tqjyqK5SpVFcgZEpMajRKTGgkMTAlsTAg6X576QUxhqp2cMZpbdxcSPUQv0Isk1r6KMdQ2cDwZmgOP8bBb1tt9krLLG4YZ43Xa3asawSULG33xPkYfTkPU4K2rHNWenRTVBiebRz4i54CQeKfPcj0LY1WOd1XituoUOt0ZTz22sTJcb45sDrX42vw4D0KYhW0eV+jdB+7Q/dN/JUTWroyngZBsomRXfLfBgbewba9gtQWda4vEp/Lm9lqzyRHGWWWI4S8PVP8Nd9Xl9qNbCse1T/DXfV5fajWwpi8XMHixXWb8YSeRD7AVv1Q/BZfrDv6caqGs34wk8iH2Arfqh+Cy/WHf041FfOUU/bK9oQhbvSFC0zRCogli/8AkjkaOwlpAPpspqEGW6o6wsmngduLmtcAeToyWvHf4Q9C1JZZ0xo36Mr462IXjfJk4DhmRaRh8oXI7b9S0uhq2TxtkjOTHtDmnrBWdOnRli6emfZISKmmEnGx7CLj/g9qehaNVR6XwOipw221G3pQxzgHPa4zMIDvng8OvfY3vdevR6OdZrX7omgYxEAm43h7yNxN99huvvuVC6UyCSWkpxvc+pZK4X4Rw3eSf5g0KyKY7oiOsuWMA4Cy6Qote55bjHue7cHcmjm893IczbtVLePoSHbVlVU/JGFNGesR75CP5yR/KVmWsWt21fLbeIwyMfyjf/qc5arpWri0bSFwFhGyzATvc8+KCeZJNye8rKOhOi3V1a0v8JrXGaUnnY3se91vWsb/AOrz5farYdAUewpoY+bIowe8NF/XdZzrg+EQ/Qu9tassp1v/AAiH6F3tqsnirN0ofqc8ep8mD8XrTlmOpzx6nyYPxetOXcfi7h8IcuSXpzkl6tqjyqK5SpVFcgZEpMajRKTGgkMTAlsTAg6XmdIdER1sD4X7ri7Xc2uHiuH/ALwuvTQhMbfnbSmjpaWV0UrcXNPmI5OaeYPWr50O1ghrRDWE7rBs3HdyEg4/zenrV06SdG6evZjILOHiSDxm/mOwrKNO9Cq2kJOBnZyfGCd38TeLfw7VhNbUncPLNLY53Xs2qlqo5Wh0bmyNPBzSCPSE5fnGmqpYTeN74nc8XFp89ivTb0q0iBb3TL9q/rK7+WPhUf1Ee8N6JWX619JwTbFkcjZHMdIXhpvjcAC5G6+7gqRWaXqZvfZpJB1OkcR6L2T9F9Hqyq95he4fOIxZ9p1guWyco1EJtl5RqIWDVP8ADXfV5fajWwqldB+hb6F5mlkDnlhZg0eCASCbuO8nwRyCuq0xxMR1bYqzFerFdZvxhJ5EPsBW/VD8Fl+sO/pxqoazfjCTyIfYCt+qD4LL9Yd/TjWdfOWNP2yvaEIW71BCEIImlNHxVMTopRkx4sRz7CDyIO+6oWjaifQUuxqLyUb3eBMBfAnrHLtb5xzWkJVRAyRpa9oe1wsWkAgjqIKmY902rvrHd9gnZI0OYQ5rgCHA3BHWCExVeLo1JSuLqGbZNJJNPIC+EnnjvyYe0Er1KeuqBump3NPN0b2yM9dn/wCldifkifl5NPI2TS8nMxUTGjsLn5O9RarUvMoNF0zJXzsjLZJPHccwTvB4OPYOC9NIgrGglzStYC5xDQASSTYADiSVA0zp2mo25TSBnU3i93ktG8rL9O9I6zTEmwp2OEd90Y4u6nSu4AdnDvXLWiE3yRX+SemvSF+kp2xwguja7GNoG+R53Z27eA7O9aP0K6OiggxNjK+zpXdvJoPUPzPNQ+hfQxlCBJJaScjj8lgPFrO3rcrcprX3lzHSd8rdwsp1v/CIfoXe2tWWU64PhEH0LvbTJ4mbwP1OePU+TB+L1pyzHU549T5MH4vWnLuPxMPhDlyS9OckvVtUeVRXKVKorkDIlJjUaJSY0EhiYEtiYEHSEKPW1sUDc5XtiaPlOcGjuuUEhC8+HTVK9rXMlY9r5BG0tOQL7Xw3cDYL0EEKs0VTTe+xRyeVG0n0kKD+iejv3aL7AXqUlXHM3KN2Tcntv2tcWuG/qII8y7nlaxpc42a0Ek9QAuSuahzUIdLoSki97giYesRtB9Nl6CjurYhHtS4NjxD8ybNxIvkSeAsuNH6Tp6i5hlZNjYOwcHWvwvbgh0hLQhC665MbTxAPmX1rQOAshzrIug+oXn02mqSV5jjmje8Xuxr2l27juB5KTS1ccocWOyDXvY7scw2c3zFDZ6EIQCEIQRaijD94c6N3zmGx84N2u84K86eDSTPepYJhyEsbmO+1GbH7IXpz1sceOTgM3iNvO7zezd3cVIXHNKpPWacG5tNTHtEziPQbLzaij6RVG4yQ0wPzDb1gOPrV9QucftM037yz6g1ZsLs6ud87jvIbcX73uJcfUrrozRcFK3CGNsbeoDee0niT3p8VQx5c1rg4sIDwDctJAIDhyNiD51zU1TIsczjk9rG8d7ncBuSKxHZ2ta17HoUeprY4hk9waMmNvx8JxAaN3aR6U+6pT6uXMB4gHzJM1bGwsDnAZvwZzu6xOO7yT6FIQctYBwAHmXRQgoOHJL05yS9BHlUVylSqK5AyJSY1FiKksKCSxMCUwpgKDtVbT8rIq2CSezYRDM1j3e9snLm2L+TSW3AJ7VZ7r4QDx3rkw5MbUeHSbqnZFxifhpSJjZIWkMkGwJyF3G+8kXvyRQaVlc+E+6HOqX1TmTUt24sjycHDZ2u0NaAc+fWbq8Bo6hu4IxF72F+vmucU8Z+We6IrcBEIqhxlNfO00wLbbIzyZkstfcLuz693YhmmnzPdjIXMlpdIF0bpQ9zSxvg5MDAISN4xud3FaEGjjYX618wHUOfLr4pxc4T8qzpj4nd9SZ/TC40nLVQRRbWVkbHzxNkmij2eziwcd5e51ruDW5brZK1W5ckEX7V3SuKkCuneAyOoe6I6QhijnBaXOjdEXPaHWs+zrgO7OdlxLXVQqnxCYMMc1MyNsk4aXx2ZcmPAmYvu4ZA7j1WN70GjqG7ggtF72F+vmucXOH2z+uqnyxV8TpXTuEFVIHRytdFgHHGJzALxuA8Et5gO39VgqmOk0a8U0hnc6nkEbw8Oc4kHcHDnxaO5WANA4AC/FDQBuG4JxOKkV1bRzwUsNIWmZs1IY42jw4Qx7TIXt4xgMDwb9duaiQVpjMmyqHCf/FJWtpgW2ex9RaQuZa5GJecuWPKxWhBoG+wueJXzEcbC6cTgodVpqoj91hkpnla2V7HMe18Uce3awh0YbeKRjSeN74uO+y6ZXVOzOFS0tdVaPYx7J2zvZtH4yBz8ALEFpAIPE8rK9hoHAAX49vevgYBwACcThPyqWmp6mlk2DJHv90wxxwPcQ5zJWvDJH3txwkD/APtlRpdMPNWxrJXge6zTvY6YFxaGOBdsQzwRcBweXXPcbK7kIxHUE0TX7ULQcxhjY1kzi7/FHRysLgS1pln8ZtrjMAON+PFMpNKyudE73Q41Lqwxy0l24ti2jmuGztdoawB2fPrN1eMB1BfcRe9hfr5pxOCl0NVUfsJTPI7OvqIDGS3DZh8zQLW4jBpve/JTuh9e6SSZj5TUPaGuMjZWvhIc5+OAAGzdYb2HqHFWbEdQQ1oHAAJp2K6UisnkZJVbN5iLtJUDC5tr4vjhaeO7gU33ZPE98W2e8M0lSRhziC/CSNr3MJtvFyVcsR1BFh1BOLnFQoJTTtqQyd+0GkYGuaXgkMfNEMy21/CBIvzCcdMvfWMayVzQ6qngfGZQXANY8XEQZ+zF2gtcXXPbdXbEdQ5L7iOoJxOE/Kh6AnMcVOxkziTpCWOVmYJaP8wcSLXbewd2nenRaTrcZGNc58tFDV7TdfaybxT3HO7AX2HOyuoaOodfn619snE4faq9DquaV7rzMnj2MZI90CZ4kJ8YgMbgCL+DyLd3NWxctaBwAC+3XYhURqHwpL01xSXlddIlUVykyFRXoPsZUljlCY5PY9BNa5MDlEa9dh6CTkjJIzRmgfkjJIzRmgfkjJIzRmgfkjJIzRmgfkjJIzRmgfkjJIzRmgfkjJIzRmgfkjJIzRmgfkjJIzRmgfkjJIzRmgfkjJIzRmgfkjJIzRmgfkjJIzRmgfkjJIzRmgfkjJIzXzaIGlyU9y5L0tz0HyQqM8pj3KO5yDhjk5r0IQMEi7EiEIPu0RtEIQG0RtEIQG0RtEIQG0RtEIQG0RtEIQG0RtEIQG0RtEIQG0RtEIQG0RtEIQG0RtEIQG0RtEIQG0RtEIQG0RtEIQG0RtEIQG0XwyL6hByZFw6RfEIFuekuchCD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w8PEhUUEhQWEBUVEg8WFRQYExcXFRcXFxUWFhYUFRYYHCggGB4lHRQUITEhJSkrLi4uFx8zODMtNygtLisBCgoKDg0OGxAQGywkICQvLCwsLCwsMCwsLCwsNCwsLCwsNywsLDcsNCw3LCwsLCwsLCwsLCwsLCwsLCwsLDcsLP/AABEIAKgBLQMBIgACEQEDEQH/xAAcAAACAwEBAQEAAAAAAAAAAAAAAwQGBwIFAQj/xABLEAABAwMABgQHDAgFBAMAAAABAAIDBBESBQcTITFBBlFhcSIycoGRobIUMzQ1QlJzdJKTsdEWFyNUYoKz0hUkosHhQ4PC8FNjZP/EABgBAQEBAQEAAAAAAAAAAAAAAAACAwEE/8QAKBEBAAICAQMEAgEFAAAAAAAAAAECAxESITEyIkFRYRMzcQQUQlKR/9oADAMBAAIRAxEAPwDTGNTmsRG1PY1BwI12I05rF2GII2zX3ZqVgjBBF2aNmpWCMEEXZo2alYIwQRdmjZqVgjBBF2aNmpWCMEEXZo2alYIwQRdmjZqVgjBBF2aNmpWCMEEXZo2alYIwQRdmjZqVgjBBF2aNmpWCMEEXZo2alYIwQRdmjZqVgjBBF2aNmpWCMEEXZr5s1LwXzBBEMa4dGppYlOYghOYkuapr2qO5qB8QUljUmIKTGEDGtTA1DQmAIOMEYJlkWQLwRgmWRZAvBGCZZFkC8EYJlkWQLwRgmWRZAvBGCZZFkC8EYJlkWQLwRgmWRZAvBGCZZFkC8EYJlkWQLwRgunPA4kDzhfQQeG9BxgjBMRZAvBGCZZFkC8EYJlkWQLwXzFNsiyBBalvapLgkvCCJIFGeFMkCivCBkSlRqNEpMaCQxMCWxMCDpCEIBKqKhkTS57msaOLnEADvJVf6X9LItHtt75M4XbHfgPnPPIfish0zpqprX5TPL9/gt4Mbfk1vL8VnbJEMr5Yr0appHWLo+K4YXzkfMb4P2nWB81148mtRvyaZx75QPUGlVrRHQOvqQHFggaechIJHYwAn02Xvx6q3W8KqAPZCSPSXqd3nsz5ZZ7Hxa1I/lUzh3SA+otC9eg1i6Pl3Oc+A/wAbN32m3HpVbqNVkw8SoY7sdG5vrBKrmluh9fS3L4i9o+XGc2+geEPOFzleO5zy17w2+kq45mh0b2yNPymuBHpCes81O+9VH0sfsLQ1tWdxtvS3KNq1prprR0cphl2mTQ0nFlx4QuN91B/WVo/qm+7H9ypGs34wk8iH2AoegOiVVXsdJDs8WvLDk4g3sDyafnBZTe29QwnLflMQ0P8AWXo/qm+7H9yP1laP6pvux/cqh+rXSPXD947+xH6tdI9cP3jv7E5X+Dnl+FvOsvRw5Tfdj+5XFjrgHrAPpWOv1aaRIO+H7x39i2GFtmgHkAPQFdJtPdpjtafKHaEKldMenUdITFABLMPGPyI/Kt4zuwefqVTMR3aWtFY3K4VE7I2lz3BjRxc4gAecqr6T6X6JBIfLtf4W7R7fV4JVM0b0d0jpdwmqJHMjO8PfzH/1RiwA7dw717s+jNBaM3Tft5APFd+0f92PBb57KOUyy52nr2j7Kf0h6OvPhQNHaacfiN6bT6M0FVH/ACs5ppDwwmdG6/YyT/ZQZNYNDHuhoW27dmz1NaVHf000bPun0ewjrbgXey0+tTyj6Ryr7zH/AB7FVSab0f4UM3u+IcWPGTwO6+R/ld5l6HRzp9TVREco9zS8LOPgE8LB3I9ht51H6O6RpnWFDUkf/kqCSO6Nzrub5i4di76U9E4tINdJG3YVIG8GwD+x9txvyeP+BXXvCo33quyFlfQ3pjLSSe5ay4aHYBzvGiPDF55t7eXdw1MG6qtolrW8Wh9Xg9IeldNQPaybO72lwxbcWBtv3r3llOt/4RD9C720vOo25ktNa7he+jvSimry8Q5+AGl2TbeNe1t/YV7RWY6nfHqfJg/F605KTuNmO02ruXJSXpzkl6paPKorlKlUVyBkSkxqNEpMaCQxMCWxMCDpeT0n0yyhp3Su3kbmN+c8+KP9z2Ar1lkWtXSplqWwg+DC0X8t4BPobj6SpvOoRktxrtUamolqZS9xMkkjvOXHcAB6AAtb6F9C46NoklAfORe/ER/ws7et3oVX1U6FEsr6h4uIvBZ9I4bz5m+0tYWeOvvLLDT/ACkIQhbPQEIQgj09HFG57mMawvILyBbIjcCbcT2qQhCDFdZvxhJ5EPsBW/VD8Fl+sO/pxqoazfjCTyIfYCt+qH4LL9Yd/TjWFfOXmp+2V7QhC3ekIQuZHhoJJsACSeoDiUFP1idKDRxiKI2mkB3842cC/vPAec8lXNXnRAT2qagZMveNh+Wb++P6234Dnx4cfDga/TGkd98ZJCT/AAws5dnggDvctT6QveyJlPTWZJMRFGRwjYG+HJbqa0bu0tWMeqdz2eePXPKe0PG0zpmqrZXUmj/BDPBnqfks/gYRz7t/VbipOhtX9FBvlBqpOJdJ4t+dmcPTcqwaH0XFSRNiiGLWjzuPNzjzJVB6QdPZGTTw42iwcxrmkbTIt3PDr44m/fZVOo62XbUdbLhpfSFFo+LNzGNbcNa1jW3J6gN3D/Zdx0uj69mQjinZcjLAcRxsbXBWEMadziC5ocAeNt+/G/IkAr0ND6eqKN14HlgOObbgtfY34Ebt27dv7VEZevWGUZuvWOi99IdWzCC+jcWOG8ROcS0+S872nvv5knof0wlhlFLXXDgcGyP8dp5MkPMHdZ3dx4r16DWPRPYDJlE8vDcLXsCQM8husAbnuKOnHR+LSFPt4LOlazJjm/8AUZxw7ezt3c1Wo71XqPKiHrQ6OCSP3VGPDYP2oHymfO72/h3LrVf0iM0ZppDd8Tbxk8XR8Ld7d3mI6lP1e6X93Uhjl8J8f7N9/lMI8EnvFx5lm7HO0XpDnaGYg9sZ/NjlyZ1MWhyZ1MXj3busp1v/AAiH6F3trVWOBAI3ggELKtb/AMIh+hd7arJ4rzeB+pzx6nyYPxetOWY6nPHqfJg/F605dx+Jh8IcuSXpzkl6tqjyqK5SpVFcgZEpMajRKTGgkMTAlsTAg6X5609U7apnfxymlI7siB6gF+hCvzdJxPefxWOb2ef+o7Q2rVvSiOgi63mR587iB6g1WheF0HP+QpvoWL3VrXtDanjAQhZ3rW0jPA6n2Ur4shPfF5bexZa9uPEpadRstbjG2iIX5+/SGu/eZvvXfmj9Ia795m+9d+ay/NDH+4j4foFCyrVnpWpmrC2WaSRuwkOLnucLhzN9ie0rVVpW3KNtqW5Rtius34wk8iH2ArJqs0lTw00glljjJnJAc9rTbBgvYnsKres34wk8iH2AvApNGVEwLoopJQDYlrHOAPGxIHaFhvVpl5eU1vMw3f8Ax+i/eIfvWfmj/H6L94h+9Z+aw/8AR+t/dpvuX/kj9H6392m+5f8Akr/JPwv81vhucGmKWRwayaJ7jwa2RpJ3X3AHqBUHpxUmKgqHDiYy37ZDP/JZt0H0PVR18D3wSsaHSXc6NwA/ZPG8kbt5HpWg6xWF2jp7chEfMJWE+oKotM1mWkXm1ZmVV1P0YLp5TybHG095LneyxaBHBlUOkPyI2xt7MjnJ6bRfZVP1PH9hP9OP6bf+VfgF3HHpgxR6Ied0hxNPIHSOgDgG7Rt8mkkAEWFx38lkOnaKodCyWoDshJO10xG51gNmzHEFty02v848FuCr01GGvfEcSyUve0Pu4bUkEtcHcQQLi3U5L12ZKcmIRuAadzXX3c8hzyFl6LdGNYX5SgFlsHAOwzDrYOJaA3vJFhv3q99Kuj4e0GNzWDb07JIbAOGbhG4bQfJN2mxBG66+6M0TlA0k3xnJydg5jGtfYOs693OsLh28byd4Cx4dWEYp3p4EHRqmqY2OZK8TS73ukF2Dfd8gEY3C+TRkQDY9S0Pojop9NG7KYTh+zLMd0bWNYGtDBc8RvvfevCpejLpXPfLEJsyPfJSxrgC5zHOjY0kkAtHhEnwjwsrboVkzYmtlYyNzbjGM3YGgkMA3C3g23LWldNsddTvSmaAg9x6ZnhbuZNG57Ry32ePQTIFX9a1MGVocP+pDGT3gub+ACuNVFfTcRHyaJ5P2ntHtKra3Xg1UQ6oBfzvdb8FNo9MovGqT/LQeh9SZaKnceOxYD3tGJ/BULW/8Ih+hd7aumr8W0fT+S/1vdZUvW/8ACIfoXe2u38FZP1n6nPHqfJg/F605Zjqc8ep8mD8XrTlWPxVh8IcuSXpzkl6tqjyqK5SpVFcgZEpMajRKTGgkMTAlsTAg6X576QUxhqp2cMZpbdxcSPUQv0Isk1r6KMdQ2cDwZmgOP8bBb1tt9krLLG4YZ43Xa3asawSULG33xPkYfTkPU4K2rHNWenRTVBiebRz4i54CQeKfPcj0LY1WOd1XituoUOt0ZTz22sTJcb45sDrX42vw4D0KYhW0eV+jdB+7Q/dN/JUTWroyngZBsomRXfLfBgbewba9gtQWda4vEp/Lm9lqzyRHGWWWI4S8PVP8Nd9Xl9qNbCse1T/DXfV5fajWwpi8XMHixXWb8YSeRD7AVv1Q/BZfrDv6caqGs34wk8iH2Arfqh+Cy/WHf041FfOUU/bK9oQhbvSFC0zRCogli/8AkjkaOwlpAPpspqEGW6o6wsmngduLmtcAeToyWvHf4Q9C1JZZ0xo36Mr462IXjfJk4DhmRaRh8oXI7b9S0uhq2TxtkjOTHtDmnrBWdOnRli6emfZISKmmEnGx7CLj/g9qehaNVR6XwOipw221G3pQxzgHPa4zMIDvng8OvfY3vdevR6OdZrX7omgYxEAm43h7yNxN99huvvuVC6UyCSWkpxvc+pZK4X4Rw3eSf5g0KyKY7oiOsuWMA4Cy6Qote55bjHue7cHcmjm893IczbtVLePoSHbVlVU/JGFNGesR75CP5yR/KVmWsWt21fLbeIwyMfyjf/qc5arpWri0bSFwFhGyzATvc8+KCeZJNye8rKOhOi3V1a0v8JrXGaUnnY3se91vWsb/AOrz5farYdAUewpoY+bIowe8NF/XdZzrg+EQ/Qu9tassp1v/AAiH6F3tqsnirN0ofqc8ep8mD8XrTlmOpzx6nyYPxetOXcfi7h8IcuSXpzkl6tqjyqK5SpVFcgZEpMajRKTGgkMTAlsTAg6XmdIdER1sD4X7ri7Xc2uHiuH/ALwuvTQhMbfnbSmjpaWV0UrcXNPmI5OaeYPWr50O1ghrRDWE7rBs3HdyEg4/zenrV06SdG6evZjILOHiSDxm/mOwrKNO9Cq2kJOBnZyfGCd38TeLfw7VhNbUncPLNLY53Xs2qlqo5Wh0bmyNPBzSCPSE5fnGmqpYTeN74nc8XFp89ivTb0q0iBb3TL9q/rK7+WPhUf1Ee8N6JWX619JwTbFkcjZHMdIXhpvjcAC5G6+7gqRWaXqZvfZpJB1OkcR6L2T9F9Hqyq95he4fOIxZ9p1guWyco1EJtl5RqIWDVP8ADXfV5fajWwqldB+hb6F5mlkDnlhZg0eCASCbuO8nwRyCuq0xxMR1bYqzFerFdZvxhJ5EPsBW/VD8Fl+sO/pxqoazfjCTyIfYCt+qD4LL9Yd/TjWdfOWNP2yvaEIW71BCEIImlNHxVMTopRkx4sRz7CDyIO+6oWjaifQUuxqLyUb3eBMBfAnrHLtb5xzWkJVRAyRpa9oe1wsWkAgjqIKmY902rvrHd9gnZI0OYQ5rgCHA3BHWCExVeLo1JSuLqGbZNJJNPIC+EnnjvyYe0Er1KeuqBump3NPN0b2yM9dn/wCldifkifl5NPI2TS8nMxUTGjsLn5O9RarUvMoNF0zJXzsjLZJPHccwTvB4OPYOC9NIgrGglzStYC5xDQASSTYADiSVA0zp2mo25TSBnU3i93ktG8rL9O9I6zTEmwp2OEd90Y4u6nSu4AdnDvXLWiE3yRX+SemvSF+kp2xwguja7GNoG+R53Z27eA7O9aP0K6OiggxNjK+zpXdvJoPUPzPNQ+hfQxlCBJJaScjj8lgPFrO3rcrcprX3lzHSd8rdwsp1v/CIfoXe2tWWU64PhEH0LvbTJ4mbwP1OePU+TB+L1pyzHU549T5MH4vWnLuPxMPhDlyS9OckvVtUeVRXKVKorkDIlJjUaJSY0EhiYEtiYEHSEKPW1sUDc5XtiaPlOcGjuuUEhC8+HTVK9rXMlY9r5BG0tOQL7Xw3cDYL0EEKs0VTTe+xRyeVG0n0kKD+iejv3aL7AXqUlXHM3KN2Tcntv2tcWuG/qII8y7nlaxpc42a0Ek9QAuSuahzUIdLoSki97giYesRtB9Nl6CjurYhHtS4NjxD8ybNxIvkSeAsuNH6Tp6i5hlZNjYOwcHWvwvbgh0hLQhC665MbTxAPmX1rQOAshzrIug+oXn02mqSV5jjmje8Xuxr2l27juB5KTS1ccocWOyDXvY7scw2c3zFDZ6EIQCEIQRaijD94c6N3zmGx84N2u84K86eDSTPepYJhyEsbmO+1GbH7IXpz1sceOTgM3iNvO7zezd3cVIXHNKpPWacG5tNTHtEziPQbLzaij6RVG4yQ0wPzDb1gOPrV9QucftM037yz6g1ZsLs6ud87jvIbcX73uJcfUrrozRcFK3CGNsbeoDee0niT3p8VQx5c1rg4sIDwDctJAIDhyNiD51zU1TIsczjk9rG8d7ncBuSKxHZ2ta17HoUeprY4hk9waMmNvx8JxAaN3aR6U+6pT6uXMB4gHzJM1bGwsDnAZvwZzu6xOO7yT6FIQctYBwAHmXRQgoOHJL05yS9BHlUVylSqK5AyJSY1FiKksKCSxMCUwpgKDtVbT8rIq2CSezYRDM1j3e9snLm2L+TSW3AJ7VZ7r4QDx3rkw5MbUeHSbqnZFxifhpSJjZIWkMkGwJyF3G+8kXvyRQaVlc+E+6HOqX1TmTUt24sjycHDZ2u0NaAc+fWbq8Bo6hu4IxF72F+vmucU8Z+We6IrcBEIqhxlNfO00wLbbIzyZkstfcLuz693YhmmnzPdjIXMlpdIF0bpQ9zSxvg5MDAISN4xud3FaEGjjYX618wHUOfLr4pxc4T8qzpj4nd9SZ/TC40nLVQRRbWVkbHzxNkmij2eziwcd5e51ruDW5brZK1W5ckEX7V3SuKkCuneAyOoe6I6QhijnBaXOjdEXPaHWs+zrgO7OdlxLXVQqnxCYMMc1MyNsk4aXx2ZcmPAmYvu4ZA7j1WN70GjqG7ggtF72F+vmucXOH2z+uqnyxV8TpXTuEFVIHRytdFgHHGJzALxuA8Et5gO39VgqmOk0a8U0hnc6nkEbw8Oc4kHcHDnxaO5WANA4AC/FDQBuG4JxOKkV1bRzwUsNIWmZs1IY42jw4Qx7TIXt4xgMDwb9duaiQVpjMmyqHCf/FJWtpgW2ex9RaQuZa5GJecuWPKxWhBoG+wueJXzEcbC6cTgodVpqoj91hkpnla2V7HMe18Uce3awh0YbeKRjSeN74uO+y6ZXVOzOFS0tdVaPYx7J2zvZtH4yBz8ALEFpAIPE8rK9hoHAAX49vevgYBwACcThPyqWmp6mlk2DJHv90wxxwPcQ5zJWvDJH3txwkD/APtlRpdMPNWxrJXge6zTvY6YFxaGOBdsQzwRcBweXXPcbK7kIxHUE0TX7ULQcxhjY1kzi7/FHRysLgS1pln8ZtrjMAON+PFMpNKyudE73Q41Lqwxy0l24ti2jmuGztdoawB2fPrN1eMB1BfcRe9hfr5pxOCl0NVUfsJTPI7OvqIDGS3DZh8zQLW4jBpve/JTuh9e6SSZj5TUPaGuMjZWvhIc5+OAAGzdYb2HqHFWbEdQQ1oHAAJp2K6UisnkZJVbN5iLtJUDC5tr4vjhaeO7gU33ZPE98W2e8M0lSRhziC/CSNr3MJtvFyVcsR1BFh1BOLnFQoJTTtqQyd+0GkYGuaXgkMfNEMy21/CBIvzCcdMvfWMayVzQ6qngfGZQXANY8XEQZ+zF2gtcXXPbdXbEdQ5L7iOoJxOE/Kh6AnMcVOxkziTpCWOVmYJaP8wcSLXbewd2nenRaTrcZGNc58tFDV7TdfaybxT3HO7AX2HOyuoaOodfn619snE4faq9DquaV7rzMnj2MZI90CZ4kJ8YgMbgCL+DyLd3NWxctaBwAC+3XYhURqHwpL01xSXlddIlUVykyFRXoPsZUljlCY5PY9BNa5MDlEa9dh6CTkjJIzRmgfkjJIzRmgfkjJIzRmgfkjJIzRmgfkjJIzRmgfkjJIzRmgfkjJIzRmgfkjJIzRmgfkjJIzRmgfkjJIzRmgfkjJIzRmgfkjJIzRmgfkjJIzRmgfkjJIzRmgfkjJIzXzaIGlyU9y5L0tz0HyQqM8pj3KO5yDhjk5r0IQMEi7EiEIPu0RtEIQG0RtEIQG0RtEIQG0RtEIQG0RtEIQG0RtEIQG0RtEIQG0RtEIQG0RtEIQG0RtEIQG0RtEIQG0RtEIQG0RtEIQG0RtEIQG0XwyL6hByZFw6RfEIFuekuchCD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w8PEhUUEhQWEBUVEg8WFRQYExcXFRcXFxUWFhYUFRYYHCggGB4lHRQUITEhJSkrLi4uFx8zODMtNygtLisBCgoKDg0OGxAQGywkICQvLCwsLCwsMCwsLCwsNCwsLCwsNywsLDcsNCw3LCwsLCwsLCwsLCwsLCwsLCwsLDcsLP/AABEIAKgBLQMBIgACEQEDEQH/xAAcAAACAwEBAQEAAAAAAAAAAAAAAwQGBwIFAQj/xABLEAABAwMABgQHDAgFBAMAAAABAAIDBBESBQcTITFBBlFhcSIycoGRobIUMzQ1QlJzdJKTsdEWFyNUYoKz0hUkosHhQ4PC8FNjZP/EABgBAQEBAQEAAAAAAAAAAAAAAAACAwEE/8QAKBEBAAICAQMEAgEFAAAAAAAAAAECAxESITEyIkFRYRMzcQQUQlKR/9oADAMBAAIRAxEAPwDTGNTmsRG1PY1BwI12I05rF2GII2zX3ZqVgjBBF2aNmpWCMEEXZo2alYIwQRdmjZqVgjBBF2aNmpWCMEEXZo2alYIwQRdmjZqVgjBBF2aNmpWCMEEXZo2alYIwQRdmjZqVgjBBF2aNmpWCMEEXZo2alYIwQRdmjZqVgjBBF2aNmpWCMEEXZr5s1LwXzBBEMa4dGppYlOYghOYkuapr2qO5qB8QUljUmIKTGEDGtTA1DQmAIOMEYJlkWQLwRgmWRZAvBGCZZFkC8EYJlkWQLwRgmWRZAvBGCZZFkC8EYJlkWQLwRgmWRZAvBGCZZFkC8EYJlkWQLwRgunPA4kDzhfQQeG9BxgjBMRZAvBGCZZFkC8EYJlkWQLwXzFNsiyBBalvapLgkvCCJIFGeFMkCivCBkSlRqNEpMaCQxMCWxMCDpCEIBKqKhkTS57msaOLnEADvJVf6X9LItHtt75M4XbHfgPnPPIfish0zpqprX5TPL9/gt4Mbfk1vL8VnbJEMr5Yr0appHWLo+K4YXzkfMb4P2nWB81148mtRvyaZx75QPUGlVrRHQOvqQHFggaechIJHYwAn02Xvx6q3W8KqAPZCSPSXqd3nsz5ZZ7Hxa1I/lUzh3SA+otC9eg1i6Pl3Oc+A/wAbN32m3HpVbqNVkw8SoY7sdG5vrBKrmluh9fS3L4i9o+XGc2+geEPOFzleO5zy17w2+kq45mh0b2yNPymuBHpCes81O+9VH0sfsLQ1tWdxtvS3KNq1prprR0cphl2mTQ0nFlx4QuN91B/WVo/qm+7H9ypGs34wk8iH2AoegOiVVXsdJDs8WvLDk4g3sDyafnBZTe29QwnLflMQ0P8AWXo/qm+7H9yP1laP6pvux/cqh+rXSPXD947+xH6tdI9cP3jv7E5X+Dnl+FvOsvRw5Tfdj+5XFjrgHrAPpWOv1aaRIO+H7x39i2GFtmgHkAPQFdJtPdpjtafKHaEKldMenUdITFABLMPGPyI/Kt4zuwefqVTMR3aWtFY3K4VE7I2lz3BjRxc4gAecqr6T6X6JBIfLtf4W7R7fV4JVM0b0d0jpdwmqJHMjO8PfzH/1RiwA7dw717s+jNBaM3Tft5APFd+0f92PBb57KOUyy52nr2j7Kf0h6OvPhQNHaacfiN6bT6M0FVH/ACs5ppDwwmdG6/YyT/ZQZNYNDHuhoW27dmz1NaVHf000bPun0ewjrbgXey0+tTyj6Ryr7zH/AB7FVSab0f4UM3u+IcWPGTwO6+R/ld5l6HRzp9TVREco9zS8LOPgE8LB3I9ht51H6O6RpnWFDUkf/kqCSO6Nzrub5i4di76U9E4tINdJG3YVIG8GwD+x9txvyeP+BXXvCo33quyFlfQ3pjLSSe5ay4aHYBzvGiPDF55t7eXdw1MG6qtolrW8Wh9Xg9IeldNQPaybO72lwxbcWBtv3r3llOt/4RD9C720vOo25ktNa7he+jvSimry8Q5+AGl2TbeNe1t/YV7RWY6nfHqfJg/F605KTuNmO02ruXJSXpzkl6paPKorlKlUVyBkSkxqNEpMaCQxMCWxMCDpeT0n0yyhp3Su3kbmN+c8+KP9z2Ar1lkWtXSplqWwg+DC0X8t4BPobj6SpvOoRktxrtUamolqZS9xMkkjvOXHcAB6AAtb6F9C46NoklAfORe/ER/ws7et3oVX1U6FEsr6h4uIvBZ9I4bz5m+0tYWeOvvLLDT/ACkIQhbPQEIQgj09HFG57mMawvILyBbIjcCbcT2qQhCDFdZvxhJ5EPsBW/VD8Fl+sO/pxqoazfjCTyIfYCt+qH4LL9Yd/TjWFfOXmp+2V7QhC3ekIQuZHhoJJsACSeoDiUFP1idKDRxiKI2mkB3842cC/vPAec8lXNXnRAT2qagZMveNh+Wb++P6234Dnx4cfDga/TGkd98ZJCT/AAws5dnggDvctT6QveyJlPTWZJMRFGRwjYG+HJbqa0bu0tWMeqdz2eePXPKe0PG0zpmqrZXUmj/BDPBnqfks/gYRz7t/VbipOhtX9FBvlBqpOJdJ4t+dmcPTcqwaH0XFSRNiiGLWjzuPNzjzJVB6QdPZGTTw42iwcxrmkbTIt3PDr44m/fZVOo62XbUdbLhpfSFFo+LNzGNbcNa1jW3J6gN3D/Zdx0uj69mQjinZcjLAcRxsbXBWEMadziC5ocAeNt+/G/IkAr0ND6eqKN14HlgOObbgtfY34Ebt27dv7VEZevWGUZuvWOi99IdWzCC+jcWOG8ROcS0+S872nvv5knof0wlhlFLXXDgcGyP8dp5MkPMHdZ3dx4r16DWPRPYDJlE8vDcLXsCQM8husAbnuKOnHR+LSFPt4LOlazJjm/8AUZxw7ezt3c1Wo71XqPKiHrQ6OCSP3VGPDYP2oHymfO72/h3LrVf0iM0ZppDd8Tbxk8XR8Ld7d3mI6lP1e6X93Uhjl8J8f7N9/lMI8EnvFx5lm7HO0XpDnaGYg9sZ/NjlyZ1MWhyZ1MXj3busp1v/AAiH6F3trVWOBAI3ggELKtb/AMIh+hd7arJ4rzeB+pzx6nyYPxetOWY6nPHqfJg/F605dx+Jh8IcuSXpzkl6tqjyqK5SpVFcgZEpMajRKTGgkMTAlsTAg6X5609U7apnfxymlI7siB6gF+hCvzdJxPefxWOb2ef+o7Q2rVvSiOgi63mR587iB6g1WheF0HP+QpvoWL3VrXtDanjAQhZ3rW0jPA6n2Ur4shPfF5bexZa9uPEpadRstbjG2iIX5+/SGu/eZvvXfmj9Ia795m+9d+ay/NDH+4j4foFCyrVnpWpmrC2WaSRuwkOLnucLhzN9ie0rVVpW3KNtqW5Rtius34wk8iH2ArJqs0lTw00glljjJnJAc9rTbBgvYnsKres34wk8iH2AvApNGVEwLoopJQDYlrHOAPGxIHaFhvVpl5eU1vMw3f8Ax+i/eIfvWfmj/H6L94h+9Z+aw/8AR+t/dpvuX/kj9H6392m+5f8Akr/JPwv81vhucGmKWRwayaJ7jwa2RpJ3X3AHqBUHpxUmKgqHDiYy37ZDP/JZt0H0PVR18D3wSsaHSXc6NwA/ZPG8kbt5HpWg6xWF2jp7chEfMJWE+oKotM1mWkXm1ZmVV1P0YLp5TybHG095LneyxaBHBlUOkPyI2xt7MjnJ6bRfZVP1PH9hP9OP6bf+VfgF3HHpgxR6Ied0hxNPIHSOgDgG7Rt8mkkAEWFx38lkOnaKodCyWoDshJO10xG51gNmzHEFty02v848FuCr01GGvfEcSyUve0Pu4bUkEtcHcQQLi3U5L12ZKcmIRuAadzXX3c8hzyFl6LdGNYX5SgFlsHAOwzDrYOJaA3vJFhv3q99Kuj4e0GNzWDb07JIbAOGbhG4bQfJN2mxBG66+6M0TlA0k3xnJydg5jGtfYOs693OsLh28byd4Cx4dWEYp3p4EHRqmqY2OZK8TS73ukF2Dfd8gEY3C+TRkQDY9S0Pojop9NG7KYTh+zLMd0bWNYGtDBc8RvvfevCpejLpXPfLEJsyPfJSxrgC5zHOjY0kkAtHhEnwjwsrboVkzYmtlYyNzbjGM3YGgkMA3C3g23LWldNsddTvSmaAg9x6ZnhbuZNG57Ry32ePQTIFX9a1MGVocP+pDGT3gub+ACuNVFfTcRHyaJ5P2ntHtKra3Xg1UQ6oBfzvdb8FNo9MovGqT/LQeh9SZaKnceOxYD3tGJ/BULW/8Ih+hd7aumr8W0fT+S/1vdZUvW/8ACIfoXe2u38FZP1n6nPHqfJg/F605Zjqc8ep8mD8XrTlWPxVh8IcuSXpzkl6tqjyqK5SpVFcgZEpMajRKTGgkMTAlsTAg6X576QUxhqp2cMZpbdxcSPUQv0Isk1r6KMdQ2cDwZmgOP8bBb1tt9krLLG4YZ43Xa3asawSULG33xPkYfTkPU4K2rHNWenRTVBiebRz4i54CQeKfPcj0LY1WOd1XituoUOt0ZTz22sTJcb45sDrX42vw4D0KYhW0eV+jdB+7Q/dN/JUTWroyngZBsomRXfLfBgbewba9gtQWda4vEp/Lm9lqzyRHGWWWI4S8PVP8Nd9Xl9qNbCse1T/DXfV5fajWwpi8XMHixXWb8YSeRD7AVv1Q/BZfrDv6caqGs34wk8iH2Arfqh+Cy/WHf041FfOUU/bK9oQhbvSFC0zRCogli/8AkjkaOwlpAPpspqEGW6o6wsmngduLmtcAeToyWvHf4Q9C1JZZ0xo36Mr462IXjfJk4DhmRaRh8oXI7b9S0uhq2TxtkjOTHtDmnrBWdOnRli6emfZISKmmEnGx7CLj/g9qehaNVR6XwOipw221G3pQxzgHPa4zMIDvng8OvfY3vdevR6OdZrX7omgYxEAm43h7yNxN99huvvuVC6UyCSWkpxvc+pZK4X4Rw3eSf5g0KyKY7oiOsuWMA4Cy6Qote55bjHue7cHcmjm893IczbtVLePoSHbVlVU/JGFNGesR75CP5yR/KVmWsWt21fLbeIwyMfyjf/qc5arpWri0bSFwFhGyzATvc8+KCeZJNye8rKOhOi3V1a0v8JrXGaUnnY3se91vWsb/AOrz5farYdAUewpoY+bIowe8NF/XdZzrg+EQ/Qu9tassp1v/AAiH6F3tqsnirN0ofqc8ep8mD8XrTlmOpzx6nyYPxetOXcfi7h8IcuSXpzkl6tqjyqK5SpVFcgZEpMajRKTGgkMTAlsTAg6XmdIdER1sD4X7ri7Xc2uHiuH/ALwuvTQhMbfnbSmjpaWV0UrcXNPmI5OaeYPWr50O1ghrRDWE7rBs3HdyEg4/zenrV06SdG6evZjILOHiSDxm/mOwrKNO9Cq2kJOBnZyfGCd38TeLfw7VhNbUncPLNLY53Xs2qlqo5Wh0bmyNPBzSCPSE5fnGmqpYTeN74nc8XFp89ivTb0q0iBb3TL9q/rK7+WPhUf1Ee8N6JWX619JwTbFkcjZHMdIXhpvjcAC5G6+7gqRWaXqZvfZpJB1OkcR6L2T9F9Hqyq95he4fOIxZ9p1guWyco1EJtl5RqIWDVP8ADXfV5fajWwqldB+hb6F5mlkDnlhZg0eCASCbuO8nwRyCuq0xxMR1bYqzFerFdZvxhJ5EPsBW/VD8Fl+sO/pxqoazfjCTyIfYCt+qD4LL9Yd/TjWdfOWNP2yvaEIW71BCEIImlNHxVMTopRkx4sRz7CDyIO+6oWjaifQUuxqLyUb3eBMBfAnrHLtb5xzWkJVRAyRpa9oe1wsWkAgjqIKmY902rvrHd9gnZI0OYQ5rgCHA3BHWCExVeLo1JSuLqGbZNJJNPIC+EnnjvyYe0Er1KeuqBump3NPN0b2yM9dn/wCldifkifl5NPI2TS8nMxUTGjsLn5O9RarUvMoNF0zJXzsjLZJPHccwTvB4OPYOC9NIgrGglzStYC5xDQASSTYADiSVA0zp2mo25TSBnU3i93ktG8rL9O9I6zTEmwp2OEd90Y4u6nSu4AdnDvXLWiE3yRX+SemvSF+kp2xwguja7GNoG+R53Z27eA7O9aP0K6OiggxNjK+zpXdvJoPUPzPNQ+hfQxlCBJJaScjj8lgPFrO3rcrcprX3lzHSd8rdwsp1v/CIfoXe2tWWU64PhEH0LvbTJ4mbwP1OePU+TB+L1pyzHU549T5MH4vWnLuPxMPhDlyS9OckvVtUeVRXKVKorkDIlJjUaJSY0EhiYEtiYEHSEKPW1sUDc5XtiaPlOcGjuuUEhC8+HTVK9rXMlY9r5BG0tOQL7Xw3cDYL0EEKs0VTTe+xRyeVG0n0kKD+iejv3aL7AXqUlXHM3KN2Tcntv2tcWuG/qII8y7nlaxpc42a0Ek9QAuSuahzUIdLoSki97giYesRtB9Nl6CjurYhHtS4NjxD8ybNxIvkSeAsuNH6Tp6i5hlZNjYOwcHWvwvbgh0hLQhC665MbTxAPmX1rQOAshzrIug+oXn02mqSV5jjmje8Xuxr2l27juB5KTS1ccocWOyDXvY7scw2c3zFDZ6EIQCEIQRaijD94c6N3zmGx84N2u84K86eDSTPepYJhyEsbmO+1GbH7IXpz1sceOTgM3iNvO7zezd3cVIXHNKpPWacG5tNTHtEziPQbLzaij6RVG4yQ0wPzDb1gOPrV9QucftM037yz6g1ZsLs6ud87jvIbcX73uJcfUrrozRcFK3CGNsbeoDee0niT3p8VQx5c1rg4sIDwDctJAIDhyNiD51zU1TIsczjk9rG8d7ncBuSKxHZ2ta17HoUeprY4hk9waMmNvx8JxAaN3aR6U+6pT6uXMB4gHzJM1bGwsDnAZvwZzu6xOO7yT6FIQctYBwAHmXRQgoOHJL05yS9BHlUVylSqK5AyJSY1FiKksKCSxMCUwpgKDtVbT8rIq2CSezYRDM1j3e9snLm2L+TSW3AJ7VZ7r4QDx3rkw5MbUeHSbqnZFxifhpSJjZIWkMkGwJyF3G+8kXvyRQaVlc+E+6HOqX1TmTUt24sjycHDZ2u0NaAc+fWbq8Bo6hu4IxF72F+vmucU8Z+We6IrcBEIqhxlNfO00wLbbIzyZkstfcLuz693YhmmnzPdjIXMlpdIF0bpQ9zSxvg5MDAISN4xud3FaEGjjYX618wHUOfLr4pxc4T8qzpj4nd9SZ/TC40nLVQRRbWVkbHzxNkmij2eziwcd5e51ruDW5brZK1W5ckEX7V3SuKkCuneAyOoe6I6QhijnBaXOjdEXPaHWs+zrgO7OdlxLXVQqnxCYMMc1MyNsk4aXx2ZcmPAmYvu4ZA7j1WN70GjqG7ggtF72F+vmucXOH2z+uqnyxV8TpXTuEFVIHRytdFgHHGJzALxuA8Et5gO39VgqmOk0a8U0hnc6nkEbw8Oc4kHcHDnxaO5WANA4AC/FDQBuG4JxOKkV1bRzwUsNIWmZs1IY42jw4Qx7TIXt4xgMDwb9duaiQVpjMmyqHCf/FJWtpgW2ex9RaQuZa5GJecuWPKxWhBoG+wueJXzEcbC6cTgodVpqoj91hkpnla2V7HMe18Uce3awh0YbeKRjSeN74uO+y6ZXVOzOFS0tdVaPYx7J2zvZtH4yBz8ALEFpAIPE8rK9hoHAAX49vevgYBwACcThPyqWmp6mlk2DJHv90wxxwPcQ5zJWvDJH3txwkD/APtlRpdMPNWxrJXge6zTvY6YFxaGOBdsQzwRcBweXXPcbK7kIxHUE0TX7ULQcxhjY1kzi7/FHRysLgS1pln8ZtrjMAON+PFMpNKyudE73Q41Lqwxy0l24ti2jmuGztdoawB2fPrN1eMB1BfcRe9hfr5pxOCl0NVUfsJTPI7OvqIDGS3DZh8zQLW4jBpve/JTuh9e6SSZj5TUPaGuMjZWvhIc5+OAAGzdYb2HqHFWbEdQQ1oHAAJp2K6UisnkZJVbN5iLtJUDC5tr4vjhaeO7gU33ZPE98W2e8M0lSRhziC/CSNr3MJtvFyVcsR1BFh1BOLnFQoJTTtqQyd+0GkYGuaXgkMfNEMy21/CBIvzCcdMvfWMayVzQ6qngfGZQXANY8XEQZ+zF2gtcXXPbdXbEdQ5L7iOoJxOE/Kh6AnMcVOxkziTpCWOVmYJaP8wcSLXbewd2nenRaTrcZGNc58tFDV7TdfaybxT3HO7AX2HOyuoaOodfn619snE4faq9DquaV7rzMnj2MZI90CZ4kJ8YgMbgCL+DyLd3NWxctaBwAC+3XYhURqHwpL01xSXlddIlUVykyFRXoPsZUljlCY5PY9BNa5MDlEa9dh6CTkjJIzRmgfkjJIzRmgfkjJIzRmgfkjJIzRmgfkjJIzRmgfkjJIzRmgfkjJIzRmgfkjJIzRmgfkjJIzRmgfkjJIzRmgfkjJIzRmgfkjJIzRmgfkjJIzRmgfkjJIzRmgfkjJIzXzaIGlyU9y5L0tz0HyQqM8pj3KO5yDhjk5r0IQMEi7EiEIPu0RtEIQG0RtEIQG0RtEIQG0RtEIQG0RtEIQG0RtEIQG0RtEIQG0RtEIQG0RtEIQG0RtEIQG0RtEIQG0RtEIQG0RtEIQG0RtEIQG0XwyL6hByZFw6RfEIFuekuchCD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w8PEhUUEhQWEBUVEg8WFRQYExcXFRcXFxUWFhYUFRYYHCggGB4lHRQUITEhJSkrLi4uFx8zODMtNygtLisBCgoKDg0OGxAQGywkICQvLCwsLCwsMCwsLCwsNCwsLCwsNywsLDcsNCw3LCwsLCwsLCwsLCwsLCwsLCwsLDcsLP/AABEIAKgBLQMBIgACEQEDEQH/xAAcAAACAwEBAQEAAAAAAAAAAAAAAwQGBwIFAQj/xABLEAABAwMABgQHDAgFBAMAAAABAAIDBBESBQcTITFBBlFhcSIycoGRobIUMzQ1QlJzdJKTsdEWFyNUYoKz0hUkosHhQ4PC8FNjZP/EABgBAQEBAQEAAAAAAAAAAAAAAAACAwEE/8QAKBEBAAICAQMEAgEFAAAAAAAAAAECAxESITEyIkFRYRMzcQQUQlKR/9oADAMBAAIRAxEAPwDTGNTmsRG1PY1BwI12I05rF2GII2zX3ZqVgjBBF2aNmpWCMEEXZo2alYIwQRdmjZqVgjBBF2aNmpWCMEEXZo2alYIwQRdmjZqVgjBBF2aNmpWCMEEXZo2alYIwQRdmjZqVgjBBF2aNmpWCMEEXZo2alYIwQRdmjZqVgjBBF2aNmpWCMEEXZr5s1LwXzBBEMa4dGppYlOYghOYkuapr2qO5qB8QUljUmIKTGEDGtTA1DQmAIOMEYJlkWQLwRgmWRZAvBGCZZFkC8EYJlkWQLwRgmWRZAvBGCZZFkC8EYJlkWQLwRgmWRZAvBGCZZFkC8EYJlkWQLwRgunPA4kDzhfQQeG9BxgjBMRZAvBGCZZFkC8EYJlkWQLwXzFNsiyBBalvapLgkvCCJIFGeFMkCivCBkSlRqNEpMaCQxMCWxMCDpCEIBKqKhkTS57msaOLnEADvJVf6X9LItHtt75M4XbHfgPnPPIfish0zpqprX5TPL9/gt4Mbfk1vL8VnbJEMr5Yr0appHWLo+K4YXzkfMb4P2nWB81148mtRvyaZx75QPUGlVrRHQOvqQHFggaechIJHYwAn02Xvx6q3W8KqAPZCSPSXqd3nsz5ZZ7Hxa1I/lUzh3SA+otC9eg1i6Pl3Oc+A/wAbN32m3HpVbqNVkw8SoY7sdG5vrBKrmluh9fS3L4i9o+XGc2+geEPOFzleO5zy17w2+kq45mh0b2yNPymuBHpCes81O+9VH0sfsLQ1tWdxtvS3KNq1prprR0cphl2mTQ0nFlx4QuN91B/WVo/qm+7H9ypGs34wk8iH2AoegOiVVXsdJDs8WvLDk4g3sDyafnBZTe29QwnLflMQ0P8AWXo/qm+7H9yP1laP6pvux/cqh+rXSPXD947+xH6tdI9cP3jv7E5X+Dnl+FvOsvRw5Tfdj+5XFjrgHrAPpWOv1aaRIO+H7x39i2GFtmgHkAPQFdJtPdpjtafKHaEKldMenUdITFABLMPGPyI/Kt4zuwefqVTMR3aWtFY3K4VE7I2lz3BjRxc4gAecqr6T6X6JBIfLtf4W7R7fV4JVM0b0d0jpdwmqJHMjO8PfzH/1RiwA7dw717s+jNBaM3Tft5APFd+0f92PBb57KOUyy52nr2j7Kf0h6OvPhQNHaacfiN6bT6M0FVH/ACs5ppDwwmdG6/YyT/ZQZNYNDHuhoW27dmz1NaVHf000bPun0ewjrbgXey0+tTyj6Ryr7zH/AB7FVSab0f4UM3u+IcWPGTwO6+R/ld5l6HRzp9TVREco9zS8LOPgE8LB3I9ht51H6O6RpnWFDUkf/kqCSO6Nzrub5i4di76U9E4tINdJG3YVIG8GwD+x9txvyeP+BXXvCo33quyFlfQ3pjLSSe5ay4aHYBzvGiPDF55t7eXdw1MG6qtolrW8Wh9Xg9IeldNQPaybO72lwxbcWBtv3r3llOt/4RD9C720vOo25ktNa7he+jvSimry8Q5+AGl2TbeNe1t/YV7RWY6nfHqfJg/F605KTuNmO02ruXJSXpzkl6paPKorlKlUVyBkSkxqNEpMaCQxMCWxMCDpeT0n0yyhp3Su3kbmN+c8+KP9z2Ar1lkWtXSplqWwg+DC0X8t4BPobj6SpvOoRktxrtUamolqZS9xMkkjvOXHcAB6AAtb6F9C46NoklAfORe/ER/ws7et3oVX1U6FEsr6h4uIvBZ9I4bz5m+0tYWeOvvLLDT/ACkIQhbPQEIQgj09HFG57mMawvILyBbIjcCbcT2qQhCDFdZvxhJ5EPsBW/VD8Fl+sO/pxqoazfjCTyIfYCt+qH4LL9Yd/TjWFfOXmp+2V7QhC3ekIQuZHhoJJsACSeoDiUFP1idKDRxiKI2mkB3842cC/vPAec8lXNXnRAT2qagZMveNh+Wb++P6234Dnx4cfDga/TGkd98ZJCT/AAws5dnggDvctT6QveyJlPTWZJMRFGRwjYG+HJbqa0bu0tWMeqdz2eePXPKe0PG0zpmqrZXUmj/BDPBnqfks/gYRz7t/VbipOhtX9FBvlBqpOJdJ4t+dmcPTcqwaH0XFSRNiiGLWjzuPNzjzJVB6QdPZGTTw42iwcxrmkbTIt3PDr44m/fZVOo62XbUdbLhpfSFFo+LNzGNbcNa1jW3J6gN3D/Zdx0uj69mQjinZcjLAcRxsbXBWEMadziC5ocAeNt+/G/IkAr0ND6eqKN14HlgOObbgtfY34Ebt27dv7VEZevWGUZuvWOi99IdWzCC+jcWOG8ROcS0+S872nvv5knof0wlhlFLXXDgcGyP8dp5MkPMHdZ3dx4r16DWPRPYDJlE8vDcLXsCQM8husAbnuKOnHR+LSFPt4LOlazJjm/8AUZxw7ezt3c1Wo71XqPKiHrQ6OCSP3VGPDYP2oHymfO72/h3LrVf0iM0ZppDd8Tbxk8XR8Ld7d3mI6lP1e6X93Uhjl8J8f7N9/lMI8EnvFx5lm7HO0XpDnaGYg9sZ/NjlyZ1MWhyZ1MXj3busp1v/AAiH6F3trVWOBAI3ggELKtb/AMIh+hd7arJ4rzeB+pzx6nyYPxetOWY6nPHqfJg/F605dx+Jh8IcuSXpzkl6tqjyqK5SpVFcgZEpMajRKTGgkMTAlsTAg6X5609U7apnfxymlI7siB6gF+hCvzdJxPefxWOb2ef+o7Q2rVvSiOgi63mR587iB6g1WheF0HP+QpvoWL3VrXtDanjAQhZ3rW0jPA6n2Ur4shPfF5bexZa9uPEpadRstbjG2iIX5+/SGu/eZvvXfmj9Ia795m+9d+ay/NDH+4j4foFCyrVnpWpmrC2WaSRuwkOLnucLhzN9ie0rVVpW3KNtqW5Rtius34wk8iH2ArJqs0lTw00glljjJnJAc9rTbBgvYnsKres34wk8iH2AvApNGVEwLoopJQDYlrHOAPGxIHaFhvVpl5eU1vMw3f8Ax+i/eIfvWfmj/H6L94h+9Z+aw/8AR+t/dpvuX/kj9H6392m+5f8Akr/JPwv81vhucGmKWRwayaJ7jwa2RpJ3X3AHqBUHpxUmKgqHDiYy37ZDP/JZt0H0PVR18D3wSsaHSXc6NwA/ZPG8kbt5HpWg6xWF2jp7chEfMJWE+oKotM1mWkXm1ZmVV1P0YLp5TybHG095LneyxaBHBlUOkPyI2xt7MjnJ6bRfZVP1PH9hP9OP6bf+VfgF3HHpgxR6Ied0hxNPIHSOgDgG7Rt8mkkAEWFx38lkOnaKodCyWoDshJO10xG51gNmzHEFty02v848FuCr01GGvfEcSyUve0Pu4bUkEtcHcQQLi3U5L12ZKcmIRuAadzXX3c8hzyFl6LdGNYX5SgFlsHAOwzDrYOJaA3vJFhv3q99Kuj4e0GNzWDb07JIbAOGbhG4bQfJN2mxBG66+6M0TlA0k3xnJydg5jGtfYOs693OsLh28byd4Cx4dWEYp3p4EHRqmqY2OZK8TS73ukF2Dfd8gEY3C+TRkQDY9S0Pojop9NG7KYTh+zLMd0bWNYGtDBc8RvvfevCpejLpXPfLEJsyPfJSxrgC5zHOjY0kkAtHhEnwjwsrboVkzYmtlYyNzbjGM3YGgkMA3C3g23LWldNsddTvSmaAg9x6ZnhbuZNG57Ry32ePQTIFX9a1MGVocP+pDGT3gub+ACuNVFfTcRHyaJ5P2ntHtKra3Xg1UQ6oBfzvdb8FNo9MovGqT/LQeh9SZaKnceOxYD3tGJ/BULW/8Ih+hd7aumr8W0fT+S/1vdZUvW/8ACIfoXe2u38FZP1n6nPHqfJg/F605Zjqc8ep8mD8XrTlWPxVh8IcuSXpzkl6tqjyqK5SpVFcgZEpMajRKTGgkMTAlsTAg6X576QUxhqp2cMZpbdxcSPUQv0Isk1r6KMdQ2cDwZmgOP8bBb1tt9krLLG4YZ43Xa3asawSULG33xPkYfTkPU4K2rHNWenRTVBiebRz4i54CQeKfPcj0LY1WOd1XituoUOt0ZTz22sTJcb45sDrX42vw4D0KYhW0eV+jdB+7Q/dN/JUTWroyngZBsomRXfLfBgbewba9gtQWda4vEp/Lm9lqzyRHGWWWI4S8PVP8Nd9Xl9qNbCse1T/DXfV5fajWwpi8XMHixXWb8YSeRD7AVv1Q/BZfrDv6caqGs34wk8iH2Arfqh+Cy/WHf041FfOUU/bK9oQhbvSFC0zRCogli/8AkjkaOwlpAPpspqEGW6o6wsmngduLmtcAeToyWvHf4Q9C1JZZ0xo36Mr462IXjfJk4DhmRaRh8oXI7b9S0uhq2TxtkjOTHtDmnrBWdOnRli6emfZISKmmEnGx7CLj/g9qehaNVR6XwOipw221G3pQxzgHPa4zMIDvng8OvfY3vdevR6OdZrX7omgYxEAm43h7yNxN99huvvuVC6UyCSWkpxvc+pZK4X4Rw3eSf5g0KyKY7oiOsuWMA4Cy6Qote55bjHue7cHcmjm893IczbtVLePoSHbVlVU/JGFNGesR75CP5yR/KVmWsWt21fLbeIwyMfyjf/qc5arpWri0bSFwFhGyzATvc8+KCeZJNye8rKOhOi3V1a0v8JrXGaUnnY3se91vWsb/AOrz5farYdAUewpoY+bIowe8NF/XdZzrg+EQ/Qu9tassp1v/AAiH6F3tqsnirN0ofqc8ep8mD8XrTlmOpzx6nyYPxetOXcfi7h8IcuSXpzkl6tqjyqK5SpVFcgZEpMajRKTGgkMTAlsTAg6XmdIdER1sD4X7ri7Xc2uHiuH/ALwuvTQhMbfnbSmjpaWV0UrcXNPmI5OaeYPWr50O1ghrRDWE7rBs3HdyEg4/zenrV06SdG6evZjILOHiSDxm/mOwrKNO9Cq2kJOBnZyfGCd38TeLfw7VhNbUncPLNLY53Xs2qlqo5Wh0bmyNPBzSCPSE5fnGmqpYTeN74nc8XFp89ivTb0q0iBb3TL9q/rK7+WPhUf1Ee8N6JWX619JwTbFkcjZHMdIXhpvjcAC5G6+7gqRWaXqZvfZpJB1OkcR6L2T9F9Hqyq95he4fOIxZ9p1guWyco1EJtl5RqIWDVP8ADXfV5fajWwqldB+hb6F5mlkDnlhZg0eCASCbuO8nwRyCuq0xxMR1bYqzFerFdZvxhJ5EPsBW/VD8Fl+sO/pxqoazfjCTyIfYCt+qD4LL9Yd/TjWdfOWNP2yvaEIW71BCEIImlNHxVMTopRkx4sRz7CDyIO+6oWjaifQUuxqLyUb3eBMBfAnrHLtb5xzWkJVRAyRpa9oe1wsWkAgjqIKmY902rvrHd9gnZI0OYQ5rgCHA3BHWCExVeLo1JSuLqGbZNJJNPIC+EnnjvyYe0Er1KeuqBump3NPN0b2yM9dn/wCldifkifl5NPI2TS8nMxUTGjsLn5O9RarUvMoNF0zJXzsjLZJPHccwTvB4OPYOC9NIgrGglzStYC5xDQASSTYADiSVA0zp2mo25TSBnU3i93ktG8rL9O9I6zTEmwp2OEd90Y4u6nSu4AdnDvXLWiE3yRX+SemvSF+kp2xwguja7GNoG+R53Z27eA7O9aP0K6OiggxNjK+zpXdvJoPUPzPNQ+hfQxlCBJJaScjj8lgPFrO3rcrcprX3lzHSd8rdwsp1v/CIfoXe2tWWU64PhEH0LvbTJ4mbwP1OePU+TB+L1pyzHU549T5MH4vWnLuPxMPhDlyS9OckvVtUeVRXKVKorkDIlJjUaJSY0EhiYEtiYEHSEKPW1sUDc5XtiaPlOcGjuuUEhC8+HTVK9rXMlY9r5BG0tOQL7Xw3cDYL0EEKs0VTTe+xRyeVG0n0kKD+iejv3aL7AXqUlXHM3KN2Tcntv2tcWuG/qII8y7nlaxpc42a0Ek9QAuSuahzUIdLoSki97giYesRtB9Nl6CjurYhHtS4NjxD8ybNxIvkSeAsuNH6Tp6i5hlZNjYOwcHWvwvbgh0hLQhC665MbTxAPmX1rQOAshzrIug+oXn02mqSV5jjmje8Xuxr2l27juB5KTS1ccocWOyDXvY7scw2c3zFDZ6EIQCEIQRaijD94c6N3zmGx84N2u84K86eDSTPepYJhyEsbmO+1GbH7IXpz1sceOTgM3iNvO7zezd3cVIXHNKpPWacG5tNTHtEziPQbLzaij6RVG4yQ0wPzDb1gOPrV9QucftM037yz6g1ZsLs6ud87jvIbcX73uJcfUrrozRcFK3CGNsbeoDee0niT3p8VQx5c1rg4sIDwDctJAIDhyNiD51zU1TIsczjk9rG8d7ncBuSKxHZ2ta17HoUeprY4hk9waMmNvx8JxAaN3aR6U+6pT6uXMB4gHzJM1bGwsDnAZvwZzu6xOO7yT6FIQctYBwAHmXRQgoOHJL05yS9BHlUVylSqK5AyJSY1FiKksKCSxMCUwpgKDtVbT8rIq2CSezYRDM1j3e9snLm2L+TSW3AJ7VZ7r4QDx3rkw5MbUeHSbqnZFxifhpSJjZIWkMkGwJyF3G+8kXvyRQaVlc+E+6HOqX1TmTUt24sjycHDZ2u0NaAc+fWbq8Bo6hu4IxF72F+vmucU8Z+We6IrcBEIqhxlNfO00wLbbIzyZkstfcLuz693YhmmnzPdjIXMlpdIF0bpQ9zSxvg5MDAISN4xud3FaEGjjYX618wHUOfLr4pxc4T8qzpj4nd9SZ/TC40nLVQRRbWVkbHzxNkmij2eziwcd5e51ruDW5brZK1W5ckEX7V3SuKkCuneAyOoe6I6QhijnBaXOjdEXPaHWs+zrgO7OdlxLXVQqnxCYMMc1MyNsk4aXx2ZcmPAmYvu4ZA7j1WN70GjqG7ggtF72F+vmucXOH2z+uqnyxV8TpXTuEFVIHRytdFgHHGJzALxuA8Et5gO39VgqmOk0a8U0hnc6nkEbw8Oc4kHcHDnxaO5WANA4AC/FDQBuG4JxOKkV1bRzwUsNIWmZs1IY42jw4Qx7TIXt4xgMDwb9duaiQVpjMmyqHCf/FJWtpgW2ex9RaQuZa5GJecuWPKxWhBoG+wueJXzEcbC6cTgodVpqoj91hkpnla2V7HMe18Uce3awh0YbeKRjSeN74uO+y6ZXVOzOFS0tdVaPYx7J2zvZtH4yBz8ALEFpAIPE8rK9hoHAAX49vevgYBwACcThPyqWmp6mlk2DJHv90wxxwPcQ5zJWvDJH3txwkD/APtlRpdMPNWxrJXge6zTvY6YFxaGOBdsQzwRcBweXXPcbK7kIxHUE0TX7ULQcxhjY1kzi7/FHRysLgS1pln8ZtrjMAON+PFMpNKyudE73Q41Lqwxy0l24ti2jmuGztdoawB2fPrN1eMB1BfcRe9hfr5pxOCl0NVUfsJTPI7OvqIDGS3DZh8zQLW4jBpve/JTuh9e6SSZj5TUPaGuMjZWvhIc5+OAAGzdYb2HqHFWbEdQQ1oHAAJp2K6UisnkZJVbN5iLtJUDC5tr4vjhaeO7gU33ZPE98W2e8M0lSRhziC/CSNr3MJtvFyVcsR1BFh1BOLnFQoJTTtqQyd+0GkYGuaXgkMfNEMy21/CBIvzCcdMvfWMayVzQ6qngfGZQXANY8XEQZ+zF2gtcXXPbdXbEdQ5L7iOoJxOE/Kh6AnMcVOxkziTpCWOVmYJaP8wcSLXbewd2nenRaTrcZGNc58tFDV7TdfaybxT3HO7AX2HOyuoaOodfn619snE4faq9DquaV7rzMnj2MZI90CZ4kJ8YgMbgCL+DyLd3NWxctaBwAC+3XYhURqHwpL01xSXlddIlUVykyFRXoPsZUljlCY5PY9BNa5MDlEa9dh6CTkjJIzRmgfkjJIzRmgfkjJIzRmgfkjJIzRmgfkjJIzRmgfkjJIzRmgfkjJIzRmgfkjJIzRmgfkjJIzRmgfkjJIzRmgfkjJIzRmgfkjJIzRmgfkjJIzRmgfkjJIzRmgfkjJIzXzaIGlyU9y5L0tz0HyQqM8pj3KO5yDhjk5r0IQMEi7EiEIPu0RtEIQG0RtEIQG0RtEIQG0RtEIQG0RtEIQG0RtEIQG0RtEIQG0RtEIQG0RtEIQG0RtEIQG0RtEIQG0RtEIQG0RtEIQG0RtEIQG0XwyL6hByZFw6RfEIFuekuchCD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EA04-B79F-4289-A48C-C2D873D0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180702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11665" y="1189559"/>
            <a:ext cx="8723376" cy="866873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4784"/>
            <a:ext cx="8229600" cy="945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Co-session GFOI-GEOGLAM , 26</a:t>
            </a:r>
            <a:r>
              <a:rPr lang="en-US" baseline="30000" dirty="0" smtClean="0"/>
              <a:t>th</a:t>
            </a:r>
            <a:r>
              <a:rPr lang="en-US" dirty="0" smtClean="0"/>
              <a:t>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215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F32ADF7-7EFA-8D4E-A8EB-5FFF08D4B7C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371" y="1754626"/>
            <a:ext cx="8286118" cy="437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5" name="Picture 14" descr="Description: ceos_trans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435" y="216148"/>
            <a:ext cx="865505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734003"/>
            <a:ext cx="526245" cy="52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 descr="http://m1.behance.net/rendition/modules/69656813/disp/89c2082853c665d0b8e3c3d496d7214a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874" y="221393"/>
            <a:ext cx="884357" cy="4937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Arial Narrow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200" b="1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800" b="1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jecam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137" y="1180618"/>
            <a:ext cx="8171726" cy="21996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GEOGLAM Status update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Objectives of GEOGLAM Co-Community meeting </a:t>
            </a:r>
            <a:br>
              <a:rPr lang="en-US" sz="2800" dirty="0" smtClean="0"/>
            </a:br>
            <a:r>
              <a:rPr lang="en-US" sz="2800" dirty="0" smtClean="0"/>
              <a:t>and implementation summary to date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69476"/>
            <a:ext cx="6400800" cy="1189619"/>
          </a:xfrm>
        </p:spPr>
        <p:txBody>
          <a:bodyPr/>
          <a:lstStyle/>
          <a:p>
            <a:r>
              <a:rPr lang="en-US" b="1" dirty="0" smtClean="0"/>
              <a:t>Michel </a:t>
            </a:r>
            <a:r>
              <a:rPr lang="en-US" b="1" dirty="0" err="1" smtClean="0"/>
              <a:t>Deshayes</a:t>
            </a:r>
            <a:endParaRPr lang="en-US" b="1" dirty="0" smtClean="0"/>
          </a:p>
          <a:p>
            <a:r>
              <a:rPr lang="en-US" dirty="0" smtClean="0"/>
              <a:t>Co-session GFOI-GEOGLAM, 26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</a:p>
          <a:p>
            <a:r>
              <a:rPr lang="en-US" sz="1600" i="1" dirty="0" smtClean="0"/>
              <a:t>ESA/ESRIN, </a:t>
            </a:r>
            <a:r>
              <a:rPr lang="en-US" sz="1600" i="1" dirty="0" err="1" smtClean="0"/>
              <a:t>Frascatti</a:t>
            </a:r>
            <a:r>
              <a:rPr lang="en-US" sz="1600" i="1" dirty="0" smtClean="0"/>
              <a:t>, Italy</a:t>
            </a:r>
            <a:endParaRPr lang="en-US" sz="1600" i="1" dirty="0"/>
          </a:p>
        </p:txBody>
      </p:sp>
      <p:pic>
        <p:nvPicPr>
          <p:cNvPr id="5" name="Picture 4" descr="Description: ceos_tra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6412" y="214805"/>
            <a:ext cx="865505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08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2"/>
          <p:cNvSpPr>
            <a:spLocks noGrp="1"/>
          </p:cNvSpPr>
          <p:nvPr>
            <p:ph type="title" idx="4294967295"/>
          </p:nvPr>
        </p:nvSpPr>
        <p:spPr>
          <a:xfrm>
            <a:off x="762000" y="294784"/>
            <a:ext cx="7924800" cy="94577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Tahoma" pitchFamily="34" charset="0"/>
                <a:cs typeface="Tahoma" pitchFamily="34" charset="0"/>
              </a:rPr>
              <a:t>GEOGLAM Structure &amp; Work plan</a:t>
            </a:r>
            <a:endParaRPr lang="fr-FR" sz="3200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2824" y="1539875"/>
            <a:ext cx="7125164" cy="4829175"/>
            <a:chOff x="902824" y="1540113"/>
            <a:chExt cx="7125164" cy="4829150"/>
          </a:xfrm>
        </p:grpSpPr>
        <p:sp>
          <p:nvSpPr>
            <p:cNvPr id="6" name="Rectangle 5"/>
            <p:cNvSpPr/>
            <p:nvPr/>
          </p:nvSpPr>
          <p:spPr>
            <a:xfrm>
              <a:off x="3562350" y="3930876"/>
              <a:ext cx="1879600" cy="206373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2. National capacity development</a:t>
              </a:r>
              <a:endParaRPr lang="en-US" sz="105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endParaRPr>
            </a:p>
            <a:p>
              <a:pPr marL="228600" indent="-228600" defTabSz="457200">
                <a:defRPr/>
              </a:pPr>
              <a:r>
                <a:rPr lang="en-US" sz="7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 </a:t>
              </a:r>
            </a:p>
            <a:p>
              <a:pPr marL="228600" indent="-228600" algn="ctr" defTabSz="457200"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for agricultural monitoring using EO</a:t>
              </a:r>
            </a:p>
          </p:txBody>
        </p:sp>
        <p:cxnSp>
          <p:nvCxnSpPr>
            <p:cNvPr id="7" name="Straight Connector 25"/>
            <p:cNvCxnSpPr/>
            <p:nvPr/>
          </p:nvCxnSpPr>
          <p:spPr>
            <a:xfrm flipV="1">
              <a:off x="5781675" y="2203685"/>
              <a:ext cx="0" cy="14747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305050" y="1540113"/>
              <a:ext cx="4933950" cy="66357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srgbClr val="FFFFFF"/>
                  </a:solidFill>
                </a:rPr>
                <a:t>GEOGLAM Steering Committee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 defTabSz="457200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Including G20 Donor representation, program stakeholders</a:t>
              </a:r>
              <a:r>
                <a:rPr lang="en-US" sz="140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4887" y="2529121"/>
              <a:ext cx="4083101" cy="66357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000" dirty="0">
                  <a:solidFill>
                    <a:srgbClr val="FFFFFF"/>
                  </a:solidFill>
                  <a:latin typeface="Calibri" pitchFamily="34" charset="0"/>
                </a:rPr>
                <a:t>Implementation  Group</a:t>
              </a: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 defTabSz="457200">
                <a:defRPr/>
              </a:pPr>
              <a:r>
                <a:rPr lang="en-US" sz="1400" dirty="0">
                  <a:solidFill>
                    <a:srgbClr val="FFFFFF"/>
                  </a:solidFill>
                  <a:latin typeface="Calibri" pitchFamily="34" charset="0"/>
                </a:rPr>
                <a:t>consisting of Implementation Team leads</a:t>
              </a:r>
              <a:endParaRPr lang="en-US" sz="16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2824" y="2436521"/>
              <a:ext cx="2094375" cy="92868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Program Coordination office</a:t>
              </a:r>
            </a:p>
            <a:p>
              <a:pPr algn="ctr" defTabSz="457200">
                <a:defRPr/>
              </a:pPr>
              <a:r>
                <a:rPr lang="en-US" sz="1400" dirty="0">
                  <a:solidFill>
                    <a:srgbClr val="FFFFFF"/>
                  </a:solidFill>
                  <a:latin typeface="Calibri" pitchFamily="34" charset="0"/>
                </a:rPr>
                <a:t>+ Secretariat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17600" y="3908651"/>
              <a:ext cx="1879600" cy="2062152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457200">
                <a:buFontTx/>
                <a:buAutoNum type="arabicPeriod"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 Global / Regional System of Systems</a:t>
              </a:r>
              <a:endParaRPr lang="en-US" sz="105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endParaRPr>
            </a:p>
            <a:p>
              <a:pPr marL="228600" indent="-228600" defTabSz="457200">
                <a:defRPr/>
              </a:pPr>
              <a:r>
                <a:rPr lang="en-US" sz="8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 </a:t>
              </a:r>
            </a:p>
            <a:p>
              <a:pPr algn="ctr" defTabSz="457200"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main producer countries, main commodities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81675" y="3932464"/>
              <a:ext cx="2246313" cy="2062151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3.  Monitoring </a:t>
              </a:r>
              <a:b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</a:b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countries at risk</a:t>
              </a:r>
            </a:p>
            <a:p>
              <a:pPr defTabSz="457200">
                <a:buFont typeface="Calibri" pitchFamily="34" charset="0"/>
                <a:buAutoNum type="arabicPeriod"/>
                <a:defRPr/>
              </a:pP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endParaRPr>
            </a:p>
            <a:p>
              <a:pPr algn="ctr" defTabSz="457200"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food security assessment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8763" y="5047008"/>
              <a:ext cx="6019800" cy="2666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4. EO data coordination (w. CEOS)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8763" y="5385143"/>
              <a:ext cx="6019800" cy="26511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5. Method improvement through R&amp;D coordination (e.g. JECAM)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8763" y="5723279"/>
              <a:ext cx="6019800" cy="2651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6.  Data products and information dissemination</a:t>
              </a:r>
            </a:p>
          </p:txBody>
        </p:sp>
        <p:sp>
          <p:nvSpPr>
            <p:cNvPr id="16" name="Rounded Rectangle 51"/>
            <p:cNvSpPr/>
            <p:nvPr/>
          </p:nvSpPr>
          <p:spPr>
            <a:xfrm>
              <a:off x="1455738" y="5970803"/>
              <a:ext cx="849312" cy="385760"/>
            </a:xfrm>
            <a:prstGeom prst="round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Tasks</a:t>
              </a:r>
            </a:p>
          </p:txBody>
        </p:sp>
        <p:sp>
          <p:nvSpPr>
            <p:cNvPr id="17" name="Rounded Rectangle 52"/>
            <p:cNvSpPr/>
            <p:nvPr/>
          </p:nvSpPr>
          <p:spPr>
            <a:xfrm>
              <a:off x="4121150" y="5994615"/>
              <a:ext cx="762000" cy="374648"/>
            </a:xfrm>
            <a:prstGeom prst="round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Tasks</a:t>
              </a:r>
            </a:p>
          </p:txBody>
        </p:sp>
        <p:sp>
          <p:nvSpPr>
            <p:cNvPr id="18" name="Rounded Rectangle 53"/>
            <p:cNvSpPr/>
            <p:nvPr/>
          </p:nvSpPr>
          <p:spPr>
            <a:xfrm>
              <a:off x="6381750" y="6007315"/>
              <a:ext cx="779463" cy="361948"/>
            </a:xfrm>
            <a:prstGeom prst="round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Tasks</a:t>
              </a:r>
            </a:p>
          </p:txBody>
        </p:sp>
        <p:cxnSp>
          <p:nvCxnSpPr>
            <p:cNvPr id="19" name="Straight Connector 54"/>
            <p:cNvCxnSpPr>
              <a:endCxn id="11" idx="0"/>
            </p:cNvCxnSpPr>
            <p:nvPr/>
          </p:nvCxnSpPr>
          <p:spPr>
            <a:xfrm flipH="1">
              <a:off x="2057400" y="3678465"/>
              <a:ext cx="84138" cy="23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5"/>
            <p:cNvCxnSpPr/>
            <p:nvPr/>
          </p:nvCxnSpPr>
          <p:spPr>
            <a:xfrm>
              <a:off x="4303713" y="3684815"/>
              <a:ext cx="0" cy="231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6"/>
            <p:cNvCxnSpPr/>
            <p:nvPr/>
          </p:nvCxnSpPr>
          <p:spPr>
            <a:xfrm>
              <a:off x="6664325" y="3691165"/>
              <a:ext cx="0" cy="231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2141538" y="3678465"/>
              <a:ext cx="45227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8"/>
            <p:cNvCxnSpPr/>
            <p:nvPr/>
          </p:nvCxnSpPr>
          <p:spPr>
            <a:xfrm>
              <a:off x="2984500" y="2938694"/>
              <a:ext cx="9715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6" name="Rectangle 5"/>
          <p:cNvSpPr txBox="1">
            <a:spLocks noGrp="1" noChangeArrowheads="1"/>
          </p:cNvSpPr>
          <p:nvPr/>
        </p:nvSpPr>
        <p:spPr bwMode="auto">
          <a:xfrm>
            <a:off x="7239000" y="6600825"/>
            <a:ext cx="1905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50000"/>
              </a:spcBef>
            </a:pPr>
            <a:fld id="{C8E6E883-A7B8-49AA-81A2-5B8531CA6DB5}" type="slidenum">
              <a:rPr lang="en-US" sz="1200">
                <a:solidFill>
                  <a:srgbClr val="002569"/>
                </a:solidFill>
                <a:latin typeface="Century Gothic" pitchFamily="34" charset="0"/>
                <a:ea typeface="MS PGothic" pitchFamily="34" charset="-128"/>
              </a:rPr>
              <a:pPr algn="r" defTabSz="457200" eaLnBrk="0" hangingPunct="0">
                <a:spcBef>
                  <a:spcPct val="50000"/>
                </a:spcBef>
              </a:pPr>
              <a:t>2</a:t>
            </a:fld>
            <a:r>
              <a:rPr lang="en-US" sz="1200" dirty="0">
                <a:solidFill>
                  <a:srgbClr val="002569"/>
                </a:solidFill>
                <a:latin typeface="Century Gothic" pitchFamily="34" charset="0"/>
                <a:ea typeface="MS PGothic" pitchFamily="34" charset="-128"/>
              </a:rPr>
              <a:t> / </a:t>
            </a:r>
            <a:r>
              <a:rPr lang="en-US" sz="1200" dirty="0" smtClean="0">
                <a:solidFill>
                  <a:srgbClr val="002569"/>
                </a:solidFill>
                <a:latin typeface="Century Gothic" pitchFamily="34" charset="0"/>
                <a:ea typeface="MS PGothic" pitchFamily="34" charset="-128"/>
              </a:rPr>
              <a:t>9</a:t>
            </a:r>
            <a:endParaRPr lang="en-US" sz="1200" dirty="0">
              <a:solidFill>
                <a:srgbClr val="002569"/>
              </a:solidFill>
              <a:latin typeface="Century Gothic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1371" y="1754626"/>
            <a:ext cx="8286118" cy="48606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Assessment of GEOGLAM Phase 1 (2012-2014)</a:t>
            </a:r>
          </a:p>
          <a:p>
            <a:pPr lvl="1"/>
            <a:r>
              <a:rPr lang="en-US" sz="2400" dirty="0" smtClean="0"/>
              <a:t>Main producers – </a:t>
            </a:r>
            <a:r>
              <a:rPr lang="en-US" sz="2000" dirty="0" smtClean="0"/>
              <a:t>Wheat, Maize, Soya, Rice</a:t>
            </a:r>
            <a:r>
              <a:rPr lang="en-US" sz="2400" dirty="0" smtClean="0"/>
              <a:t> (C#1)</a:t>
            </a:r>
          </a:p>
          <a:p>
            <a:pPr lvl="1"/>
            <a:r>
              <a:rPr lang="en-US" sz="2400" dirty="0" smtClean="0"/>
              <a:t>Research &amp; development (JECAM, C#5)</a:t>
            </a:r>
          </a:p>
          <a:p>
            <a:pPr lvl="1"/>
            <a:r>
              <a:rPr lang="en-US" sz="2400" dirty="0" smtClean="0"/>
              <a:t>Countries at risk (C#3) - Capacity building (C#2)</a:t>
            </a:r>
          </a:p>
          <a:p>
            <a:pPr lvl="1"/>
            <a:r>
              <a:rPr lang="en-US" sz="2400" dirty="0" smtClean="0"/>
              <a:t>EO Data coordination - CEOS (C#4)</a:t>
            </a:r>
          </a:p>
          <a:p>
            <a:r>
              <a:rPr lang="en-US" sz="2800" dirty="0" smtClean="0"/>
              <a:t>Planning of GEOGLAM Phase 2 (2014-2016)</a:t>
            </a:r>
          </a:p>
          <a:p>
            <a:pPr lvl="1"/>
            <a:r>
              <a:rPr lang="en-US" sz="2400" dirty="0" smtClean="0"/>
              <a:t>Countries at risk (C#3) - Capacity building (C#2)</a:t>
            </a:r>
          </a:p>
          <a:p>
            <a:pPr lvl="1"/>
            <a:r>
              <a:rPr lang="en-US" sz="2400" dirty="0" smtClean="0"/>
              <a:t>Research &amp; development (JECAM, C#5)</a:t>
            </a:r>
          </a:p>
          <a:p>
            <a:pPr lvl="1"/>
            <a:r>
              <a:rPr lang="en-US" sz="2400" dirty="0" smtClean="0"/>
              <a:t>Main producers –</a:t>
            </a:r>
            <a:r>
              <a:rPr lang="en-US" sz="2000" dirty="0" smtClean="0"/>
              <a:t> Wheat, Maize, Soya, Rice </a:t>
            </a:r>
            <a:r>
              <a:rPr lang="en-US" sz="2400" dirty="0" smtClean="0"/>
              <a:t>(C#1)</a:t>
            </a:r>
          </a:p>
          <a:p>
            <a:pPr lvl="1"/>
            <a:r>
              <a:rPr lang="en-US" sz="2400" dirty="0" smtClean="0"/>
              <a:t>EO Data coordination - CEOS (C#4)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370" y="294784"/>
            <a:ext cx="8055429" cy="945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Co-community meeting Objectives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54626"/>
            <a:ext cx="8876805" cy="4371537"/>
          </a:xfrm>
        </p:spPr>
        <p:txBody>
          <a:bodyPr/>
          <a:lstStyle/>
          <a:p>
            <a:r>
              <a:rPr lang="en-US" dirty="0" smtClean="0"/>
              <a:t>C#1 – GEOGLAM Crop Monitor</a:t>
            </a:r>
          </a:p>
          <a:p>
            <a:pPr lvl="1"/>
            <a:r>
              <a:rPr lang="en-US" dirty="0" smtClean="0"/>
              <a:t>Monthly delivery to AMIS</a:t>
            </a:r>
          </a:p>
          <a:p>
            <a:r>
              <a:rPr lang="en-US" dirty="0" smtClean="0"/>
              <a:t>C#5 – GEOGLAM R&amp;D – JECAM</a:t>
            </a:r>
          </a:p>
          <a:p>
            <a:pPr lvl="1"/>
            <a:r>
              <a:rPr lang="en-US" dirty="0" smtClean="0"/>
              <a:t>JECAM = </a:t>
            </a:r>
            <a:r>
              <a:rPr lang="en-US" sz="2200" dirty="0" smtClean="0"/>
              <a:t>Joint Experiments for Crop Assessments and Monitoring</a:t>
            </a:r>
          </a:p>
          <a:p>
            <a:pPr lvl="1"/>
            <a:r>
              <a:rPr lang="en-US" dirty="0" smtClean="0"/>
              <a:t>A network of test-sites with in-situ measurements, to address the diversity of farming systems</a:t>
            </a:r>
          </a:p>
          <a:p>
            <a:r>
              <a:rPr lang="en-US" dirty="0" smtClean="0"/>
              <a:t>C#4 – EO data coordination (CEOS)</a:t>
            </a:r>
          </a:p>
          <a:p>
            <a:r>
              <a:rPr lang="en-US" dirty="0" smtClean="0"/>
              <a:t>Governance : Implementation Plan </a:t>
            </a:r>
            <a:r>
              <a:rPr lang="en-US" sz="2800" dirty="0" smtClean="0"/>
              <a:t>(Jul. 2013)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4275"/>
            <a:ext cx="8229600" cy="720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GEOGLAM C#1 - Crop Monitor Current Status</a:t>
            </a:r>
          </a:p>
        </p:txBody>
      </p:sp>
      <p:sp>
        <p:nvSpPr>
          <p:cNvPr id="223235" name="Rectangle 3"/>
          <p:cNvSpPr>
            <a:spLocks noGrp="1"/>
          </p:cNvSpPr>
          <p:nvPr>
            <p:ph idx="4294967295"/>
          </p:nvPr>
        </p:nvSpPr>
        <p:spPr>
          <a:xfrm>
            <a:off x="177800" y="1268413"/>
            <a:ext cx="8966200" cy="1800225"/>
          </a:xfrm>
        </p:spPr>
        <p:txBody>
          <a:bodyPr/>
          <a:lstStyle/>
          <a:p>
            <a:pPr marL="174625" indent="-174625"/>
            <a:r>
              <a:rPr lang="en-US" sz="2400" smtClean="0"/>
              <a:t>June-July 2013</a:t>
            </a:r>
            <a:r>
              <a:rPr lang="en-US" sz="2400" b="0" smtClean="0"/>
              <a:t>: </a:t>
            </a:r>
            <a:r>
              <a:rPr lang="en-US" sz="2400" smtClean="0"/>
              <a:t>Prototyped</a:t>
            </a:r>
            <a:r>
              <a:rPr lang="en-US" sz="2400" b="0" smtClean="0"/>
              <a:t> </a:t>
            </a:r>
            <a:r>
              <a:rPr lang="en-US" sz="2400" smtClean="0"/>
              <a:t>crop outlooks</a:t>
            </a:r>
            <a:r>
              <a:rPr lang="en-US" sz="2400" b="0" smtClean="0"/>
              <a:t> for review by AMIS</a:t>
            </a:r>
          </a:p>
          <a:p>
            <a:pPr marL="174625" indent="-174625"/>
            <a:r>
              <a:rPr lang="en-US" sz="2400" smtClean="0"/>
              <a:t>Sept. 2013</a:t>
            </a:r>
            <a:r>
              <a:rPr lang="en-US" sz="2400" b="0" smtClean="0"/>
              <a:t>: Started </a:t>
            </a:r>
            <a:r>
              <a:rPr lang="en-US" sz="2400" smtClean="0"/>
              <a:t>provision of routine Crop Monitor to AMIS</a:t>
            </a:r>
          </a:p>
          <a:p>
            <a:pPr marL="174625" indent="-174625"/>
            <a:r>
              <a:rPr lang="en-US" sz="2400" smtClean="0"/>
              <a:t>Since Sept. 2013:</a:t>
            </a:r>
            <a:r>
              <a:rPr lang="en-US" sz="2400" b="0" smtClean="0"/>
              <a:t>  Regular </a:t>
            </a:r>
            <a:r>
              <a:rPr lang="en-US" sz="2400" smtClean="0"/>
              <a:t>monthly reporting</a:t>
            </a:r>
            <a:r>
              <a:rPr lang="en-US" sz="2400" b="0" smtClean="0"/>
              <a:t> and </a:t>
            </a:r>
            <a:br>
              <a:rPr lang="en-US" sz="2400" b="0" smtClean="0"/>
            </a:br>
            <a:r>
              <a:rPr lang="en-US" sz="2400" smtClean="0"/>
              <a:t>refining</a:t>
            </a:r>
            <a:r>
              <a:rPr lang="en-US" sz="2400" b="0" smtClean="0"/>
              <a:t> </a:t>
            </a:r>
            <a:r>
              <a:rPr lang="en-US" sz="2400" smtClean="0"/>
              <a:t>tools and processes</a:t>
            </a:r>
            <a:r>
              <a:rPr lang="en-US" sz="2400" b="0" smtClean="0"/>
              <a:t> for information collection, maps and synthesis</a:t>
            </a:r>
          </a:p>
        </p:txBody>
      </p:sp>
      <p:pic>
        <p:nvPicPr>
          <p:cNvPr id="7175" name="Picture 7" descr="Screen Shot 2013-09-09 at 6.49.06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00438"/>
            <a:ext cx="23129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176" name="Picture 8" descr="Screen Shot 2013-09-27 at 2.54.14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00" y="3357563"/>
            <a:ext cx="22209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Picture 9" descr="Screen Shot 2013-09-27 at 2.54.04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429000"/>
            <a:ext cx="2246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07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084763"/>
            <a:ext cx="2952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3068638"/>
            <a:ext cx="2152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1" name="Espace réservé du numéro de diapositive 5"/>
          <p:cNvSpPr txBox="1">
            <a:spLocks noGrp="1"/>
          </p:cNvSpPr>
          <p:nvPr/>
        </p:nvSpPr>
        <p:spPr bwMode="auto">
          <a:xfrm>
            <a:off x="8388350" y="6597650"/>
            <a:ext cx="647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DE651AB-4325-4D4B-9A80-108A2E727A9A}" type="slidenum">
              <a:rPr lang="fr-FR" sz="1200" smtClean="0">
                <a:solidFill>
                  <a:srgbClr val="00B0F0"/>
                </a:solidFill>
                <a:sym typeface="Arial" charset="0"/>
              </a:rPr>
              <a:pPr algn="r"/>
              <a:t>5</a:t>
            </a:fld>
            <a:r>
              <a:rPr lang="fr-FR" sz="1200" dirty="0" smtClean="0">
                <a:solidFill>
                  <a:srgbClr val="00B0F0"/>
                </a:solidFill>
                <a:sym typeface="Arial" charset="0"/>
              </a:rPr>
              <a:t>/9</a:t>
            </a:r>
            <a:endParaRPr lang="fr-FR" sz="1200" dirty="0">
              <a:solidFill>
                <a:srgbClr val="00B0F0"/>
              </a:solidFill>
              <a:sym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10" descr="Screen Shot 2013-09-24 at 7.01.56 AM.png"/>
          <p:cNvPicPr>
            <a:picLocks noChangeAspect="1"/>
          </p:cNvPicPr>
          <p:nvPr/>
        </p:nvPicPr>
        <p:blipFill>
          <a:blip r:embed="rId3" cstate="print"/>
          <a:srcRect t="3500"/>
          <a:stretch>
            <a:fillRect/>
          </a:stretch>
        </p:blipFill>
        <p:spPr bwMode="auto">
          <a:xfrm>
            <a:off x="0" y="1276350"/>
            <a:ext cx="91440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179638" y="279400"/>
            <a:ext cx="69643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5188"/>
            <a:ext cx="9144000" cy="941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5FAA"/>
                </a:solidFill>
                <a:ea typeface="MS PGothic" pitchFamily="34" charset="-128"/>
              </a:rPr>
              <a:t>Enables comparison among relevant datasets </a:t>
            </a:r>
            <a:r>
              <a:rPr lang="en-US">
                <a:solidFill>
                  <a:srgbClr val="005FAA"/>
                </a:solidFill>
                <a:ea typeface="MS PGothic" pitchFamily="34" charset="-128"/>
              </a:rPr>
              <a:t>(global, regional and national), </a:t>
            </a:r>
            <a:br>
              <a:rPr lang="en-US">
                <a:solidFill>
                  <a:srgbClr val="005FAA"/>
                </a:solidFill>
                <a:ea typeface="MS PGothic" pitchFamily="34" charset="-128"/>
              </a:rPr>
            </a:br>
            <a:r>
              <a:rPr lang="en-US">
                <a:solidFill>
                  <a:srgbClr val="005FAA"/>
                </a:solidFill>
                <a:ea typeface="MS PGothic" pitchFamily="34" charset="-128"/>
              </a:rPr>
              <a:t>by crop type and accounting for crop calendars; enables </a:t>
            </a:r>
            <a:r>
              <a:rPr lang="en-US" b="1">
                <a:solidFill>
                  <a:srgbClr val="005FAA"/>
                </a:solidFill>
                <a:ea typeface="MS PGothic" pitchFamily="34" charset="-128"/>
              </a:rPr>
              <a:t>crop condition labeling </a:t>
            </a:r>
            <a:r>
              <a:rPr lang="en-US">
                <a:solidFill>
                  <a:srgbClr val="005FAA"/>
                </a:solidFill>
                <a:ea typeface="MS PGothic" pitchFamily="34" charset="-128"/>
              </a:rPr>
              <a:t>and commenting to reflect </a:t>
            </a:r>
            <a:r>
              <a:rPr lang="en-US" b="1">
                <a:solidFill>
                  <a:srgbClr val="005FAA"/>
                </a:solidFill>
                <a:ea typeface="MS PGothic" pitchFamily="34" charset="-128"/>
              </a:rPr>
              <a:t>national expert assessments</a:t>
            </a:r>
          </a:p>
        </p:txBody>
      </p:sp>
      <p:sp>
        <p:nvSpPr>
          <p:cNvPr id="224262" name="Titre 5"/>
          <p:cNvSpPr>
            <a:spLocks noGrp="1"/>
          </p:cNvSpPr>
          <p:nvPr>
            <p:ph type="title" idx="4294967295"/>
          </p:nvPr>
        </p:nvSpPr>
        <p:spPr>
          <a:xfrm>
            <a:off x="1042988" y="345813"/>
            <a:ext cx="7129462" cy="5778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ahoma" pitchFamily="34" charset="0"/>
              </a:rPr>
              <a:t>GEOGLAM  C#1 - Crop Monitor Interface</a:t>
            </a:r>
            <a:endParaRPr lang="en-US" dirty="0" smtClean="0">
              <a:cs typeface="Tahoma" pitchFamily="34" charset="0"/>
            </a:endParaRPr>
          </a:p>
        </p:txBody>
      </p:sp>
      <p:pic>
        <p:nvPicPr>
          <p:cNvPr id="224263" name="Picture 8" descr="C:\Users\ireshef\Pictures\logo\u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5445125"/>
            <a:ext cx="454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4" name="Espace réservé du numéro de diapositive 5"/>
          <p:cNvSpPr txBox="1">
            <a:spLocks noGrp="1"/>
          </p:cNvSpPr>
          <p:nvPr/>
        </p:nvSpPr>
        <p:spPr bwMode="auto">
          <a:xfrm>
            <a:off x="8388350" y="6597650"/>
            <a:ext cx="647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CAE668C-8093-4747-92F8-F0CD393F3F0F}" type="slidenum">
              <a:rPr lang="fr-FR" sz="1200" smtClean="0">
                <a:solidFill>
                  <a:srgbClr val="00B0F0"/>
                </a:solidFill>
                <a:sym typeface="Arial" charset="0"/>
              </a:rPr>
              <a:pPr algn="r"/>
              <a:t>6</a:t>
            </a:fld>
            <a:r>
              <a:rPr lang="fr-FR" sz="1200" dirty="0" smtClean="0">
                <a:solidFill>
                  <a:srgbClr val="00B0F0"/>
                </a:solidFill>
                <a:sym typeface="Arial" charset="0"/>
              </a:rPr>
              <a:t>/9</a:t>
            </a:r>
            <a:endParaRPr lang="fr-FR" sz="1200" dirty="0">
              <a:solidFill>
                <a:srgbClr val="00B0F0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098550"/>
            <a:ext cx="7848600" cy="1682750"/>
          </a:xfrm>
        </p:spPr>
        <p:txBody>
          <a:bodyPr/>
          <a:lstStyle/>
          <a:p>
            <a:pPr marL="176213" indent="-176213"/>
            <a:r>
              <a:rPr lang="en-US" sz="1800" dirty="0" smtClean="0"/>
              <a:t>A network of sites representative of the world’s cropping systems</a:t>
            </a:r>
          </a:p>
          <a:p>
            <a:pPr marL="176213" indent="-176213"/>
            <a:r>
              <a:rPr lang="en-US" sz="1800" dirty="0" smtClean="0"/>
              <a:t>A focus for international satellite data acquisition by CEOS </a:t>
            </a:r>
          </a:p>
          <a:p>
            <a:pPr marL="176213" indent="-176213"/>
            <a:r>
              <a:rPr lang="en-GB" sz="1800" dirty="0" smtClean="0"/>
              <a:t>R&amp;D to support enhancements </a:t>
            </a:r>
            <a:r>
              <a:rPr lang="en-US" sz="1800" dirty="0" smtClean="0"/>
              <a:t>for operational agricultural monitoring systems</a:t>
            </a:r>
          </a:p>
          <a:p>
            <a:pPr marL="176213" indent="-176213"/>
            <a:r>
              <a:rPr lang="en-US" sz="1800" dirty="0" smtClean="0"/>
              <a:t>JECAM Program Office coordinated by AAFC-Canada and UCL-Belgium </a:t>
            </a:r>
          </a:p>
          <a:p>
            <a:pPr marL="176213" indent="-176213"/>
            <a:r>
              <a:rPr lang="en-US" sz="1800" dirty="0" smtClean="0"/>
              <a:t>Developing linkages with </a:t>
            </a:r>
            <a:r>
              <a:rPr lang="en-US" sz="1800" dirty="0" err="1" smtClean="0"/>
              <a:t>AgMIP</a:t>
            </a:r>
            <a:r>
              <a:rPr lang="en-US" sz="1800" dirty="0" smtClean="0"/>
              <a:t> sites and modeling community</a:t>
            </a:r>
            <a:endParaRPr lang="en-CA" sz="1600" dirty="0" smtClean="0"/>
          </a:p>
        </p:txBody>
      </p:sp>
      <p:pic>
        <p:nvPicPr>
          <p:cNvPr id="205828" name="Picture 1" descr="Screenshot 2014-01-09 12.46.5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835275"/>
            <a:ext cx="85137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35463" y="6118225"/>
            <a:ext cx="4430712" cy="717550"/>
            <a:chOff x="0" y="1032"/>
            <a:chExt cx="4430889" cy="717318"/>
          </a:xfrm>
        </p:grpSpPr>
        <p:pic>
          <p:nvPicPr>
            <p:cNvPr id="205831" name="Picture 2" descr="JECAM | Joint Experiment for Crop Assessment and Monitor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r="51543" b="24690"/>
            <a:stretch>
              <a:fillRect/>
            </a:stretch>
          </p:blipFill>
          <p:spPr bwMode="auto">
            <a:xfrm>
              <a:off x="0" y="1032"/>
              <a:ext cx="4430889" cy="717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3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1589" y="1032"/>
              <a:ext cx="2019300" cy="52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833" name="TextBox 5"/>
          <p:cNvSpPr txBox="1">
            <a:spLocks noChangeArrowheads="1"/>
          </p:cNvSpPr>
          <p:nvPr/>
        </p:nvSpPr>
        <p:spPr bwMode="auto">
          <a:xfrm>
            <a:off x="252413" y="6373813"/>
            <a:ext cx="2163762" cy="461962"/>
          </a:xfrm>
          <a:prstGeom prst="rect">
            <a:avLst/>
          </a:prstGeom>
          <a:solidFill>
            <a:srgbClr val="000000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srgbClr val="FFFFFF"/>
                </a:solidFill>
                <a:latin typeface="Calibri" pitchFamily="34" charset="0"/>
              </a:rPr>
              <a:t>www.jecam.org</a:t>
            </a:r>
          </a:p>
        </p:txBody>
      </p:sp>
      <p:sp>
        <p:nvSpPr>
          <p:cNvPr id="2058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72515" y="299545"/>
            <a:ext cx="8133858" cy="75296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GEOGLAM C#5 R&amp;D – JECAM</a:t>
            </a:r>
            <a:br>
              <a:rPr lang="en-US" sz="2400" dirty="0" smtClean="0"/>
            </a:br>
            <a:r>
              <a:rPr lang="en-US" sz="2400" dirty="0" smtClean="0"/>
              <a:t>Joint Experiments for Crop Assessments and Monitoring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hape 323"/>
          <p:cNvSpPr>
            <a:spLocks noChangeArrowheads="1"/>
          </p:cNvSpPr>
          <p:nvPr/>
        </p:nvSpPr>
        <p:spPr bwMode="auto">
          <a:xfrm>
            <a:off x="5441950" y="1922463"/>
            <a:ext cx="3702050" cy="2689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379" name="Shape 324"/>
          <p:cNvSpPr>
            <a:spLocks noChangeArrowheads="1"/>
          </p:cNvSpPr>
          <p:nvPr/>
        </p:nvSpPr>
        <p:spPr bwMode="auto">
          <a:xfrm>
            <a:off x="101600" y="2051050"/>
            <a:ext cx="5187950" cy="31781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380" name="Shape 326"/>
          <p:cNvSpPr>
            <a:spLocks noChangeArrowheads="1"/>
          </p:cNvSpPr>
          <p:nvPr/>
        </p:nvSpPr>
        <p:spPr bwMode="auto">
          <a:xfrm>
            <a:off x="5364163" y="4292600"/>
            <a:ext cx="3251200" cy="31638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381" name="Shape 327"/>
          <p:cNvSpPr>
            <a:spLocks noChangeArrowheads="1"/>
          </p:cNvSpPr>
          <p:nvPr/>
        </p:nvSpPr>
        <p:spPr bwMode="auto">
          <a:xfrm>
            <a:off x="134938" y="3652838"/>
            <a:ext cx="1801812" cy="13017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382" name="Shape 328"/>
          <p:cNvSpPr txBox="1">
            <a:spLocks noChangeArrowheads="1"/>
          </p:cNvSpPr>
          <p:nvPr/>
        </p:nvSpPr>
        <p:spPr bwMode="auto">
          <a:xfrm>
            <a:off x="412750" y="4664075"/>
            <a:ext cx="3352800" cy="244475"/>
          </a:xfrm>
          <a:prstGeom prst="rect">
            <a:avLst/>
          </a:prstGeom>
          <a:solidFill>
            <a:srgbClr val="7358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600">
                <a:solidFill>
                  <a:srgbClr val="000000"/>
                </a:solidFill>
                <a:sym typeface="Arial" charset="0"/>
              </a:rPr>
              <a:t>Yield Forecasting</a:t>
            </a:r>
          </a:p>
        </p:txBody>
      </p:sp>
      <p:sp>
        <p:nvSpPr>
          <p:cNvPr id="229383" name="Shape 329"/>
          <p:cNvSpPr>
            <a:spLocks noChangeArrowheads="1"/>
          </p:cNvSpPr>
          <p:nvPr/>
        </p:nvSpPr>
        <p:spPr bwMode="auto">
          <a:xfrm>
            <a:off x="74613" y="4437063"/>
            <a:ext cx="4108450" cy="237966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384" name="Shape 330"/>
          <p:cNvSpPr txBox="1">
            <a:spLocks noChangeArrowheads="1"/>
          </p:cNvSpPr>
          <p:nvPr/>
        </p:nvSpPr>
        <p:spPr bwMode="auto">
          <a:xfrm>
            <a:off x="971550" y="987425"/>
            <a:ext cx="749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fr-FR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29385" name="Shape 331"/>
          <p:cNvSpPr txBox="1">
            <a:spLocks noChangeArrowheads="1"/>
          </p:cNvSpPr>
          <p:nvPr/>
        </p:nvSpPr>
        <p:spPr bwMode="auto">
          <a:xfrm>
            <a:off x="1979613" y="2565400"/>
            <a:ext cx="18716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>
                <a:solidFill>
                  <a:srgbClr val="C00000"/>
                </a:solidFill>
                <a:sym typeface="Arial" charset="0"/>
              </a:rPr>
              <a:t>Crop condition</a:t>
            </a:r>
          </a:p>
        </p:txBody>
      </p:sp>
      <p:sp>
        <p:nvSpPr>
          <p:cNvPr id="229386" name="Shape 325"/>
          <p:cNvSpPr txBox="1">
            <a:spLocks noChangeArrowheads="1"/>
          </p:cNvSpPr>
          <p:nvPr/>
        </p:nvSpPr>
        <p:spPr bwMode="auto">
          <a:xfrm>
            <a:off x="5467350" y="2170113"/>
            <a:ext cx="3581400" cy="284162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>
                <a:solidFill>
                  <a:srgbClr val="C00000"/>
                </a:solidFill>
                <a:sym typeface="Arial" charset="0"/>
              </a:rPr>
              <a:t>Crop type classification</a:t>
            </a:r>
          </a:p>
        </p:txBody>
      </p:sp>
      <p:sp>
        <p:nvSpPr>
          <p:cNvPr id="229387" name="Titre 11"/>
          <p:cNvSpPr>
            <a:spLocks noGrp="1"/>
          </p:cNvSpPr>
          <p:nvPr>
            <p:ph type="title" idx="4294967295"/>
          </p:nvPr>
        </p:nvSpPr>
        <p:spPr>
          <a:xfrm>
            <a:off x="468313" y="325988"/>
            <a:ext cx="8331303" cy="1079500"/>
          </a:xfrm>
        </p:spPr>
        <p:txBody>
          <a:bodyPr lIns="91425" tIns="91425" rIns="91425" bIns="91425" anchor="b">
            <a:normAutofit fontScale="90000"/>
          </a:bodyPr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3600" dirty="0" smtClean="0">
                <a:solidFill>
                  <a:schemeClr val="bg1"/>
                </a:solidFill>
              </a:rPr>
              <a:t>GEOGLAM C#2 - Capacity Building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Ex : </a:t>
            </a:r>
            <a:r>
              <a:rPr lang="en-US" sz="2800" dirty="0" smtClean="0">
                <a:solidFill>
                  <a:schemeClr val="bg1"/>
                </a:solidFill>
              </a:rPr>
              <a:t>Pakistan Agricultural Information System</a:t>
            </a:r>
            <a:r>
              <a:rPr lang="en-US" sz="2000" dirty="0" smtClean="0">
                <a:solidFill>
                  <a:srgbClr val="00449E"/>
                </a:solidFill>
              </a:rPr>
              <a:t/>
            </a:r>
            <a:br>
              <a:rPr lang="en-US" sz="2000" dirty="0" smtClean="0">
                <a:solidFill>
                  <a:srgbClr val="00449E"/>
                </a:solidFill>
              </a:rPr>
            </a:br>
            <a:r>
              <a:rPr lang="en-US" sz="2000" dirty="0" smtClean="0">
                <a:solidFill>
                  <a:srgbClr val="00449E"/>
                </a:solidFill>
              </a:rPr>
              <a:t>(Collaboration among CRS, FAO, SUPARCO, UMD &amp; USDA)</a:t>
            </a:r>
          </a:p>
        </p:txBody>
      </p:sp>
      <p:sp>
        <p:nvSpPr>
          <p:cNvPr id="229388" name="Shape 331"/>
          <p:cNvSpPr txBox="1">
            <a:spLocks noChangeArrowheads="1"/>
          </p:cNvSpPr>
          <p:nvPr/>
        </p:nvSpPr>
        <p:spPr bwMode="auto">
          <a:xfrm>
            <a:off x="0" y="4437063"/>
            <a:ext cx="43211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b="1">
                <a:solidFill>
                  <a:srgbClr val="C00000"/>
                </a:solidFill>
                <a:latin typeface="Arial Narrow" pitchFamily="34" charset="0"/>
                <a:sym typeface="Arial" charset="0"/>
              </a:rPr>
              <a:t>EO Estimated vs Reported Wheat Production</a:t>
            </a:r>
          </a:p>
        </p:txBody>
      </p:sp>
      <p:sp>
        <p:nvSpPr>
          <p:cNvPr id="229389" name="Espace réservé du numéro de diapositive 5"/>
          <p:cNvSpPr txBox="1">
            <a:spLocks noGrp="1"/>
          </p:cNvSpPr>
          <p:nvPr/>
        </p:nvSpPr>
        <p:spPr bwMode="auto">
          <a:xfrm>
            <a:off x="8388350" y="6597650"/>
            <a:ext cx="647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B46C5B9-47E9-4052-B35B-91E3534107A7}" type="slidenum">
              <a:rPr lang="fr-FR" sz="1200" smtClean="0">
                <a:solidFill>
                  <a:srgbClr val="00B0F0"/>
                </a:solidFill>
                <a:sym typeface="Arial" charset="0"/>
              </a:rPr>
              <a:pPr algn="r"/>
              <a:t>8</a:t>
            </a:fld>
            <a:r>
              <a:rPr lang="fr-FR" sz="1200" dirty="0" smtClean="0">
                <a:solidFill>
                  <a:srgbClr val="00B0F0"/>
                </a:solidFill>
                <a:sym typeface="Arial" charset="0"/>
              </a:rPr>
              <a:t>/9</a:t>
            </a:r>
            <a:endParaRPr lang="fr-FR" sz="1200" dirty="0">
              <a:solidFill>
                <a:srgbClr val="00B0F0"/>
              </a:solidFill>
              <a:sym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58" y="294784"/>
            <a:ext cx="8229600" cy="945773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GEOGLAM C#3 – Countries </a:t>
            </a:r>
            <a:r>
              <a:rPr lang="fr-FR" sz="3600" dirty="0" err="1" smtClean="0"/>
              <a:t>at</a:t>
            </a:r>
            <a:r>
              <a:rPr lang="fr-FR" sz="3600" dirty="0" smtClean="0"/>
              <a:t> </a:t>
            </a:r>
            <a:r>
              <a:rPr lang="fr-FR" sz="3600" dirty="0" err="1" smtClean="0"/>
              <a:t>Risk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100" dirty="0" smtClean="0"/>
              <a:t>Satellite Information for </a:t>
            </a:r>
            <a:r>
              <a:rPr lang="fr-FR" sz="3100" dirty="0" err="1" smtClean="0"/>
              <a:t>Crop</a:t>
            </a:r>
            <a:r>
              <a:rPr lang="fr-FR" sz="3100" dirty="0" smtClean="0"/>
              <a:t> Monitoring</a:t>
            </a:r>
            <a:r>
              <a:rPr lang="fr-FR" sz="3600" dirty="0" smtClean="0"/>
              <a:t>  </a:t>
            </a:r>
            <a:r>
              <a:rPr lang="fr-FR" sz="3100" dirty="0" smtClean="0"/>
              <a:t>(ex. FEWS-Net)</a:t>
            </a:r>
            <a:endParaRPr lang="fr-FR" sz="36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863" cy="533400"/>
          </a:xfrm>
        </p:spPr>
        <p:txBody>
          <a:bodyPr>
            <a:normAutofit lnSpcReduction="10000"/>
          </a:bodyPr>
          <a:lstStyle/>
          <a:p>
            <a:endParaRPr lang="fr-FR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362108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2139950"/>
            <a:ext cx="3462338" cy="4718050"/>
            <a:chOff x="1746" y="1207"/>
            <a:chExt cx="2181" cy="2972"/>
          </a:xfrm>
        </p:grpSpPr>
        <p:pic>
          <p:nvPicPr>
            <p:cNvPr id="4200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6" y="1207"/>
              <a:ext cx="2181" cy="2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1" name="Text Box 7"/>
            <p:cNvSpPr txBox="1">
              <a:spLocks noChangeArrowheads="1"/>
            </p:cNvSpPr>
            <p:nvPr/>
          </p:nvSpPr>
          <p:spPr bwMode="auto">
            <a:xfrm>
              <a:off x="1827" y="1312"/>
              <a:ext cx="1754" cy="3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000" tIns="10800" rIns="18000" bIns="10800">
              <a:spAutoFit/>
            </a:bodyPr>
            <a:lstStyle/>
            <a:p>
              <a:r>
                <a:rPr lang="fr-FR" sz="1600" b="1">
                  <a:latin typeface="Arial Narrow" pitchFamily="34" charset="0"/>
                </a:rPr>
                <a:t>Evapotranspiration Yearly               </a:t>
              </a:r>
              <a:br>
                <a:rPr lang="fr-FR" sz="1600" b="1">
                  <a:latin typeface="Arial Narrow" pitchFamily="34" charset="0"/>
                </a:rPr>
              </a:br>
              <a:r>
                <a:rPr lang="fr-FR" sz="1600" b="1">
                  <a:latin typeface="Arial Narrow" pitchFamily="34" charset="0"/>
                </a:rPr>
                <a:t>Anomaly 2009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4300" y="3068638"/>
            <a:ext cx="2916238" cy="3321050"/>
            <a:chOff x="3628" y="941"/>
            <a:chExt cx="1837" cy="209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628" y="998"/>
              <a:ext cx="1837" cy="2035"/>
              <a:chOff x="3198" y="998"/>
              <a:chExt cx="1837" cy="2035"/>
            </a:xfrm>
          </p:grpSpPr>
          <p:pic>
            <p:nvPicPr>
              <p:cNvPr id="41998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98" y="1389"/>
                <a:ext cx="1837" cy="1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9" name="Text Box 11"/>
              <p:cNvSpPr txBox="1">
                <a:spLocks noChangeArrowheads="1"/>
              </p:cNvSpPr>
              <p:nvPr/>
            </p:nvSpPr>
            <p:spPr bwMode="auto">
              <a:xfrm>
                <a:off x="3198" y="998"/>
                <a:ext cx="1814" cy="4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latin typeface="Arial Narrow" pitchFamily="34" charset="0"/>
                  </a:rPr>
                  <a:t>Water Requirement </a:t>
                </a:r>
                <a:br>
                  <a:rPr lang="en-US" b="1">
                    <a:latin typeface="Arial Narrow" pitchFamily="34" charset="0"/>
                  </a:rPr>
                </a:br>
                <a:r>
                  <a:rPr lang="en-US" b="1">
                    <a:latin typeface="Arial Narrow" pitchFamily="34" charset="0"/>
                  </a:rPr>
                  <a:t>Satisfaction Index 2009</a:t>
                </a:r>
                <a:endParaRPr lang="fr-FR" b="1">
                  <a:latin typeface="Arial Narrow" pitchFamily="34" charset="0"/>
                </a:endParaRPr>
              </a:p>
            </p:txBody>
          </p:sp>
        </p:grp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3641" y="941"/>
              <a:ext cx="1814" cy="20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67400" y="1341438"/>
            <a:ext cx="2914650" cy="3459162"/>
            <a:chOff x="3515" y="2069"/>
            <a:chExt cx="1836" cy="2179"/>
          </a:xfrm>
        </p:grpSpPr>
        <p:pic>
          <p:nvPicPr>
            <p:cNvPr id="41993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0" y="2478"/>
              <a:ext cx="1791" cy="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Text Box 15"/>
            <p:cNvSpPr txBox="1">
              <a:spLocks noChangeArrowheads="1"/>
            </p:cNvSpPr>
            <p:nvPr/>
          </p:nvSpPr>
          <p:spPr bwMode="auto">
            <a:xfrm>
              <a:off x="3560" y="2074"/>
              <a:ext cx="1769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Arial Narrow" pitchFamily="34" charset="0"/>
                </a:rPr>
                <a:t>Satellite Vegetation Index</a:t>
              </a:r>
              <a:br>
                <a:rPr lang="en-US" b="1">
                  <a:latin typeface="Arial Narrow" pitchFamily="34" charset="0"/>
                </a:rPr>
              </a:br>
              <a:r>
                <a:rPr lang="en-US" b="1">
                  <a:latin typeface="Arial Narrow" pitchFamily="34" charset="0"/>
                </a:rPr>
                <a:t>(NDVI) Difference 2009</a:t>
              </a:r>
              <a:endParaRPr lang="fr-FR" b="1">
                <a:latin typeface="Arial Narrow" pitchFamily="34" charset="0"/>
              </a:endParaRPr>
            </a:p>
          </p:txBody>
        </p:sp>
        <p:sp>
          <p:nvSpPr>
            <p:cNvPr id="41995" name="Rectangle 16"/>
            <p:cNvSpPr>
              <a:spLocks noChangeArrowheads="1"/>
            </p:cNvSpPr>
            <p:nvPr/>
          </p:nvSpPr>
          <p:spPr bwMode="auto">
            <a:xfrm>
              <a:off x="3515" y="2069"/>
              <a:ext cx="1814" cy="21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1992" name="Espace réservé du numéro de diapositive 5"/>
          <p:cNvSpPr txBox="1">
            <a:spLocks noGrp="1"/>
          </p:cNvSpPr>
          <p:nvPr/>
        </p:nvSpPr>
        <p:spPr bwMode="auto">
          <a:xfrm>
            <a:off x="8388350" y="6597650"/>
            <a:ext cx="647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67F9D39-2EB0-4BC5-BCE1-3B583FFCB757}" type="slidenum">
              <a:rPr lang="fr-FR" sz="1200" smtClean="0">
                <a:solidFill>
                  <a:srgbClr val="00B0F0"/>
                </a:solidFill>
                <a:sym typeface="Arial" charset="0"/>
              </a:rPr>
              <a:pPr algn="r"/>
              <a:t>9</a:t>
            </a:fld>
            <a:r>
              <a:rPr lang="fr-FR" sz="1200" dirty="0" smtClean="0">
                <a:solidFill>
                  <a:srgbClr val="00B0F0"/>
                </a:solidFill>
                <a:sym typeface="Arial" charset="0"/>
              </a:rPr>
              <a:t>/9</a:t>
            </a:r>
            <a:endParaRPr lang="fr-FR" sz="1200" dirty="0">
              <a:solidFill>
                <a:srgbClr val="00B0F0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721</TotalTime>
  <Words>458</Words>
  <Application>Microsoft Office PowerPoint</Application>
  <PresentationFormat>Affichage à l'écran (4:3)</PresentationFormat>
  <Paragraphs>79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Waveform</vt:lpstr>
      <vt:lpstr>GEOGLAM Status update  Objectives of GEOGLAM Co-Community meeting  and implementation summary to date</vt:lpstr>
      <vt:lpstr>GEOGLAM Structure &amp; Work plan</vt:lpstr>
      <vt:lpstr>Co-community meeting Objectives</vt:lpstr>
      <vt:lpstr>Implementation summary </vt:lpstr>
      <vt:lpstr>GEOGLAM C#1 - Crop Monitor Current Status</vt:lpstr>
      <vt:lpstr>GEOGLAM  C#1 - Crop Monitor Interface</vt:lpstr>
      <vt:lpstr>GEOGLAM C#5 R&amp;D – JECAM Joint Experiments for Crop Assessments and Monitoring</vt:lpstr>
      <vt:lpstr>GEOGLAM C#2 - Capacity Building  Ex : Pakistan Agricultural Information System (Collaboration among CRS, FAO, SUPARCO, UMD &amp; USDA)</vt:lpstr>
      <vt:lpstr>GEOGLAM C#3 – Countries at Risk Satellite Information for Crop Monitoring  (ex. FEWS-Net)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CEOS-GEOGLAM Co-Community Meeting Introduction</dc:title>
  <dc:creator>George Dyke</dc:creator>
  <cp:lastModifiedBy>localu</cp:lastModifiedBy>
  <cp:revision>66</cp:revision>
  <dcterms:created xsi:type="dcterms:W3CDTF">2013-06-25T19:00:58Z</dcterms:created>
  <dcterms:modified xsi:type="dcterms:W3CDTF">2014-02-26T13:17:49Z</dcterms:modified>
</cp:coreProperties>
</file>