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89" r:id="rId2"/>
  </p:sldMasterIdLst>
  <p:notesMasterIdLst>
    <p:notesMasterId r:id="rId8"/>
  </p:notesMasterIdLst>
  <p:sldIdLst>
    <p:sldId id="298" r:id="rId3"/>
    <p:sldId id="377" r:id="rId4"/>
    <p:sldId id="372" r:id="rId5"/>
    <p:sldId id="376" r:id="rId6"/>
    <p:sldId id="371" r:id="rId7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96" autoAdjust="0"/>
  </p:normalViewPr>
  <p:slideViewPr>
    <p:cSldViewPr snapToGrid="0" snapToObjects="1">
      <p:cViewPr varScale="1">
        <p:scale>
          <a:sx n="93" d="100"/>
          <a:sy n="93" d="100"/>
        </p:scale>
        <p:origin x="-4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2/26/14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37931725" indent="-37474525" defTabSz="9779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fld id="{A4DE4102-F29E-9B4F-AB45-0B914FB471D0}" type="slidenum">
              <a:rPr lang="de-DE">
                <a:solidFill>
                  <a:srgbClr val="000000"/>
                </a:solidFill>
                <a:latin typeface="Times New Roman" charset="0"/>
              </a:rPr>
              <a:pPr/>
              <a:t>1</a:t>
            </a:fld>
            <a:endParaRPr lang="de-DE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4</a:t>
            </a:fld>
            <a:endParaRPr lang="en-US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 eaLnBrk="0" hangingPunct="0">
              <a:spcBef>
                <a:spcPct val="50000"/>
              </a:spcBef>
              <a:defRPr/>
            </a:pPr>
            <a:endParaRPr lang="en-US" sz="1000" dirty="0">
              <a:solidFill>
                <a:srgbClr val="002569"/>
              </a:solidFill>
              <a:latin typeface="Tahoma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CEOS_logo_reconstructi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6164263"/>
            <a:ext cx="1630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90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8" y="2722566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63786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385408"/>
      </p:ext>
    </p:extLst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903594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FCF0C-FC5F-6B4A-A7E1-BBB4437ACC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6019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384946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69863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987703"/>
      </p:ext>
    </p:extLst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7" Type="http://schemas.openxmlformats.org/officeDocument/2006/relationships/image" Target="../media/image1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55563"/>
            <a:ext cx="8447087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315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439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v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 descr="CEOS_logo_trans_SMALL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" y="57195"/>
            <a:ext cx="1048701" cy="4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9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4" r:id="rId3"/>
    <p:sldLayoutId id="2147483695" r:id="rId4"/>
    <p:sldLayoutId id="2147483696" r:id="rId5"/>
  </p:sldLayoutIdLst>
  <p:transition xmlns:p14="http://schemas.microsoft.com/office/powerpoint/2010/main" spd="slow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 txBox="1">
            <a:spLocks noChangeArrowheads="1"/>
          </p:cNvSpPr>
          <p:nvPr/>
        </p:nvSpPr>
        <p:spPr bwMode="auto">
          <a:xfrm>
            <a:off x="4155369" y="907098"/>
            <a:ext cx="4760234" cy="94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defRPr/>
            </a:pPr>
            <a:r>
              <a:rPr lang="en-US" sz="2800" b="1" kern="0" dirty="0">
                <a:solidFill>
                  <a:srgbClr val="FF9A00">
                    <a:lumMod val="60000"/>
                    <a:lumOff val="40000"/>
                  </a:srgbClr>
                </a:solidFill>
                <a:latin typeface="Century Gothic" charset="0"/>
                <a:ea typeface="ＭＳ Ｐゴシック" charset="-128"/>
                <a:cs typeface="ＭＳ Ｐゴシック" charset="-128"/>
              </a:rPr>
              <a:t>Space Data Services and thoughts for GEOGLAM</a:t>
            </a:r>
            <a:endParaRPr lang="en-US" sz="2000" i="1" kern="0" dirty="0">
              <a:solidFill>
                <a:srgbClr val="FF9A00">
                  <a:lumMod val="60000"/>
                  <a:lumOff val="40000"/>
                </a:srgbClr>
              </a:solidFill>
              <a:latin typeface="Century Gothic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43"/>
          <p:cNvSpPr txBox="1">
            <a:spLocks noChangeArrowheads="1"/>
          </p:cNvSpPr>
          <p:nvPr/>
        </p:nvSpPr>
        <p:spPr bwMode="auto">
          <a:xfrm>
            <a:off x="4156955" y="1957918"/>
            <a:ext cx="4871916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defTabSz="914400" eaLnBrk="0" hangingPunct="0">
              <a:spcBef>
                <a:spcPct val="20000"/>
              </a:spcBef>
              <a:spcAft>
                <a:spcPts val="3600"/>
              </a:spcAft>
              <a:buFont typeface="Wingdings" charset="0"/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  <a:t>Brian Killough</a:t>
            </a:r>
            <a:b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</a:br>
            <a: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  <a:t>NASA LaRC, CEOS SEO</a:t>
            </a:r>
            <a:b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</a:br>
            <a: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  <a:t/>
            </a:r>
            <a:b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</a:br>
            <a: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  <a:t>Presented at SDCG-5</a:t>
            </a:r>
            <a:b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</a:br>
            <a: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  <a:t>Frascati, Italy</a:t>
            </a:r>
            <a:b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</a:br>
            <a:r>
              <a:rPr lang="en-US" sz="1800" b="1" dirty="0" smtClean="0">
                <a:solidFill>
                  <a:srgbClr val="FFFFFF"/>
                </a:solidFill>
                <a:latin typeface="Century Gothic" charset="0"/>
              </a:rPr>
              <a:t>February 26, 2014</a:t>
            </a:r>
          </a:p>
        </p:txBody>
      </p:sp>
      <p:pic>
        <p:nvPicPr>
          <p:cNvPr id="19460" name="Picture 4" descr="Nasa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5837238"/>
            <a:ext cx="11652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6340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201839" y="-27162"/>
            <a:ext cx="7782231" cy="861641"/>
          </a:xfrm>
        </p:spPr>
        <p:txBody>
          <a:bodyPr/>
          <a:lstStyle/>
          <a:p>
            <a:pPr algn="r"/>
            <a:r>
              <a:rPr lang="en-US" dirty="0"/>
              <a:t>Element 2: Space Data Services</a:t>
            </a:r>
            <a:endParaRPr lang="en-US" sz="28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7137" y="1469924"/>
            <a:ext cx="8903968" cy="523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6263" lvl="1" indent="-457200">
              <a:spcBef>
                <a:spcPct val="20000"/>
              </a:spcBef>
              <a:buClr>
                <a:srgbClr val="0000FF"/>
              </a:buClr>
              <a:buSzPct val="90000"/>
              <a:buFont typeface="+mj-lt"/>
              <a:buAutoNum type="arabicParenR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Regional Workshops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– capacity building and training</a:t>
            </a:r>
          </a:p>
          <a:p>
            <a:pPr marL="576263" lvl="1" indent="-457200">
              <a:spcBef>
                <a:spcPct val="20000"/>
              </a:spcBef>
              <a:buClr>
                <a:srgbClr val="0000FF"/>
              </a:buClr>
              <a:buSzPct val="90000"/>
              <a:buFont typeface="+mj-lt"/>
              <a:buAutoNum type="arabicParenR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National Needs Assessment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– data, processing and tools desired by countries</a:t>
            </a:r>
          </a:p>
          <a:p>
            <a:pPr marL="576263" lvl="1" indent="-457200">
              <a:spcBef>
                <a:spcPct val="20000"/>
              </a:spcBef>
              <a:buClr>
                <a:srgbClr val="0000FF"/>
              </a:buClr>
              <a:buSzPct val="90000"/>
              <a:buFont typeface="+mj-lt"/>
              <a:buAutoNum type="arabicParenR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Historic Coverage Analyses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– coverage characterization and analysis, including clouds</a:t>
            </a:r>
          </a:p>
          <a:p>
            <a:pPr marL="576263" lvl="1" indent="-457200">
              <a:spcBef>
                <a:spcPct val="20000"/>
              </a:spcBef>
              <a:buClr>
                <a:srgbClr val="0000FF"/>
              </a:buClr>
              <a:buSzPct val="90000"/>
              <a:buFont typeface="+mj-lt"/>
              <a:buAutoNum type="arabicParenR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Ensured Coverage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– space agency planning and coordination now and in the future</a:t>
            </a:r>
          </a:p>
          <a:p>
            <a:pPr marL="576263" lvl="1" indent="-457200">
              <a:spcBef>
                <a:spcPct val="20000"/>
              </a:spcBef>
              <a:buClr>
                <a:srgbClr val="0000FF"/>
              </a:buClr>
              <a:buSzPct val="90000"/>
              <a:buFont typeface="+mj-lt"/>
              <a:buAutoNum type="arabicParenR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Data Delivery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– archive and data hubs, CWIC and GCI, commercial data, user data</a:t>
            </a:r>
          </a:p>
          <a:p>
            <a:pPr marL="576263" lvl="1" indent="-457200">
              <a:spcBef>
                <a:spcPct val="20000"/>
              </a:spcBef>
              <a:buClr>
                <a:srgbClr val="0000FF"/>
              </a:buClr>
              <a:buSzPct val="90000"/>
              <a:buFont typeface="+mj-lt"/>
              <a:buAutoNum type="arabicParenR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Data Management Services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– dedicated storage, cloud computing, diverse toolset</a:t>
            </a:r>
          </a:p>
        </p:txBody>
      </p:sp>
    </p:spTree>
    <p:extLst>
      <p:ext uri="{BB962C8B-B14F-4D97-AF65-F5344CB8AC3E}">
        <p14:creationId xmlns:p14="http://schemas.microsoft.com/office/powerpoint/2010/main" val="23296354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>
            <a:off x="293055" y="4381098"/>
            <a:ext cx="7605463" cy="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370906" y="141873"/>
            <a:ext cx="7681216" cy="501650"/>
          </a:xfrm>
        </p:spPr>
        <p:txBody>
          <a:bodyPr/>
          <a:lstStyle/>
          <a:p>
            <a:r>
              <a:rPr lang="en-US" dirty="0"/>
              <a:t>CEOS Data Services </a:t>
            </a:r>
            <a:endParaRPr 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4351" y="1438412"/>
            <a:ext cx="8890918" cy="7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Through the CEOS Data Services (Element 2), CEOS will facilitate access to space datasets and analysis tools to support country-based reporting and decision-making.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1329940" y="4003249"/>
            <a:ext cx="248215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002569"/>
                </a:solidFill>
              </a:rPr>
              <a:t>Element 2</a:t>
            </a:r>
            <a:br>
              <a:rPr lang="en-US" b="1" dirty="0">
                <a:solidFill>
                  <a:srgbClr val="002569"/>
                </a:solidFill>
              </a:rPr>
            </a:br>
            <a:r>
              <a:rPr lang="en-US" b="1" dirty="0">
                <a:solidFill>
                  <a:srgbClr val="002569"/>
                </a:solidFill>
              </a:rPr>
              <a:t>CEOS Data Services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9100" y="3900110"/>
            <a:ext cx="83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CEOS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7235" y="4489199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Country</a:t>
            </a:r>
          </a:p>
        </p:txBody>
      </p:sp>
      <p:sp>
        <p:nvSpPr>
          <p:cNvPr id="17" name="TextBox 16"/>
          <p:cNvSpPr txBox="1">
            <a:spLocks/>
          </p:cNvSpPr>
          <p:nvPr/>
        </p:nvSpPr>
        <p:spPr>
          <a:xfrm>
            <a:off x="586108" y="5349959"/>
            <a:ext cx="1423409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002569"/>
                </a:solidFill>
              </a:rPr>
              <a:t>Reports</a:t>
            </a: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268461" y="2390003"/>
            <a:ext cx="192247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002569"/>
                </a:solidFill>
              </a:rPr>
              <a:t>Datasets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956751" y="2851668"/>
            <a:ext cx="0" cy="1138641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1732631" y="4717144"/>
            <a:ext cx="0" cy="632815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3569987" y="2177735"/>
            <a:ext cx="5550942" cy="194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</a:rPr>
              <a:t>Features on the CEOS interface: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Dedicated storage and cloud-computing analyses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Tools: Data Archive Search and Access, COVE, Coverage Analyzer, Google Earth Engine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Processing: Open Source environment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Training and Capacity Building</a:t>
            </a:r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2346096" y="2393369"/>
            <a:ext cx="1154116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002569"/>
                </a:solidFill>
              </a:rPr>
              <a:t>Tools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732631" y="2851668"/>
            <a:ext cx="0" cy="1138641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/>
          </p:cNvSpPr>
          <p:nvPr/>
        </p:nvSpPr>
        <p:spPr>
          <a:xfrm>
            <a:off x="2163576" y="5349959"/>
            <a:ext cx="1675832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002569"/>
                </a:solidFill>
              </a:rPr>
              <a:t>Datasets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2956246" y="4717144"/>
            <a:ext cx="0" cy="632816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3895228" y="4668190"/>
            <a:ext cx="4969717" cy="190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</a:rPr>
              <a:t>Features on the Country interface: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Secure access to datasets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Ability to download and/or upload datasets and analysis tools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Access to general tools and open source tools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Ability to conduct analyses and develop reports for delivery or local storage.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2554870" y="4717144"/>
            <a:ext cx="0" cy="632815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1741" y="2862414"/>
            <a:ext cx="1095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6688" indent="-166688">
              <a:buFont typeface="Arial"/>
              <a:buChar char="•"/>
            </a:pPr>
            <a:r>
              <a:rPr lang="en-US" sz="1600" dirty="0">
                <a:solidFill>
                  <a:srgbClr val="002569"/>
                </a:solidFill>
              </a:rPr>
              <a:t>Optical</a:t>
            </a:r>
          </a:p>
          <a:p>
            <a:pPr marL="166688" indent="-166688">
              <a:buFont typeface="Arial"/>
              <a:buChar char="•"/>
            </a:pPr>
            <a:r>
              <a:rPr lang="en-US" sz="1600" dirty="0">
                <a:solidFill>
                  <a:srgbClr val="002569"/>
                </a:solidFill>
              </a:rPr>
              <a:t>SAR</a:t>
            </a:r>
          </a:p>
          <a:p>
            <a:pPr marL="166688" indent="-166688">
              <a:buFont typeface="Arial"/>
              <a:buChar char="•"/>
            </a:pPr>
            <a:r>
              <a:rPr lang="en-US" sz="1600" dirty="0">
                <a:solidFill>
                  <a:srgbClr val="002569"/>
                </a:solidFill>
              </a:rPr>
              <a:t>Mosaics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54338" y="4160415"/>
            <a:ext cx="108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27954134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370906" y="141873"/>
            <a:ext cx="7681216" cy="501650"/>
          </a:xfrm>
        </p:spPr>
        <p:txBody>
          <a:bodyPr/>
          <a:lstStyle/>
          <a:p>
            <a:r>
              <a:rPr lang="en-US" dirty="0" smtClean="0"/>
              <a:t>FAO and CEOS Interactions </a:t>
            </a:r>
          </a:p>
        </p:txBody>
      </p:sp>
      <p:sp>
        <p:nvSpPr>
          <p:cNvPr id="35" name="TextBox 34"/>
          <p:cNvSpPr txBox="1">
            <a:spLocks/>
          </p:cNvSpPr>
          <p:nvPr/>
        </p:nvSpPr>
        <p:spPr>
          <a:xfrm>
            <a:off x="7142555" y="1640466"/>
            <a:ext cx="152688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002569"/>
                </a:solidFill>
              </a:rPr>
              <a:t>FAO</a:t>
            </a:r>
          </a:p>
          <a:p>
            <a:pPr algn="ctr"/>
            <a:r>
              <a:rPr lang="en-US" sz="2400" b="1" dirty="0">
                <a:solidFill>
                  <a:srgbClr val="002569"/>
                </a:solidFill>
              </a:rPr>
              <a:t>Forestry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3064178" y="2155055"/>
            <a:ext cx="205838" cy="429013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76128" y="3416216"/>
            <a:ext cx="1636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FAO SDMS Pilot Project</a:t>
            </a:r>
            <a:br>
              <a:rPr lang="en-US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</a:br>
            <a:r>
              <a:rPr lang="en-US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(3 countries)</a:t>
            </a:r>
          </a:p>
        </p:txBody>
      </p:sp>
      <p:sp>
        <p:nvSpPr>
          <p:cNvPr id="44" name="TextBox 43"/>
          <p:cNvSpPr txBox="1">
            <a:spLocks/>
          </p:cNvSpPr>
          <p:nvPr/>
        </p:nvSpPr>
        <p:spPr>
          <a:xfrm>
            <a:off x="1694117" y="1616519"/>
            <a:ext cx="1530392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b="1" dirty="0">
                <a:solidFill>
                  <a:srgbClr val="002569"/>
                </a:solidFill>
              </a:rPr>
              <a:t>CEOS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963434" y="2306682"/>
            <a:ext cx="5058789" cy="42975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US" sz="15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3827590" y="3340294"/>
            <a:ext cx="1563258" cy="113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Ecuador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Tanzania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Uganda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70703" y="2426169"/>
            <a:ext cx="1860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569">
                    <a:lumMod val="50000"/>
                  </a:srgbClr>
                </a:solidFill>
                <a:latin typeface="Arial"/>
                <a:ea typeface="+mn-ea"/>
                <a:cs typeface="Arial"/>
              </a:rPr>
              <a:t>Countries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3862663" y="4642562"/>
            <a:ext cx="1771743" cy="169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Mexico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Guyana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DRC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Zambia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Colombia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121611" y="4037370"/>
            <a:ext cx="1771743" cy="170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Peru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Paraguay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Nicaragua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Vietnam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Nepal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629095" y="3095043"/>
            <a:ext cx="1790950" cy="1478810"/>
          </a:xfrm>
          <a:prstGeom prst="ellipse">
            <a:avLst/>
          </a:prstGeom>
          <a:solidFill>
            <a:schemeClr val="accent1"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US" sz="1500" dirty="0" smtClean="0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046947" y="2963647"/>
            <a:ext cx="3697460" cy="3511962"/>
          </a:xfrm>
          <a:prstGeom prst="ellipse">
            <a:avLst/>
          </a:prstGeom>
          <a:solidFill>
            <a:schemeClr val="tx1">
              <a:lumMod val="40000"/>
              <a:lumOff val="60000"/>
              <a:alpha val="2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US" sz="1500" dirty="0" smtClean="0">
              <a:solidFill>
                <a:srgbClr val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4408" y="4425271"/>
            <a:ext cx="1005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2569"/>
                </a:solidFill>
                <a:latin typeface="Arial"/>
                <a:ea typeface="+mn-ea"/>
                <a:cs typeface="Arial"/>
              </a:rPr>
              <a:t>+Many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2569"/>
                </a:solidFill>
                <a:latin typeface="Arial"/>
                <a:ea typeface="+mn-ea"/>
                <a:cs typeface="Arial"/>
              </a:rPr>
              <a:t>More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 flipH="1">
            <a:off x="6058288" y="2055965"/>
            <a:ext cx="1055071" cy="679730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7" idx="1"/>
          </p:cNvCxnSpPr>
          <p:nvPr/>
        </p:nvCxnSpPr>
        <p:spPr bwMode="auto">
          <a:xfrm flipH="1" flipV="1">
            <a:off x="5240784" y="3708211"/>
            <a:ext cx="2135344" cy="169670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273941" y="5143021"/>
            <a:ext cx="175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FAO-Norway </a:t>
            </a:r>
            <a:br>
              <a:rPr lang="en-US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</a:br>
            <a:r>
              <a:rPr lang="en-US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3-Year Project</a:t>
            </a:r>
            <a:br>
              <a:rPr lang="en-US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</a:br>
            <a:r>
              <a:rPr lang="en-US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(13 countries)</a:t>
            </a:r>
          </a:p>
        </p:txBody>
      </p:sp>
      <p:cxnSp>
        <p:nvCxnSpPr>
          <p:cNvPr id="39" name="Straight Connector 38"/>
          <p:cNvCxnSpPr>
            <a:stCxn id="37" idx="1"/>
          </p:cNvCxnSpPr>
          <p:nvPr/>
        </p:nvCxnSpPr>
        <p:spPr bwMode="auto">
          <a:xfrm flipH="1" flipV="1">
            <a:off x="6532390" y="5257003"/>
            <a:ext cx="741551" cy="347683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/>
          </p:cNvSpPr>
          <p:nvPr/>
        </p:nvSpPr>
        <p:spPr>
          <a:xfrm>
            <a:off x="4888242" y="1462909"/>
            <a:ext cx="134486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002569"/>
                </a:solidFill>
              </a:rPr>
              <a:t>REDD+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4963" y="2164559"/>
            <a:ext cx="1122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2569"/>
                </a:solidFill>
                <a:latin typeface="Arial"/>
                <a:ea typeface="+mn-ea"/>
                <a:cs typeface="Arial"/>
              </a:rPr>
              <a:t>Space Data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61503" y="2453017"/>
            <a:ext cx="15617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2569"/>
                </a:solidFill>
                <a:latin typeface="Arial"/>
                <a:ea typeface="+mn-ea"/>
                <a:cs typeface="Arial"/>
              </a:rPr>
              <a:t>Country Interface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2569"/>
                </a:solidFill>
                <a:latin typeface="Arial"/>
                <a:ea typeface="+mn-ea"/>
                <a:cs typeface="Arial"/>
              </a:rPr>
              <a:t>Data Processing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2569"/>
                </a:solidFill>
                <a:latin typeface="Arial"/>
                <a:ea typeface="+mn-ea"/>
                <a:cs typeface="Arial"/>
              </a:rPr>
              <a:t>Capacity Building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69980" y="2011309"/>
            <a:ext cx="126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2569"/>
                </a:solidFill>
                <a:latin typeface="Arial"/>
                <a:ea typeface="+mn-ea"/>
                <a:cs typeface="Arial"/>
              </a:rPr>
              <a:t>AD Reporting</a:t>
            </a:r>
          </a:p>
        </p:txBody>
      </p:sp>
      <p:cxnSp>
        <p:nvCxnSpPr>
          <p:cNvPr id="48" name="Straight Connector 47"/>
          <p:cNvCxnSpPr/>
          <p:nvPr/>
        </p:nvCxnSpPr>
        <p:spPr bwMode="auto">
          <a:xfrm flipV="1">
            <a:off x="5117301" y="1953772"/>
            <a:ext cx="138681" cy="409111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68050" y="3395841"/>
            <a:ext cx="811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2569"/>
                </a:solidFill>
                <a:latin typeface="Arial"/>
                <a:ea typeface="+mn-ea"/>
                <a:cs typeface="Arial"/>
              </a:rPr>
              <a:t>GFOI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6653" y="3769945"/>
            <a:ext cx="917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2569"/>
                </a:solidFill>
                <a:latin typeface="Arial"/>
                <a:ea typeface="+mn-ea"/>
                <a:cs typeface="Arial"/>
              </a:rPr>
              <a:t>GEO FCT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-24722" y="4471660"/>
            <a:ext cx="1447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2569"/>
                </a:solidFill>
                <a:latin typeface="Arial"/>
                <a:ea typeface="+mn-ea"/>
                <a:cs typeface="Arial"/>
              </a:rPr>
              <a:t>World Bank</a:t>
            </a:r>
            <a:br>
              <a:rPr lang="en-US" sz="2000" b="1" dirty="0">
                <a:solidFill>
                  <a:srgbClr val="002569"/>
                </a:solidFill>
                <a:latin typeface="Arial"/>
                <a:ea typeface="+mn-ea"/>
                <a:cs typeface="Arial"/>
              </a:rPr>
            </a:br>
            <a:r>
              <a:rPr lang="en-US" sz="2000" b="1" dirty="0">
                <a:solidFill>
                  <a:srgbClr val="002569"/>
                </a:solidFill>
                <a:latin typeface="Arial"/>
                <a:ea typeface="+mn-ea"/>
                <a:cs typeface="Arial"/>
              </a:rPr>
              <a:t>FCPF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1392" y="5604686"/>
            <a:ext cx="1367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2569"/>
                </a:solidFill>
                <a:latin typeface="Arial"/>
                <a:ea typeface="+mn-ea"/>
                <a:cs typeface="Arial"/>
              </a:rPr>
              <a:t>UN-REDD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1167712" y="3708211"/>
            <a:ext cx="876696" cy="269910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>
            <a:off x="1125020" y="4148173"/>
            <a:ext cx="814886" cy="214304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 flipV="1">
            <a:off x="1167712" y="4848433"/>
            <a:ext cx="731410" cy="120877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 flipV="1">
            <a:off x="1785002" y="5385953"/>
            <a:ext cx="388289" cy="328853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023328" y="3763224"/>
            <a:ext cx="9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Kenya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115" y="2720254"/>
            <a:ext cx="28038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  <a:ea typeface="+mn-ea"/>
                <a:cs typeface="Arial"/>
              </a:rPr>
              <a:t>Initiatives and Groups </a:t>
            </a:r>
            <a:b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  <a:ea typeface="+mn-ea"/>
                <a:cs typeface="Arial"/>
              </a:rPr>
            </a:br>
            <a: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  <a:ea typeface="+mn-ea"/>
                <a:cs typeface="Arial"/>
              </a:rPr>
              <a:t>with defined Countries</a:t>
            </a:r>
          </a:p>
        </p:txBody>
      </p:sp>
    </p:spTree>
    <p:extLst>
      <p:ext uri="{BB962C8B-B14F-4D97-AF65-F5344CB8AC3E}">
        <p14:creationId xmlns:p14="http://schemas.microsoft.com/office/powerpoint/2010/main" val="16083899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201839" y="-27162"/>
            <a:ext cx="7782231" cy="861641"/>
          </a:xfrm>
        </p:spPr>
        <p:txBody>
          <a:bodyPr/>
          <a:lstStyle/>
          <a:p>
            <a:r>
              <a:rPr lang="en-US" dirty="0" smtClean="0"/>
              <a:t>Thoughts for GEOGLAM</a:t>
            </a:r>
            <a:endParaRPr lang="en-US" sz="28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4447" y="1401649"/>
            <a:ext cx="8903968" cy="494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Asia-RICE would like to utilize the CEOS Data Services prototype for Indonesia.  The SEO would acquire Radarsat-2 images from CSA and place them on the “CEOS Data Services” system for JAXA processing and testing.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Are there any specific features of the “CEOS Data Services” tool that are desired by GEOGLAM?</a:t>
            </a:r>
          </a:p>
          <a:p>
            <a:pPr marL="347663" lvl="1" indent="-22860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How will GEOGLAM manage long-term operations for a Data Services tool?  The SEO will prototype the tool, but long-term operations must be considered as we move forward.  </a:t>
            </a:r>
          </a:p>
        </p:txBody>
      </p:sp>
    </p:spTree>
    <p:extLst>
      <p:ext uri="{BB962C8B-B14F-4D97-AF65-F5344CB8AC3E}">
        <p14:creationId xmlns:p14="http://schemas.microsoft.com/office/powerpoint/2010/main" val="33310477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5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3995</TotalTime>
  <Words>371</Words>
  <Application>Microsoft Macintosh PowerPoint</Application>
  <PresentationFormat>On-screen Show (4:3)</PresentationFormat>
  <Paragraphs>75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5_EUM_template_v03</vt:lpstr>
      <vt:lpstr>7_EUM_template_v03</vt:lpstr>
      <vt:lpstr>PowerPoint Presentation</vt:lpstr>
      <vt:lpstr>Element 2: Space Data Services</vt:lpstr>
      <vt:lpstr>CEOS Data Services </vt:lpstr>
      <vt:lpstr>FAO and CEOS Interactions </vt:lpstr>
      <vt:lpstr>Thoughts for GEOGLAM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Brian Killough</cp:lastModifiedBy>
  <cp:revision>449</cp:revision>
  <cp:lastPrinted>2013-07-23T19:08:48Z</cp:lastPrinted>
  <dcterms:created xsi:type="dcterms:W3CDTF">2011-11-16T09:23:13Z</dcterms:created>
  <dcterms:modified xsi:type="dcterms:W3CDTF">2014-02-26T16:18:10Z</dcterms:modified>
</cp:coreProperties>
</file>