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08" r:id="rId2"/>
    <p:sldId id="365" r:id="rId3"/>
    <p:sldId id="374" r:id="rId4"/>
    <p:sldId id="401" r:id="rId5"/>
    <p:sldId id="403" r:id="rId6"/>
    <p:sldId id="375" r:id="rId7"/>
    <p:sldId id="405" r:id="rId8"/>
    <p:sldId id="393" r:id="rId9"/>
    <p:sldId id="396" r:id="rId10"/>
    <p:sldId id="406" r:id="rId11"/>
    <p:sldId id="407" r:id="rId12"/>
    <p:sldId id="409" r:id="rId13"/>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5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2F99620F-549F-DF40-869A-DF093DF90989}" type="datetime1">
              <a:rPr lang="en-US"/>
              <a:pPr>
                <a:defRPr/>
              </a:pPr>
              <a:t>15/10/2014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224B9FD8-A048-7248-840E-93BDB36B1DC1}" type="slidenum">
              <a:rPr lang="en-US"/>
              <a:pPr>
                <a:defRPr/>
              </a:pPr>
              <a:t>‹#›</a:t>
            </a:fld>
            <a:endParaRPr lang="en-US"/>
          </a:p>
        </p:txBody>
      </p:sp>
    </p:spTree>
    <p:extLst>
      <p:ext uri="{BB962C8B-B14F-4D97-AF65-F5344CB8AC3E}">
        <p14:creationId xmlns:p14="http://schemas.microsoft.com/office/powerpoint/2010/main" val="3162350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B70FB87-00CF-D547-92DF-8995153C371C}" type="datetime1">
              <a:rPr lang="en-US"/>
              <a:pPr>
                <a:defRPr/>
              </a:pPr>
              <a:t>15/10/2014</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2B4F4CF1-6252-E247-8124-9A8122215F8F}" type="slidenum">
              <a:rPr lang="en-US"/>
              <a:pPr>
                <a:defRPr/>
              </a:pPr>
              <a:t>‹#›</a:t>
            </a:fld>
            <a:endParaRPr lang="en-US"/>
          </a:p>
        </p:txBody>
      </p:sp>
    </p:spTree>
    <p:extLst>
      <p:ext uri="{BB962C8B-B14F-4D97-AF65-F5344CB8AC3E}">
        <p14:creationId xmlns:p14="http://schemas.microsoft.com/office/powerpoint/2010/main" val="23699885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t="25237" r="69392" b="16719"/>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11888"/>
            <a:ext cx="2070100" cy="64611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dirty="0" smtClean="0">
                <a:solidFill>
                  <a:schemeClr val="tx2"/>
                </a:solidFill>
              </a:rPr>
              <a:t>SDCG-6</a:t>
            </a:r>
          </a:p>
          <a:p>
            <a:pPr algn="ctr" eaLnBrk="1" hangingPunct="1">
              <a:defRPr/>
            </a:pPr>
            <a:r>
              <a:rPr lang="en-US" sz="1200" b="1" dirty="0" smtClean="0">
                <a:solidFill>
                  <a:schemeClr val="tx2"/>
                </a:solidFill>
              </a:rPr>
              <a:t>Oslo, Norway</a:t>
            </a:r>
          </a:p>
          <a:p>
            <a:pPr algn="ctr" eaLnBrk="1" hangingPunct="1">
              <a:defRPr/>
            </a:pPr>
            <a:r>
              <a:rPr lang="en-US" sz="1200" b="1" dirty="0" smtClean="0">
                <a:solidFill>
                  <a:schemeClr val="tx2"/>
                </a:solidFill>
              </a:rPr>
              <a:t>October 22-24, 2014</a:t>
            </a:r>
            <a:endParaRPr lang="en-US" sz="1200" dirty="0" smtClean="0"/>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28459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t="25237" r="69392" b="16719"/>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38875"/>
            <a:ext cx="2070100" cy="8318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dirty="0" smtClean="0">
                <a:solidFill>
                  <a:schemeClr val="tx2"/>
                </a:solidFill>
              </a:rPr>
              <a:t>SDCG-6</a:t>
            </a:r>
          </a:p>
          <a:p>
            <a:pPr algn="ctr" eaLnBrk="1" hangingPunct="1">
              <a:defRPr/>
            </a:pPr>
            <a:r>
              <a:rPr lang="en-US" sz="1200" b="1" dirty="0" smtClean="0">
                <a:solidFill>
                  <a:schemeClr val="tx2"/>
                </a:solidFill>
              </a:rPr>
              <a:t>Oslo, Norway</a:t>
            </a:r>
          </a:p>
          <a:p>
            <a:pPr algn="ctr" eaLnBrk="1" hangingPunct="1">
              <a:defRPr/>
            </a:pPr>
            <a:r>
              <a:rPr lang="en-US" sz="1200" b="1" dirty="0" smtClean="0">
                <a:solidFill>
                  <a:schemeClr val="tx2"/>
                </a:solidFill>
              </a:rPr>
              <a:t>October 22-24, 2014</a:t>
            </a:r>
            <a:endParaRPr lang="en-US" sz="1200" dirty="0" smtClean="0"/>
          </a:p>
          <a:p>
            <a:pPr eaLnBrk="1" hangingPunct="1">
              <a:defRPr/>
            </a:pPr>
            <a:endParaRPr lang="en-US" sz="1200" dirty="0"/>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1534238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396381D3-BEA8-AB40-A4ED-1A1AC627CE4B}" type="datetime1">
              <a:rPr lang="en-US"/>
              <a:pPr>
                <a:defRPr/>
              </a:pPr>
              <a:t>15/10/2014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chemeClr val="tx2"/>
                </a:solidFill>
                <a:latin typeface="Calibri" charset="0"/>
                <a:ea typeface="ＭＳ Ｐゴシック" charset="0"/>
                <a:cs typeface="ＭＳ Ｐゴシック" charset="0"/>
              </a:defRPr>
            </a:lvl1pPr>
          </a:lstStyle>
          <a:p>
            <a:pPr>
              <a:defRPr/>
            </a:pPr>
            <a:r>
              <a:rPr lang="en-US" dirty="0" smtClean="0"/>
              <a:t>SDCG-6</a:t>
            </a:r>
          </a:p>
          <a:p>
            <a:pPr>
              <a:defRPr/>
            </a:pPr>
            <a:r>
              <a:rPr lang="en-US" dirty="0" smtClean="0"/>
              <a:t>Oslo, Norway</a:t>
            </a:r>
          </a:p>
          <a:p>
            <a:pPr>
              <a:defRPr/>
            </a:pPr>
            <a:r>
              <a:rPr lang="en-US" dirty="0" smtClean="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2DEE73B-AB54-7D44-BC17-F6069D352068}"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smtClean="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smtClean="0">
                <a:solidFill>
                  <a:srgbClr val="4F81BD"/>
                </a:solidFill>
                <a:latin typeface="Calibri" charset="0"/>
              </a:rPr>
              <a:t>www.gfoi.org</a:t>
            </a:r>
            <a:endParaRPr lang="en-US" sz="1000" dirty="0" smtClean="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Element 2: Space Data Services</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Oct 2014</a:t>
            </a: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0" y="2672159"/>
            <a:ext cx="7866255" cy="755090"/>
          </a:xfrm>
          <a:solidFill>
            <a:srgbClr val="2A5E34">
              <a:alpha val="80000"/>
            </a:srgbClr>
          </a:solidFill>
        </p:spPr>
        <p:txBody>
          <a:bodyPr>
            <a:normAutofit/>
          </a:bodyPr>
          <a:lstStyle/>
          <a:p>
            <a:pPr>
              <a:spcBef>
                <a:spcPts val="0"/>
              </a:spcBef>
            </a:pPr>
            <a:r>
              <a:rPr lang="en-US" sz="2000" b="1" dirty="0" smtClean="0">
                <a:solidFill>
                  <a:schemeClr val="bg1"/>
                </a:solidFill>
                <a:latin typeface="Calibri" charset="0"/>
                <a:ea typeface="ＭＳ Ｐゴシック" charset="0"/>
                <a:cs typeface="ＭＳ Ｐゴシック" charset="0"/>
              </a:rPr>
              <a:t>Stephen Ward, SDCG EXEC for Australia</a:t>
            </a:r>
          </a:p>
          <a:p>
            <a:r>
              <a:rPr lang="en-US" sz="1600" b="1" dirty="0" smtClean="0">
                <a:solidFill>
                  <a:schemeClr val="bg1"/>
                </a:solidFill>
                <a:latin typeface="Calibri" charset="0"/>
                <a:ea typeface="ＭＳ Ｐゴシック" charset="0"/>
                <a:cs typeface="ＭＳ Ｐゴシック" charset="0"/>
              </a:rPr>
              <a:t>SDCG-6: Oslo, Norway 22-24 October, 2014</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310" y="5967358"/>
            <a:ext cx="4508508" cy="663016"/>
          </a:xfrm>
          <a:prstGeom prst="rect">
            <a:avLst/>
          </a:prstGeom>
        </p:spPr>
      </p:pic>
    </p:spTree>
    <p:extLst>
      <p:ext uri="{BB962C8B-B14F-4D97-AF65-F5344CB8AC3E}">
        <p14:creationId xmlns:p14="http://schemas.microsoft.com/office/powerpoint/2010/main" val="2325726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Kenya update</a:t>
            </a:r>
            <a:endParaRPr lang="en-US" dirty="0"/>
          </a:p>
        </p:txBody>
      </p:sp>
      <p:sp>
        <p:nvSpPr>
          <p:cNvPr id="17410" name="Content Placeholder 2"/>
          <p:cNvSpPr>
            <a:spLocks noGrp="1"/>
          </p:cNvSpPr>
          <p:nvPr>
            <p:ph idx="1"/>
          </p:nvPr>
        </p:nvSpPr>
        <p:spPr>
          <a:xfrm>
            <a:off x="457200" y="1417638"/>
            <a:ext cx="8229600" cy="4525962"/>
          </a:xfrm>
        </p:spPr>
        <p:txBody>
          <a:bodyPr/>
          <a:lstStyle/>
          <a:p>
            <a:r>
              <a:rPr lang="en-AU" sz="2400" dirty="0" smtClean="0">
                <a:latin typeface="Calibri" charset="0"/>
                <a:ea typeface="ＭＳ Ｐゴシック" charset="0"/>
                <a:cs typeface="ＭＳ Ｐゴシック" charset="0"/>
              </a:rPr>
              <a:t>Full national Landsat dataset provided for 2013</a:t>
            </a:r>
          </a:p>
          <a:p>
            <a:pPr lvl="1"/>
            <a:r>
              <a:rPr lang="en-AU" sz="1600" dirty="0" smtClean="0">
                <a:latin typeface="Calibri" charset="0"/>
                <a:ea typeface="ＭＳ Ｐゴシック" charset="0"/>
                <a:cs typeface="ＭＳ Ｐゴシック" charset="0"/>
              </a:rPr>
              <a:t>USB drives handed over by Kim @ Cameroon workshop</a:t>
            </a:r>
          </a:p>
          <a:p>
            <a:pPr lvl="1"/>
            <a:endParaRPr lang="en-AU" sz="16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Subsequent analysis showed full Landsat coverage not available in the archive for Kenya for every year from 2000 (their requirement)</a:t>
            </a:r>
          </a:p>
          <a:p>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Landsat dataset being ‘worked on’</a:t>
            </a:r>
          </a:p>
          <a:p>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Query as to whether SPOT coverage could be analysed easily?</a:t>
            </a:r>
            <a:endParaRPr lang="en-AU" sz="20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lvl="1" eaLnBrk="1" hangingPunct="1"/>
            <a:endParaRPr lang="en-AU" sz="1400" dirty="0">
              <a:latin typeface="Calibri" charset="0"/>
              <a:ea typeface="ＭＳ Ｐゴシック" charset="0"/>
            </a:endParaRPr>
          </a:p>
          <a:p>
            <a:pPr lvl="1" eaLnBrk="1" hangingPunct="1"/>
            <a:endParaRPr lang="en-AU" sz="1400" dirty="0">
              <a:latin typeface="Calibri" charset="0"/>
              <a:ea typeface="ＭＳ Ｐゴシック" charset="0"/>
            </a:endParaRPr>
          </a:p>
        </p:txBody>
      </p:sp>
    </p:spTree>
    <p:extLst>
      <p:ext uri="{BB962C8B-B14F-4D97-AF65-F5344CB8AC3E}">
        <p14:creationId xmlns:p14="http://schemas.microsoft.com/office/powerpoint/2010/main" val="20409035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Discussion</a:t>
            </a:r>
            <a:endParaRPr lang="en-US" dirty="0"/>
          </a:p>
        </p:txBody>
      </p:sp>
      <p:sp>
        <p:nvSpPr>
          <p:cNvPr id="17410" name="Content Placeholder 2"/>
          <p:cNvSpPr>
            <a:spLocks noGrp="1"/>
          </p:cNvSpPr>
          <p:nvPr>
            <p:ph idx="1"/>
          </p:nvPr>
        </p:nvSpPr>
        <p:spPr>
          <a:xfrm>
            <a:off x="457200" y="1417638"/>
            <a:ext cx="8229600" cy="4525962"/>
          </a:xfrm>
        </p:spPr>
        <p:txBody>
          <a:bodyPr/>
          <a:lstStyle/>
          <a:p>
            <a:r>
              <a:rPr lang="en-AU" sz="2000" dirty="0" smtClean="0">
                <a:latin typeface="Calibri" charset="0"/>
                <a:ea typeface="ＭＳ Ｐゴシック" charset="0"/>
                <a:cs typeface="ＭＳ Ｐゴシック" charset="0"/>
              </a:rPr>
              <a:t>Is their sufficient user pull? Would we benefit from</a:t>
            </a:r>
            <a:br>
              <a:rPr lang="en-AU" sz="2000" dirty="0" smtClean="0">
                <a:latin typeface="Calibri" charset="0"/>
                <a:ea typeface="ＭＳ Ｐゴシック" charset="0"/>
                <a:cs typeface="ＭＳ Ｐゴシック" charset="0"/>
              </a:rPr>
            </a:br>
            <a:r>
              <a:rPr lang="en-AU" sz="2000" dirty="0" smtClean="0">
                <a:latin typeface="Calibri" charset="0"/>
                <a:ea typeface="ＭＳ Ｐゴシック" charset="0"/>
                <a:cs typeface="ＭＳ Ｐゴシック" charset="0"/>
              </a:rPr>
              <a:t>an overall plan to optimise provision of GFOI</a:t>
            </a:r>
            <a:br>
              <a:rPr lang="en-AU" sz="2000" dirty="0" smtClean="0">
                <a:latin typeface="Calibri" charset="0"/>
                <a:ea typeface="ＭＳ Ｐゴシック" charset="0"/>
                <a:cs typeface="ＭＳ Ｐゴシック" charset="0"/>
              </a:rPr>
            </a:br>
            <a:r>
              <a:rPr lang="en-AU" sz="2000" dirty="0" smtClean="0">
                <a:latin typeface="Calibri" charset="0"/>
                <a:ea typeface="ＭＳ Ｐゴシック" charset="0"/>
                <a:cs typeface="ＭＳ Ｐゴシック" charset="0"/>
              </a:rPr>
              <a:t>deliverables to countries? Considerable speculation around</a:t>
            </a:r>
            <a:br>
              <a:rPr lang="en-AU" sz="2000" dirty="0" smtClean="0">
                <a:latin typeface="Calibri" charset="0"/>
                <a:ea typeface="ＭＳ Ｐゴシック" charset="0"/>
                <a:cs typeface="ＭＳ Ｐゴシック" charset="0"/>
              </a:rPr>
            </a:br>
            <a:r>
              <a:rPr lang="en-AU" sz="2000" dirty="0" smtClean="0">
                <a:latin typeface="Calibri" charset="0"/>
                <a:ea typeface="ＭＳ Ｐゴシック" charset="0"/>
                <a:cs typeface="ＭＳ Ｐゴシック" charset="0"/>
              </a:rPr>
              <a:t>need for cloud services </a:t>
            </a:r>
            <a:r>
              <a:rPr lang="en-AU" sz="2000" dirty="0" err="1" smtClean="0">
                <a:latin typeface="Calibri" charset="0"/>
                <a:ea typeface="ＭＳ Ｐゴシック" charset="0"/>
                <a:cs typeface="ＭＳ Ｐゴシック" charset="0"/>
              </a:rPr>
              <a:t>etc</a:t>
            </a:r>
            <a:r>
              <a:rPr lang="en-AU" sz="2000" dirty="0" smtClean="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AU" sz="2000" dirty="0" smtClean="0">
                <a:latin typeface="Calibri" charset="0"/>
                <a:ea typeface="ＭＳ Ｐゴシック" charset="0"/>
                <a:cs typeface="ＭＳ Ｐゴシック" charset="0"/>
              </a:rPr>
              <a:t> demand needs to be established.</a:t>
            </a:r>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How do we realise the GFOI vision as expressed for delivery of GFOI MGD and products and services within UN-REDD and FCPF country activities? Mainstreaming GFOI…</a:t>
            </a:r>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Can we reconcile the schedule/priorities of SilvaCarbon with those of UN-REDD/FCPF to create a clear trajectory for country engagement by SDCG/GFOI</a:t>
            </a:r>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Can we supplement these channels using in-country efforts of partners – including such as Germany and Clinton Climate Foundation?</a:t>
            </a:r>
          </a:p>
          <a:p>
            <a:pPr marL="0" indent="0">
              <a:buNone/>
            </a:pPr>
            <a:endParaRPr lang="en-AU" sz="2000" dirty="0" smtClean="0">
              <a:latin typeface="Calibri" charset="0"/>
              <a:ea typeface="ＭＳ Ｐゴシック" charset="0"/>
              <a:cs typeface="ＭＳ Ｐゴシック" charset="0"/>
            </a:endParaRPr>
          </a:p>
          <a:p>
            <a:pPr marL="457200" lvl="1" indent="0">
              <a:buNone/>
            </a:pPr>
            <a:endParaRPr lang="en-AU" sz="16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lvl="1" eaLnBrk="1" hangingPunct="1"/>
            <a:endParaRPr lang="en-AU" sz="1400" dirty="0">
              <a:latin typeface="Calibri" charset="0"/>
              <a:ea typeface="ＭＳ Ｐゴシック" charset="0"/>
            </a:endParaRPr>
          </a:p>
          <a:p>
            <a:pPr lvl="1" eaLnBrk="1" hangingPunct="1"/>
            <a:endParaRPr lang="en-AU" sz="1400" dirty="0">
              <a:latin typeface="Calibri" charset="0"/>
              <a:ea typeface="ＭＳ Ｐゴシック"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2254" y="0"/>
            <a:ext cx="1481746" cy="20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740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Discussion</a:t>
            </a:r>
            <a:endParaRPr lang="en-US" dirty="0"/>
          </a:p>
        </p:txBody>
      </p:sp>
      <p:sp>
        <p:nvSpPr>
          <p:cNvPr id="17410" name="Content Placeholder 2"/>
          <p:cNvSpPr>
            <a:spLocks noGrp="1"/>
          </p:cNvSpPr>
          <p:nvPr>
            <p:ph idx="1"/>
          </p:nvPr>
        </p:nvSpPr>
        <p:spPr>
          <a:xfrm>
            <a:off x="457200" y="1417638"/>
            <a:ext cx="8229600" cy="4525962"/>
          </a:xfrm>
        </p:spPr>
        <p:txBody>
          <a:bodyPr/>
          <a:lstStyle/>
          <a:p>
            <a:r>
              <a:rPr lang="en-AU" sz="2000" dirty="0" smtClean="0">
                <a:latin typeface="Calibri" charset="0"/>
                <a:ea typeface="ＭＳ Ｐゴシック" charset="0"/>
                <a:cs typeface="ＭＳ Ｐゴシック" charset="0"/>
              </a:rPr>
              <a:t>Noting the NY Declaration on Forests</a:t>
            </a:r>
          </a:p>
          <a:p>
            <a:pPr lvl="1"/>
            <a:r>
              <a:rPr lang="en-AU" sz="1600" dirty="0" smtClean="0">
                <a:latin typeface="Calibri" charset="0"/>
                <a:ea typeface="ＭＳ Ｐゴシック" charset="0"/>
                <a:cs typeface="ＭＳ Ｐゴシック" charset="0"/>
              </a:rPr>
              <a:t>GFOI MGD and Space Data can help realise their goals</a:t>
            </a:r>
          </a:p>
          <a:p>
            <a:pPr lvl="1"/>
            <a:r>
              <a:rPr lang="en-AU" sz="1600" dirty="0" smtClean="0">
                <a:latin typeface="Calibri" charset="0"/>
                <a:ea typeface="ＭＳ Ｐゴシック" charset="0"/>
                <a:cs typeface="ＭＳ Ｐゴシック" charset="0"/>
              </a:rPr>
              <a:t>Should we be reaching out to </a:t>
            </a:r>
            <a:r>
              <a:rPr lang="en-AU" sz="1600" dirty="0"/>
              <a:t>UN Secretary-General’s Climate Change Support Team </a:t>
            </a:r>
            <a:endParaRPr lang="en-AU" sz="1600" dirty="0"/>
          </a:p>
          <a:p>
            <a:pPr lvl="1"/>
            <a:r>
              <a:rPr lang="en-AU" sz="1600" dirty="0" smtClean="0">
                <a:latin typeface="Calibri" charset="0"/>
                <a:ea typeface="ＭＳ Ｐゴシック" charset="0"/>
                <a:cs typeface="ＭＳ Ｐゴシック" charset="0"/>
              </a:rPr>
              <a:t>Or who?</a:t>
            </a:r>
          </a:p>
          <a:p>
            <a:pPr lvl="1"/>
            <a:endParaRPr lang="en-AU" sz="1600" dirty="0">
              <a:latin typeface="Calibri" charset="0"/>
              <a:ea typeface="ＭＳ Ｐゴシック" charset="0"/>
              <a:cs typeface="ＭＳ Ｐゴシック" charset="0"/>
            </a:endParaRPr>
          </a:p>
          <a:p>
            <a:pPr marL="457200" lvl="1" indent="0">
              <a:buNone/>
            </a:pPr>
            <a:r>
              <a:rPr lang="en-GB" sz="1600" dirty="0"/>
              <a:t>Global Climate Summit </a:t>
            </a:r>
            <a:r>
              <a:rPr lang="en-GB" sz="1600" dirty="0" smtClean="0"/>
              <a:t>major outcome </a:t>
            </a:r>
            <a:r>
              <a:rPr lang="en-GB" sz="1600" dirty="0"/>
              <a:t>was the “New York Declaration on Forests” </a:t>
            </a:r>
            <a:r>
              <a:rPr lang="en-GB" sz="1600" dirty="0" smtClean="0"/>
              <a:t>-endorsed </a:t>
            </a:r>
            <a:r>
              <a:rPr lang="en-GB" sz="1600" dirty="0"/>
              <a:t>by 30 countries and more than 50 multi-national companies (from food, paper, finances etc.) addressing deforestation and their commitment to reduce/end deforestation with in excess of $1bn in financial incentives aimed at restoring more than 3 million hectares of forest. </a:t>
            </a:r>
            <a:endParaRPr lang="en-AU" sz="1600" dirty="0" smtClean="0">
              <a:latin typeface="Calibri" charset="0"/>
              <a:ea typeface="ＭＳ Ｐゴシック" charset="0"/>
              <a:cs typeface="ＭＳ Ｐゴシック" charset="0"/>
            </a:endParaRPr>
          </a:p>
          <a:p>
            <a:pPr marL="0" indent="0">
              <a:buNone/>
            </a:pPr>
            <a:endParaRPr lang="en-AU" sz="2000" dirty="0" smtClean="0">
              <a:latin typeface="Calibri" charset="0"/>
              <a:ea typeface="ＭＳ Ｐゴシック" charset="0"/>
              <a:cs typeface="ＭＳ Ｐゴシック" charset="0"/>
            </a:endParaRPr>
          </a:p>
          <a:p>
            <a:pPr marL="457200" lvl="1" indent="0">
              <a:buNone/>
            </a:pPr>
            <a:endParaRPr lang="en-AU" sz="16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lvl="1" eaLnBrk="1" hangingPunct="1"/>
            <a:endParaRPr lang="en-AU" sz="1400" dirty="0">
              <a:latin typeface="Calibri" charset="0"/>
              <a:ea typeface="ＭＳ Ｐゴシック" charset="0"/>
            </a:endParaRPr>
          </a:p>
          <a:p>
            <a:pPr lvl="1" eaLnBrk="1" hangingPunct="1"/>
            <a:endParaRPr lang="en-AU" sz="1400" dirty="0">
              <a:latin typeface="Calibri" charset="0"/>
              <a:ea typeface="ＭＳ Ｐゴシック"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2254" y="0"/>
            <a:ext cx="1481746" cy="20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031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Session 2</a:t>
            </a:r>
            <a:endParaRPr lang="en-US" dirty="0"/>
          </a:p>
        </p:txBody>
      </p:sp>
      <p:sp>
        <p:nvSpPr>
          <p:cNvPr id="7171" name="Content Placeholder 2"/>
          <p:cNvSpPr>
            <a:spLocks noGrp="1"/>
          </p:cNvSpPr>
          <p:nvPr>
            <p:ph idx="1"/>
          </p:nvPr>
        </p:nvSpPr>
        <p:spPr/>
        <p:txBody>
          <a:bodyPr/>
          <a:lstStyle/>
          <a:p>
            <a:r>
              <a:rPr lang="en-US" sz="2800" dirty="0">
                <a:latin typeface="Calibri" charset="0"/>
                <a:ea typeface="ＭＳ Ｐゴシック" charset="0"/>
                <a:cs typeface="ＭＳ Ｐゴシック" charset="0"/>
              </a:rPr>
              <a:t>Element 2</a:t>
            </a:r>
          </a:p>
          <a:p>
            <a:pPr lvl="1"/>
            <a:r>
              <a:rPr lang="en-US" dirty="0" smtClean="0">
                <a:latin typeface="Calibri" charset="0"/>
                <a:ea typeface="ＭＳ Ｐゴシック" charset="0"/>
              </a:rPr>
              <a:t>Recap</a:t>
            </a:r>
            <a:endParaRPr lang="en-US" dirty="0">
              <a:latin typeface="Calibri" charset="0"/>
              <a:ea typeface="ＭＳ Ｐゴシック" charset="0"/>
            </a:endParaRPr>
          </a:p>
          <a:p>
            <a:pPr lvl="1"/>
            <a:r>
              <a:rPr lang="en-US" dirty="0" smtClean="0">
                <a:latin typeface="Calibri" charset="0"/>
                <a:ea typeface="ＭＳ Ｐゴシック" charset="0"/>
              </a:rPr>
              <a:t>Implementation progress</a:t>
            </a:r>
            <a:endParaRPr lang="en-US" dirty="0">
              <a:latin typeface="Calibri" charset="0"/>
              <a:ea typeface="ＭＳ Ｐゴシック" charset="0"/>
            </a:endParaRPr>
          </a:p>
          <a:p>
            <a:pPr lvl="1"/>
            <a:r>
              <a:rPr lang="en-US" dirty="0" smtClean="0">
                <a:latin typeface="Calibri" charset="0"/>
                <a:ea typeface="ＭＳ Ｐゴシック" charset="0"/>
              </a:rPr>
              <a:t>Way forward</a:t>
            </a:r>
            <a:endParaRPr lang="en-US" dirty="0">
              <a:latin typeface="Calibri" charset="0"/>
              <a:ea typeface="ＭＳ Ｐゴシック" charset="0"/>
              <a:cs typeface="ＭＳ Ｐゴシック"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co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675" y="477838"/>
            <a:ext cx="1171575" cy="1657350"/>
          </a:xfrm>
          <a:prstGeom prst="rect">
            <a:avLst/>
          </a:prstGeom>
          <a:ln>
            <a:solidFill>
              <a:schemeClr val="bg1">
                <a:lumMod val="50000"/>
              </a:schemeClr>
            </a:solidFill>
          </a:ln>
        </p:spPr>
      </p:pic>
      <p:sp>
        <p:nvSpPr>
          <p:cNvPr id="3074" name="Title 12"/>
          <p:cNvSpPr>
            <a:spLocks noGrp="1"/>
          </p:cNvSpPr>
          <p:nvPr>
            <p:ph type="title"/>
          </p:nvPr>
        </p:nvSpPr>
        <p:spPr/>
        <p:txBody>
          <a:bodyPr/>
          <a:lstStyle/>
          <a:p>
            <a:pPr>
              <a:defRPr/>
            </a:pPr>
            <a:r>
              <a:rPr lang="en-AU" dirty="0" smtClean="0"/>
              <a:t>CEOS Data Strategy for GFOI</a:t>
            </a:r>
          </a:p>
        </p:txBody>
      </p:sp>
      <p:sp>
        <p:nvSpPr>
          <p:cNvPr id="3078" name="Rectangle 3"/>
          <p:cNvSpPr txBox="1">
            <a:spLocks noChangeArrowheads="1"/>
          </p:cNvSpPr>
          <p:nvPr/>
        </p:nvSpPr>
        <p:spPr bwMode="auto">
          <a:xfrm>
            <a:off x="457200" y="1981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AU" sz="2000" b="1">
                <a:solidFill>
                  <a:schemeClr val="tx2"/>
                </a:solidFill>
                <a:latin typeface="Tahoma" charset="0"/>
              </a:rPr>
              <a:t>Element 1: </a:t>
            </a:r>
            <a:r>
              <a:rPr lang="en-GB" sz="2000">
                <a:solidFill>
                  <a:schemeClr val="tx2"/>
                </a:solidFill>
                <a:latin typeface="Tahoma" charset="0"/>
              </a:rPr>
              <a:t>A baseline, coordinated global data acquisition strategy involving a number of ‘core data streams’ that can be used free-of-charge for GFOI purposes. This will involve systematic and sustained wall-to-wall acquisitions of forested areas globally </a:t>
            </a:r>
          </a:p>
          <a:p>
            <a:pPr eaLnBrk="1" hangingPunct="1">
              <a:buFont typeface="Arial" charset="0"/>
              <a:buChar char="•"/>
            </a:pPr>
            <a:endParaRPr lang="en-GB" sz="2000">
              <a:solidFill>
                <a:schemeClr val="tx2"/>
              </a:solidFill>
              <a:latin typeface="Tahoma" charset="0"/>
            </a:endParaRPr>
          </a:p>
          <a:p>
            <a:pPr eaLnBrk="1" hangingPunct="1">
              <a:buFont typeface="Arial" charset="0"/>
              <a:buChar char="•"/>
            </a:pPr>
            <a:r>
              <a:rPr lang="en-GB" sz="2000" b="1">
                <a:solidFill>
                  <a:schemeClr val="tx2"/>
                </a:solidFill>
                <a:latin typeface="Tahoma" charset="0"/>
              </a:rPr>
              <a:t>Element 2</a:t>
            </a:r>
            <a:r>
              <a:rPr lang="en-GB" sz="2000">
                <a:solidFill>
                  <a:schemeClr val="tx2"/>
                </a:solidFill>
                <a:latin typeface="Tahoma" charset="0"/>
              </a:rPr>
              <a:t>: A coordinated strategy for national data acquisitions &amp; supply </a:t>
            </a:r>
          </a:p>
          <a:p>
            <a:pPr eaLnBrk="1" hangingPunct="1">
              <a:buFont typeface="Arial" charset="0"/>
              <a:buChar char="•"/>
            </a:pPr>
            <a:endParaRPr lang="en-GB" sz="2000">
              <a:solidFill>
                <a:schemeClr val="tx2"/>
              </a:solidFill>
              <a:latin typeface="Tahoma" charset="0"/>
            </a:endParaRPr>
          </a:p>
          <a:p>
            <a:pPr eaLnBrk="1" hangingPunct="1">
              <a:buFont typeface="Arial" charset="0"/>
              <a:buChar char="•"/>
            </a:pPr>
            <a:r>
              <a:rPr lang="en-GB" sz="2000" b="1">
                <a:solidFill>
                  <a:schemeClr val="tx2"/>
                </a:solidFill>
                <a:latin typeface="Tahoma" charset="0"/>
              </a:rPr>
              <a:t>Element 3: </a:t>
            </a:r>
            <a:r>
              <a:rPr lang="en-GB" sz="2000">
                <a:solidFill>
                  <a:schemeClr val="tx2"/>
                </a:solidFill>
                <a:latin typeface="Tahoma" charset="0"/>
              </a:rPr>
              <a:t>Data supply in support of the FCT activities, including in support of: the science studies assisting the development and evolution of the GEO-branded methods and protocol documents for GFOI</a:t>
            </a:r>
            <a:endParaRPr lang="en-AU" sz="2000">
              <a:solidFill>
                <a:schemeClr val="tx2"/>
              </a:solidFill>
              <a:latin typeface="Tahoma" charset="0"/>
            </a:endParaRPr>
          </a:p>
          <a:p>
            <a:pPr lvl="1" eaLnBrk="1" hangingPunct="1">
              <a:buFont typeface="Lucida Grande" charset="0"/>
              <a:buChar char="-"/>
            </a:pPr>
            <a:endParaRPr lang="en-AU" u="sng">
              <a:solidFill>
                <a:schemeClr val="tx2"/>
              </a:solidFill>
              <a:latin typeface="Tahoma" charset="0"/>
            </a:endParaRPr>
          </a:p>
          <a:p>
            <a:pPr lvl="1" eaLnBrk="1" hangingPunct="1">
              <a:buFont typeface="Lucida Grande" charset="0"/>
              <a:buChar char="-"/>
            </a:pPr>
            <a:endParaRPr lang="en-AU" u="sng">
              <a:solidFill>
                <a:schemeClr val="tx2"/>
              </a:solidFill>
              <a:latin typeface="Tahoma"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 calcmode="lin" valueType="num">
                                      <p:cBhvr additive="base">
                                        <p:cTn id="7" dur="500" fill="hold"/>
                                        <p:tgtEl>
                                          <p:spTgt spid="30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8">
                                            <p:txEl>
                                              <p:pRg st="2" end="2"/>
                                            </p:txEl>
                                          </p:spTgt>
                                        </p:tgtEl>
                                        <p:attrNameLst>
                                          <p:attrName>style.visibility</p:attrName>
                                        </p:attrNameLst>
                                      </p:cBhvr>
                                      <p:to>
                                        <p:strVal val="visible"/>
                                      </p:to>
                                    </p:set>
                                    <p:anim calcmode="lin" valueType="num">
                                      <p:cBhvr additive="base">
                                        <p:cTn id="11" dur="500" fill="hold"/>
                                        <p:tgtEl>
                                          <p:spTgt spid="307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xEl>
                                              <p:pRg st="4" end="4"/>
                                            </p:txEl>
                                          </p:spTgt>
                                        </p:tgtEl>
                                        <p:attrNameLst>
                                          <p:attrName>style.visibility</p:attrName>
                                        </p:attrNameLst>
                                      </p:cBhvr>
                                      <p:to>
                                        <p:strVal val="visible"/>
                                      </p:to>
                                    </p:set>
                                    <p:anim calcmode="lin" valueType="num">
                                      <p:cBhvr additive="base">
                                        <p:cTn id="15" dur="500" fill="hold"/>
                                        <p:tgtEl>
                                          <p:spTgt spid="307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co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675" y="477838"/>
            <a:ext cx="1171575" cy="1657350"/>
          </a:xfrm>
          <a:prstGeom prst="rect">
            <a:avLst/>
          </a:prstGeom>
          <a:ln>
            <a:solidFill>
              <a:schemeClr val="bg1">
                <a:lumMod val="50000"/>
              </a:schemeClr>
            </a:solidFill>
          </a:ln>
        </p:spPr>
      </p:pic>
      <p:sp>
        <p:nvSpPr>
          <p:cNvPr id="3074" name="Title 12"/>
          <p:cNvSpPr>
            <a:spLocks noGrp="1"/>
          </p:cNvSpPr>
          <p:nvPr>
            <p:ph type="title"/>
          </p:nvPr>
        </p:nvSpPr>
        <p:spPr/>
        <p:txBody>
          <a:bodyPr/>
          <a:lstStyle/>
          <a:p>
            <a:pPr>
              <a:defRPr/>
            </a:pPr>
            <a:r>
              <a:rPr lang="en-AU" dirty="0" smtClean="0"/>
              <a:t>CEOS Data Strategy for GFOI</a:t>
            </a:r>
          </a:p>
        </p:txBody>
      </p:sp>
      <p:sp>
        <p:nvSpPr>
          <p:cNvPr id="3078" name="Rectangle 3"/>
          <p:cNvSpPr txBox="1">
            <a:spLocks noChangeArrowheads="1"/>
          </p:cNvSpPr>
          <p:nvPr/>
        </p:nvSpPr>
        <p:spPr bwMode="auto">
          <a:xfrm>
            <a:off x="457200" y="1981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Wingdings" charset="2"/>
              <a:buChar char="§"/>
              <a:defRPr/>
            </a:pPr>
            <a:r>
              <a:rPr lang="en-AU" sz="2000" b="1" dirty="0">
                <a:solidFill>
                  <a:srgbClr val="000000"/>
                </a:solidFill>
                <a:ea typeface="ＭＳ Ｐゴシック" pitchFamily="-106" charset="-128"/>
              </a:rPr>
              <a:t>2011 CEOS Plenary endorsed t</a:t>
            </a:r>
            <a:r>
              <a:rPr lang="en-GB" sz="2000" b="1" dirty="0">
                <a:solidFill>
                  <a:srgbClr val="000000"/>
                </a:solidFill>
                <a:ea typeface="ＭＳ Ｐゴシック" pitchFamily="-106" charset="-128"/>
              </a:rPr>
              <a:t>he three-element CEOS Strategy for Space Data Coverage and Continuity in Support of GFOI and the establishment of the ad-hoc Space Data Coordination Group for GFOI</a:t>
            </a:r>
            <a:endParaRPr lang="en-AU" sz="2000" b="1" dirty="0">
              <a:solidFill>
                <a:srgbClr val="000000"/>
              </a:solidFill>
              <a:ea typeface="ＭＳ Ｐゴシック" pitchFamily="-106" charset="-128"/>
            </a:endParaRPr>
          </a:p>
          <a:p>
            <a:pPr>
              <a:buFont typeface="Wingdings" charset="2"/>
              <a:buChar char="§"/>
              <a:defRPr/>
            </a:pPr>
            <a:endParaRPr lang="en-US" sz="2000" b="1" dirty="0">
              <a:solidFill>
                <a:srgbClr val="000000"/>
              </a:solidFill>
              <a:ea typeface="ＭＳ Ｐゴシック" pitchFamily="-106" charset="-128"/>
            </a:endParaRPr>
          </a:p>
          <a:p>
            <a:pPr>
              <a:buFont typeface="Wingdings" charset="2"/>
              <a:buChar char="§"/>
              <a:defRPr/>
            </a:pPr>
            <a:r>
              <a:rPr lang="en-US" sz="2000" b="1" dirty="0">
                <a:solidFill>
                  <a:srgbClr val="000000"/>
                </a:solidFill>
                <a:ea typeface="ＭＳ Ｐゴシック" pitchFamily="-106" charset="-128"/>
              </a:rPr>
              <a:t>SIT-28 endorsed </a:t>
            </a:r>
            <a:r>
              <a:rPr lang="en-AU" sz="2000" b="1" dirty="0">
                <a:solidFill>
                  <a:srgbClr val="000000"/>
                </a:solidFill>
                <a:ea typeface="ＭＳ Ｐゴシック" pitchFamily="-106" charset="-128"/>
              </a:rPr>
              <a:t>The Global Baseline Data Acquisition Strategy for GFOI (Element 1)</a:t>
            </a:r>
          </a:p>
          <a:p>
            <a:pPr>
              <a:buFont typeface="Wingdings" charset="2"/>
              <a:buChar char="§"/>
              <a:defRPr/>
            </a:pPr>
            <a:endParaRPr lang="en-AU" sz="2000" b="1" dirty="0">
              <a:solidFill>
                <a:srgbClr val="000000"/>
              </a:solidFill>
              <a:ea typeface="ＭＳ Ｐゴシック" pitchFamily="-106" charset="-128"/>
            </a:endParaRPr>
          </a:p>
          <a:p>
            <a:pPr>
              <a:buFont typeface="Wingdings" charset="2"/>
              <a:buChar char="§"/>
              <a:defRPr/>
            </a:pPr>
            <a:r>
              <a:rPr lang="en-AU" sz="2000" b="1" dirty="0" smtClean="0">
                <a:solidFill>
                  <a:srgbClr val="000000"/>
                </a:solidFill>
                <a:ea typeface="ＭＳ Ｐゴシック" pitchFamily="-106" charset="-128"/>
              </a:rPr>
              <a:t>SIT</a:t>
            </a:r>
            <a:r>
              <a:rPr lang="en-AU" sz="2000" b="1" dirty="0">
                <a:solidFill>
                  <a:srgbClr val="000000"/>
                </a:solidFill>
                <a:ea typeface="ＭＳ Ｐゴシック" pitchFamily="-106" charset="-128"/>
              </a:rPr>
              <a:t>-29 </a:t>
            </a:r>
            <a:r>
              <a:rPr lang="en-AU" sz="2000" b="1" dirty="0" smtClean="0">
                <a:solidFill>
                  <a:srgbClr val="000000"/>
                </a:solidFill>
                <a:ea typeface="ＭＳ Ｐゴシック" pitchFamily="-106" charset="-128"/>
              </a:rPr>
              <a:t>endorsed the </a:t>
            </a:r>
            <a:r>
              <a:rPr lang="en-AU" sz="2000" b="1" dirty="0">
                <a:solidFill>
                  <a:srgbClr val="000000"/>
                </a:solidFill>
                <a:ea typeface="ＭＳ Ｐゴシック" pitchFamily="-106" charset="-128"/>
              </a:rPr>
              <a:t>2014 update to the Global Baseline Data Acquisition Strategy</a:t>
            </a:r>
            <a:r>
              <a:rPr lang="en-AU" sz="2000" b="1" dirty="0" smtClean="0">
                <a:solidFill>
                  <a:srgbClr val="000000"/>
                </a:solidFill>
                <a:ea typeface="ＭＳ Ｐゴシック" pitchFamily="-106" charset="-128"/>
              </a:rPr>
              <a:t>.</a:t>
            </a:r>
          </a:p>
          <a:p>
            <a:pPr>
              <a:buFont typeface="Wingdings" charset="2"/>
              <a:buChar char="§"/>
              <a:defRPr/>
            </a:pPr>
            <a:endParaRPr lang="en-AU" sz="2000" b="1" dirty="0">
              <a:solidFill>
                <a:srgbClr val="000000"/>
              </a:solidFill>
              <a:ea typeface="ＭＳ Ｐゴシック" pitchFamily="-106" charset="-128"/>
            </a:endParaRPr>
          </a:p>
          <a:p>
            <a:pPr>
              <a:buFont typeface="Wingdings" charset="2"/>
              <a:buChar char="§"/>
              <a:defRPr/>
            </a:pPr>
            <a:r>
              <a:rPr lang="en-AU" sz="2000" b="1" dirty="0" smtClean="0">
                <a:solidFill>
                  <a:srgbClr val="000000"/>
                </a:solidFill>
                <a:ea typeface="ＭＳ Ｐゴシック" pitchFamily="-106" charset="-128"/>
              </a:rPr>
              <a:t>SIT-29 also endorsed the Space Data Services Strategy (Element 2)</a:t>
            </a:r>
          </a:p>
          <a:p>
            <a:pPr>
              <a:buFont typeface="Wingdings" charset="2"/>
              <a:buChar char="§"/>
              <a:defRPr/>
            </a:pPr>
            <a:endParaRPr lang="en-US" sz="2000" b="1" dirty="0">
              <a:solidFill>
                <a:srgbClr val="FF6600"/>
              </a:solidFill>
              <a:ea typeface="ＭＳ Ｐゴシック" pitchFamily="-106" charset="-128"/>
            </a:endParaRPr>
          </a:p>
          <a:p>
            <a:pPr lvl="1" eaLnBrk="1" hangingPunct="1">
              <a:buFont typeface="Lucida Grande" charset="0"/>
              <a:buChar char="-"/>
            </a:pPr>
            <a:endParaRPr lang="en-AU" u="sng" dirty="0">
              <a:solidFill>
                <a:schemeClr val="tx2"/>
              </a:solidFill>
              <a:latin typeface="Tahoma" charset="0"/>
            </a:endParaRPr>
          </a:p>
          <a:p>
            <a:pPr lvl="1" eaLnBrk="1" hangingPunct="1">
              <a:buFont typeface="Lucida Grande" charset="0"/>
              <a:buChar char="-"/>
            </a:pPr>
            <a:endParaRPr lang="en-AU" u="sng" dirty="0">
              <a:solidFill>
                <a:schemeClr val="tx2"/>
              </a:solidFill>
              <a:latin typeface="Tahoma" charset="0"/>
            </a:endParaRPr>
          </a:p>
        </p:txBody>
      </p:sp>
    </p:spTree>
    <p:extLst>
      <p:ext uri="{BB962C8B-B14F-4D97-AF65-F5344CB8AC3E}">
        <p14:creationId xmlns:p14="http://schemas.microsoft.com/office/powerpoint/2010/main" val="108986900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2"/>
          <p:cNvSpPr>
            <a:spLocks noGrp="1"/>
          </p:cNvSpPr>
          <p:nvPr>
            <p:ph type="title"/>
          </p:nvPr>
        </p:nvSpPr>
        <p:spPr/>
        <p:txBody>
          <a:bodyPr/>
          <a:lstStyle/>
          <a:p>
            <a:pPr>
              <a:defRPr/>
            </a:pPr>
            <a:r>
              <a:rPr lang="en-AU" dirty="0" smtClean="0"/>
              <a:t>CEOS Data Strategy for GFOI</a:t>
            </a:r>
          </a:p>
        </p:txBody>
      </p:sp>
      <p:sp>
        <p:nvSpPr>
          <p:cNvPr id="3078" name="Rectangle 3"/>
          <p:cNvSpPr txBox="1">
            <a:spLocks noChangeArrowheads="1"/>
          </p:cNvSpPr>
          <p:nvPr/>
        </p:nvSpPr>
        <p:spPr bwMode="auto">
          <a:xfrm>
            <a:off x="352612" y="1308847"/>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buFont typeface="Wingdings" charset="2"/>
              <a:buChar char="§"/>
              <a:defRPr/>
            </a:pPr>
            <a:r>
              <a:rPr lang="en-GB" sz="2000" b="1" dirty="0"/>
              <a:t>Element 2: Coordinated strategies for national data acquisitions</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t>Designed to address the fundamental national information requirements for GFOI </a:t>
            </a:r>
            <a:endParaRPr lang="en-AU" sz="2000" dirty="0"/>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National-level complement to the Global Baseline Strategy</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Developed in consultation with 17 countries at SDCG and SilvaCarbon meetings</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Provides a </a:t>
            </a:r>
            <a:r>
              <a:rPr lang="en-AU" sz="2000" b="1" dirty="0">
                <a:solidFill>
                  <a:srgbClr val="FF6600"/>
                </a:solidFill>
                <a:ea typeface="ＭＳ Ｐゴシック" pitchFamily="-106" charset="-128"/>
              </a:rPr>
              <a:t>GFOI Space Data Services </a:t>
            </a:r>
            <a:r>
              <a:rPr lang="en-AU" sz="2000" b="1" dirty="0">
                <a:ea typeface="ＭＳ Ｐゴシック" pitchFamily="-106" charset="-128"/>
              </a:rPr>
              <a:t>‘menu’ for countries to choose from in support of their national forest monitoring systems’ needs </a:t>
            </a:r>
            <a:endParaRPr lang="en-US" sz="1600" b="1" dirty="0">
              <a:ea typeface="ＭＳ Ｐゴシック" pitchFamily="-106" charset="-128"/>
            </a:endParaRPr>
          </a:p>
          <a:p>
            <a:pPr>
              <a:buFont typeface="Wingdings" charset="2"/>
              <a:buChar char="§"/>
              <a:defRPr/>
            </a:pPr>
            <a:endParaRPr lang="en-US" sz="2000" b="1" dirty="0">
              <a:solidFill>
                <a:srgbClr val="FF6600"/>
              </a:solidFill>
              <a:ea typeface="ＭＳ Ｐゴシック" pitchFamily="-106" charset="-128"/>
            </a:endParaRPr>
          </a:p>
          <a:p>
            <a:pPr lvl="1" eaLnBrk="1" hangingPunct="1">
              <a:buFont typeface="Lucida Grande" charset="0"/>
              <a:buChar char="-"/>
            </a:pPr>
            <a:endParaRPr lang="en-AU" u="sng" dirty="0">
              <a:solidFill>
                <a:schemeClr val="tx2"/>
              </a:solidFill>
              <a:latin typeface="Tahoma" charset="0"/>
            </a:endParaRPr>
          </a:p>
          <a:p>
            <a:pPr lvl="1" eaLnBrk="1" hangingPunct="1">
              <a:buFont typeface="Lucida Grande" charset="0"/>
              <a:buChar char="-"/>
            </a:pPr>
            <a:endParaRPr lang="en-AU" u="sng" dirty="0">
              <a:solidFill>
                <a:schemeClr val="tx2"/>
              </a:solidFill>
              <a:latin typeface="Tahoma" charset="0"/>
            </a:endParaRPr>
          </a:p>
        </p:txBody>
      </p:sp>
      <p:pic>
        <p:nvPicPr>
          <p:cNvPr id="5" name="Picture 1" descr="Screen Shot 2014-03-26 at 12.21.3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1312" y="5413942"/>
            <a:ext cx="49926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87363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Element 2</a:t>
            </a:r>
            <a:endParaRPr lang="en-US" dirty="0"/>
          </a:p>
        </p:txBody>
      </p:sp>
      <p:sp>
        <p:nvSpPr>
          <p:cNvPr id="10242" name="Content Placeholder 2"/>
          <p:cNvSpPr>
            <a:spLocks noGrp="1"/>
          </p:cNvSpPr>
          <p:nvPr>
            <p:ph idx="1"/>
          </p:nvPr>
        </p:nvSpPr>
        <p:spPr/>
        <p:txBody>
          <a:bodyPr/>
          <a:lstStyle/>
          <a:p>
            <a:pPr eaLnBrk="1" hangingPunct="1"/>
            <a:r>
              <a:rPr lang="en-AU" sz="2000" dirty="0">
                <a:latin typeface="Calibri" charset="0"/>
                <a:ea typeface="ＭＳ Ｐゴシック" charset="0"/>
                <a:cs typeface="ＭＳ Ｐゴシック" charset="0"/>
              </a:rPr>
              <a:t>Global baseline is a statement of capability</a:t>
            </a:r>
          </a:p>
          <a:p>
            <a:pPr eaLnBrk="1" hangingPunct="1"/>
            <a:endParaRPr lang="en-AU" sz="2000" dirty="0">
              <a:latin typeface="Calibri" charset="0"/>
              <a:ea typeface="ＭＳ Ｐゴシック" charset="0"/>
              <a:cs typeface="ＭＳ Ｐゴシック" charset="0"/>
            </a:endParaRPr>
          </a:p>
          <a:p>
            <a:pPr eaLnBrk="1" hangingPunct="1"/>
            <a:r>
              <a:rPr lang="en-AU" sz="2000" dirty="0">
                <a:latin typeface="Calibri" charset="0"/>
                <a:ea typeface="ＭＳ Ｐゴシック" charset="0"/>
                <a:cs typeface="ＭＳ Ｐゴシック" charset="0"/>
              </a:rPr>
              <a:t>Element 2 requires national needs of individual governments to be explored and coverage to be guaranteed in detail</a:t>
            </a:r>
          </a:p>
          <a:p>
            <a:pPr lvl="1" eaLnBrk="1" hangingPunct="1">
              <a:buFont typeface="Arial" charset="0"/>
              <a:buChar char="•"/>
            </a:pPr>
            <a:r>
              <a:rPr lang="en-AU" sz="2000" dirty="0">
                <a:latin typeface="Calibri" charset="0"/>
                <a:ea typeface="ＭＳ Ｐゴシック" charset="0"/>
              </a:rPr>
              <a:t>Take account of readiness and existing activities – strategy may be modified if readiness not confirmed</a:t>
            </a:r>
          </a:p>
          <a:p>
            <a:pPr lvl="1" eaLnBrk="1" hangingPunct="1">
              <a:buFont typeface="Arial" charset="0"/>
              <a:buChar char="•"/>
            </a:pPr>
            <a:r>
              <a:rPr lang="en-AU" sz="2000" dirty="0">
                <a:latin typeface="Calibri" charset="0"/>
                <a:ea typeface="ＭＳ Ｐゴシック" charset="0"/>
              </a:rPr>
              <a:t>Engagement of relevant institutions in-country</a:t>
            </a:r>
          </a:p>
          <a:p>
            <a:pPr lvl="1" eaLnBrk="1" hangingPunct="1">
              <a:buFont typeface="Arial" charset="0"/>
              <a:buChar char="•"/>
            </a:pPr>
            <a:r>
              <a:rPr lang="en-AU" sz="2000" dirty="0">
                <a:latin typeface="Calibri" charset="0"/>
                <a:ea typeface="ＭＳ Ｐゴシック" charset="0"/>
              </a:rPr>
              <a:t>Establish supply channels and arrangements</a:t>
            </a:r>
          </a:p>
          <a:p>
            <a:pPr lvl="1" eaLnBrk="1" hangingPunct="1">
              <a:buFont typeface="Arial" charset="0"/>
              <a:buChar char="•"/>
            </a:pPr>
            <a:r>
              <a:rPr lang="en-AU" sz="2000" dirty="0">
                <a:latin typeface="Calibri" charset="0"/>
                <a:ea typeface="ＭＳ Ｐゴシック" charset="0"/>
              </a:rPr>
              <a:t>Practical data coverage strategy and detailed plan for the immediate year ahead</a:t>
            </a:r>
          </a:p>
          <a:p>
            <a:pPr lvl="1" eaLnBrk="1" hangingPunct="1">
              <a:buFont typeface="Arial" charset="0"/>
              <a:buChar char="•"/>
            </a:pPr>
            <a:r>
              <a:rPr lang="en-AU" sz="2000" dirty="0">
                <a:latin typeface="Calibri" charset="0"/>
                <a:ea typeface="ＭＳ Ｐゴシック" charset="0"/>
              </a:rPr>
              <a:t>Identify role for non-core data streams, engage suppliers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35249"/>
            <a:ext cx="3721100"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2"/>
          <p:cNvSpPr>
            <a:spLocks noGrp="1"/>
          </p:cNvSpPr>
          <p:nvPr>
            <p:ph type="title"/>
          </p:nvPr>
        </p:nvSpPr>
        <p:spPr>
          <a:xfrm>
            <a:off x="457200" y="165847"/>
            <a:ext cx="8229600" cy="1143000"/>
          </a:xfrm>
        </p:spPr>
        <p:txBody>
          <a:bodyPr/>
          <a:lstStyle/>
          <a:p>
            <a:pPr>
              <a:defRPr/>
            </a:pPr>
            <a:r>
              <a:rPr lang="en-AU" dirty="0" smtClean="0"/>
              <a:t>GFOI Space Data Services</a:t>
            </a:r>
          </a:p>
        </p:txBody>
      </p:sp>
      <p:sp>
        <p:nvSpPr>
          <p:cNvPr id="3078" name="Rectangle 3"/>
          <p:cNvSpPr txBox="1">
            <a:spLocks noChangeArrowheads="1"/>
          </p:cNvSpPr>
          <p:nvPr/>
        </p:nvSpPr>
        <p:spPr bwMode="auto">
          <a:xfrm>
            <a:off x="352612" y="1219201"/>
            <a:ext cx="8612094"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600" b="1" dirty="0" smtClean="0">
                <a:ea typeface="ＭＳ Ｐゴシック" pitchFamily="-106" charset="-128"/>
              </a:rPr>
              <a:t>1.</a:t>
            </a:r>
            <a:r>
              <a:rPr lang="en-US" sz="1600" b="1" dirty="0">
                <a:ea typeface="ＭＳ Ｐゴシック" pitchFamily="-106" charset="-128"/>
              </a:rPr>
              <a:t>	Regional GFOI Space Data Workshops (USGS/SilvaCarbon)</a:t>
            </a:r>
            <a:endParaRPr lang="en-US" sz="1600" dirty="0"/>
          </a:p>
          <a:p>
            <a:pPr marL="800100" lvl="1" indent="-342900">
              <a:buFont typeface="Wingdings" charset="2"/>
              <a:buChar char="§"/>
              <a:defRPr/>
            </a:pPr>
            <a:r>
              <a:rPr lang="en-US" sz="1600" dirty="0"/>
              <a:t>Leveraging SilvaCarbon in Africa, South America and Asia</a:t>
            </a:r>
            <a:endParaRPr lang="en-US" sz="1600" b="1" dirty="0">
              <a:ea typeface="ＭＳ Ｐゴシック" pitchFamily="-106" charset="-128"/>
            </a:endParaRPr>
          </a:p>
          <a:p>
            <a:pPr marL="342900" indent="-342900">
              <a:buFont typeface="+mj-lt"/>
              <a:buAutoNum type="arabicPeriod"/>
              <a:defRPr/>
            </a:pPr>
            <a:endParaRPr lang="en-US" sz="1600" b="1" dirty="0">
              <a:ea typeface="ＭＳ Ｐゴシック" pitchFamily="-106" charset="-128"/>
            </a:endParaRPr>
          </a:p>
          <a:p>
            <a:pPr>
              <a:defRPr/>
            </a:pPr>
            <a:r>
              <a:rPr lang="en-US" sz="1600" b="1" dirty="0">
                <a:ea typeface="ＭＳ Ｐゴシック" pitchFamily="-106" charset="-128"/>
              </a:rPr>
              <a:t>2.	Impartial National Space Data Needs Assessments (SDCG and SEO)</a:t>
            </a:r>
          </a:p>
          <a:p>
            <a:pPr marL="800100" lvl="1" indent="-342900">
              <a:buFont typeface="Wingdings" charset="2"/>
              <a:buChar char="§"/>
              <a:defRPr/>
            </a:pPr>
            <a:r>
              <a:rPr lang="en-US" sz="1600" dirty="0"/>
              <a:t>Service to individual governments seeking to establish their MRV strategies and the role of space data therein </a:t>
            </a:r>
            <a:endParaRPr lang="en-US" sz="1600" b="1" dirty="0">
              <a:ea typeface="ＭＳ Ｐゴシック" pitchFamily="-106" charset="-128"/>
            </a:endParaRPr>
          </a:p>
          <a:p>
            <a:pPr marL="342900" indent="-342900">
              <a:buFont typeface="+mj-lt"/>
              <a:buAutoNum type="arabicPeriod" startAt="2"/>
              <a:defRPr/>
            </a:pPr>
            <a:endParaRPr lang="en-US" sz="1600" b="1" dirty="0">
              <a:ea typeface="ＭＳ Ｐゴシック" pitchFamily="-106" charset="-128"/>
            </a:endParaRPr>
          </a:p>
          <a:p>
            <a:pPr>
              <a:defRPr/>
            </a:pPr>
            <a:r>
              <a:rPr lang="en-US" sz="1600" b="1" dirty="0">
                <a:ea typeface="ＭＳ Ｐゴシック" pitchFamily="-106" charset="-128"/>
              </a:rPr>
              <a:t>3.	National Historical Coverage Reports (SDCG and SEO)</a:t>
            </a:r>
          </a:p>
          <a:p>
            <a:pPr marL="800100" lvl="1" indent="-342900">
              <a:buFont typeface="Wingdings" charset="2"/>
              <a:buChar char="§"/>
              <a:defRPr/>
            </a:pPr>
            <a:r>
              <a:rPr lang="en-US" sz="1600" dirty="0"/>
              <a:t>By request, assessment of what satellite data exist for a given country or region for past years to support establishment of reference levels</a:t>
            </a:r>
            <a:endParaRPr lang="en-US" sz="1600" b="1" dirty="0">
              <a:ea typeface="ＭＳ Ｐゴシック" pitchFamily="-106" charset="-128"/>
            </a:endParaRPr>
          </a:p>
          <a:p>
            <a:pPr marL="342900" indent="-342900">
              <a:buFont typeface="+mj-lt"/>
              <a:buAutoNum type="arabicPeriod" startAt="2"/>
              <a:defRPr/>
            </a:pPr>
            <a:endParaRPr lang="en-US" sz="1600" b="1" dirty="0">
              <a:ea typeface="ＭＳ Ｐゴシック" pitchFamily="-106" charset="-128"/>
            </a:endParaRPr>
          </a:p>
          <a:p>
            <a:pPr>
              <a:defRPr/>
            </a:pPr>
            <a:r>
              <a:rPr lang="en-US" sz="1600" b="1" dirty="0">
                <a:ea typeface="ＭＳ Ｐゴシック" pitchFamily="-106" charset="-128"/>
              </a:rPr>
              <a:t>4.	Ensured On-going Coverage (SDCG and Core Data Stream providers)</a:t>
            </a:r>
          </a:p>
          <a:p>
            <a:pPr marL="800100" lvl="1" indent="-342900">
              <a:buFont typeface="Wingdings" charset="2"/>
              <a:buChar char="§"/>
              <a:defRPr/>
            </a:pPr>
            <a:r>
              <a:rPr lang="en-US" sz="1600" dirty="0"/>
              <a:t>Tailored support to ensure on-going national baseline acquisitions (Element 1)</a:t>
            </a:r>
            <a:endParaRPr lang="en-US" sz="1600" b="1" dirty="0">
              <a:ea typeface="ＭＳ Ｐゴシック" pitchFamily="-106" charset="-128"/>
            </a:endParaRPr>
          </a:p>
          <a:p>
            <a:pPr marL="342900" indent="-342900">
              <a:buFont typeface="+mj-lt"/>
              <a:buAutoNum type="arabicPeriod" startAt="2"/>
              <a:defRPr/>
            </a:pPr>
            <a:endParaRPr lang="en-US" sz="1600" b="1" dirty="0">
              <a:ea typeface="ＭＳ Ｐゴシック" pitchFamily="-106" charset="-128"/>
            </a:endParaRPr>
          </a:p>
          <a:p>
            <a:pPr>
              <a:defRPr/>
            </a:pPr>
            <a:r>
              <a:rPr lang="en-US" sz="1600" b="1" dirty="0">
                <a:ea typeface="ＭＳ Ｐゴシック" pitchFamily="-106" charset="-128"/>
              </a:rPr>
              <a:t>5.	Satellite Data Discovery, Assembly and Delivery (SDCG, SEO, and CDS providers)</a:t>
            </a:r>
          </a:p>
          <a:p>
            <a:pPr marL="800100" lvl="1" indent="-342900">
              <a:buFont typeface="Wingdings" charset="2"/>
              <a:buChar char="§"/>
              <a:defRPr/>
            </a:pPr>
            <a:r>
              <a:rPr lang="en-US" sz="1600" dirty="0"/>
              <a:t>Support to core data handling and delivery</a:t>
            </a:r>
          </a:p>
          <a:p>
            <a:pPr>
              <a:defRPr/>
            </a:pPr>
            <a:endParaRPr lang="en-US" sz="1600" b="1" dirty="0">
              <a:ea typeface="ＭＳ Ｐゴシック" pitchFamily="-106" charset="-128"/>
            </a:endParaRPr>
          </a:p>
          <a:p>
            <a:pPr>
              <a:defRPr/>
            </a:pPr>
            <a:r>
              <a:rPr lang="en-US" sz="1600" b="1" dirty="0">
                <a:ea typeface="ＭＳ Ｐゴシック" pitchFamily="-106" charset="-128"/>
              </a:rPr>
              <a:t>6.	Cloud Storage, Processing and Analysis of Satellite Data (SDCG, SEO, FAO)</a:t>
            </a:r>
          </a:p>
          <a:p>
            <a:pPr marL="800100" lvl="1" indent="-342900">
              <a:buFont typeface="Wingdings" charset="2"/>
              <a:buChar char="§"/>
              <a:defRPr/>
            </a:pPr>
            <a:r>
              <a:rPr lang="en-US" sz="1600" dirty="0" smtClean="0"/>
              <a:t>Includes collaboration </a:t>
            </a:r>
            <a:r>
              <a:rPr lang="en-US" sz="1600" dirty="0"/>
              <a:t>with FAO and SEO on data delivery and processing infrastructure contributed by Norway</a:t>
            </a:r>
          </a:p>
          <a:p>
            <a:pPr>
              <a:buFont typeface="Wingdings" charset="2"/>
              <a:buChar char="§"/>
              <a:defRPr/>
            </a:pPr>
            <a:endParaRPr lang="en-US" sz="2000" b="1" dirty="0">
              <a:solidFill>
                <a:srgbClr val="FF6600"/>
              </a:solidFill>
              <a:ea typeface="ＭＳ Ｐゴシック" pitchFamily="-106" charset="-128"/>
            </a:endParaRPr>
          </a:p>
          <a:p>
            <a:pPr lvl="1" eaLnBrk="1" hangingPunct="1">
              <a:buFont typeface="Lucida Grande" charset="0"/>
              <a:buChar char="-"/>
            </a:pPr>
            <a:endParaRPr lang="en-AU" u="sng" dirty="0">
              <a:solidFill>
                <a:schemeClr val="tx2"/>
              </a:solidFill>
              <a:latin typeface="Tahoma" charset="0"/>
            </a:endParaRPr>
          </a:p>
          <a:p>
            <a:pPr lvl="1" eaLnBrk="1" hangingPunct="1">
              <a:buFont typeface="Lucida Grande" charset="0"/>
              <a:buChar char="-"/>
            </a:pPr>
            <a:endParaRPr lang="en-AU" u="sng" dirty="0">
              <a:solidFill>
                <a:schemeClr val="tx2"/>
              </a:solidFill>
              <a:latin typeface="Tahoma" charset="0"/>
            </a:endParaRPr>
          </a:p>
        </p:txBody>
      </p:sp>
    </p:spTree>
    <p:extLst>
      <p:ext uri="{BB962C8B-B14F-4D97-AF65-F5344CB8AC3E}">
        <p14:creationId xmlns:p14="http://schemas.microsoft.com/office/powerpoint/2010/main" val="319804077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Implementation</a:t>
            </a:r>
            <a:endParaRPr lang="en-US" dirty="0"/>
          </a:p>
        </p:txBody>
      </p:sp>
      <p:sp>
        <p:nvSpPr>
          <p:cNvPr id="14338" name="Content Placeholder 2"/>
          <p:cNvSpPr>
            <a:spLocks noGrp="1"/>
          </p:cNvSpPr>
          <p:nvPr>
            <p:ph idx="1"/>
          </p:nvPr>
        </p:nvSpPr>
        <p:spPr>
          <a:xfrm>
            <a:off x="457200" y="1417638"/>
            <a:ext cx="8229600" cy="4525962"/>
          </a:xfrm>
        </p:spPr>
        <p:txBody>
          <a:bodyPr/>
          <a:lstStyle/>
          <a:p>
            <a:pPr eaLnBrk="1" hangingPunct="1"/>
            <a:r>
              <a:rPr lang="en-GB" sz="2400" dirty="0">
                <a:latin typeface="Calibri" charset="0"/>
                <a:ea typeface="ＭＳ Ｐゴシック" charset="0"/>
                <a:cs typeface="ＭＳ Ｐゴシック" charset="0"/>
              </a:rPr>
              <a:t>SDCG will provide &amp; coordinate initial capacity &amp; technical capabilities &amp; systems to seed pilot versions of the GFOI Space Data Services, but will in all cases be seeking to establish operational responsibilities and leadership from among the agencies and stakeholders active within GFOI </a:t>
            </a:r>
          </a:p>
          <a:p>
            <a:pPr eaLnBrk="1" hangingPunct="1"/>
            <a:r>
              <a:rPr lang="en-AU" sz="2400" dirty="0">
                <a:latin typeface="Calibri" charset="0"/>
                <a:ea typeface="ＭＳ Ｐゴシック" charset="0"/>
                <a:cs typeface="ＭＳ Ｐゴシック" charset="0"/>
              </a:rPr>
              <a:t>Listening to countries – with help of FAO, World Bank, SilvaCarbon..</a:t>
            </a:r>
          </a:p>
          <a:p>
            <a:pPr eaLnBrk="1" hangingPunct="1"/>
            <a:r>
              <a:rPr lang="en-AU" sz="2400" dirty="0">
                <a:latin typeface="Calibri" charset="0"/>
                <a:ea typeface="ＭＳ Ｐゴシック" charset="0"/>
                <a:cs typeface="ＭＳ Ｐゴシック" charset="0"/>
              </a:rPr>
              <a:t>GFOI leverages and is dependent on funding &amp; leadership of its stakeholders</a:t>
            </a:r>
          </a:p>
          <a:p>
            <a:pPr eaLnBrk="1" hangingPunct="1"/>
            <a:r>
              <a:rPr lang="en-GB" sz="2400" b="1" dirty="0" smtClean="0">
                <a:latin typeface="Calibri" charset="0"/>
                <a:ea typeface="ＭＳ Ｐゴシック" charset="0"/>
                <a:cs typeface="ＭＳ Ｐゴシック" charset="0"/>
              </a:rPr>
              <a:t>3-year work plan </a:t>
            </a:r>
            <a:r>
              <a:rPr lang="en-GB" sz="2400" dirty="0" smtClean="0">
                <a:latin typeface="Calibri" charset="0"/>
                <a:ea typeface="ＭＳ Ｐゴシック" charset="0"/>
                <a:cs typeface="ＭＳ Ｐゴシック" charset="0"/>
              </a:rPr>
              <a:t>for implementation of Space Data Services –to allow maturation of the different Services and establishment of an engaged community of countries </a:t>
            </a:r>
            <a:endParaRPr lang="en-AU" sz="2400" dirty="0" smtClean="0">
              <a:latin typeface="Calibri" charset="0"/>
              <a:ea typeface="ＭＳ Ｐゴシック" charset="0"/>
              <a:cs typeface="ＭＳ Ｐゴシック" charset="0"/>
            </a:endParaRPr>
          </a:p>
          <a:p>
            <a:pPr eaLnBrk="1" hangingPunct="1"/>
            <a:endParaRPr lang="en-AU" sz="20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lvl="1" eaLnBrk="1" hangingPunct="1"/>
            <a:endParaRPr lang="en-AU" sz="1400" dirty="0">
              <a:latin typeface="Calibri" charset="0"/>
              <a:ea typeface="ＭＳ Ｐゴシック" charset="0"/>
            </a:endParaRPr>
          </a:p>
          <a:p>
            <a:pPr lvl="1" eaLnBrk="1" hangingPunct="1"/>
            <a:endParaRPr lang="en-AU" sz="1400"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Implementation updates</a:t>
            </a:r>
            <a:endParaRPr lang="en-US" dirty="0"/>
          </a:p>
        </p:txBody>
      </p:sp>
      <p:sp>
        <p:nvSpPr>
          <p:cNvPr id="17410" name="Content Placeholder 2"/>
          <p:cNvSpPr>
            <a:spLocks noGrp="1"/>
          </p:cNvSpPr>
          <p:nvPr>
            <p:ph idx="1"/>
          </p:nvPr>
        </p:nvSpPr>
        <p:spPr>
          <a:xfrm>
            <a:off x="457200" y="1417638"/>
            <a:ext cx="8229600" cy="4525962"/>
          </a:xfrm>
        </p:spPr>
        <p:txBody>
          <a:bodyPr/>
          <a:lstStyle/>
          <a:p>
            <a:r>
              <a:rPr lang="en-AU" sz="2400" dirty="0" smtClean="0">
                <a:latin typeface="Calibri" charset="0"/>
                <a:ea typeface="ＭＳ Ｐゴシック" charset="0"/>
                <a:cs typeface="ＭＳ Ｐゴシック" charset="0"/>
              </a:rPr>
              <a:t>SEO</a:t>
            </a:r>
          </a:p>
          <a:p>
            <a:pPr lvl="1"/>
            <a:r>
              <a:rPr lang="en-AU" sz="1600" dirty="0" smtClean="0">
                <a:latin typeface="Calibri" charset="0"/>
                <a:ea typeface="ＭＳ Ｐゴシック" charset="0"/>
                <a:cs typeface="ＭＳ Ｐゴシック" charset="0"/>
              </a:rPr>
              <a:t>Space Data Needs Assessments</a:t>
            </a:r>
          </a:p>
          <a:p>
            <a:pPr lvl="1"/>
            <a:r>
              <a:rPr lang="en-AU" sz="1600" dirty="0" smtClean="0">
                <a:latin typeface="Calibri" charset="0"/>
                <a:ea typeface="ＭＳ Ｐゴシック" charset="0"/>
                <a:cs typeface="ＭＳ Ｐゴシック" charset="0"/>
              </a:rPr>
              <a:t>Historical Coverage Reports</a:t>
            </a:r>
          </a:p>
          <a:p>
            <a:pPr lvl="1"/>
            <a:r>
              <a:rPr lang="en-AU" sz="1600" dirty="0" smtClean="0">
                <a:latin typeface="Calibri" charset="0"/>
                <a:ea typeface="ＭＳ Ｐゴシック" charset="0"/>
                <a:cs typeface="ＭＳ Ｐゴシック" charset="0"/>
              </a:rPr>
              <a:t>Data discovery, assembly and delivery</a:t>
            </a:r>
          </a:p>
          <a:p>
            <a:pPr lvl="1"/>
            <a:r>
              <a:rPr lang="en-AU" sz="1600" dirty="0" smtClean="0">
                <a:latin typeface="Calibri" charset="0"/>
                <a:ea typeface="ＭＳ Ｐゴシック" charset="0"/>
                <a:cs typeface="ＭＳ Ｐゴシック" charset="0"/>
              </a:rPr>
              <a:t>Cloud storage, processing &amp; analysis</a:t>
            </a:r>
          </a:p>
          <a:p>
            <a:pPr lvl="1"/>
            <a:r>
              <a:rPr lang="en-AU" sz="1600" dirty="0" smtClean="0">
                <a:latin typeface="Calibri" charset="0"/>
                <a:ea typeface="ＭＳ Ｐゴシック" charset="0"/>
                <a:cs typeface="ＭＳ Ｐゴシック" charset="0"/>
              </a:rPr>
              <a:t>Report on Pilot activities (</a:t>
            </a:r>
            <a:r>
              <a:rPr lang="en-AU" sz="1600" dirty="0" err="1" smtClean="0">
                <a:latin typeface="Calibri" charset="0"/>
                <a:ea typeface="ＭＳ Ｐゴシック" charset="0"/>
                <a:cs typeface="ＭＳ Ｐゴシック" charset="0"/>
              </a:rPr>
              <a:t>inc</a:t>
            </a:r>
            <a:r>
              <a:rPr lang="en-AU" sz="1600" dirty="0" smtClean="0">
                <a:latin typeface="Calibri" charset="0"/>
                <a:ea typeface="ＭＳ Ｐゴシック" charset="0"/>
                <a:cs typeface="ＭＳ Ｐゴシック" charset="0"/>
              </a:rPr>
              <a:t> Kenya Pilot </a:t>
            </a:r>
            <a:r>
              <a:rPr lang="en-US" sz="1600" dirty="0" smtClean="0">
                <a:latin typeface="Calibri" charset="0"/>
                <a:ea typeface="ＭＳ Ｐゴシック" charset="0"/>
                <a:cs typeface="ＭＳ Ｐゴシック" charset="0"/>
              </a:rPr>
              <a:t>–</a:t>
            </a:r>
            <a:r>
              <a:rPr lang="en-AU" sz="1600" dirty="0" smtClean="0">
                <a:latin typeface="Calibri" charset="0"/>
                <a:ea typeface="ＭＳ Ｐゴシック" charset="0"/>
                <a:cs typeface="ＭＳ Ｐゴシック" charset="0"/>
              </a:rPr>
              <a:t> Stephen)</a:t>
            </a:r>
          </a:p>
          <a:p>
            <a:pPr lvl="1"/>
            <a:endParaRPr lang="en-AU" sz="16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Ensured on-going coverage (USGS, ESA)</a:t>
            </a:r>
          </a:p>
          <a:p>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Regional Space Data Workshops (SilvaCarbon)</a:t>
            </a:r>
            <a:endParaRPr lang="en-AU" sz="20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eaLnBrk="1" hangingPunct="1"/>
            <a:endParaRPr lang="en-AU" sz="2400" dirty="0">
              <a:latin typeface="Calibri" charset="0"/>
              <a:ea typeface="ＭＳ Ｐゴシック" charset="0"/>
              <a:cs typeface="ＭＳ Ｐゴシック" charset="0"/>
            </a:endParaRPr>
          </a:p>
          <a:p>
            <a:pPr lvl="1" eaLnBrk="1" hangingPunct="1"/>
            <a:endParaRPr lang="en-AU" sz="1400" dirty="0">
              <a:latin typeface="Calibri" charset="0"/>
              <a:ea typeface="ＭＳ Ｐゴシック" charset="0"/>
            </a:endParaRPr>
          </a:p>
          <a:p>
            <a:pPr lvl="1" eaLnBrk="1" hangingPunct="1"/>
            <a:endParaRPr lang="en-AU" sz="1400"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25031</TotalTime>
  <Words>693</Words>
  <Application>Microsoft Macintosh PowerPoint</Application>
  <PresentationFormat>On-screen Show (4:3)</PresentationFormat>
  <Paragraphs>112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Element 2: Space Data Services Oct 2014</vt:lpstr>
      <vt:lpstr>Session 2</vt:lpstr>
      <vt:lpstr>CEOS Data Strategy for GFOI</vt:lpstr>
      <vt:lpstr>CEOS Data Strategy for GFOI</vt:lpstr>
      <vt:lpstr>CEOS Data Strategy for GFOI</vt:lpstr>
      <vt:lpstr>Element 2</vt:lpstr>
      <vt:lpstr>GFOI Space Data Services</vt:lpstr>
      <vt:lpstr>Implementation</vt:lpstr>
      <vt:lpstr>Implementation updates</vt:lpstr>
      <vt:lpstr>Kenya update</vt:lpstr>
      <vt:lpstr>Discussion</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Stephen Ward</cp:lastModifiedBy>
  <cp:revision>356</cp:revision>
  <dcterms:created xsi:type="dcterms:W3CDTF">2013-01-29T13:10:08Z</dcterms:created>
  <dcterms:modified xsi:type="dcterms:W3CDTF">2014-10-15T02:40:59Z</dcterms:modified>
</cp:coreProperties>
</file>