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2" r:id="rId2"/>
    <p:sldMasterId id="2147483689" r:id="rId3"/>
  </p:sldMasterIdLst>
  <p:notesMasterIdLst>
    <p:notesMasterId r:id="rId12"/>
  </p:notesMasterIdLst>
  <p:sldIdLst>
    <p:sldId id="298" r:id="rId4"/>
    <p:sldId id="301" r:id="rId5"/>
    <p:sldId id="396" r:id="rId6"/>
    <p:sldId id="395" r:id="rId7"/>
    <p:sldId id="397" r:id="rId8"/>
    <p:sldId id="382" r:id="rId9"/>
    <p:sldId id="391" r:id="rId10"/>
    <p:sldId id="394" r:id="rId11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96" autoAdjust="0"/>
  </p:normalViewPr>
  <p:slideViewPr>
    <p:cSldViewPr snapToGrid="0" snapToObjects="1">
      <p:cViewPr varScale="1">
        <p:scale>
          <a:sx n="91" d="100"/>
          <a:sy n="91" d="100"/>
        </p:scale>
        <p:origin x="-7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10/22/14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fld id="{A4DE4102-F29E-9B4F-AB45-0B914FB471D0}" type="slidenum">
              <a:rPr lang="de-DE">
                <a:solidFill>
                  <a:srgbClr val="000000"/>
                </a:solidFill>
                <a:latin typeface="Times New Roman" charset="0"/>
              </a:rPr>
              <a:pPr/>
              <a:t>1</a:t>
            </a:fld>
            <a:endParaRPr lang="de-DE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2C1CBB-0DD2-FD4E-B38E-8750C93E8AD2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2</a:t>
            </a:fld>
            <a:endParaRPr lang="en-US" sz="1200" dirty="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6FC466-376F-CA4B-B0A1-0E15A41588E3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234353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D228217-E3EB-094D-9297-A100485C185A}" type="datetime1">
              <a:rPr lang="en-CA"/>
              <a:pPr>
                <a:defRPr/>
              </a:pPr>
              <a:t>10/22/14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6662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 eaLnBrk="0" hangingPunct="0">
              <a:spcBef>
                <a:spcPct val="50000"/>
              </a:spcBef>
              <a:defRPr/>
            </a:pPr>
            <a:endParaRPr lang="en-US" sz="1000" dirty="0">
              <a:solidFill>
                <a:srgbClr val="002569"/>
              </a:solidFill>
              <a:latin typeface="Tahoma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CEOS_logo_reconstructi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6164263"/>
            <a:ext cx="1630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90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8" y="2722566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63786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CF0C-FC5F-6B4A-A7E1-BBB4437ACC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6019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D228217-E3EB-094D-9297-A100485C185A}" type="datetime1">
              <a:rPr lang="en-CA">
                <a:solidFill>
                  <a:srgbClr val="002569"/>
                </a:solidFill>
              </a:rPr>
              <a:pPr>
                <a:defRPr/>
              </a:pPr>
              <a:t>10/22/14</a:t>
            </a:fld>
            <a:endParaRPr lang="en-CA" dirty="0">
              <a:solidFill>
                <a:srgbClr val="0025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CA" dirty="0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23543-1951-3A43-92F7-C67FD9C867C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586295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38494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698636"/>
      </p:ext>
    </p:extLst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987703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pic>
        <p:nvPicPr>
          <p:cNvPr id="3" name="Picture 2" descr="CEOS_logo_trans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" y="57195"/>
            <a:ext cx="1048701" cy="41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3" r:id="rId2"/>
  </p:sldLayoutIdLst>
  <p:transition xmlns:p14="http://schemas.microsoft.com/office/powerpoint/2010/main" spd="slow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55563"/>
            <a:ext cx="8447087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315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439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v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 descr="CEOS_logo_trans_SMALL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" y="57195"/>
            <a:ext cx="1048701" cy="4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9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4" r:id="rId3"/>
    <p:sldLayoutId id="2147483695" r:id="rId4"/>
    <p:sldLayoutId id="2147483696" r:id="rId5"/>
  </p:sldLayoutIdLst>
  <p:transition xmlns:p14="http://schemas.microsoft.com/office/powerpoint/2010/main" spd="slow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 txBox="1">
            <a:spLocks noChangeArrowheads="1"/>
          </p:cNvSpPr>
          <p:nvPr/>
        </p:nvSpPr>
        <p:spPr bwMode="auto">
          <a:xfrm>
            <a:off x="4155369" y="560421"/>
            <a:ext cx="4760234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defRPr/>
            </a:pPr>
            <a:r>
              <a:rPr lang="en-US" sz="2800" b="1" kern="0" dirty="0">
                <a:solidFill>
                  <a:srgbClr val="FF9A00">
                    <a:lumMod val="60000"/>
                    <a:lumOff val="40000"/>
                  </a:srgbClr>
                </a:solidFill>
                <a:latin typeface="Century Gothic" charset="0"/>
                <a:ea typeface="ＭＳ Ｐゴシック" charset="-128"/>
                <a:cs typeface="ＭＳ Ｐゴシック" charset="-128"/>
              </a:rPr>
              <a:t>GFOI Space Data Services 3-year Work Plan</a:t>
            </a:r>
            <a:endParaRPr lang="en-US" sz="2000" i="1" kern="0" dirty="0">
              <a:solidFill>
                <a:srgbClr val="FF9A00">
                  <a:lumMod val="60000"/>
                  <a:lumOff val="40000"/>
                </a:srgbClr>
              </a:solidFill>
              <a:latin typeface="Century Gothic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43"/>
          <p:cNvSpPr txBox="1">
            <a:spLocks noChangeArrowheads="1"/>
          </p:cNvSpPr>
          <p:nvPr/>
        </p:nvSpPr>
        <p:spPr bwMode="auto">
          <a:xfrm>
            <a:off x="4156955" y="1957918"/>
            <a:ext cx="4871916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defTabSz="914400" eaLnBrk="0" hangingPunct="0">
              <a:spcBef>
                <a:spcPct val="20000"/>
              </a:spcBef>
              <a:spcAft>
                <a:spcPts val="3600"/>
              </a:spcAft>
              <a:buFont typeface="Wingdings" charset="0"/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  <a:t>Brian Killough</a:t>
            </a:r>
            <a:b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</a:br>
            <a: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  <a:t>NASA LaRC, CEOS SEO</a:t>
            </a:r>
            <a:b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</a:br>
            <a: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  <a:t/>
            </a:r>
            <a:b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</a:br>
            <a: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  <a:t>Presented at SDCG-6</a:t>
            </a:r>
            <a:b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</a:br>
            <a: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  <a:t>Oslo, Norway</a:t>
            </a:r>
            <a:b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</a:br>
            <a: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  <a:t>October 22-24, 2014</a:t>
            </a:r>
          </a:p>
        </p:txBody>
      </p:sp>
      <p:pic>
        <p:nvPicPr>
          <p:cNvPr id="19460" name="Picture 4" descr="Nasa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5837238"/>
            <a:ext cx="11652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6340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539875" y="139700"/>
            <a:ext cx="7494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3200" b="1" dirty="0">
                <a:solidFill>
                  <a:srgbClr val="FFFFFF"/>
                </a:solidFill>
                <a:latin typeface="Tahoma" charset="0"/>
                <a:cs typeface="Tahoma" charset="0"/>
              </a:rPr>
              <a:t>Agenda</a:t>
            </a:r>
            <a:endParaRPr lang="en-CA" sz="3200" b="1" dirty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17" y="1717927"/>
            <a:ext cx="2404403" cy="237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ontent Placeholder 2"/>
          <p:cNvSpPr txBox="1">
            <a:spLocks/>
          </p:cNvSpPr>
          <p:nvPr/>
        </p:nvSpPr>
        <p:spPr bwMode="auto">
          <a:xfrm>
            <a:off x="329629" y="1612252"/>
            <a:ext cx="7360070" cy="462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Data Services Tasks from</a:t>
            </a:r>
            <a:b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3-year Work Plan, Section 3.1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Data Services User Matrix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803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285569" y="752"/>
            <a:ext cx="7782231" cy="861641"/>
          </a:xfrm>
        </p:spPr>
        <p:txBody>
          <a:bodyPr/>
          <a:lstStyle/>
          <a:p>
            <a:r>
              <a:rPr lang="en-US" dirty="0" smtClean="0"/>
              <a:t> 3-year Plan – Section 3.1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508" y="1430657"/>
            <a:ext cx="8973219" cy="509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Task 5 – Space Data Services closely integrated with the MGD and SilvaCarbon</a:t>
            </a:r>
          </a:p>
          <a:p>
            <a:pPr marL="804863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Plan to integrate MGD and SilvaCarbon activities with the general SDMS.</a:t>
            </a:r>
          </a:p>
          <a:p>
            <a:pPr marL="804863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FF0000"/>
                </a:solidFill>
                <a:latin typeface="Arial"/>
              </a:rPr>
              <a:t>How should we do this integration? </a:t>
            </a: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Task 7 – Ensured ongoing coverage</a:t>
            </a:r>
          </a:p>
          <a:p>
            <a:pPr marL="804863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Continue to produce archive characterization reports for countries that attend workshops.  Expand data analysis beyond Landsat. </a:t>
            </a:r>
          </a:p>
          <a:p>
            <a:pPr marL="804863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Create training modules and train countries how to use the SEO tools to do this one their own.  </a:t>
            </a: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Task 8 – Interoperable satellite data discovery tools</a:t>
            </a:r>
          </a:p>
          <a:p>
            <a:pPr marL="804863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Curent SDMS and COVE tools include search and discovery of metadata for many datasets.  More are needed to cover the entire list of candidate datasets.</a:t>
            </a:r>
          </a:p>
          <a:p>
            <a:pPr marL="804863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Create closer and more efficient links to Landsat and Sentinel.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Task 9 – Assembly and delivery of core data streams</a:t>
            </a:r>
          </a:p>
          <a:p>
            <a:pPr marL="804863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Prototype systems can be used for priority countries during the SDMS development phase.</a:t>
            </a:r>
          </a:p>
          <a:p>
            <a:pPr marL="804863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FF0000"/>
                </a:solidFill>
                <a:latin typeface="Arial"/>
              </a:rPr>
              <a:t>The issue is sustainability ... See the next chart</a:t>
            </a:r>
          </a:p>
        </p:txBody>
      </p:sp>
    </p:spTree>
    <p:extLst>
      <p:ext uri="{BB962C8B-B14F-4D97-AF65-F5344CB8AC3E}">
        <p14:creationId xmlns:p14="http://schemas.microsoft.com/office/powerpoint/2010/main" val="5306564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1189789" y="139700"/>
            <a:ext cx="784467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Tahoma" charset="0"/>
                <a:cs typeface="Tahoma" charset="0"/>
              </a:rPr>
              <a:t>Data Services Sustainability</a:t>
            </a:r>
            <a:endParaRPr lang="en-CA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403" y="3573460"/>
            <a:ext cx="2671597" cy="1800637"/>
          </a:xfrm>
          <a:prstGeom prst="rect">
            <a:avLst/>
          </a:prstGeom>
        </p:spPr>
      </p:pic>
      <p:sp>
        <p:nvSpPr>
          <p:cNvPr id="93186" name="Content Placeholder 2"/>
          <p:cNvSpPr txBox="1">
            <a:spLocks/>
          </p:cNvSpPr>
          <p:nvPr/>
        </p:nvSpPr>
        <p:spPr bwMode="auto">
          <a:xfrm>
            <a:off x="88093" y="1394413"/>
            <a:ext cx="6596118" cy="48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The CEOS SEO will lead the development of several GFOI Data Services prototypes and develop related tools and infrastructure, but will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cs typeface="Calibri" charset="0"/>
              </a:rPr>
              <a:t>NOT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 be responsible for long-term storage and processing.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The SEO will plan to sustain the core GFOI data services infrastructure and related tools. Country-based data storage and processing will be temporary.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charset="0"/>
                <a:cs typeface="Calibri" charset="0"/>
              </a:rPr>
              <a:t>Cloud Storage and Processing 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– SEO costs for Amazon EBS storage are ~$120/TB/month.  Processing adds $0.07 to $0.41 per hour.  For example, the Asia-Rice pilot costs are ~$70/month and the FAO pilot costs are $112/month.  </a:t>
            </a:r>
            <a:b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Long-term costs for multiple projects are expensive!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Operations could be funded by other groups (e.g., GFOI Project Office, GEO, UN-REDD, country donation, user countries).</a:t>
            </a:r>
          </a:p>
        </p:txBody>
      </p:sp>
    </p:spTree>
    <p:extLst>
      <p:ext uri="{BB962C8B-B14F-4D97-AF65-F5344CB8AC3E}">
        <p14:creationId xmlns:p14="http://schemas.microsoft.com/office/powerpoint/2010/main" val="243563685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285569" y="752"/>
            <a:ext cx="7782231" cy="861641"/>
          </a:xfrm>
        </p:spPr>
        <p:txBody>
          <a:bodyPr/>
          <a:lstStyle/>
          <a:p>
            <a:r>
              <a:rPr lang="en-US" dirty="0" smtClean="0"/>
              <a:t> 3-year Plan – Section 3.1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508" y="1430657"/>
            <a:ext cx="8973219" cy="509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Task 10 – Integration of space data with the MGD</a:t>
            </a:r>
          </a:p>
          <a:p>
            <a:pPr marL="804863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Plan to integrate SDMS with the MGD and provide tools for standard products</a:t>
            </a:r>
          </a:p>
          <a:p>
            <a:pPr marL="804863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OpenForis and Google Earth Engine tools in place now </a:t>
            </a:r>
          </a:p>
          <a:p>
            <a:pPr marL="804863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FF0000"/>
                </a:solidFill>
                <a:latin typeface="Arial"/>
              </a:rPr>
              <a:t>What are these products? Cloud-free mosaics, forest maps, change detection? </a:t>
            </a: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Task 11 – Conclude pilots investigating fundamental issues around the provision of cloud computing</a:t>
            </a:r>
          </a:p>
          <a:p>
            <a:pPr marL="804863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Pilots in progress with FAO, Kenya and Columbia. </a:t>
            </a:r>
          </a:p>
          <a:p>
            <a:pPr marL="804863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Plans to investigate Data Cube approaches with GA in early 2015.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Task 12 – Creation of a model national GFOI cloud computing, search, storage and processing system</a:t>
            </a:r>
          </a:p>
          <a:p>
            <a:pPr marL="804863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General SDMS tool (presented yesterday) demonstrates the ability to serve individual countries.</a:t>
            </a:r>
          </a:p>
          <a:p>
            <a:pPr marL="804863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Tool includes search, storage, processing in a secure environment.</a:t>
            </a:r>
          </a:p>
          <a:p>
            <a:pPr marL="804863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FF0000"/>
                </a:solidFill>
                <a:latin typeface="Arial"/>
              </a:rPr>
              <a:t>Sustainability beyond the pilot phase needs to be resolved.</a:t>
            </a:r>
          </a:p>
        </p:txBody>
      </p:sp>
    </p:spTree>
    <p:extLst>
      <p:ext uri="{BB962C8B-B14F-4D97-AF65-F5344CB8AC3E}">
        <p14:creationId xmlns:p14="http://schemas.microsoft.com/office/powerpoint/2010/main" val="32741434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 bwMode="auto">
          <a:xfrm>
            <a:off x="1523306" y="2672047"/>
            <a:ext cx="346801" cy="0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370906" y="141873"/>
            <a:ext cx="7681216" cy="501650"/>
          </a:xfrm>
        </p:spPr>
        <p:txBody>
          <a:bodyPr/>
          <a:lstStyle/>
          <a:p>
            <a:r>
              <a:rPr lang="en-US" dirty="0"/>
              <a:t>The “Space Data Path”</a:t>
            </a:r>
            <a:endParaRPr lang="en-US" dirty="0" smtClean="0"/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3553626" y="2380729"/>
            <a:ext cx="1241353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/>
              <a:t>Data Discovery</a:t>
            </a: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211917" y="2346819"/>
            <a:ext cx="1354041" cy="584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/>
              <a:t>Acquisition Planning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 flipH="1">
            <a:off x="7350898" y="4971415"/>
            <a:ext cx="1080562" cy="1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/>
          </p:cNvSpPr>
          <p:nvPr/>
        </p:nvSpPr>
        <p:spPr>
          <a:xfrm>
            <a:off x="1861430" y="2359511"/>
            <a:ext cx="1354041" cy="584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/>
              <a:t>Satellite</a:t>
            </a:r>
          </a:p>
          <a:p>
            <a:pPr algn="ctr"/>
            <a:r>
              <a:rPr lang="en-US" sz="1600" b="1" dirty="0"/>
              <a:t>Acquisition </a:t>
            </a: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5150513" y="2380729"/>
            <a:ext cx="923819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/>
              <a:t>Data Access</a:t>
            </a: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6409755" y="2384639"/>
            <a:ext cx="1045052" cy="58477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/>
              <a:t>Data Storage</a:t>
            </a: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7759003" y="2373555"/>
            <a:ext cx="1291388" cy="58477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/>
              <a:t>Data Processing</a:t>
            </a:r>
          </a:p>
        </p:txBody>
      </p:sp>
      <p:sp>
        <p:nvSpPr>
          <p:cNvPr id="33" name="TextBox 32"/>
          <p:cNvSpPr txBox="1">
            <a:spLocks/>
          </p:cNvSpPr>
          <p:nvPr/>
        </p:nvSpPr>
        <p:spPr>
          <a:xfrm>
            <a:off x="6007190" y="4709782"/>
            <a:ext cx="1354041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/>
              <a:t>Product Generation </a:t>
            </a:r>
          </a:p>
        </p:txBody>
      </p:sp>
      <p:sp>
        <p:nvSpPr>
          <p:cNvPr id="34" name="TextBox 33"/>
          <p:cNvSpPr txBox="1">
            <a:spLocks/>
          </p:cNvSpPr>
          <p:nvPr/>
        </p:nvSpPr>
        <p:spPr>
          <a:xfrm>
            <a:off x="4218278" y="4696074"/>
            <a:ext cx="1354041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/>
              <a:t>National Reports 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3215471" y="2689126"/>
            <a:ext cx="346801" cy="0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>
            <a:off x="4794979" y="2698783"/>
            <a:ext cx="346801" cy="0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6074030" y="2699821"/>
            <a:ext cx="346801" cy="0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7435283" y="2689126"/>
            <a:ext cx="346801" cy="0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flipV="1">
            <a:off x="8444248" y="2944287"/>
            <a:ext cx="0" cy="2027130"/>
          </a:xfrm>
          <a:prstGeom prst="line">
            <a:avLst/>
          </a:prstGeom>
          <a:ln>
            <a:headEnd type="none" w="med" len="med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H="1">
            <a:off x="5587422" y="4971416"/>
            <a:ext cx="398379" cy="1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14" descr="CEOS_logo_reconstru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4" y="3133887"/>
            <a:ext cx="1622271" cy="6427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096" y="5447785"/>
            <a:ext cx="1558798" cy="890068"/>
          </a:xfrm>
          <a:prstGeom prst="rect">
            <a:avLst/>
          </a:prstGeom>
        </p:spPr>
      </p:pic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701042" y="3723257"/>
            <a:ext cx="2023930" cy="33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 algn="ctr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Space Agencies</a:t>
            </a: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6266772" y="3340723"/>
            <a:ext cx="2023930" cy="10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2000" b="1" kern="0" dirty="0">
                <a:solidFill>
                  <a:srgbClr val="0000FF"/>
                </a:solidFill>
                <a:latin typeface="Arial"/>
              </a:rPr>
              <a:t>Where do countries need help?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 flipH="1" flipV="1">
            <a:off x="6074332" y="3107151"/>
            <a:ext cx="401595" cy="245026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 flipV="1">
            <a:off x="6964708" y="3029487"/>
            <a:ext cx="0" cy="311236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flipH="1">
            <a:off x="6964708" y="4353103"/>
            <a:ext cx="84694" cy="342971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 flipH="1" flipV="1">
            <a:off x="4794979" y="2969415"/>
            <a:ext cx="1471794" cy="673634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V="1">
            <a:off x="7782085" y="3029487"/>
            <a:ext cx="415763" cy="357927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H="1">
            <a:off x="5572319" y="4204529"/>
            <a:ext cx="808689" cy="342971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1465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285569" y="39237"/>
            <a:ext cx="7782231" cy="691944"/>
          </a:xfrm>
        </p:spPr>
        <p:txBody>
          <a:bodyPr/>
          <a:lstStyle/>
          <a:p>
            <a:r>
              <a:rPr lang="en-US" sz="3600" dirty="0" smtClean="0"/>
              <a:t> Data Services User Matrix 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3598" y="1467534"/>
            <a:ext cx="5053455" cy="509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4025" lvl="1" indent="-334963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Not all countries will need a full “Data Services” system.</a:t>
            </a:r>
          </a:p>
          <a:p>
            <a:pPr marL="454025" lvl="1" indent="-334963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Not all countries will need help in all areas to create forest reports. </a:t>
            </a:r>
          </a:p>
          <a:p>
            <a:pPr marL="454025" lvl="1" indent="-334963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A draft data services user matrix has been developed to identify options available to countries.</a:t>
            </a:r>
          </a:p>
          <a:p>
            <a:pPr marL="454025" lvl="1" indent="-334963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Countries can determine where they “fit” in this matrix and what features are needed for their forest reporting.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086" y="1577805"/>
            <a:ext cx="3422349" cy="3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725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370906" y="141873"/>
            <a:ext cx="7681216" cy="501650"/>
          </a:xfrm>
        </p:spPr>
        <p:txBody>
          <a:bodyPr/>
          <a:lstStyle/>
          <a:p>
            <a:r>
              <a:rPr lang="en-US" dirty="0"/>
              <a:t>Data Services Matrix</a:t>
            </a:r>
            <a:endParaRPr lang="en-US" dirty="0" smtClean="0"/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3874464" y="2273760"/>
            <a:ext cx="1241353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/>
              <a:t>Data Discovery</a:t>
            </a: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4038960" y="3315102"/>
            <a:ext cx="923819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/>
              <a:t>Data Access</a:t>
            </a: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3828722" y="5438962"/>
            <a:ext cx="1291388" cy="107721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/>
              <a:t>Training and Capacity Building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4469850" y="3899878"/>
            <a:ext cx="0" cy="436098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5106023" y="2211733"/>
            <a:ext cx="3878540" cy="7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CSET (CEOS Systems Engineering Toolset)</a:t>
            </a:r>
          </a:p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... </a:t>
            </a:r>
            <a:r>
              <a:rPr lang="en-US" sz="1400" i="1" kern="0" dirty="0">
                <a:solidFill>
                  <a:srgbClr val="000000"/>
                </a:solidFill>
                <a:latin typeface="Arial"/>
              </a:rPr>
              <a:t>SDMS, COVE, Coverage Analyzer, GEE</a:t>
            </a:r>
          </a:p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Agency Archive Search Tools</a:t>
            </a:r>
          </a:p>
        </p:txBody>
      </p:sp>
      <p:sp>
        <p:nvSpPr>
          <p:cNvPr id="39" name="TextBox 38"/>
          <p:cNvSpPr txBox="1">
            <a:spLocks/>
          </p:cNvSpPr>
          <p:nvPr/>
        </p:nvSpPr>
        <p:spPr>
          <a:xfrm>
            <a:off x="3771600" y="4363202"/>
            <a:ext cx="1401982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/>
              <a:t>Data Processing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4469850" y="2879004"/>
            <a:ext cx="0" cy="436098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4469850" y="4947978"/>
            <a:ext cx="0" cy="436098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279445" y="2258995"/>
            <a:ext cx="2976999" cy="7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Data Acquisition Requests to CEOS Agencies</a:t>
            </a: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279445" y="3232606"/>
            <a:ext cx="3637907" cy="7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Cloud-based Storage</a:t>
            </a:r>
          </a:p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No/Low Bandwidth Solutions</a:t>
            </a:r>
          </a:p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Data Access Requests to CEOS Agencies</a:t>
            </a: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414421" y="1504357"/>
            <a:ext cx="3074737" cy="42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 algn="ctr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b="1" kern="0" dirty="0">
                <a:solidFill>
                  <a:srgbClr val="0000FF"/>
                </a:solidFill>
                <a:latin typeface="Arial"/>
              </a:rPr>
              <a:t>Optional Solutions</a:t>
            </a: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5589189" y="1504357"/>
            <a:ext cx="3074737" cy="42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 algn="ctr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b="1" kern="0" dirty="0">
                <a:solidFill>
                  <a:srgbClr val="0000FF"/>
                </a:solidFill>
                <a:latin typeface="Arial"/>
              </a:rPr>
              <a:t>Baseline Solutions</a:t>
            </a: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5094429" y="3231924"/>
            <a:ext cx="3862419" cy="102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Direct Access (Earth Explorer, Sentinel Hub)</a:t>
            </a:r>
          </a:p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Indirect Access (CEOS OpenSearch, COVE)</a:t>
            </a:r>
          </a:p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400" i="1" kern="0" dirty="0">
                <a:solidFill>
                  <a:srgbClr val="000000"/>
                </a:solidFill>
                <a:latin typeface="Arial"/>
              </a:rPr>
              <a:t>* Access for all Core and Contributing data</a:t>
            </a: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5298435" y="4363202"/>
            <a:ext cx="3473411" cy="7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Common Tools (FAO OpenForis, Landsat LEDAPS, Copernicus Toolset, GDAL, Google Earth Engine)</a:t>
            </a: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374317" y="4328208"/>
            <a:ext cx="3473411" cy="8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Cloud-based Processing </a:t>
            </a:r>
          </a:p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Data Cubes (API access)</a:t>
            </a: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258331" y="5451394"/>
            <a:ext cx="3473411" cy="7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GFOI Data Services Training Tools</a:t>
            </a:r>
          </a:p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SilvaCarbon “Country Days”</a:t>
            </a:r>
          </a:p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MGD Cookbook</a:t>
            </a: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360949" y="5378042"/>
            <a:ext cx="3473411" cy="8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Data Cube Training (SEO, GA)</a:t>
            </a:r>
          </a:p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CEOS WGCapD Training Tools</a:t>
            </a:r>
          </a:p>
        </p:txBody>
      </p:sp>
    </p:spTree>
    <p:extLst>
      <p:ext uri="{BB962C8B-B14F-4D97-AF65-F5344CB8AC3E}">
        <p14:creationId xmlns:p14="http://schemas.microsoft.com/office/powerpoint/2010/main" val="38627918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4092</TotalTime>
  <Words>695</Words>
  <Application>Microsoft Macintosh PowerPoint</Application>
  <PresentationFormat>On-screen Show (4:3)</PresentationFormat>
  <Paragraphs>90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4_EUM_template_v03</vt:lpstr>
      <vt:lpstr>5_EUM_template_v03</vt:lpstr>
      <vt:lpstr>7_EUM_template_v03</vt:lpstr>
      <vt:lpstr>PowerPoint Presentation</vt:lpstr>
      <vt:lpstr>PowerPoint Presentation</vt:lpstr>
      <vt:lpstr> 3-year Plan – Section 3.1</vt:lpstr>
      <vt:lpstr>PowerPoint Presentation</vt:lpstr>
      <vt:lpstr> 3-year Plan – Section 3.1</vt:lpstr>
      <vt:lpstr>The “Space Data Path”</vt:lpstr>
      <vt:lpstr> Data Services User Matrix </vt:lpstr>
      <vt:lpstr>Data Services Matrix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Brian Killough</cp:lastModifiedBy>
  <cp:revision>511</cp:revision>
  <cp:lastPrinted>2013-07-23T19:08:48Z</cp:lastPrinted>
  <dcterms:created xsi:type="dcterms:W3CDTF">2011-11-16T09:23:13Z</dcterms:created>
  <dcterms:modified xsi:type="dcterms:W3CDTF">2014-10-22T07:25:33Z</dcterms:modified>
</cp:coreProperties>
</file>