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7" r:id="rId2"/>
    <p:sldId id="408" r:id="rId3"/>
    <p:sldId id="414" r:id="rId4"/>
    <p:sldId id="409" r:id="rId5"/>
    <p:sldId id="415" r:id="rId6"/>
    <p:sldId id="410" r:id="rId7"/>
    <p:sldId id="416" r:id="rId8"/>
    <p:sldId id="411" r:id="rId9"/>
    <p:sldId id="417" r:id="rId10"/>
    <p:sldId id="412" r:id="rId11"/>
    <p:sldId id="418" r:id="rId12"/>
    <p:sldId id="413" r:id="rId1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3654" autoAdjust="0"/>
  </p:normalViewPr>
  <p:slideViewPr>
    <p:cSldViewPr snapToGrid="0" snapToObjects="1">
      <p:cViewPr varScale="1">
        <p:scale>
          <a:sx n="86" d="100"/>
          <a:sy n="86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738FA8B-81BE-F44F-A4A4-CFA09C38C2C9}" type="datetime1">
              <a:rPr lang="en-US"/>
              <a:pPr>
                <a:defRPr/>
              </a:pPr>
              <a:t>21/10/14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15A4AA1-F8E8-694F-9E82-2ED77E603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71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8CB6CAE-BF08-FF4C-8798-91AD00DCEF12}" type="datetime1">
              <a:rPr lang="en-US"/>
              <a:pPr>
                <a:defRPr/>
              </a:pPr>
              <a:t>21/10/14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648309B-C3B5-DD45-86D4-5D4D10BB1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6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7" r="69392" b="16719"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32639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175000" y="6246813"/>
            <a:ext cx="279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SDCG-6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Oslo, Norway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October 22-24, 2014</a:t>
            </a:r>
            <a:endParaRPr lang="en-US" sz="1150" dirty="0" smtClean="0"/>
          </a:p>
        </p:txBody>
      </p:sp>
    </p:spTree>
    <p:extLst>
      <p:ext uri="{BB962C8B-B14F-4D97-AF65-F5344CB8AC3E}">
        <p14:creationId xmlns:p14="http://schemas.microsoft.com/office/powerpoint/2010/main" val="127523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7" r="69392" b="16719"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175000" y="6246813"/>
            <a:ext cx="279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SDCG-6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Oslo, Norway</a:t>
            </a:r>
          </a:p>
          <a:p>
            <a:pPr algn="ctr" eaLnBrk="1" hangingPunct="1">
              <a:defRPr/>
            </a:pPr>
            <a:r>
              <a:rPr lang="en-US" sz="1150" b="1" dirty="0" smtClean="0">
                <a:solidFill>
                  <a:schemeClr val="tx2"/>
                </a:solidFill>
              </a:rPr>
              <a:t>October 22-24, 2014</a:t>
            </a:r>
            <a:endParaRPr lang="en-US" sz="1150" dirty="0" smtClean="0"/>
          </a:p>
        </p:txBody>
      </p:sp>
    </p:spTree>
    <p:extLst>
      <p:ext uri="{BB962C8B-B14F-4D97-AF65-F5344CB8AC3E}">
        <p14:creationId xmlns:p14="http://schemas.microsoft.com/office/powerpoint/2010/main" val="408526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58D9382-AAA2-3946-9A99-8A4C799EA5C1}" type="datetime1">
              <a:rPr lang="en-US"/>
              <a:pPr>
                <a:defRPr/>
              </a:pPr>
              <a:t>21/10/14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2BF103C3-03F0-1145-A234-6A49423D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36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685800" y="1185863"/>
            <a:ext cx="7772400" cy="2868612"/>
          </a:xfrm>
        </p:spPr>
        <p:txBody>
          <a:bodyPr/>
          <a:lstStyle/>
          <a:p>
            <a:pPr>
              <a:defRPr/>
            </a:pPr>
            <a:r>
              <a:rPr lang="en-AU" sz="3600" dirty="0" smtClean="0"/>
              <a:t>Confirmation of 2015 Task Focus</a:t>
            </a:r>
            <a:br>
              <a:rPr lang="en-AU" sz="3600" dirty="0" smtClean="0"/>
            </a:br>
            <a:r>
              <a:rPr lang="en-AU" sz="2400" i="1" dirty="0" smtClean="0"/>
              <a:t>SDCG</a:t>
            </a:r>
            <a:r>
              <a:rPr lang="en-AU" sz="2400" i="1" dirty="0" smtClean="0"/>
              <a:t>-6 Session 3, Item </a:t>
            </a:r>
            <a:r>
              <a:rPr lang="en-AU" sz="2400" i="1" dirty="0" smtClean="0"/>
              <a:t>#16</a:t>
            </a:r>
            <a:endParaRPr lang="en-US" sz="2400" i="1" dirty="0">
              <a:solidFill>
                <a:srgbClr val="558ED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390650" y="4424363"/>
            <a:ext cx="6400800" cy="175260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8EB4E3"/>
                </a:solidFill>
                <a:latin typeface="Calibri" charset="0"/>
                <a:ea typeface="ＭＳ Ｐゴシック" charset="0"/>
                <a:cs typeface="ＭＳ Ｐゴシック" charset="0"/>
              </a:rPr>
              <a:t>G. Dyke</a:t>
            </a:r>
            <a:endParaRPr lang="en-US" sz="2400" i="1" dirty="0">
              <a:solidFill>
                <a:srgbClr val="8EB4E3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i="1" dirty="0" smtClean="0">
                <a:solidFill>
                  <a:srgbClr val="8EB4E3"/>
                </a:solidFill>
                <a:latin typeface="Calibri" charset="0"/>
                <a:ea typeface="ＭＳ Ｐゴシック" charset="0"/>
                <a:cs typeface="ＭＳ Ｐゴシック" charset="0"/>
              </a:rPr>
              <a:t>SDCG SEC</a:t>
            </a:r>
            <a:endParaRPr lang="en-US" sz="2400" i="1" dirty="0">
              <a:solidFill>
                <a:srgbClr val="8EB4E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2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GFOI Components and Countries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995596"/>
              </p:ext>
            </p:extLst>
          </p:nvPr>
        </p:nvGraphicFramePr>
        <p:xfrm>
          <a:off x="1598133" y="1234846"/>
          <a:ext cx="7430423" cy="487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Document" r:id="rId3" imgW="5918200" imgH="3886200" progId="Word.Document.12">
                  <p:embed/>
                </p:oleObj>
              </mc:Choice>
              <mc:Fallback>
                <p:oleObj name="Document" r:id="rId3" imgW="5918200" imgH="388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8133" y="1234846"/>
                        <a:ext cx="7430423" cy="4879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41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63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What we should be doing in 2015:</a:t>
            </a:r>
          </a:p>
          <a:p>
            <a:r>
              <a:rPr lang="en-US" dirty="0" smtClean="0"/>
              <a:t>Work with all GFOI components and other parties (e.g. FAO) to create a coherent plan, and cohesive structures which builds on the relative strengths and weaknesses of all actors</a:t>
            </a:r>
          </a:p>
          <a:p>
            <a:r>
              <a:rPr lang="en-US" dirty="0" smtClean="0"/>
              <a:t>Improved visibility for space data providers into user needs and relationships in order to </a:t>
            </a:r>
            <a:r>
              <a:rPr lang="en-US" dirty="0" err="1" smtClean="0"/>
              <a:t>optimise</a:t>
            </a:r>
            <a:r>
              <a:rPr lang="en-US" dirty="0" smtClean="0"/>
              <a:t> service provision – </a:t>
            </a:r>
            <a:r>
              <a:rPr lang="en-US" b="1" i="1" u="sng" dirty="0" smtClean="0"/>
              <a:t>user relationship should not end at the database</a:t>
            </a:r>
            <a:endParaRPr lang="en-US" b="1" i="1" u="sng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GFOI Components and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9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Task Priorities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Any other tasks not covered that should be a priority for 2015?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3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Global Acquisitions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411461"/>
              </p:ext>
            </p:extLst>
          </p:nvPr>
        </p:nvGraphicFramePr>
        <p:xfrm>
          <a:off x="147659" y="1639157"/>
          <a:ext cx="8876861" cy="311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3" imgW="9144000" imgH="2794000" progId="Word.Document.12">
                  <p:embed/>
                </p:oleObj>
              </mc:Choice>
              <mc:Fallback>
                <p:oleObj name="Document" r:id="rId3" imgW="9144000" imgH="279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59" y="1639157"/>
                        <a:ext cx="8876861" cy="3116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97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Global Acquisitions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What USGS and ESA should be doing in 2015:</a:t>
            </a:r>
          </a:p>
          <a:p>
            <a:r>
              <a:rPr lang="en-US" dirty="0" smtClean="0"/>
              <a:t>Building baseline coverage capacity (i.e. LS-7/LS-8, S-1A, S-2A)</a:t>
            </a:r>
          </a:p>
          <a:p>
            <a:r>
              <a:rPr lang="en-US" dirty="0" smtClean="0"/>
              <a:t>Study of data flows across baseline missions</a:t>
            </a:r>
          </a:p>
          <a:p>
            <a:r>
              <a:rPr lang="en-US" dirty="0" smtClean="0"/>
              <a:t>Mission acquisition strategy inputs (in particular S-1A and S-2A)</a:t>
            </a:r>
          </a:p>
          <a:p>
            <a:r>
              <a:rPr lang="en-US" dirty="0" smtClean="0"/>
              <a:t>Bringing CBERS-4 on stream</a:t>
            </a:r>
            <a:endParaRPr lang="en-US" dirty="0" smtClean="0"/>
          </a:p>
          <a:p>
            <a:r>
              <a:rPr lang="en-US" dirty="0" smtClean="0"/>
              <a:t>Refinement of data product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1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Data Services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1825"/>
              </p:ext>
            </p:extLst>
          </p:nvPr>
        </p:nvGraphicFramePr>
        <p:xfrm>
          <a:off x="1967284" y="1264737"/>
          <a:ext cx="59182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cument" r:id="rId3" imgW="5918200" imgH="4889500" progId="Word.Document.12">
                  <p:embed/>
                </p:oleObj>
              </mc:Choice>
              <mc:Fallback>
                <p:oleObj name="Document" r:id="rId3" imgW="5918200" imgH="488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7284" y="1264737"/>
                        <a:ext cx="5918200" cy="488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4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What the SEO should be doing in 2015:</a:t>
            </a:r>
          </a:p>
          <a:p>
            <a:r>
              <a:rPr lang="en-US" dirty="0" smtClean="0"/>
              <a:t>Developing relationships and interfaces with FAO and with the MGD</a:t>
            </a:r>
          </a:p>
          <a:p>
            <a:r>
              <a:rPr lang="en-US" dirty="0" smtClean="0"/>
              <a:t>Developing relationship with </a:t>
            </a:r>
            <a:r>
              <a:rPr lang="en-US" dirty="0" err="1" smtClean="0"/>
              <a:t>SilvaCarbon</a:t>
            </a:r>
            <a:r>
              <a:rPr lang="en-US" dirty="0" smtClean="0"/>
              <a:t>, and confirming strategic and tactical alignment</a:t>
            </a:r>
          </a:p>
          <a:p>
            <a:r>
              <a:rPr lang="en-US" dirty="0" smtClean="0"/>
              <a:t>Development of archive </a:t>
            </a:r>
            <a:r>
              <a:rPr lang="en-US" dirty="0" err="1" smtClean="0"/>
              <a:t>characterisation</a:t>
            </a:r>
            <a:r>
              <a:rPr lang="en-US" dirty="0" smtClean="0"/>
              <a:t> and data discovery tools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mtClean="0"/>
              <a:t>Space Data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7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Data Services Continued</a:t>
            </a:r>
            <a:endParaRPr lang="en-US" dirty="0"/>
          </a:p>
        </p:txBody>
      </p:sp>
      <p:pic>
        <p:nvPicPr>
          <p:cNvPr id="5" name="Picture 4" descr="Screen Shot 2014-10-21 at 1.46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92" y="1166692"/>
            <a:ext cx="5286142" cy="49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What the SEO should be doing in 2015:</a:t>
            </a:r>
          </a:p>
          <a:p>
            <a:r>
              <a:rPr lang="en-US" dirty="0" smtClean="0"/>
              <a:t>Data stream assembly for priority countries</a:t>
            </a:r>
          </a:p>
          <a:p>
            <a:r>
              <a:rPr lang="en-US" dirty="0" smtClean="0"/>
              <a:t>Further integration with interactive MGD</a:t>
            </a:r>
          </a:p>
          <a:p>
            <a:r>
              <a:rPr lang="en-US" dirty="0" smtClean="0"/>
              <a:t>Study and development of cloud computing strategy – continuing pilot implementation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mtClean="0"/>
              <a:t>Space Data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1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01646"/>
              </p:ext>
            </p:extLst>
          </p:nvPr>
        </p:nvGraphicFramePr>
        <p:xfrm>
          <a:off x="533705" y="1508551"/>
          <a:ext cx="10155754" cy="3247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Document" r:id="rId3" imgW="5918200" imgH="1892300" progId="Word.Document.12">
                  <p:embed/>
                </p:oleObj>
              </mc:Choice>
              <mc:Fallback>
                <p:oleObj name="Document" r:id="rId3" imgW="5918200" imgH="18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705" y="1508551"/>
                        <a:ext cx="10155754" cy="3247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579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What the </a:t>
            </a:r>
            <a:r>
              <a:rPr lang="en-US" b="1" i="1" dirty="0" err="1" smtClean="0"/>
              <a:t>Ake</a:t>
            </a:r>
            <a:r>
              <a:rPr lang="en-US" b="1" i="1" dirty="0" smtClean="0"/>
              <a:t>? should be doing in 2015:</a:t>
            </a:r>
          </a:p>
          <a:p>
            <a:r>
              <a:rPr lang="en-US" dirty="0" smtClean="0"/>
              <a:t>Completion of the R&amp;D Strategy (Element 3) and presentation for endorsement at SIT-30</a:t>
            </a:r>
          </a:p>
          <a:p>
            <a:r>
              <a:rPr lang="en-US" dirty="0" smtClean="0"/>
              <a:t>Alignment of SCDG R&amp;D acquisitions </a:t>
            </a:r>
            <a:r>
              <a:rPr lang="en-US" dirty="0" smtClean="0"/>
              <a:t>with the GFOI R&amp;D plan, in support of MGD</a:t>
            </a:r>
            <a:endParaRPr lang="en-US" dirty="0" smtClean="0"/>
          </a:p>
          <a:p>
            <a:r>
              <a:rPr lang="en-US" dirty="0" smtClean="0"/>
              <a:t>Dedicated acquisition of key sites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R&amp;D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30724</TotalTime>
  <Words>314</Words>
  <Application>Microsoft Macintosh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Word Document</vt:lpstr>
      <vt:lpstr>Confirmation of 2015 Task Focus SDCG-6 Session 3, Item #16</vt:lpstr>
      <vt:lpstr>Baseline Global Acquisitions</vt:lpstr>
      <vt:lpstr>Baseline Global Acquisitions</vt:lpstr>
      <vt:lpstr>Space Data Services</vt:lpstr>
      <vt:lpstr>PowerPoint Presentation</vt:lpstr>
      <vt:lpstr>Space Data Services Continued</vt:lpstr>
      <vt:lpstr>PowerPoint Presentation</vt:lpstr>
      <vt:lpstr>R&amp;D</vt:lpstr>
      <vt:lpstr>R&amp;D</vt:lpstr>
      <vt:lpstr>GFOI Components and Countries</vt:lpstr>
      <vt:lpstr>GFOI Components and Countries</vt:lpstr>
      <vt:lpstr>2015 Task Priorities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George Dyke</cp:lastModifiedBy>
  <cp:revision>718</cp:revision>
  <dcterms:created xsi:type="dcterms:W3CDTF">2013-01-29T13:10:08Z</dcterms:created>
  <dcterms:modified xsi:type="dcterms:W3CDTF">2014-10-21T12:21:42Z</dcterms:modified>
</cp:coreProperties>
</file>