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7" r:id="rId2"/>
    <p:sldId id="420" r:id="rId3"/>
    <p:sldId id="422" r:id="rId4"/>
    <p:sldId id="428" r:id="rId5"/>
    <p:sldId id="423" r:id="rId6"/>
    <p:sldId id="424" r:id="rId7"/>
    <p:sldId id="425" r:id="rId8"/>
    <p:sldId id="430" r:id="rId9"/>
    <p:sldId id="426" r:id="rId10"/>
    <p:sldId id="429" r:id="rId11"/>
    <p:sldId id="427" r:id="rId12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3654" autoAdjust="0"/>
  </p:normalViewPr>
  <p:slideViewPr>
    <p:cSldViewPr snapToGrid="0" snapToObjects="1">
      <p:cViewPr varScale="1">
        <p:scale>
          <a:sx n="137" d="100"/>
          <a:sy n="137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8FA8B-81BE-F44F-A4A4-CFA09C38C2C9}" type="datetime1">
              <a:rPr lang="en-US"/>
              <a:pPr>
                <a:defRPr/>
              </a:pPr>
              <a:t>10/24/14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15A4AA1-F8E8-694F-9E82-2ED77E603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1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8CB6CAE-BF08-FF4C-8798-91AD00DCEF12}" type="datetime1">
              <a:rPr lang="en-US"/>
              <a:pPr>
                <a:defRPr/>
              </a:pPr>
              <a:t>10/24/14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648309B-C3B5-DD45-86D4-5D4D10BB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6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3263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SDCG-6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127523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  <a:lvl2pPr>
              <a:defRPr>
                <a:solidFill>
                  <a:srgbClr val="1F497D"/>
                </a:solidFill>
              </a:defRPr>
            </a:lvl2pPr>
            <a:lvl3pPr>
              <a:defRPr>
                <a:solidFill>
                  <a:srgbClr val="1F497D"/>
                </a:solidFill>
              </a:defRPr>
            </a:lvl3pPr>
            <a:lvl4pPr>
              <a:defRPr>
                <a:solidFill>
                  <a:srgbClr val="1F497D"/>
                </a:solidFill>
              </a:defRPr>
            </a:lvl4pPr>
            <a:lvl5pPr>
              <a:defRPr>
                <a:solidFill>
                  <a:srgbClr val="1F497D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SDCG-6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408526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58D9382-AAA2-3946-9A99-8A4C799EA5C1}" type="datetime1">
              <a:rPr lang="en-US"/>
              <a:pPr>
                <a:defRPr/>
              </a:pPr>
              <a:t>10/24/14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BF103C3-03F0-1145-A234-6A49423D9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936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1185863"/>
            <a:ext cx="7772400" cy="2868612"/>
          </a:xfrm>
        </p:spPr>
        <p:txBody>
          <a:bodyPr/>
          <a:lstStyle/>
          <a:p>
            <a:pPr>
              <a:defRPr/>
            </a:pPr>
            <a:r>
              <a:rPr lang="en-AU" sz="3600" dirty="0" smtClean="0"/>
              <a:t>Baseline Strategy Update for SIT-30</a:t>
            </a:r>
            <a:br>
              <a:rPr lang="en-AU" sz="3600" dirty="0" smtClean="0"/>
            </a:br>
            <a:r>
              <a:rPr lang="en-AU" sz="2800" i="1" dirty="0"/>
              <a:t>SDCG-6 Session </a:t>
            </a:r>
            <a:r>
              <a:rPr lang="en-AU" sz="2800" i="1" dirty="0" smtClean="0"/>
              <a:t>6: Baseline Strategy Update</a:t>
            </a:r>
            <a:r>
              <a:rPr lang="en-AU" sz="2800" i="1" dirty="0"/>
              <a:t/>
            </a:r>
            <a:br>
              <a:rPr lang="en-AU" sz="2800" i="1" dirty="0"/>
            </a:br>
            <a:r>
              <a:rPr lang="en-AU" sz="2800" i="1" dirty="0"/>
              <a:t>Element</a:t>
            </a:r>
            <a:r>
              <a:rPr lang="en-AU" sz="2800" i="1" dirty="0" smtClean="0"/>
              <a:t>-1 </a:t>
            </a:r>
            <a:r>
              <a:rPr lang="en-AU" sz="2800" i="1" dirty="0"/>
              <a:t>Strategy</a:t>
            </a:r>
            <a:r>
              <a:rPr lang="en-AU" sz="2800" dirty="0" smtClean="0"/>
              <a:t/>
            </a:r>
            <a:br>
              <a:rPr lang="en-AU" sz="2800" dirty="0" smtClean="0"/>
            </a:br>
            <a:endParaRPr lang="en-US" sz="1800" i="1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477737" y="4424363"/>
            <a:ext cx="8214743" cy="1752600"/>
          </a:xfrm>
        </p:spPr>
        <p:txBody>
          <a:bodyPr/>
          <a:lstStyle/>
          <a:p>
            <a:r>
              <a:rPr lang="en-US" sz="2400" i="1" dirty="0" err="1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Ake</a:t>
            </a:r>
            <a:r>
              <a:rPr lang="en-US" sz="2400" i="1" dirty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i="1" dirty="0" err="1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Rosenqvist</a:t>
            </a:r>
            <a:r>
              <a:rPr lang="en-US" sz="2400" i="1" dirty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, Gene Fosnight, Frank Martin Seifert</a:t>
            </a:r>
          </a:p>
          <a:p>
            <a:endParaRPr lang="en-US" sz="2400" i="1" dirty="0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2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71553"/>
            <a:ext cx="8648700" cy="5062309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Mission Status – Contributing missions</a:t>
            </a:r>
            <a:endParaRPr lang="en-US" sz="800" b="1" i="1" dirty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700" i="1" dirty="0" smtClean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COSMO-</a:t>
            </a:r>
            <a:r>
              <a:rPr lang="en-US" sz="2400" b="1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r>
              <a:rPr lang="en-US" sz="24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In operation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Potential provision 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data 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to endorsed GFOI R&amp;D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activities </a:t>
            </a: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TerraSAR</a:t>
            </a: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24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X (2007) </a:t>
            </a: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and TanDEM-</a:t>
            </a:r>
            <a:r>
              <a:rPr lang="en-US" sz="24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X (2010):</a:t>
            </a: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In operation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Provision of </a:t>
            </a:r>
            <a:r>
              <a:rPr lang="en-US" sz="2400" i="1" dirty="0" err="1">
                <a:latin typeface="Calibri" charset="0"/>
                <a:ea typeface="ＭＳ Ｐゴシック" charset="0"/>
                <a:cs typeface="ＭＳ Ｐゴシック" charset="0"/>
              </a:rPr>
              <a:t>TerraSAR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-X data to endorsed GFOI R&amp;D activities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Limited </a:t>
            </a:r>
            <a:r>
              <a:rPr lang="en-US" sz="2400" i="1" dirty="0" err="1">
                <a:latin typeface="Calibri" charset="0"/>
                <a:ea typeface="ＭＳ Ｐゴシック" charset="0"/>
                <a:cs typeface="ＭＳ Ｐゴシック" charset="0"/>
              </a:rPr>
              <a:t>TanDEM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-X </a:t>
            </a:r>
            <a:r>
              <a:rPr lang="en-US" sz="2400" i="1" dirty="0" err="1">
                <a:latin typeface="Calibri" charset="0"/>
                <a:ea typeface="ＭＳ Ｐゴシック" charset="0"/>
                <a:cs typeface="ＭＳ Ｐゴシック" charset="0"/>
              </a:rPr>
              <a:t>bistatic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 acquisitions are possible 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DEM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(Dec 1015) and </a:t>
            </a:r>
            <a:r>
              <a:rPr lang="en-US" sz="24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biostatistic</a:t>
            </a: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SAOCOM</a:t>
            </a:r>
            <a:r>
              <a:rPr lang="en-US" sz="24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operation</a:t>
            </a: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032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Outlook for 2015 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9349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23900" y="1071554"/>
            <a:ext cx="7810500" cy="4694246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Action items:</a:t>
            </a:r>
          </a:p>
          <a:p>
            <a:endParaRPr lang="en-US" sz="700" i="1" dirty="0" smtClean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.....</a:t>
            </a: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032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Deliverables for SIT-30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080279" y="779454"/>
            <a:ext cx="4416021" cy="830997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Calibri" charset="0"/>
              </a:rPr>
              <a:t>Slide to be updated based on session 1 agency presentations</a:t>
            </a:r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7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045632" y="1444608"/>
            <a:ext cx="7044268" cy="4257675"/>
          </a:xfrm>
        </p:spPr>
        <p:txBody>
          <a:bodyPr/>
          <a:lstStyle/>
          <a:p>
            <a:endParaRPr lang="en-US" sz="26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Element 1 tasks to complete for SIT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-30</a:t>
            </a:r>
            <a:endParaRPr lang="en-US" sz="1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</a:pPr>
            <a:endParaRPr lang="en-US" sz="11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600" b="1" i="1" dirty="0">
                <a:latin typeface="Calibri" charset="0"/>
                <a:ea typeface="ＭＳ Ｐゴシック" charset="0"/>
                <a:cs typeface="ＭＳ Ｐゴシック" charset="0"/>
              </a:rPr>
              <a:t>Element 1 </a:t>
            </a:r>
            <a:r>
              <a:rPr lang="en-US" sz="26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2015 Strategy update and 2014 Implementation report</a:t>
            </a:r>
            <a:endParaRPr lang="en-US" sz="26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800100" lvl="1"/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Combined update as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annex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2014 Strategy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Report</a:t>
            </a:r>
            <a:endParaRPr lang="en-US" sz="26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  <a:t>Global Baseline Acquisition Strategy for GFOI </a:t>
            </a:r>
            <a:br>
              <a:rPr lang="en-US" sz="2800" dirty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  <a:t>(Element 1)</a:t>
            </a:r>
          </a:p>
        </p:txBody>
      </p:sp>
    </p:spTree>
    <p:extLst>
      <p:ext uri="{BB962C8B-B14F-4D97-AF65-F5344CB8AC3E}">
        <p14:creationId xmlns:p14="http://schemas.microsoft.com/office/powerpoint/2010/main" val="243360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500" y="3485466"/>
            <a:ext cx="3240738" cy="2121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99" y="1152043"/>
            <a:ext cx="3287839" cy="21520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69622" y="2904008"/>
            <a:ext cx="717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1F497D"/>
                </a:solidFill>
                <a:latin typeface="Calibri" charset="0"/>
              </a:rPr>
              <a:t>2014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753099" y="5206764"/>
            <a:ext cx="717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1F497D"/>
                </a:solidFill>
                <a:latin typeface="Calibri" charset="0"/>
              </a:rPr>
              <a:t>2015</a:t>
            </a:r>
            <a:endParaRPr lang="en-US" sz="2000" dirty="0"/>
          </a:p>
        </p:txBody>
      </p:sp>
      <p:pic>
        <p:nvPicPr>
          <p:cNvPr id="11" name="Picture 10" descr="Screen Shot 2013-08-30 at 2.44.4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02" y="3732060"/>
            <a:ext cx="5416898" cy="2437372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70932" y="735569"/>
            <a:ext cx="5317068" cy="2996491"/>
          </a:xfrm>
        </p:spPr>
        <p:txBody>
          <a:bodyPr/>
          <a:lstStyle/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Add 17 additional counties in 2015</a:t>
            </a:r>
          </a:p>
          <a:p>
            <a:pPr lvl="1"/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Min. requirement: </a:t>
            </a:r>
            <a:r>
              <a:rPr lang="en-US" sz="1800" i="1" u="sng" dirty="0">
                <a:latin typeface="Calibri" charset="0"/>
                <a:ea typeface="ＭＳ Ｐゴシック" charset="0"/>
                <a:cs typeface="ＭＳ Ｐゴシック" charset="0"/>
              </a:rPr>
              <a:t>at least 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one cloud-free annual optical coverage/country</a:t>
            </a: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2015 transition year to full global coverage in 2016</a:t>
            </a: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Build toward full integration of Space Data Services and Methods and Guidance workshops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198438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defRPr/>
            </a:pPr>
            <a:r>
              <a:rPr lang="en-US" sz="3200" b="1" dirty="0" smtClean="0"/>
              <a:t>Outlook for 2015 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692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 to Element 1:</a:t>
            </a:r>
            <a:br>
              <a:rPr lang="en-US" dirty="0" smtClean="0"/>
            </a:br>
            <a:r>
              <a:rPr lang="en-US" dirty="0" smtClean="0"/>
              <a:t>Baseline Strategy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report for 2014</a:t>
            </a:r>
          </a:p>
          <a:p>
            <a:r>
              <a:rPr lang="en-US" dirty="0" smtClean="0"/>
              <a:t>Update 2015 Strategy Report</a:t>
            </a:r>
          </a:p>
          <a:p>
            <a:r>
              <a:rPr lang="en-US" dirty="0" smtClean="0"/>
              <a:t>Transition to global coverage building on Space Data Services </a:t>
            </a:r>
          </a:p>
          <a:p>
            <a:r>
              <a:rPr lang="en-US" dirty="0" smtClean="0"/>
              <a:t>Assume near global coverage by Landsat and Sentinel-2</a:t>
            </a:r>
          </a:p>
          <a:p>
            <a:r>
              <a:rPr lang="en-US" dirty="0" smtClean="0"/>
              <a:t>Enhance Sentinel-1 tasking and acquisition</a:t>
            </a:r>
          </a:p>
          <a:p>
            <a:r>
              <a:rPr lang="en-US" dirty="0" smtClean="0"/>
              <a:t>Moderate resolution compliment as annex</a:t>
            </a:r>
          </a:p>
        </p:txBody>
      </p:sp>
    </p:spTree>
    <p:extLst>
      <p:ext uri="{BB962C8B-B14F-4D97-AF65-F5344CB8AC3E}">
        <p14:creationId xmlns:p14="http://schemas.microsoft.com/office/powerpoint/2010/main" val="334697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71554"/>
            <a:ext cx="8648700" cy="5189546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Mission Status – Core missions</a:t>
            </a:r>
            <a:endParaRPr lang="en-US" sz="800" b="1" i="1" dirty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700" i="1" dirty="0" smtClean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Landsat:</a:t>
            </a:r>
          </a:p>
          <a:p>
            <a:r>
              <a:rPr lang="en-US" sz="2400" i="1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Landsat 7/8 the primary Core Mission in operation for 2014-2015</a:t>
            </a:r>
          </a:p>
          <a:p>
            <a:pPr marL="0" indent="0">
              <a:buNone/>
            </a:pP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Sentinel-1: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Sentinel-1A: Limited operations in support of GFOI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in 2014-2015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Operational mode in April 2015</a:t>
            </a:r>
            <a:endParaRPr lang="en-US" sz="2000" i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Not directly complementary to optical</a:t>
            </a:r>
            <a:endParaRPr lang="en-US" sz="2400" i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Sentinel-2: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Sentinel-2A launch in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April 2015. 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Expected limited operations for GFOI in 2015.</a:t>
            </a:r>
            <a:endParaRPr lang="en-US" sz="2400" i="1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032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Outlook for 2015 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543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71554"/>
            <a:ext cx="8648700" cy="5189546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Mission Status – Core missions</a:t>
            </a:r>
            <a:endParaRPr lang="en-US" sz="800" b="1" i="1" dirty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700" i="1" dirty="0" smtClean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CBERS-4: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Launch date 4 December 2014!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CBERS-4a follow-on to be released within three years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ResourceSat-2 will be available for Amazon region</a:t>
            </a:r>
          </a:p>
          <a:p>
            <a:pPr marL="0" indent="0">
              <a:buNone/>
            </a:pPr>
            <a:r>
              <a:rPr lang="en-US" sz="2400" b="1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RapidEye</a:t>
            </a: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operation</a:t>
            </a: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032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Outlook for 2015 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3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885673"/>
            <a:ext cx="8648700" cy="5263679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Mission Status – Contributing missions</a:t>
            </a:r>
            <a:endParaRPr lang="en-US" sz="800" b="1" i="1" dirty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700" i="1" dirty="0" smtClean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SPOT: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SPOT-4 de-orbited, SPOT-5 scheduled to begin de-orbit end of 2014. 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CNES’s ISIS program supports sharing of </a:t>
            </a:r>
            <a:r>
              <a:rPr lang="en-US" sz="24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Pl</a:t>
            </a:r>
            <a:r>
              <a:rPr lang="en-US" sz="24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é</a:t>
            </a:r>
            <a:r>
              <a:rPr lang="en-US" sz="24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iades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 and SPOT 1-5 data to registered science users.</a:t>
            </a:r>
            <a:endParaRPr lang="en-US" sz="2400" i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SPOT 1-5 a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rchive data over GFOI R&amp;D sites (processing is a cost) through SPOT World Heritage </a:t>
            </a:r>
            <a:r>
              <a:rPr lang="en-US" sz="24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programme</a:t>
            </a:r>
            <a:endParaRPr lang="en-US" sz="2400" i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2400" i="1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032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Outlook for 2015 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100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885673"/>
            <a:ext cx="8648700" cy="5263679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Mission Status – Contributing missions</a:t>
            </a:r>
            <a:endParaRPr lang="en-US" sz="800" b="1" i="1" dirty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700" i="1" dirty="0" smtClean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atin typeface="Calibri" charset="0"/>
                <a:ea typeface="ＭＳ Ｐゴシック" charset="0"/>
                <a:cs typeface="ＭＳ Ｐゴシック" charset="0"/>
              </a:rPr>
              <a:t>ALOS</a:t>
            </a: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-2: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ALOS-2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was launched on 24 May 2014 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ALOS-2 to be declared operational around November 25, 2014</a:t>
            </a:r>
          </a:p>
          <a:p>
            <a:pPr lvl="1"/>
            <a:r>
              <a:rPr lang="en-US" sz="2000" i="1" dirty="0" smtClean="0">
                <a:latin typeface="Calibri" charset="0"/>
                <a:ea typeface="ＭＳ Ｐゴシック" charset="0"/>
                <a:cs typeface="ＭＳ Ｐゴシック" charset="0"/>
              </a:rPr>
              <a:t>Commercial</a:t>
            </a:r>
            <a:endParaRPr lang="en-US" sz="2000" i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ALOS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-1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and -2 25m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(Nov 2014) and 50m 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mosaic data publicly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available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Provision of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ALOS-1 and -2 data 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to endorsed GFOI R&amp;D activities</a:t>
            </a:r>
          </a:p>
          <a:p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400" i="1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032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Outlook for 2015 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47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71553"/>
            <a:ext cx="8648700" cy="5062309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Mission Status – Contributing missions</a:t>
            </a:r>
            <a:endParaRPr lang="en-US" sz="800" b="1" i="1" dirty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700" i="1" dirty="0" smtClean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RADARSAT-2: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operation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Provision of data to endorsed GFOI R&amp;D activities</a:t>
            </a: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RADARSAT Constellation Mission:</a:t>
            </a:r>
          </a:p>
          <a:p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Launch foreseen...</a:t>
            </a:r>
          </a:p>
          <a:p>
            <a:r>
              <a:rPr lang="en-US" sz="2400" i="1" dirty="0" smtClean="0">
                <a:latin typeface="Calibri" charset="0"/>
                <a:ea typeface="ＭＳ Ｐゴシック" charset="0"/>
                <a:cs typeface="ＭＳ Ｐゴシック" charset="0"/>
              </a:rPr>
              <a:t>Current plan is for free and open access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0326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Outlook for 2015 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911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30925</TotalTime>
  <Words>570</Words>
  <Application>Microsoft Macintosh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Baseline Strategy Update for SIT-30 SDCG-6 Session 6: Baseline Strategy Update Element-1 Strategy </vt:lpstr>
      <vt:lpstr>Global Baseline Acquisition Strategy for GFOI  (Element 1)</vt:lpstr>
      <vt:lpstr>PowerPoint Presentation</vt:lpstr>
      <vt:lpstr>Update to Element 1: Baseline Strategy Report</vt:lpstr>
      <vt:lpstr>Outlook for 2015 IP</vt:lpstr>
      <vt:lpstr>Outlook for 2015 IP</vt:lpstr>
      <vt:lpstr>Outlook for 2015 IP</vt:lpstr>
      <vt:lpstr>Outlook for 2015 IP</vt:lpstr>
      <vt:lpstr>Outlook for 2015 IP</vt:lpstr>
      <vt:lpstr>Outlook for 2015 IP</vt:lpstr>
      <vt:lpstr>Deliverables for SIT-30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Eugene Fosnight</cp:lastModifiedBy>
  <cp:revision>573</cp:revision>
  <dcterms:created xsi:type="dcterms:W3CDTF">2013-01-29T13:10:08Z</dcterms:created>
  <dcterms:modified xsi:type="dcterms:W3CDTF">2014-10-24T10:40:18Z</dcterms:modified>
</cp:coreProperties>
</file>