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83" r:id="rId3"/>
    <p:sldId id="286" r:id="rId4"/>
    <p:sldId id="277" r:id="rId5"/>
    <p:sldId id="285"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084"/>
    <a:srgbClr val="2A542B"/>
    <a:srgbClr val="2D4076"/>
    <a:srgbClr val="436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3122" autoAdjust="0"/>
  </p:normalViewPr>
  <p:slideViewPr>
    <p:cSldViewPr>
      <p:cViewPr>
        <p:scale>
          <a:sx n="100" d="100"/>
          <a:sy n="100" d="100"/>
        </p:scale>
        <p:origin x="-1944"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77954-30D7-C742-A214-CC4F00CD509A}" type="datetimeFigureOut">
              <a:rPr lang="en-US" smtClean="0"/>
              <a:t>3/5/2015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EE7C8-D4A5-F143-AD6E-ECF206810EA0}" type="slidenum">
              <a:rPr lang="en-GB" smtClean="0"/>
              <a:t>‹#›</a:t>
            </a:fld>
            <a:endParaRPr lang="en-GB"/>
          </a:p>
        </p:txBody>
      </p:sp>
    </p:spTree>
    <p:extLst>
      <p:ext uri="{BB962C8B-B14F-4D97-AF65-F5344CB8AC3E}">
        <p14:creationId xmlns:p14="http://schemas.microsoft.com/office/powerpoint/2010/main" val="3836173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EE7C8-D4A5-F143-AD6E-ECF206810EA0}" type="slidenum">
              <a:rPr lang="en-GB" smtClean="0"/>
              <a:t>1</a:t>
            </a:fld>
            <a:endParaRPr lang="en-GB"/>
          </a:p>
        </p:txBody>
      </p:sp>
    </p:spTree>
    <p:extLst>
      <p:ext uri="{BB962C8B-B14F-4D97-AF65-F5344CB8AC3E}">
        <p14:creationId xmlns:p14="http://schemas.microsoft.com/office/powerpoint/2010/main" val="305791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example of multiagency coordination. EPA, USGS, FS and the Universities. UMD system was implemented in Peru (pictures are the 2012 composite and forest loss). UMD is working now with Peru developing new metrics for mapping change on the IPCC land cover classes. The accuracy assessment methods used in the UMD methodology have been revise by BU and Syracuse university. In Colombia a parallel methodology of accuracy assessment was develop with BU to compare the precision of the forest change algorithm developed by Maryland</a:t>
            </a:r>
            <a:endParaRPr lang="en-US" dirty="0"/>
          </a:p>
        </p:txBody>
      </p:sp>
      <p:sp>
        <p:nvSpPr>
          <p:cNvPr id="4" name="Slide Number Placeholder 3"/>
          <p:cNvSpPr>
            <a:spLocks noGrp="1"/>
          </p:cNvSpPr>
          <p:nvPr>
            <p:ph type="sldNum" sz="quarter" idx="10"/>
          </p:nvPr>
        </p:nvSpPr>
        <p:spPr/>
        <p:txBody>
          <a:bodyPr/>
          <a:lstStyle/>
          <a:p>
            <a:fld id="{F53EE7C8-D4A5-F143-AD6E-ECF206810EA0}" type="slidenum">
              <a:rPr lang="en-GB" smtClean="0"/>
              <a:t>4</a:t>
            </a:fld>
            <a:endParaRPr lang="en-GB"/>
          </a:p>
        </p:txBody>
      </p:sp>
    </p:spTree>
    <p:extLst>
      <p:ext uri="{BB962C8B-B14F-4D97-AF65-F5344CB8AC3E}">
        <p14:creationId xmlns:p14="http://schemas.microsoft.com/office/powerpoint/2010/main" val="231609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workshop focused on national-level activities related to accuracy assessment and area estimation of land cover change in Colombia, Ecuador, Peru and Mexico. It included a review of past activities and sessions aimed at answering questions practitioners had regarding these activities. For example, in some countries the accuracy assessments have not been implemented by the practitioners responsible for reporting, and there are requests from countries to learn more about accuracy assessment and area estimation. The goal was to provide participants from the Americas countries with knowledge of past efforts and guidance on future efforts. </a:t>
            </a:r>
          </a:p>
          <a:p>
            <a:endParaRPr lang="en-US" dirty="0"/>
          </a:p>
        </p:txBody>
      </p:sp>
      <p:sp>
        <p:nvSpPr>
          <p:cNvPr id="4" name="Slide Number Placeholder 3"/>
          <p:cNvSpPr>
            <a:spLocks noGrp="1"/>
          </p:cNvSpPr>
          <p:nvPr>
            <p:ph type="sldNum" sz="quarter" idx="10"/>
          </p:nvPr>
        </p:nvSpPr>
        <p:spPr/>
        <p:txBody>
          <a:bodyPr/>
          <a:lstStyle/>
          <a:p>
            <a:fld id="{F53EE7C8-D4A5-F143-AD6E-ECF206810EA0}" type="slidenum">
              <a:rPr lang="en-GB" smtClean="0"/>
              <a:t>5</a:t>
            </a:fld>
            <a:endParaRPr lang="en-GB"/>
          </a:p>
        </p:txBody>
      </p:sp>
    </p:spTree>
    <p:extLst>
      <p:ext uri="{BB962C8B-B14F-4D97-AF65-F5344CB8AC3E}">
        <p14:creationId xmlns:p14="http://schemas.microsoft.com/office/powerpoint/2010/main" val="231609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EE7C8-D4A5-F143-AD6E-ECF206810EA0}" type="slidenum">
              <a:rPr lang="en-GB" smtClean="0"/>
              <a:t>6</a:t>
            </a:fld>
            <a:endParaRPr lang="en-GB"/>
          </a:p>
        </p:txBody>
      </p:sp>
    </p:spTree>
    <p:extLst>
      <p:ext uri="{BB962C8B-B14F-4D97-AF65-F5344CB8AC3E}">
        <p14:creationId xmlns:p14="http://schemas.microsoft.com/office/powerpoint/2010/main" val="231609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08011AD-B9FB-4175-8DFD-3A5A510E7C2E}" type="datetimeFigureOut">
              <a:rPr lang="en-AU" smtClean="0"/>
              <a:t>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233460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8011AD-B9FB-4175-8DFD-3A5A510E7C2E}" type="datetimeFigureOut">
              <a:rPr lang="en-AU" smtClean="0"/>
              <a:t>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334576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8011AD-B9FB-4175-8DFD-3A5A510E7C2E}" type="datetimeFigureOut">
              <a:rPr lang="en-AU" smtClean="0"/>
              <a:t>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24798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8011AD-B9FB-4175-8DFD-3A5A510E7C2E}" type="datetimeFigureOut">
              <a:rPr lang="en-AU" smtClean="0"/>
              <a:t>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29275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011AD-B9FB-4175-8DFD-3A5A510E7C2E}" type="datetimeFigureOut">
              <a:rPr lang="en-AU" smtClean="0"/>
              <a:t>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83521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08011AD-B9FB-4175-8DFD-3A5A510E7C2E}" type="datetimeFigureOut">
              <a:rPr lang="en-AU" smtClean="0"/>
              <a:t>5/03/2015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9293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08011AD-B9FB-4175-8DFD-3A5A510E7C2E}" type="datetimeFigureOut">
              <a:rPr lang="en-AU" smtClean="0"/>
              <a:t>5/03/2015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313540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08011AD-B9FB-4175-8DFD-3A5A510E7C2E}" type="datetimeFigureOut">
              <a:rPr lang="en-AU" smtClean="0"/>
              <a:t>5/03/2015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129701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011AD-B9FB-4175-8DFD-3A5A510E7C2E}" type="datetimeFigureOut">
              <a:rPr lang="en-AU" smtClean="0"/>
              <a:t>5/03/2015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403111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011AD-B9FB-4175-8DFD-3A5A510E7C2E}" type="datetimeFigureOut">
              <a:rPr lang="en-AU" smtClean="0"/>
              <a:t>5/03/2015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28415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011AD-B9FB-4175-8DFD-3A5A510E7C2E}" type="datetimeFigureOut">
              <a:rPr lang="en-AU" smtClean="0"/>
              <a:t>5/03/2015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B7E88C-8AD7-472A-B805-1B95C923AE4E}" type="slidenum">
              <a:rPr lang="en-AU" smtClean="0"/>
              <a:t>‹#›</a:t>
            </a:fld>
            <a:endParaRPr lang="en-AU"/>
          </a:p>
        </p:txBody>
      </p:sp>
    </p:spTree>
    <p:extLst>
      <p:ext uri="{BB962C8B-B14F-4D97-AF65-F5344CB8AC3E}">
        <p14:creationId xmlns:p14="http://schemas.microsoft.com/office/powerpoint/2010/main" val="409607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011AD-B9FB-4175-8DFD-3A5A510E7C2E}" type="datetimeFigureOut">
              <a:rPr lang="en-AU" smtClean="0"/>
              <a:t>5/03/2015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7E88C-8AD7-472A-B805-1B95C923AE4E}" type="slidenum">
              <a:rPr lang="en-AU" smtClean="0"/>
              <a:t>‹#›</a:t>
            </a:fld>
            <a:endParaRPr lang="en-AU"/>
          </a:p>
        </p:txBody>
      </p:sp>
    </p:spTree>
    <p:extLst>
      <p:ext uri="{BB962C8B-B14F-4D97-AF65-F5344CB8AC3E}">
        <p14:creationId xmlns:p14="http://schemas.microsoft.com/office/powerpoint/2010/main" val="23972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rgbClr val="2A542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14308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14308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4308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4308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4308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w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w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14.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w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26" t="44738" r="52226" b="40241"/>
          <a:stretch/>
        </p:blipFill>
        <p:spPr bwMode="auto">
          <a:xfrm>
            <a:off x="0" y="1009388"/>
            <a:ext cx="9180512" cy="184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3113673"/>
            <a:ext cx="8784976" cy="954107"/>
          </a:xfrm>
          <a:prstGeom prst="rect">
            <a:avLst/>
          </a:prstGeom>
        </p:spPr>
        <p:txBody>
          <a:bodyPr wrap="square">
            <a:spAutoFit/>
          </a:bodyPr>
          <a:lstStyle/>
          <a:p>
            <a:pPr lvl="0"/>
            <a:r>
              <a:rPr lang="en-AU" sz="2800" b="1" dirty="0" smtClean="0">
                <a:solidFill>
                  <a:srgbClr val="2A542B"/>
                </a:solidFill>
              </a:rPr>
              <a:t>SilvaCarbon Program</a:t>
            </a:r>
          </a:p>
          <a:p>
            <a:pPr lvl="0"/>
            <a:r>
              <a:rPr lang="en-AU" sz="2800" b="1" dirty="0" smtClean="0">
                <a:solidFill>
                  <a:srgbClr val="2A542B"/>
                </a:solidFill>
              </a:rPr>
              <a:t>Capacity building based on the MGD</a:t>
            </a:r>
            <a:endParaRPr lang="en-AU" sz="2400" dirty="0">
              <a:solidFill>
                <a:srgbClr val="2A542B"/>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02" t="7133" r="66132" b="76865"/>
          <a:stretch/>
        </p:blipFill>
        <p:spPr bwMode="auto">
          <a:xfrm>
            <a:off x="183169" y="210074"/>
            <a:ext cx="1292487" cy="62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167" y="6156998"/>
            <a:ext cx="1944216" cy="701002"/>
          </a:xfrm>
          <a:prstGeom prst="rect">
            <a:avLst/>
          </a:prstGeom>
        </p:spPr>
      </p:pic>
      <p:sp>
        <p:nvSpPr>
          <p:cNvPr id="3" name="TextBox 2"/>
          <p:cNvSpPr txBox="1"/>
          <p:nvPr/>
        </p:nvSpPr>
        <p:spPr>
          <a:xfrm>
            <a:off x="6660232" y="5157192"/>
            <a:ext cx="2304256" cy="1200329"/>
          </a:xfrm>
          <a:prstGeom prst="rect">
            <a:avLst/>
          </a:prstGeom>
          <a:noFill/>
        </p:spPr>
        <p:txBody>
          <a:bodyPr wrap="square" rtlCol="0">
            <a:spAutoFit/>
          </a:bodyPr>
          <a:lstStyle/>
          <a:p>
            <a:r>
              <a:rPr lang="en-US" b="1" dirty="0" smtClean="0"/>
              <a:t>Sylvia Wilson</a:t>
            </a:r>
          </a:p>
          <a:p>
            <a:r>
              <a:rPr lang="en-US" b="1" dirty="0" smtClean="0"/>
              <a:t>U.S. Geological Survey</a:t>
            </a:r>
          </a:p>
          <a:p>
            <a:r>
              <a:rPr lang="en-US" b="1" dirty="0" err="1" smtClean="0"/>
              <a:t>SilvaCarbon</a:t>
            </a:r>
            <a:r>
              <a:rPr lang="en-US" b="1" dirty="0" smtClean="0"/>
              <a:t> Program</a:t>
            </a:r>
          </a:p>
          <a:p>
            <a:r>
              <a:rPr lang="en-US" b="1" dirty="0" smtClean="0"/>
              <a:t>snwilson@usgs.gov</a:t>
            </a:r>
            <a:endParaRPr lang="en-US" b="1" dirty="0"/>
          </a:p>
        </p:txBody>
      </p:sp>
    </p:spTree>
    <p:extLst>
      <p:ext uri="{BB962C8B-B14F-4D97-AF65-F5344CB8AC3E}">
        <p14:creationId xmlns:p14="http://schemas.microsoft.com/office/powerpoint/2010/main" val="3319366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826" t="44738" r="52226" b="51749"/>
          <a:stretch/>
        </p:blipFill>
        <p:spPr bwMode="auto">
          <a:xfrm>
            <a:off x="-8577" y="620688"/>
            <a:ext cx="9152578" cy="43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02" t="7133" r="66132" b="76865"/>
          <a:stretch/>
        </p:blipFill>
        <p:spPr bwMode="auto">
          <a:xfrm>
            <a:off x="107504" y="116632"/>
            <a:ext cx="817834" cy="39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stretch>
            <a:fillRect/>
          </a:stretch>
        </p:blipFill>
        <p:spPr>
          <a:xfrm>
            <a:off x="7452320" y="188640"/>
            <a:ext cx="1584176" cy="236237"/>
          </a:xfrm>
          <a:prstGeom prst="rect">
            <a:avLst/>
          </a:prstGeom>
        </p:spPr>
      </p:pic>
      <p:sp>
        <p:nvSpPr>
          <p:cNvPr id="2" name="Rectangle 1"/>
          <p:cNvSpPr/>
          <p:nvPr/>
        </p:nvSpPr>
        <p:spPr>
          <a:xfrm>
            <a:off x="1043608" y="143811"/>
            <a:ext cx="4157363" cy="369332"/>
          </a:xfrm>
          <a:prstGeom prst="rect">
            <a:avLst/>
          </a:prstGeom>
        </p:spPr>
        <p:txBody>
          <a:bodyPr wrap="square">
            <a:spAutoFit/>
          </a:bodyPr>
          <a:lstStyle/>
          <a:p>
            <a:r>
              <a:rPr lang="en-AU" b="1" dirty="0" smtClean="0">
                <a:solidFill>
                  <a:srgbClr val="2D4076"/>
                </a:solidFill>
              </a:rPr>
              <a:t>GFOI Capacity Building based on the MGD</a:t>
            </a:r>
            <a:endParaRPr lang="en-AU" b="1" dirty="0">
              <a:solidFill>
                <a:srgbClr val="2D4076"/>
              </a:solidFill>
            </a:endParaRPr>
          </a:p>
        </p:txBody>
      </p:sp>
      <p:sp>
        <p:nvSpPr>
          <p:cNvPr id="3" name="Rectangle 2"/>
          <p:cNvSpPr/>
          <p:nvPr/>
        </p:nvSpPr>
        <p:spPr>
          <a:xfrm>
            <a:off x="294632" y="1574706"/>
            <a:ext cx="4017191" cy="800219"/>
          </a:xfrm>
          <a:prstGeom prst="rect">
            <a:avLst/>
          </a:prstGeom>
        </p:spPr>
        <p:txBody>
          <a:bodyPr wrap="square">
            <a:spAutoFit/>
          </a:bodyPr>
          <a:lstStyle/>
          <a:p>
            <a:r>
              <a:rPr lang="en-US" b="1" dirty="0" smtClean="0">
                <a:solidFill>
                  <a:srgbClr val="2D4076"/>
                </a:solidFill>
              </a:rPr>
              <a:t>Accuracy Assessment :</a:t>
            </a:r>
          </a:p>
          <a:p>
            <a:pPr marL="285750" indent="-285750">
              <a:buFont typeface="Arial" panose="020B0604020202020204" pitchFamily="34" charset="0"/>
              <a:buChar char="•"/>
            </a:pPr>
            <a:r>
              <a:rPr lang="en-US" sz="1400" dirty="0" smtClean="0">
                <a:solidFill>
                  <a:srgbClr val="2D4076"/>
                </a:solidFill>
              </a:rPr>
              <a:t>Regional in </a:t>
            </a:r>
            <a:r>
              <a:rPr lang="en-US" sz="1400" dirty="0" err="1" smtClean="0">
                <a:solidFill>
                  <a:srgbClr val="2D4076"/>
                </a:solidFill>
              </a:rPr>
              <a:t>Latinoamerica</a:t>
            </a:r>
            <a:r>
              <a:rPr lang="en-US" sz="1400" dirty="0" smtClean="0">
                <a:solidFill>
                  <a:srgbClr val="2D4076"/>
                </a:solidFill>
              </a:rPr>
              <a:t> – Activity data</a:t>
            </a:r>
          </a:p>
          <a:p>
            <a:pPr marL="285750" indent="-285750">
              <a:buFont typeface="Arial" panose="020B0604020202020204" pitchFamily="34" charset="0"/>
              <a:buChar char="•"/>
            </a:pPr>
            <a:endParaRPr lang="en-US" sz="1400" dirty="0">
              <a:solidFill>
                <a:srgbClr val="2D4076"/>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2295" y="6038152"/>
            <a:ext cx="1852042" cy="667768"/>
          </a:xfrm>
          <a:prstGeom prst="rect">
            <a:avLst/>
          </a:prstGeom>
        </p:spPr>
      </p:pic>
      <p:sp>
        <p:nvSpPr>
          <p:cNvPr id="11" name="Rectangle 10"/>
          <p:cNvSpPr/>
          <p:nvPr/>
        </p:nvSpPr>
        <p:spPr>
          <a:xfrm>
            <a:off x="294632" y="2374925"/>
            <a:ext cx="4032449" cy="800219"/>
          </a:xfrm>
          <a:prstGeom prst="rect">
            <a:avLst/>
          </a:prstGeom>
        </p:spPr>
        <p:txBody>
          <a:bodyPr wrap="square">
            <a:spAutoFit/>
          </a:bodyPr>
          <a:lstStyle/>
          <a:p>
            <a:r>
              <a:rPr lang="en-US" b="1" dirty="0" smtClean="0">
                <a:solidFill>
                  <a:srgbClr val="2D4076"/>
                </a:solidFill>
              </a:rPr>
              <a:t>Time series systems methods:</a:t>
            </a:r>
          </a:p>
          <a:p>
            <a:pPr marL="285750" indent="-285750">
              <a:buFont typeface="Arial" panose="020B0604020202020204" pitchFamily="34" charset="0"/>
              <a:buChar char="•"/>
            </a:pPr>
            <a:r>
              <a:rPr lang="en-US" sz="1400" dirty="0" smtClean="0">
                <a:solidFill>
                  <a:srgbClr val="2D4076"/>
                </a:solidFill>
              </a:rPr>
              <a:t>Regional in the Americas - UMD Methods </a:t>
            </a:r>
          </a:p>
          <a:p>
            <a:pPr marL="285750" indent="-285750">
              <a:buFont typeface="Arial" panose="020B0604020202020204" pitchFamily="34" charset="0"/>
              <a:buChar char="•"/>
            </a:pPr>
            <a:r>
              <a:rPr lang="en-US" sz="1400" dirty="0">
                <a:solidFill>
                  <a:srgbClr val="2D4076"/>
                </a:solidFill>
              </a:rPr>
              <a:t>P</a:t>
            </a:r>
            <a:r>
              <a:rPr lang="en-US" sz="1400" dirty="0" smtClean="0">
                <a:solidFill>
                  <a:srgbClr val="2D4076"/>
                </a:solidFill>
              </a:rPr>
              <a:t>eru, Colombia y Ecuador</a:t>
            </a:r>
          </a:p>
        </p:txBody>
      </p:sp>
      <p:sp>
        <p:nvSpPr>
          <p:cNvPr id="7" name="Rectangle 6"/>
          <p:cNvSpPr/>
          <p:nvPr/>
        </p:nvSpPr>
        <p:spPr>
          <a:xfrm>
            <a:off x="294632" y="3429000"/>
            <a:ext cx="4421384" cy="1908215"/>
          </a:xfrm>
          <a:prstGeom prst="rect">
            <a:avLst/>
          </a:prstGeom>
        </p:spPr>
        <p:txBody>
          <a:bodyPr wrap="square">
            <a:spAutoFit/>
          </a:bodyPr>
          <a:lstStyle/>
          <a:p>
            <a:r>
              <a:rPr lang="en-US" b="1" dirty="0">
                <a:solidFill>
                  <a:srgbClr val="2D4076"/>
                </a:solidFill>
              </a:rPr>
              <a:t>Early Warning Systems:</a:t>
            </a:r>
          </a:p>
          <a:p>
            <a:pPr marL="285750" indent="-285750">
              <a:buFont typeface="Arial" panose="020B0604020202020204" pitchFamily="34" charset="0"/>
              <a:buChar char="•"/>
            </a:pPr>
            <a:r>
              <a:rPr lang="en-US" sz="1400" dirty="0" smtClean="0">
                <a:solidFill>
                  <a:srgbClr val="2D4076"/>
                </a:solidFill>
              </a:rPr>
              <a:t>Forest </a:t>
            </a:r>
            <a:r>
              <a:rPr lang="en-US" sz="1400" dirty="0">
                <a:solidFill>
                  <a:srgbClr val="2D4076"/>
                </a:solidFill>
              </a:rPr>
              <a:t>Disturbances </a:t>
            </a:r>
            <a:r>
              <a:rPr lang="en-US" sz="1400" dirty="0" smtClean="0">
                <a:solidFill>
                  <a:srgbClr val="2D4076"/>
                </a:solidFill>
              </a:rPr>
              <a:t>– Regional in </a:t>
            </a:r>
            <a:r>
              <a:rPr lang="en-US" sz="1400" dirty="0" err="1">
                <a:solidFill>
                  <a:srgbClr val="2D4076"/>
                </a:solidFill>
              </a:rPr>
              <a:t>Latinoamerica</a:t>
            </a:r>
            <a:endParaRPr lang="en-US" sz="1400" dirty="0">
              <a:solidFill>
                <a:srgbClr val="2D4076"/>
              </a:solidFill>
            </a:endParaRPr>
          </a:p>
          <a:p>
            <a:pPr marL="742950" lvl="1" indent="-285750">
              <a:buFont typeface="Arial" panose="020B0604020202020204" pitchFamily="34" charset="0"/>
              <a:buChar char="•"/>
            </a:pPr>
            <a:r>
              <a:rPr lang="en-US" sz="1400" dirty="0">
                <a:solidFill>
                  <a:srgbClr val="2D4076"/>
                </a:solidFill>
              </a:rPr>
              <a:t>Deforestation </a:t>
            </a:r>
          </a:p>
          <a:p>
            <a:pPr marL="742950" lvl="1" indent="-285750">
              <a:buFont typeface="Arial" panose="020B0604020202020204" pitchFamily="34" charset="0"/>
              <a:buChar char="•"/>
            </a:pPr>
            <a:r>
              <a:rPr lang="en-US" sz="1400" dirty="0">
                <a:solidFill>
                  <a:srgbClr val="2D4076"/>
                </a:solidFill>
              </a:rPr>
              <a:t>Degradation </a:t>
            </a:r>
            <a:endParaRPr lang="en-US" sz="1400" dirty="0" smtClean="0">
              <a:solidFill>
                <a:srgbClr val="2D4076"/>
              </a:solidFill>
            </a:endParaRPr>
          </a:p>
          <a:p>
            <a:pPr marL="285750" indent="-285750">
              <a:buFont typeface="Arial" panose="020B0604020202020204" pitchFamily="34" charset="0"/>
              <a:buChar char="•"/>
            </a:pPr>
            <a:endParaRPr lang="en-US" sz="1400" dirty="0">
              <a:solidFill>
                <a:srgbClr val="2D4076"/>
              </a:solidFill>
            </a:endParaRPr>
          </a:p>
          <a:p>
            <a:r>
              <a:rPr lang="en-US" sz="1600" b="1" dirty="0" smtClean="0">
                <a:solidFill>
                  <a:srgbClr val="143084"/>
                </a:solidFill>
              </a:rPr>
              <a:t>Forest Degradation:</a:t>
            </a:r>
          </a:p>
          <a:p>
            <a:pPr marL="285750" indent="-285750">
              <a:buFont typeface="Arial" panose="020B0604020202020204" pitchFamily="34" charset="0"/>
              <a:buChar char="•"/>
            </a:pPr>
            <a:r>
              <a:rPr lang="en-US" sz="1400" dirty="0" smtClean="0">
                <a:solidFill>
                  <a:srgbClr val="2D4076"/>
                </a:solidFill>
              </a:rPr>
              <a:t>Regional in SE Asia</a:t>
            </a:r>
          </a:p>
          <a:p>
            <a:pPr marL="285750" indent="-285750">
              <a:buFont typeface="Arial" panose="020B0604020202020204" pitchFamily="34" charset="0"/>
              <a:buChar char="•"/>
            </a:pPr>
            <a:r>
              <a:rPr lang="en-US" sz="1400" dirty="0" smtClean="0">
                <a:solidFill>
                  <a:srgbClr val="2D4076"/>
                </a:solidFill>
              </a:rPr>
              <a:t>Regional in  </a:t>
            </a:r>
            <a:r>
              <a:rPr lang="en-US" sz="1400" dirty="0" err="1" smtClean="0">
                <a:solidFill>
                  <a:srgbClr val="2D4076"/>
                </a:solidFill>
              </a:rPr>
              <a:t>Latinoamerica</a:t>
            </a:r>
            <a:endParaRPr lang="en-US" sz="1400" dirty="0">
              <a:solidFill>
                <a:srgbClr val="2D4076"/>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1403854"/>
            <a:ext cx="2915816" cy="1942142"/>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3540485"/>
            <a:ext cx="2915816" cy="1931255"/>
          </a:xfrm>
          <a:prstGeom prst="rect">
            <a:avLst/>
          </a:prstGeom>
        </p:spPr>
      </p:pic>
    </p:spTree>
    <p:extLst>
      <p:ext uri="{BB962C8B-B14F-4D97-AF65-F5344CB8AC3E}">
        <p14:creationId xmlns:p14="http://schemas.microsoft.com/office/powerpoint/2010/main" val="4025920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826" t="44738" r="52226" b="51749"/>
          <a:stretch/>
        </p:blipFill>
        <p:spPr bwMode="auto">
          <a:xfrm>
            <a:off x="-8577" y="620688"/>
            <a:ext cx="9152578" cy="43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02" t="7133" r="66132" b="76865"/>
          <a:stretch/>
        </p:blipFill>
        <p:spPr bwMode="auto">
          <a:xfrm>
            <a:off x="107504" y="116632"/>
            <a:ext cx="817834" cy="39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stretch>
            <a:fillRect/>
          </a:stretch>
        </p:blipFill>
        <p:spPr>
          <a:xfrm>
            <a:off x="7452320" y="188640"/>
            <a:ext cx="1584176" cy="236237"/>
          </a:xfrm>
          <a:prstGeom prst="rect">
            <a:avLst/>
          </a:prstGeom>
        </p:spPr>
      </p:pic>
      <p:sp>
        <p:nvSpPr>
          <p:cNvPr id="2" name="Rectangle 1"/>
          <p:cNvSpPr/>
          <p:nvPr/>
        </p:nvSpPr>
        <p:spPr>
          <a:xfrm>
            <a:off x="1043608" y="143811"/>
            <a:ext cx="5886400" cy="369332"/>
          </a:xfrm>
          <a:prstGeom prst="rect">
            <a:avLst/>
          </a:prstGeom>
        </p:spPr>
        <p:txBody>
          <a:bodyPr wrap="square">
            <a:spAutoFit/>
          </a:bodyPr>
          <a:lstStyle/>
          <a:p>
            <a:r>
              <a:rPr lang="en-AU" b="1" dirty="0" smtClean="0">
                <a:solidFill>
                  <a:srgbClr val="2D4076"/>
                </a:solidFill>
              </a:rPr>
              <a:t>GFOI Planned Capacity Building based on the MGD </a:t>
            </a:r>
            <a:endParaRPr lang="en-AU" b="1" dirty="0">
              <a:solidFill>
                <a:srgbClr val="2D4076"/>
              </a:solidFill>
            </a:endParaRPr>
          </a:p>
        </p:txBody>
      </p:sp>
      <p:sp>
        <p:nvSpPr>
          <p:cNvPr id="3" name="Rectangle 2"/>
          <p:cNvSpPr/>
          <p:nvPr/>
        </p:nvSpPr>
        <p:spPr>
          <a:xfrm>
            <a:off x="294632" y="1574706"/>
            <a:ext cx="4017191" cy="2092881"/>
          </a:xfrm>
          <a:prstGeom prst="rect">
            <a:avLst/>
          </a:prstGeom>
        </p:spPr>
        <p:txBody>
          <a:bodyPr wrap="square">
            <a:spAutoFit/>
          </a:bodyPr>
          <a:lstStyle/>
          <a:p>
            <a:r>
              <a:rPr lang="en-US" b="1" dirty="0" smtClean="0">
                <a:solidFill>
                  <a:srgbClr val="2D4076"/>
                </a:solidFill>
              </a:rPr>
              <a:t>Accuracy Assessment :</a:t>
            </a:r>
          </a:p>
          <a:p>
            <a:pPr marL="285750" indent="-285750">
              <a:buFont typeface="Arial" panose="020B0604020202020204" pitchFamily="34" charset="0"/>
              <a:buChar char="•"/>
            </a:pPr>
            <a:r>
              <a:rPr lang="en-US" sz="1400" dirty="0" smtClean="0">
                <a:solidFill>
                  <a:srgbClr val="2D4076"/>
                </a:solidFill>
              </a:rPr>
              <a:t>Regional in SE Asia – Activity data</a:t>
            </a:r>
          </a:p>
          <a:p>
            <a:pPr marL="285750" indent="-285750">
              <a:buFont typeface="Arial" panose="020B0604020202020204" pitchFamily="34" charset="0"/>
              <a:buChar char="•"/>
            </a:pPr>
            <a:r>
              <a:rPr lang="en-US" sz="1400" dirty="0" smtClean="0">
                <a:solidFill>
                  <a:srgbClr val="2D4076"/>
                </a:solidFill>
              </a:rPr>
              <a:t>Regional in Central America – Activity data</a:t>
            </a:r>
          </a:p>
          <a:p>
            <a:pPr marL="285750" indent="-285750">
              <a:buFont typeface="Arial" panose="020B0604020202020204" pitchFamily="34" charset="0"/>
              <a:buChar char="•"/>
            </a:pPr>
            <a:r>
              <a:rPr lang="en-US" sz="1400" dirty="0" smtClean="0">
                <a:solidFill>
                  <a:srgbClr val="2D4076"/>
                </a:solidFill>
              </a:rPr>
              <a:t>Honduras</a:t>
            </a:r>
          </a:p>
          <a:p>
            <a:pPr marL="285750" indent="-285750">
              <a:buFont typeface="Arial" panose="020B0604020202020204" pitchFamily="34" charset="0"/>
              <a:buChar char="•"/>
            </a:pPr>
            <a:r>
              <a:rPr lang="en-US" sz="1400" dirty="0" smtClean="0">
                <a:solidFill>
                  <a:srgbClr val="2D4076"/>
                </a:solidFill>
              </a:rPr>
              <a:t>Vietnam for LULC maps</a:t>
            </a:r>
          </a:p>
          <a:p>
            <a:pPr marL="285750" indent="-285750">
              <a:buFont typeface="Arial" panose="020B0604020202020204" pitchFamily="34" charset="0"/>
              <a:buChar char="•"/>
            </a:pPr>
            <a:r>
              <a:rPr lang="en-US" sz="1400" dirty="0" smtClean="0">
                <a:solidFill>
                  <a:srgbClr val="2D4076"/>
                </a:solidFill>
              </a:rPr>
              <a:t>Nepal</a:t>
            </a:r>
            <a:endParaRPr lang="en-US" sz="1400" dirty="0">
              <a:solidFill>
                <a:srgbClr val="2D4076"/>
              </a:solidFill>
            </a:endParaRPr>
          </a:p>
          <a:p>
            <a:pPr marL="285750" indent="-285750">
              <a:buFont typeface="Arial" panose="020B0604020202020204" pitchFamily="34" charset="0"/>
              <a:buChar char="•"/>
            </a:pPr>
            <a:r>
              <a:rPr lang="en-US" sz="1400" dirty="0">
                <a:solidFill>
                  <a:srgbClr val="2D4076"/>
                </a:solidFill>
              </a:rPr>
              <a:t>Philippines with combination of ground based data validation</a:t>
            </a:r>
          </a:p>
          <a:p>
            <a:pPr marL="285750" indent="-285750">
              <a:buFont typeface="Arial" panose="020B0604020202020204" pitchFamily="34" charset="0"/>
              <a:buChar char="•"/>
            </a:pPr>
            <a:endParaRPr lang="en-US" sz="1400" dirty="0">
              <a:solidFill>
                <a:srgbClr val="2D4076"/>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2295" y="6038152"/>
            <a:ext cx="1852042" cy="667768"/>
          </a:xfrm>
          <a:prstGeom prst="rect">
            <a:avLst/>
          </a:prstGeom>
        </p:spPr>
      </p:pic>
      <p:sp>
        <p:nvSpPr>
          <p:cNvPr id="11" name="Rectangle 10"/>
          <p:cNvSpPr/>
          <p:nvPr/>
        </p:nvSpPr>
        <p:spPr>
          <a:xfrm>
            <a:off x="294632" y="3706898"/>
            <a:ext cx="4032449" cy="1661993"/>
          </a:xfrm>
          <a:prstGeom prst="rect">
            <a:avLst/>
          </a:prstGeom>
        </p:spPr>
        <p:txBody>
          <a:bodyPr wrap="square">
            <a:spAutoFit/>
          </a:bodyPr>
          <a:lstStyle/>
          <a:p>
            <a:r>
              <a:rPr lang="en-US" b="1" dirty="0" smtClean="0">
                <a:solidFill>
                  <a:srgbClr val="2D4076"/>
                </a:solidFill>
              </a:rPr>
              <a:t>Time series systems methods:</a:t>
            </a:r>
          </a:p>
          <a:p>
            <a:pPr marL="285750" indent="-285750">
              <a:buFont typeface="Arial" panose="020B0604020202020204" pitchFamily="34" charset="0"/>
              <a:buChar char="•"/>
            </a:pPr>
            <a:r>
              <a:rPr lang="en-US" sz="1400" dirty="0" smtClean="0">
                <a:solidFill>
                  <a:srgbClr val="2D4076"/>
                </a:solidFill>
              </a:rPr>
              <a:t>Regional in Central Africa</a:t>
            </a:r>
            <a:endParaRPr lang="en-US" sz="1400" dirty="0">
              <a:solidFill>
                <a:srgbClr val="2D4076"/>
              </a:solidFill>
            </a:endParaRPr>
          </a:p>
          <a:p>
            <a:pPr marL="285750" indent="-285750">
              <a:buFont typeface="Arial" panose="020B0604020202020204" pitchFamily="34" charset="0"/>
              <a:buChar char="•"/>
            </a:pPr>
            <a:r>
              <a:rPr lang="en-US" sz="1400" dirty="0" smtClean="0">
                <a:solidFill>
                  <a:srgbClr val="2D4076"/>
                </a:solidFill>
              </a:rPr>
              <a:t>Regional in the Americas - UMD Methods </a:t>
            </a:r>
          </a:p>
          <a:p>
            <a:pPr marL="285750" indent="-285750">
              <a:buFont typeface="Arial" panose="020B0604020202020204" pitchFamily="34" charset="0"/>
              <a:buChar char="•"/>
            </a:pPr>
            <a:r>
              <a:rPr lang="en-US" sz="1400" dirty="0">
                <a:solidFill>
                  <a:srgbClr val="2D4076"/>
                </a:solidFill>
              </a:rPr>
              <a:t>P</a:t>
            </a:r>
            <a:r>
              <a:rPr lang="en-US" sz="1400" dirty="0" smtClean="0">
                <a:solidFill>
                  <a:srgbClr val="2D4076"/>
                </a:solidFill>
              </a:rPr>
              <a:t>eru, Colombia y Ecuador</a:t>
            </a:r>
          </a:p>
          <a:p>
            <a:pPr marL="285750" indent="-285750">
              <a:buFont typeface="Arial" panose="020B0604020202020204" pitchFamily="34" charset="0"/>
              <a:buChar char="•"/>
            </a:pPr>
            <a:r>
              <a:rPr lang="en-US" sz="1400" dirty="0" smtClean="0">
                <a:solidFill>
                  <a:srgbClr val="2D4076"/>
                </a:solidFill>
              </a:rPr>
              <a:t>Regional in Central America</a:t>
            </a:r>
          </a:p>
          <a:p>
            <a:pPr marL="285750" indent="-285750">
              <a:buFont typeface="Arial" panose="020B0604020202020204" pitchFamily="34" charset="0"/>
              <a:buChar char="•"/>
            </a:pPr>
            <a:r>
              <a:rPr lang="en-US" sz="1400" dirty="0" smtClean="0">
                <a:solidFill>
                  <a:srgbClr val="2D4076"/>
                </a:solidFill>
              </a:rPr>
              <a:t>BU Methodology in Thailand</a:t>
            </a:r>
          </a:p>
          <a:p>
            <a:pPr marL="285750" indent="-285750">
              <a:buFont typeface="Arial" panose="020B0604020202020204" pitchFamily="34" charset="0"/>
              <a:buChar char="•"/>
            </a:pPr>
            <a:endParaRPr lang="en-US" sz="1400" dirty="0">
              <a:solidFill>
                <a:srgbClr val="2D4076"/>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6016" y="1574706"/>
            <a:ext cx="2843808" cy="2132192"/>
          </a:xfrm>
          <a:prstGeom prst="rect">
            <a:avLst/>
          </a:prstGeom>
        </p:spPr>
      </p:pic>
      <p:sp>
        <p:nvSpPr>
          <p:cNvPr id="7" name="Rectangle 6"/>
          <p:cNvSpPr/>
          <p:nvPr/>
        </p:nvSpPr>
        <p:spPr>
          <a:xfrm>
            <a:off x="4716016" y="3964842"/>
            <a:ext cx="4427984" cy="1938992"/>
          </a:xfrm>
          <a:prstGeom prst="rect">
            <a:avLst/>
          </a:prstGeom>
        </p:spPr>
        <p:txBody>
          <a:bodyPr wrap="square">
            <a:spAutoFit/>
          </a:bodyPr>
          <a:lstStyle/>
          <a:p>
            <a:r>
              <a:rPr lang="en-US" b="1" dirty="0">
                <a:solidFill>
                  <a:srgbClr val="2D4076"/>
                </a:solidFill>
              </a:rPr>
              <a:t>Early Warning Systems:</a:t>
            </a:r>
          </a:p>
          <a:p>
            <a:pPr marL="285750" indent="-285750">
              <a:buFont typeface="Arial" panose="020B0604020202020204" pitchFamily="34" charset="0"/>
              <a:buChar char="•"/>
            </a:pPr>
            <a:r>
              <a:rPr lang="en-US" sz="1400" dirty="0" smtClean="0">
                <a:solidFill>
                  <a:srgbClr val="2D4076"/>
                </a:solidFill>
              </a:rPr>
              <a:t>Forest </a:t>
            </a:r>
            <a:r>
              <a:rPr lang="en-US" sz="1400" dirty="0">
                <a:solidFill>
                  <a:srgbClr val="2D4076"/>
                </a:solidFill>
              </a:rPr>
              <a:t>Disturbances </a:t>
            </a:r>
            <a:r>
              <a:rPr lang="en-US" sz="1400" dirty="0" smtClean="0">
                <a:solidFill>
                  <a:srgbClr val="2D4076"/>
                </a:solidFill>
              </a:rPr>
              <a:t>– Regional in </a:t>
            </a:r>
            <a:r>
              <a:rPr lang="en-US" sz="1400" dirty="0" err="1">
                <a:solidFill>
                  <a:srgbClr val="2D4076"/>
                </a:solidFill>
              </a:rPr>
              <a:t>Latinoamerica</a:t>
            </a:r>
            <a:endParaRPr lang="en-US" sz="1400" dirty="0">
              <a:solidFill>
                <a:srgbClr val="2D4076"/>
              </a:solidFill>
            </a:endParaRPr>
          </a:p>
          <a:p>
            <a:pPr marL="742950" lvl="1" indent="-285750">
              <a:buFont typeface="Arial" panose="020B0604020202020204" pitchFamily="34" charset="0"/>
              <a:buChar char="•"/>
            </a:pPr>
            <a:r>
              <a:rPr lang="en-US" sz="1400" dirty="0">
                <a:solidFill>
                  <a:srgbClr val="2D4076"/>
                </a:solidFill>
              </a:rPr>
              <a:t>Deforestation </a:t>
            </a:r>
          </a:p>
          <a:p>
            <a:pPr marL="742950" lvl="1" indent="-285750">
              <a:buFont typeface="Arial" panose="020B0604020202020204" pitchFamily="34" charset="0"/>
              <a:buChar char="•"/>
            </a:pPr>
            <a:r>
              <a:rPr lang="en-US" sz="1400" dirty="0">
                <a:solidFill>
                  <a:srgbClr val="2D4076"/>
                </a:solidFill>
              </a:rPr>
              <a:t>Degradation </a:t>
            </a:r>
            <a:endParaRPr lang="en-US" sz="1400" dirty="0" smtClean="0">
              <a:solidFill>
                <a:srgbClr val="2D4076"/>
              </a:solidFill>
            </a:endParaRPr>
          </a:p>
          <a:p>
            <a:pPr marL="285750" indent="-285750">
              <a:buFont typeface="Arial" panose="020B0604020202020204" pitchFamily="34" charset="0"/>
              <a:buChar char="•"/>
            </a:pPr>
            <a:r>
              <a:rPr lang="en-US" sz="1400" dirty="0" smtClean="0">
                <a:solidFill>
                  <a:srgbClr val="2D4076"/>
                </a:solidFill>
              </a:rPr>
              <a:t>Regional in Central Africa</a:t>
            </a:r>
          </a:p>
          <a:p>
            <a:pPr marL="285750" indent="-285750">
              <a:buFont typeface="Arial" panose="020B0604020202020204" pitchFamily="34" charset="0"/>
              <a:buChar char="•"/>
            </a:pPr>
            <a:endParaRPr lang="en-US" sz="1400" dirty="0">
              <a:solidFill>
                <a:srgbClr val="2D4076"/>
              </a:solidFill>
            </a:endParaRPr>
          </a:p>
          <a:p>
            <a:r>
              <a:rPr lang="en-US" sz="1600" b="1" dirty="0" smtClean="0">
                <a:solidFill>
                  <a:srgbClr val="143084"/>
                </a:solidFill>
              </a:rPr>
              <a:t>Forest Degradation:</a:t>
            </a:r>
          </a:p>
          <a:p>
            <a:pPr marL="285750" indent="-285750">
              <a:buFont typeface="Arial" panose="020B0604020202020204" pitchFamily="34" charset="0"/>
              <a:buChar char="•"/>
            </a:pPr>
            <a:r>
              <a:rPr lang="en-US" sz="1400" dirty="0" smtClean="0">
                <a:solidFill>
                  <a:srgbClr val="2D4076"/>
                </a:solidFill>
              </a:rPr>
              <a:t>Regional in SE Asia, </a:t>
            </a:r>
            <a:r>
              <a:rPr lang="en-US" sz="1400" dirty="0" err="1" smtClean="0">
                <a:solidFill>
                  <a:srgbClr val="2D4076"/>
                </a:solidFill>
              </a:rPr>
              <a:t>Latinoamerica</a:t>
            </a:r>
            <a:endParaRPr lang="en-US" sz="1400" dirty="0">
              <a:solidFill>
                <a:srgbClr val="2D4076"/>
              </a:solidFill>
            </a:endParaRPr>
          </a:p>
        </p:txBody>
      </p:sp>
    </p:spTree>
    <p:extLst>
      <p:ext uri="{BB962C8B-B14F-4D97-AF65-F5344CB8AC3E}">
        <p14:creationId xmlns:p14="http://schemas.microsoft.com/office/powerpoint/2010/main" val="348302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26" t="44738" r="52226" b="51749"/>
          <a:stretch/>
        </p:blipFill>
        <p:spPr bwMode="auto">
          <a:xfrm>
            <a:off x="-8577" y="620688"/>
            <a:ext cx="9152578" cy="43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02" t="7133" r="66132" b="76865"/>
          <a:stretch/>
        </p:blipFill>
        <p:spPr bwMode="auto">
          <a:xfrm>
            <a:off x="107504" y="116632"/>
            <a:ext cx="817834" cy="39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2" name="TextBox 11"/>
          <p:cNvSpPr txBox="1"/>
          <p:nvPr/>
        </p:nvSpPr>
        <p:spPr>
          <a:xfrm>
            <a:off x="1259632" y="59130"/>
            <a:ext cx="6048672"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AU" sz="2400" b="1" dirty="0" smtClean="0">
                <a:solidFill>
                  <a:srgbClr val="2A542B"/>
                </a:solidFill>
              </a:rPr>
              <a:t>Example of GFOI Regional Activity</a:t>
            </a:r>
            <a:endParaRPr lang="en-AU" sz="2400" b="1" dirty="0">
              <a:solidFill>
                <a:srgbClr val="2A542B"/>
              </a:solidFill>
            </a:endParaRPr>
          </a:p>
        </p:txBody>
      </p:sp>
      <p:sp>
        <p:nvSpPr>
          <p:cNvPr id="13" name="TextBox 12"/>
          <p:cNvSpPr txBox="1"/>
          <p:nvPr/>
        </p:nvSpPr>
        <p:spPr>
          <a:xfrm>
            <a:off x="323528" y="1268760"/>
            <a:ext cx="8640960" cy="369332"/>
          </a:xfrm>
          <a:prstGeom prst="rect">
            <a:avLst/>
          </a:prstGeom>
          <a:solidFill>
            <a:schemeClr val="bg1"/>
          </a:solidFill>
          <a:ln>
            <a:solidFill>
              <a:schemeClr val="bg1"/>
            </a:solidFill>
          </a:ln>
          <a:effectLst/>
        </p:spPr>
        <p:txBody>
          <a:bodyPr wrap="square" rtlCol="0">
            <a:spAutoFit/>
          </a:bodyPr>
          <a:lstStyle/>
          <a:p>
            <a:pPr algn="ctr"/>
            <a:r>
              <a:rPr lang="en-US" b="1" dirty="0" smtClean="0">
                <a:solidFill>
                  <a:srgbClr val="143084"/>
                </a:solidFill>
              </a:rPr>
              <a:t>Working with Universities for capacity building</a:t>
            </a:r>
            <a:endParaRPr lang="en-AU" b="1" dirty="0">
              <a:solidFill>
                <a:srgbClr val="143084"/>
              </a:solidFill>
            </a:endParaRPr>
          </a:p>
        </p:txBody>
      </p:sp>
      <p:sp>
        <p:nvSpPr>
          <p:cNvPr id="2" name="Rectangle 1"/>
          <p:cNvSpPr/>
          <p:nvPr/>
        </p:nvSpPr>
        <p:spPr>
          <a:xfrm>
            <a:off x="395536" y="1772816"/>
            <a:ext cx="4752528" cy="1477328"/>
          </a:xfrm>
          <a:prstGeom prst="rect">
            <a:avLst/>
          </a:prstGeom>
        </p:spPr>
        <p:txBody>
          <a:bodyPr wrap="square">
            <a:spAutoFit/>
          </a:bodyPr>
          <a:lstStyle/>
          <a:p>
            <a:endParaRPr lang="en-US" dirty="0" smtClean="0"/>
          </a:p>
          <a:p>
            <a:r>
              <a:rPr lang="en-US" dirty="0">
                <a:solidFill>
                  <a:srgbClr val="143084"/>
                </a:solidFill>
              </a:rPr>
              <a:t>Agencies involved: USGS, USFS, and EPA</a:t>
            </a:r>
          </a:p>
          <a:p>
            <a:r>
              <a:rPr lang="en-US" dirty="0">
                <a:solidFill>
                  <a:srgbClr val="143084"/>
                </a:solidFill>
              </a:rPr>
              <a:t>Countries: Colombia, Ecuador and Peru</a:t>
            </a:r>
          </a:p>
          <a:p>
            <a:r>
              <a:rPr lang="en-US" dirty="0"/>
              <a:t> </a:t>
            </a:r>
          </a:p>
          <a:p>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270" y="6086954"/>
            <a:ext cx="1852042" cy="667768"/>
          </a:xfrm>
          <a:prstGeom prst="rect">
            <a:avLst/>
          </a:prstGeom>
        </p:spPr>
      </p:pic>
      <p:sp>
        <p:nvSpPr>
          <p:cNvPr id="3" name="TextBox 2"/>
          <p:cNvSpPr txBox="1"/>
          <p:nvPr/>
        </p:nvSpPr>
        <p:spPr>
          <a:xfrm>
            <a:off x="4923017" y="4293096"/>
            <a:ext cx="4113480" cy="1200329"/>
          </a:xfrm>
          <a:prstGeom prst="rect">
            <a:avLst/>
          </a:prstGeom>
          <a:noFill/>
        </p:spPr>
        <p:txBody>
          <a:bodyPr wrap="square" rtlCol="0">
            <a:spAutoFit/>
          </a:bodyPr>
          <a:lstStyle/>
          <a:p>
            <a:pPr marL="285750" indent="-285750">
              <a:buFont typeface="Arial" pitchFamily="34" charset="0"/>
              <a:buChar char="•"/>
            </a:pPr>
            <a:r>
              <a:rPr lang="en-US" dirty="0">
                <a:solidFill>
                  <a:srgbClr val="143084"/>
                </a:solidFill>
              </a:rPr>
              <a:t>Forest change maps </a:t>
            </a:r>
          </a:p>
          <a:p>
            <a:pPr marL="285750" indent="-285750">
              <a:buFont typeface="Arial" pitchFamily="34" charset="0"/>
              <a:buChar char="•"/>
            </a:pPr>
            <a:r>
              <a:rPr lang="en-US" dirty="0">
                <a:solidFill>
                  <a:srgbClr val="143084"/>
                </a:solidFill>
              </a:rPr>
              <a:t>Six IPCC land cover classes map</a:t>
            </a:r>
          </a:p>
          <a:p>
            <a:pPr marL="285750" indent="-285750">
              <a:buFont typeface="Arial" pitchFamily="34" charset="0"/>
              <a:buChar char="•"/>
            </a:pPr>
            <a:r>
              <a:rPr lang="en-US" dirty="0">
                <a:solidFill>
                  <a:srgbClr val="143084"/>
                </a:solidFill>
              </a:rPr>
              <a:t>Accuracy assessment and validation of maps</a:t>
            </a:r>
          </a:p>
        </p:txBody>
      </p:sp>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388" y="1988840"/>
            <a:ext cx="2879599" cy="1805703"/>
          </a:xfrm>
          <a:prstGeom prst="rect">
            <a:avLst/>
          </a:prstGeom>
          <a:ln/>
          <a:extLst/>
        </p:spPr>
        <p:style>
          <a:lnRef idx="1">
            <a:schemeClr val="accent3"/>
          </a:lnRef>
          <a:fillRef idx="2">
            <a:schemeClr val="accent3"/>
          </a:fillRef>
          <a:effectRef idx="1">
            <a:schemeClr val="accent3"/>
          </a:effectRef>
          <a:fontRef idx="minor">
            <a:schemeClr val="dk1"/>
          </a:fontRef>
        </p:style>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5492" y="6024738"/>
            <a:ext cx="1146937" cy="514395"/>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1840" y="5881886"/>
            <a:ext cx="800100" cy="800100"/>
          </a:xfrm>
          <a:prstGeom prst="rect">
            <a:avLst/>
          </a:prstGeom>
        </p:spPr>
      </p:pic>
      <p:pic>
        <p:nvPicPr>
          <p:cNvPr id="18" name="Picture 2"/>
          <p:cNvPicPr>
            <a:picLocks noChangeAspect="1" noChangeArrowheads="1"/>
          </p:cNvPicPr>
          <p:nvPr/>
        </p:nvPicPr>
        <p:blipFill>
          <a:blip r:embed="rId9" cstate="print"/>
          <a:srcRect/>
          <a:stretch>
            <a:fillRect/>
          </a:stretch>
        </p:blipFill>
        <p:spPr bwMode="auto">
          <a:xfrm>
            <a:off x="5004048" y="1750492"/>
            <a:ext cx="1531274" cy="2247714"/>
          </a:xfrm>
          <a:prstGeom prst="rect">
            <a:avLst/>
          </a:prstGeom>
          <a:noFill/>
          <a:ln w="9525">
            <a:solidFill>
              <a:schemeClr val="tx1"/>
            </a:solidFill>
            <a:miter lim="800000"/>
            <a:headEnd/>
            <a:tailEnd/>
          </a:ln>
        </p:spPr>
      </p:pic>
      <p:pic>
        <p:nvPicPr>
          <p:cNvPr id="19" name="Imagen 3"/>
          <p:cNvPicPr>
            <a:picLocks noChangeAspect="1"/>
          </p:cNvPicPr>
          <p:nvPr/>
        </p:nvPicPr>
        <p:blipFill>
          <a:blip r:embed="rId10"/>
          <a:stretch>
            <a:fillRect/>
          </a:stretch>
        </p:blipFill>
        <p:spPr>
          <a:xfrm>
            <a:off x="225617" y="3305476"/>
            <a:ext cx="4503343" cy="1975239"/>
          </a:xfrm>
          <a:prstGeom prst="rect">
            <a:avLst/>
          </a:prstGeom>
        </p:spPr>
      </p:pic>
    </p:spTree>
    <p:extLst>
      <p:ext uri="{BB962C8B-B14F-4D97-AF65-F5344CB8AC3E}">
        <p14:creationId xmlns:p14="http://schemas.microsoft.com/office/powerpoint/2010/main" val="2002685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26" t="44738" r="52226" b="51749"/>
          <a:stretch/>
        </p:blipFill>
        <p:spPr bwMode="auto">
          <a:xfrm>
            <a:off x="-8577" y="620688"/>
            <a:ext cx="9152578" cy="43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02" t="7133" r="66132" b="76865"/>
          <a:stretch/>
        </p:blipFill>
        <p:spPr bwMode="auto">
          <a:xfrm>
            <a:off x="107504" y="116632"/>
            <a:ext cx="817834" cy="39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2" name="TextBox 11"/>
          <p:cNvSpPr txBox="1"/>
          <p:nvPr/>
        </p:nvSpPr>
        <p:spPr>
          <a:xfrm>
            <a:off x="1259632" y="59130"/>
            <a:ext cx="6048672"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AU" sz="2400" b="1" dirty="0" smtClean="0">
                <a:solidFill>
                  <a:srgbClr val="2A542B"/>
                </a:solidFill>
              </a:rPr>
              <a:t>Example of GFOI Regional Workshop </a:t>
            </a:r>
            <a:endParaRPr lang="en-AU" sz="2400" b="1" dirty="0">
              <a:solidFill>
                <a:srgbClr val="2A542B"/>
              </a:solidFill>
            </a:endParaRPr>
          </a:p>
        </p:txBody>
      </p:sp>
      <p:sp>
        <p:nvSpPr>
          <p:cNvPr id="13" name="TextBox 12"/>
          <p:cNvSpPr txBox="1"/>
          <p:nvPr/>
        </p:nvSpPr>
        <p:spPr>
          <a:xfrm>
            <a:off x="323528" y="1268760"/>
            <a:ext cx="8640960" cy="646331"/>
          </a:xfrm>
          <a:prstGeom prst="rect">
            <a:avLst/>
          </a:prstGeom>
          <a:solidFill>
            <a:schemeClr val="bg1"/>
          </a:solidFill>
          <a:ln>
            <a:solidFill>
              <a:schemeClr val="bg1"/>
            </a:solidFill>
          </a:ln>
          <a:effectLst/>
        </p:spPr>
        <p:txBody>
          <a:bodyPr wrap="square" rtlCol="0">
            <a:spAutoFit/>
          </a:bodyPr>
          <a:lstStyle/>
          <a:p>
            <a:pPr algn="ctr"/>
            <a:r>
              <a:rPr lang="en-AU" b="1" dirty="0" smtClean="0">
                <a:solidFill>
                  <a:srgbClr val="143084"/>
                </a:solidFill>
              </a:rPr>
              <a:t>11</a:t>
            </a:r>
            <a:r>
              <a:rPr lang="en-AU" b="1" baseline="30000" dirty="0" smtClean="0">
                <a:solidFill>
                  <a:srgbClr val="143084"/>
                </a:solidFill>
              </a:rPr>
              <a:t>Th</a:t>
            </a:r>
            <a:r>
              <a:rPr lang="en-AU" b="1" dirty="0" smtClean="0">
                <a:solidFill>
                  <a:srgbClr val="143084"/>
                </a:solidFill>
              </a:rPr>
              <a:t> GFOI Capacity Building Workshop – Accuracy Assessment of Activity Data (Bogota – Colombia, Sep 2014)</a:t>
            </a:r>
            <a:endParaRPr lang="en-AU" b="1" dirty="0">
              <a:solidFill>
                <a:srgbClr val="143084"/>
              </a:solidFill>
            </a:endParaRPr>
          </a:p>
        </p:txBody>
      </p:sp>
      <p:sp>
        <p:nvSpPr>
          <p:cNvPr id="11" name="Rectangle 10"/>
          <p:cNvSpPr/>
          <p:nvPr/>
        </p:nvSpPr>
        <p:spPr>
          <a:xfrm>
            <a:off x="107504" y="6372036"/>
            <a:ext cx="8903200" cy="369332"/>
          </a:xfrm>
          <a:prstGeom prst="rect">
            <a:avLst/>
          </a:prstGeom>
        </p:spPr>
        <p:txBody>
          <a:bodyPr wrap="square">
            <a:spAutoFit/>
          </a:bodyPr>
          <a:lstStyle/>
          <a:p>
            <a:pPr algn="r"/>
            <a:r>
              <a:rPr lang="en-AU" b="1" dirty="0" err="1" smtClean="0">
                <a:solidFill>
                  <a:srgbClr val="2A542B"/>
                </a:solidFill>
              </a:rPr>
              <a:t>www.gfoi.org</a:t>
            </a:r>
            <a:endParaRPr lang="en-AU" b="1" dirty="0">
              <a:solidFill>
                <a:srgbClr val="2A542B"/>
              </a:solidFill>
            </a:endParaRPr>
          </a:p>
        </p:txBody>
      </p:sp>
      <p:pic>
        <p:nvPicPr>
          <p:cNvPr id="2050" name="Picture 2" descr="https://lh5.googleusercontent.com/-Q_bQSYzTRk8/VCmnQt69ktI/AAAAAAAAHiQ/E7cBGWH5Kyo/s1024/COCOS%2520-%2520WIN_20140923_1018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2056936"/>
            <a:ext cx="2736304" cy="1825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1772816"/>
            <a:ext cx="4752528" cy="2431435"/>
          </a:xfrm>
          <a:prstGeom prst="rect">
            <a:avLst/>
          </a:prstGeom>
        </p:spPr>
        <p:txBody>
          <a:bodyPr wrap="square">
            <a:spAutoFit/>
          </a:bodyPr>
          <a:lstStyle/>
          <a:p>
            <a:endParaRPr lang="en-US" dirty="0" smtClean="0"/>
          </a:p>
          <a:p>
            <a:r>
              <a:rPr lang="en-US" b="1" dirty="0" smtClean="0">
                <a:solidFill>
                  <a:srgbClr val="143084"/>
                </a:solidFill>
              </a:rPr>
              <a:t>Objectives</a:t>
            </a:r>
            <a:r>
              <a:rPr lang="en-US" b="1" dirty="0" smtClean="0"/>
              <a:t>:</a:t>
            </a:r>
          </a:p>
          <a:p>
            <a:pPr marL="285750" indent="-285750">
              <a:buFont typeface="Arial" panose="020B0604020202020204" pitchFamily="34" charset="0"/>
              <a:buChar char="•"/>
            </a:pPr>
            <a:r>
              <a:rPr lang="en-US" sz="1400" dirty="0" smtClean="0">
                <a:solidFill>
                  <a:srgbClr val="143084"/>
                </a:solidFill>
              </a:rPr>
              <a:t>Review of the stratified </a:t>
            </a:r>
            <a:r>
              <a:rPr lang="en-US" sz="1400" dirty="0">
                <a:solidFill>
                  <a:srgbClr val="143084"/>
                </a:solidFill>
              </a:rPr>
              <a:t>e</a:t>
            </a:r>
            <a:r>
              <a:rPr lang="en-US" sz="1400" dirty="0" smtClean="0">
                <a:solidFill>
                  <a:srgbClr val="143084"/>
                </a:solidFill>
              </a:rPr>
              <a:t>stimation </a:t>
            </a:r>
            <a:r>
              <a:rPr lang="en-US" sz="1400" dirty="0">
                <a:solidFill>
                  <a:srgbClr val="143084"/>
                </a:solidFill>
              </a:rPr>
              <a:t>of </a:t>
            </a:r>
            <a:r>
              <a:rPr lang="en-US" sz="1400" dirty="0" smtClean="0">
                <a:solidFill>
                  <a:srgbClr val="143084"/>
                </a:solidFill>
              </a:rPr>
              <a:t>accuracy </a:t>
            </a:r>
            <a:r>
              <a:rPr lang="en-US" sz="1400" dirty="0">
                <a:solidFill>
                  <a:srgbClr val="143084"/>
                </a:solidFill>
              </a:rPr>
              <a:t>and a</a:t>
            </a:r>
            <a:r>
              <a:rPr lang="en-US" sz="1400" dirty="0" smtClean="0">
                <a:solidFill>
                  <a:srgbClr val="143084"/>
                </a:solidFill>
              </a:rPr>
              <a:t>rea</a:t>
            </a:r>
          </a:p>
          <a:p>
            <a:pPr marL="285750" indent="-285750">
              <a:buFont typeface="Arial" panose="020B0604020202020204" pitchFamily="34" charset="0"/>
              <a:buChar char="•"/>
            </a:pPr>
            <a:r>
              <a:rPr lang="en-US" sz="1400" dirty="0" smtClean="0">
                <a:solidFill>
                  <a:srgbClr val="143084"/>
                </a:solidFill>
              </a:rPr>
              <a:t>Review of the fundamental </a:t>
            </a:r>
            <a:r>
              <a:rPr lang="en-US" sz="1400" dirty="0">
                <a:solidFill>
                  <a:srgbClr val="143084"/>
                </a:solidFill>
              </a:rPr>
              <a:t>p</a:t>
            </a:r>
            <a:r>
              <a:rPr lang="en-US" sz="1400" dirty="0" smtClean="0">
                <a:solidFill>
                  <a:srgbClr val="143084"/>
                </a:solidFill>
              </a:rPr>
              <a:t>rinciples </a:t>
            </a:r>
            <a:r>
              <a:rPr lang="en-US" sz="1400" dirty="0">
                <a:solidFill>
                  <a:srgbClr val="143084"/>
                </a:solidFill>
              </a:rPr>
              <a:t>of </a:t>
            </a:r>
            <a:r>
              <a:rPr lang="en-US" sz="1400" dirty="0" smtClean="0">
                <a:solidFill>
                  <a:srgbClr val="143084"/>
                </a:solidFill>
              </a:rPr>
              <a:t>design </a:t>
            </a:r>
            <a:r>
              <a:rPr lang="en-US" sz="1400" dirty="0">
                <a:solidFill>
                  <a:srgbClr val="143084"/>
                </a:solidFill>
              </a:rPr>
              <a:t>and </a:t>
            </a:r>
            <a:r>
              <a:rPr lang="en-US" sz="1400" dirty="0" smtClean="0">
                <a:solidFill>
                  <a:srgbClr val="143084"/>
                </a:solidFill>
              </a:rPr>
              <a:t>analysis </a:t>
            </a:r>
            <a:r>
              <a:rPr lang="en-US" sz="1400" dirty="0">
                <a:solidFill>
                  <a:srgbClr val="143084"/>
                </a:solidFill>
              </a:rPr>
              <a:t>for </a:t>
            </a:r>
            <a:r>
              <a:rPr lang="en-US" sz="1400" dirty="0" smtClean="0">
                <a:solidFill>
                  <a:srgbClr val="143084"/>
                </a:solidFill>
              </a:rPr>
              <a:t>map </a:t>
            </a:r>
            <a:r>
              <a:rPr lang="en-US" sz="1400" dirty="0">
                <a:solidFill>
                  <a:srgbClr val="143084"/>
                </a:solidFill>
              </a:rPr>
              <a:t>a</a:t>
            </a:r>
            <a:r>
              <a:rPr lang="en-US" sz="1400" dirty="0" smtClean="0">
                <a:solidFill>
                  <a:srgbClr val="143084"/>
                </a:solidFill>
              </a:rPr>
              <a:t>ccuracy </a:t>
            </a:r>
            <a:r>
              <a:rPr lang="en-US" sz="1400" dirty="0">
                <a:solidFill>
                  <a:srgbClr val="143084"/>
                </a:solidFill>
              </a:rPr>
              <a:t>a</a:t>
            </a:r>
            <a:r>
              <a:rPr lang="en-US" sz="1400" dirty="0" smtClean="0">
                <a:solidFill>
                  <a:srgbClr val="143084"/>
                </a:solidFill>
              </a:rPr>
              <a:t>ssessment</a:t>
            </a:r>
          </a:p>
          <a:p>
            <a:pPr marL="285750" indent="-285750">
              <a:buFont typeface="Arial" panose="020B0604020202020204" pitchFamily="34" charset="0"/>
              <a:buChar char="•"/>
            </a:pPr>
            <a:r>
              <a:rPr lang="en-US" sz="1400" dirty="0" smtClean="0">
                <a:solidFill>
                  <a:srgbClr val="143084"/>
                </a:solidFill>
              </a:rPr>
              <a:t>Discussion of accuracy </a:t>
            </a:r>
            <a:r>
              <a:rPr lang="en-US" sz="1400" dirty="0">
                <a:solidFill>
                  <a:srgbClr val="143084"/>
                </a:solidFill>
              </a:rPr>
              <a:t>e</a:t>
            </a:r>
            <a:r>
              <a:rPr lang="en-US" sz="1400" dirty="0" smtClean="0">
                <a:solidFill>
                  <a:srgbClr val="143084"/>
                </a:solidFill>
              </a:rPr>
              <a:t>stimation </a:t>
            </a:r>
            <a:r>
              <a:rPr lang="en-US" sz="1400" dirty="0">
                <a:solidFill>
                  <a:srgbClr val="143084"/>
                </a:solidFill>
              </a:rPr>
              <a:t>u</a:t>
            </a:r>
            <a:r>
              <a:rPr lang="en-US" sz="1400" dirty="0" smtClean="0">
                <a:solidFill>
                  <a:srgbClr val="143084"/>
                </a:solidFill>
              </a:rPr>
              <a:t>sing </a:t>
            </a:r>
            <a:r>
              <a:rPr lang="en-US" sz="1400" dirty="0">
                <a:solidFill>
                  <a:srgbClr val="143084"/>
                </a:solidFill>
              </a:rPr>
              <a:t>NFI (National Forest Inventory) and m</a:t>
            </a:r>
            <a:r>
              <a:rPr lang="en-US" sz="1400" dirty="0" smtClean="0">
                <a:solidFill>
                  <a:srgbClr val="143084"/>
                </a:solidFill>
              </a:rPr>
              <a:t>aps</a:t>
            </a:r>
          </a:p>
          <a:p>
            <a:pPr marL="285750" indent="-285750">
              <a:buFont typeface="Arial" panose="020B0604020202020204" pitchFamily="34" charset="0"/>
              <a:buChar char="•"/>
            </a:pPr>
            <a:r>
              <a:rPr lang="en-US" sz="1400" dirty="0">
                <a:solidFill>
                  <a:srgbClr val="143084"/>
                </a:solidFill>
              </a:rPr>
              <a:t>Review of </a:t>
            </a:r>
            <a:r>
              <a:rPr lang="en-US" sz="1400" dirty="0" smtClean="0">
                <a:solidFill>
                  <a:srgbClr val="143084"/>
                </a:solidFill>
              </a:rPr>
              <a:t>past </a:t>
            </a:r>
            <a:r>
              <a:rPr lang="en-US" sz="1400" dirty="0">
                <a:solidFill>
                  <a:srgbClr val="143084"/>
                </a:solidFill>
              </a:rPr>
              <a:t>and </a:t>
            </a:r>
            <a:r>
              <a:rPr lang="en-US" sz="1400" dirty="0" smtClean="0">
                <a:solidFill>
                  <a:srgbClr val="143084"/>
                </a:solidFill>
              </a:rPr>
              <a:t>current efforts and guidance </a:t>
            </a:r>
            <a:r>
              <a:rPr lang="en-US" sz="1400" dirty="0">
                <a:solidFill>
                  <a:srgbClr val="143084"/>
                </a:solidFill>
              </a:rPr>
              <a:t>for </a:t>
            </a:r>
            <a:r>
              <a:rPr lang="en-US" sz="1400" dirty="0" smtClean="0">
                <a:solidFill>
                  <a:srgbClr val="143084"/>
                </a:solidFill>
              </a:rPr>
              <a:t>future </a:t>
            </a:r>
            <a:r>
              <a:rPr lang="en-US" sz="1400" dirty="0">
                <a:solidFill>
                  <a:srgbClr val="143084"/>
                </a:solidFill>
              </a:rPr>
              <a:t>e</a:t>
            </a:r>
            <a:r>
              <a:rPr lang="en-US" sz="1400" dirty="0" smtClean="0">
                <a:solidFill>
                  <a:srgbClr val="143084"/>
                </a:solidFill>
              </a:rPr>
              <a:t>fforts</a:t>
            </a:r>
            <a:endParaRPr lang="en-US" sz="1400" dirty="0">
              <a:solidFill>
                <a:srgbClr val="143084"/>
              </a:solidFill>
            </a:endParaRPr>
          </a:p>
          <a:p>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8270" y="6086954"/>
            <a:ext cx="1852042" cy="667768"/>
          </a:xfrm>
          <a:prstGeom prst="rect">
            <a:avLst/>
          </a:prstGeom>
        </p:spPr>
      </p:pic>
      <p:sp>
        <p:nvSpPr>
          <p:cNvPr id="3" name="TextBox 2"/>
          <p:cNvSpPr txBox="1"/>
          <p:nvPr/>
        </p:nvSpPr>
        <p:spPr>
          <a:xfrm>
            <a:off x="3851921" y="4293096"/>
            <a:ext cx="5184576" cy="2092881"/>
          </a:xfrm>
          <a:prstGeom prst="rect">
            <a:avLst/>
          </a:prstGeom>
          <a:noFill/>
        </p:spPr>
        <p:txBody>
          <a:bodyPr wrap="square" rtlCol="0">
            <a:spAutoFit/>
          </a:bodyPr>
          <a:lstStyle/>
          <a:p>
            <a:r>
              <a:rPr lang="en-US" b="1" dirty="0" smtClean="0">
                <a:solidFill>
                  <a:srgbClr val="143084"/>
                </a:solidFill>
              </a:rPr>
              <a:t>Outcomes</a:t>
            </a:r>
            <a:r>
              <a:rPr lang="en-US" b="1" dirty="0" smtClean="0"/>
              <a:t>:</a:t>
            </a:r>
          </a:p>
          <a:p>
            <a:pPr marL="285750" indent="-285750">
              <a:buFont typeface="Arial" panose="020B0604020202020204" pitchFamily="34" charset="0"/>
              <a:buChar char="•"/>
            </a:pPr>
            <a:r>
              <a:rPr lang="en-US" sz="1400" dirty="0">
                <a:solidFill>
                  <a:srgbClr val="143084"/>
                </a:solidFill>
              </a:rPr>
              <a:t>Review of </a:t>
            </a:r>
            <a:r>
              <a:rPr lang="en-US" sz="1400" dirty="0" smtClean="0">
                <a:solidFill>
                  <a:srgbClr val="143084"/>
                </a:solidFill>
              </a:rPr>
              <a:t>validation methodology used by each country</a:t>
            </a:r>
            <a:endParaRPr lang="en-US" sz="1400" dirty="0">
              <a:solidFill>
                <a:srgbClr val="143084"/>
              </a:solidFill>
            </a:endParaRPr>
          </a:p>
          <a:p>
            <a:pPr marL="285750" indent="-285750">
              <a:buFont typeface="Arial" panose="020B0604020202020204" pitchFamily="34" charset="0"/>
              <a:buChar char="•"/>
            </a:pPr>
            <a:r>
              <a:rPr lang="en-US" sz="1400" dirty="0" smtClean="0">
                <a:solidFill>
                  <a:srgbClr val="143084"/>
                </a:solidFill>
              </a:rPr>
              <a:t>Countries found their efforts closer to write protocols</a:t>
            </a:r>
          </a:p>
          <a:p>
            <a:pPr marL="285750" indent="-285750">
              <a:buFont typeface="Arial" panose="020B0604020202020204" pitchFamily="34" charset="0"/>
              <a:buChar char="•"/>
            </a:pPr>
            <a:r>
              <a:rPr lang="en-US" sz="1400" dirty="0" smtClean="0">
                <a:solidFill>
                  <a:srgbClr val="143084"/>
                </a:solidFill>
              </a:rPr>
              <a:t>Open discussions among countries and Academia. Universities worked with each of theses countries in a validation protocol</a:t>
            </a:r>
          </a:p>
          <a:p>
            <a:pPr marL="285750" indent="-285750">
              <a:buFont typeface="Arial" panose="020B0604020202020204" pitchFamily="34" charset="0"/>
              <a:buChar char="•"/>
            </a:pPr>
            <a:r>
              <a:rPr lang="en-US" sz="1400" dirty="0" smtClean="0">
                <a:solidFill>
                  <a:srgbClr val="143084"/>
                </a:solidFill>
              </a:rPr>
              <a:t>Coordination of efforts among FAO, </a:t>
            </a:r>
            <a:r>
              <a:rPr lang="en-US" sz="1400" dirty="0" err="1" smtClean="0">
                <a:solidFill>
                  <a:srgbClr val="143084"/>
                </a:solidFill>
              </a:rPr>
              <a:t>SilvaCarbon</a:t>
            </a:r>
            <a:r>
              <a:rPr lang="en-US" sz="1400" dirty="0" smtClean="0">
                <a:solidFill>
                  <a:srgbClr val="143084"/>
                </a:solidFill>
              </a:rPr>
              <a:t>, UMD, Boston University and Syracuse University</a:t>
            </a:r>
          </a:p>
          <a:p>
            <a:endParaRPr lang="en-US" sz="1400" dirty="0">
              <a:solidFill>
                <a:srgbClr val="143084"/>
              </a:solidFill>
            </a:endParaRPr>
          </a:p>
          <a:p>
            <a:pPr marL="285750" indent="-285750">
              <a:buFont typeface="Arial" panose="020B0604020202020204" pitchFamily="34" charset="0"/>
              <a:buChar char="•"/>
            </a:pPr>
            <a:endParaRPr lang="en-US" sz="1400" b="1" dirty="0"/>
          </a:p>
        </p:txBody>
      </p:sp>
      <p:pic>
        <p:nvPicPr>
          <p:cNvPr id="2052" name="Picture 4" descr="https://lh3.googleusercontent.com/-5gCg7JfwUHs/VCmms2-CdYI/AAAAAAAAHc8/uiLZRwzpcRg/s912/20140922_141647376_iO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085098"/>
            <a:ext cx="2770651" cy="207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43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26" t="44738" r="52226" b="51749"/>
          <a:stretch/>
        </p:blipFill>
        <p:spPr bwMode="auto">
          <a:xfrm>
            <a:off x="-8577" y="620688"/>
            <a:ext cx="9152578" cy="43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02" t="7133" r="66132" b="76865"/>
          <a:stretch/>
        </p:blipFill>
        <p:spPr bwMode="auto">
          <a:xfrm>
            <a:off x="107504" y="116632"/>
            <a:ext cx="817834" cy="39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2" name="TextBox 11"/>
          <p:cNvSpPr txBox="1"/>
          <p:nvPr/>
        </p:nvSpPr>
        <p:spPr>
          <a:xfrm>
            <a:off x="1259632" y="59130"/>
            <a:ext cx="6048672"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AU" sz="2400" b="1" dirty="0" smtClean="0">
                <a:solidFill>
                  <a:srgbClr val="2A542B"/>
                </a:solidFill>
              </a:rPr>
              <a:t>Example of GFOI Regional Workshop </a:t>
            </a:r>
            <a:endParaRPr lang="en-AU" sz="2400" b="1" dirty="0">
              <a:solidFill>
                <a:srgbClr val="2A542B"/>
              </a:solidFill>
            </a:endParaRPr>
          </a:p>
        </p:txBody>
      </p:sp>
      <p:sp>
        <p:nvSpPr>
          <p:cNvPr id="13" name="TextBox 12"/>
          <p:cNvSpPr txBox="1"/>
          <p:nvPr/>
        </p:nvSpPr>
        <p:spPr>
          <a:xfrm>
            <a:off x="323528" y="1268760"/>
            <a:ext cx="8640960" cy="646331"/>
          </a:xfrm>
          <a:prstGeom prst="rect">
            <a:avLst/>
          </a:prstGeom>
          <a:solidFill>
            <a:schemeClr val="bg1"/>
          </a:solidFill>
          <a:ln>
            <a:solidFill>
              <a:schemeClr val="bg1"/>
            </a:solidFill>
          </a:ln>
          <a:effectLst/>
        </p:spPr>
        <p:txBody>
          <a:bodyPr wrap="square" rtlCol="0">
            <a:spAutoFit/>
          </a:bodyPr>
          <a:lstStyle/>
          <a:p>
            <a:pPr algn="ctr"/>
            <a:r>
              <a:rPr lang="en-AU" b="1" dirty="0" smtClean="0">
                <a:solidFill>
                  <a:srgbClr val="143084"/>
                </a:solidFill>
              </a:rPr>
              <a:t>12</a:t>
            </a:r>
            <a:r>
              <a:rPr lang="en-AU" b="1" baseline="30000" dirty="0" smtClean="0">
                <a:solidFill>
                  <a:srgbClr val="143084"/>
                </a:solidFill>
              </a:rPr>
              <a:t>Th</a:t>
            </a:r>
            <a:r>
              <a:rPr lang="en-AU" b="1" dirty="0" smtClean="0">
                <a:solidFill>
                  <a:srgbClr val="143084"/>
                </a:solidFill>
              </a:rPr>
              <a:t> GFOI Capacity Building Workshop – Early Warning Systems for Deforestation and Degradation, January )</a:t>
            </a:r>
            <a:endParaRPr lang="en-AU" b="1" dirty="0">
              <a:solidFill>
                <a:srgbClr val="143084"/>
              </a:solidFill>
            </a:endParaRPr>
          </a:p>
        </p:txBody>
      </p:sp>
      <p:sp>
        <p:nvSpPr>
          <p:cNvPr id="2" name="Rectangle 1"/>
          <p:cNvSpPr/>
          <p:nvPr/>
        </p:nvSpPr>
        <p:spPr>
          <a:xfrm>
            <a:off x="395536" y="1772816"/>
            <a:ext cx="4752528" cy="1938992"/>
          </a:xfrm>
          <a:prstGeom prst="rect">
            <a:avLst/>
          </a:prstGeom>
        </p:spPr>
        <p:txBody>
          <a:bodyPr wrap="square">
            <a:spAutoFit/>
          </a:bodyPr>
          <a:lstStyle/>
          <a:p>
            <a:endParaRPr lang="en-US" dirty="0" smtClean="0"/>
          </a:p>
          <a:p>
            <a:r>
              <a:rPr lang="en-US" b="1" dirty="0" smtClean="0">
                <a:solidFill>
                  <a:srgbClr val="143084"/>
                </a:solidFill>
              </a:rPr>
              <a:t>Objectives</a:t>
            </a:r>
            <a:r>
              <a:rPr lang="en-US" b="1" dirty="0" smtClean="0"/>
              <a:t>:</a:t>
            </a:r>
          </a:p>
          <a:p>
            <a:pPr marL="285750" indent="-285750">
              <a:buFont typeface="Arial" panose="020B0604020202020204" pitchFamily="34" charset="0"/>
              <a:buChar char="•"/>
            </a:pPr>
            <a:r>
              <a:rPr lang="en-US" sz="1400" dirty="0">
                <a:solidFill>
                  <a:srgbClr val="143084"/>
                </a:solidFill>
              </a:rPr>
              <a:t>S</a:t>
            </a:r>
            <a:r>
              <a:rPr lang="en-US" sz="1400" dirty="0" smtClean="0">
                <a:solidFill>
                  <a:srgbClr val="143084"/>
                </a:solidFill>
              </a:rPr>
              <a:t>howcase </a:t>
            </a:r>
            <a:r>
              <a:rPr lang="en-US" sz="1400" dirty="0">
                <a:solidFill>
                  <a:srgbClr val="143084"/>
                </a:solidFill>
              </a:rPr>
              <a:t>the methodologies of existing early warning systems to the Americas </a:t>
            </a:r>
            <a:r>
              <a:rPr lang="en-US" sz="1400" dirty="0" err="1">
                <a:solidFill>
                  <a:srgbClr val="143084"/>
                </a:solidFill>
              </a:rPr>
              <a:t>SilvaCarbon</a:t>
            </a:r>
            <a:r>
              <a:rPr lang="en-US" sz="1400" dirty="0">
                <a:solidFill>
                  <a:srgbClr val="143084"/>
                </a:solidFill>
              </a:rPr>
              <a:t> countries: Ecuador, Colombia, Peru and </a:t>
            </a:r>
            <a:r>
              <a:rPr lang="en-US" sz="1400" dirty="0" smtClean="0">
                <a:solidFill>
                  <a:srgbClr val="143084"/>
                </a:solidFill>
              </a:rPr>
              <a:t>Mexico</a:t>
            </a:r>
            <a:r>
              <a:rPr lang="en-US" sz="1400" dirty="0" smtClean="0"/>
              <a:t>.</a:t>
            </a:r>
          </a:p>
          <a:p>
            <a:pPr marL="285750" indent="-285750">
              <a:buFont typeface="Arial" panose="020B0604020202020204" pitchFamily="34" charset="0"/>
              <a:buChar char="•"/>
            </a:pPr>
            <a:r>
              <a:rPr lang="en-US" sz="1400" dirty="0" smtClean="0">
                <a:solidFill>
                  <a:srgbClr val="143084"/>
                </a:solidFill>
              </a:rPr>
              <a:t>One </a:t>
            </a:r>
            <a:r>
              <a:rPr lang="en-US" sz="1400" dirty="0">
                <a:solidFill>
                  <a:srgbClr val="143084"/>
                </a:solidFill>
              </a:rPr>
              <a:t>half day of this workshop will focus solely on fire early warning systems and their important in detecting degradation.</a:t>
            </a:r>
            <a:r>
              <a:rPr lang="en-US" sz="1400" dirty="0"/>
              <a:t> </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270" y="6086954"/>
            <a:ext cx="1852042" cy="667768"/>
          </a:xfrm>
          <a:prstGeom prst="rect">
            <a:avLst/>
          </a:prstGeom>
        </p:spPr>
      </p:pic>
      <p:sp>
        <p:nvSpPr>
          <p:cNvPr id="3" name="TextBox 2"/>
          <p:cNvSpPr txBox="1"/>
          <p:nvPr/>
        </p:nvSpPr>
        <p:spPr>
          <a:xfrm>
            <a:off x="3851921" y="4293096"/>
            <a:ext cx="5184576" cy="1446550"/>
          </a:xfrm>
          <a:prstGeom prst="rect">
            <a:avLst/>
          </a:prstGeom>
          <a:noFill/>
        </p:spPr>
        <p:txBody>
          <a:bodyPr wrap="square" rtlCol="0">
            <a:spAutoFit/>
          </a:bodyPr>
          <a:lstStyle/>
          <a:p>
            <a:r>
              <a:rPr lang="en-US" b="1" dirty="0" smtClean="0">
                <a:solidFill>
                  <a:srgbClr val="143084"/>
                </a:solidFill>
              </a:rPr>
              <a:t>Outcomes</a:t>
            </a:r>
            <a:r>
              <a:rPr lang="en-US" b="1" dirty="0" smtClean="0"/>
              <a:t>:</a:t>
            </a:r>
          </a:p>
          <a:p>
            <a:pPr marL="285750" indent="-285750">
              <a:buFont typeface="Arial" panose="020B0604020202020204" pitchFamily="34" charset="0"/>
              <a:buChar char="•"/>
            </a:pPr>
            <a:r>
              <a:rPr lang="en-US" sz="1400" dirty="0" smtClean="0">
                <a:solidFill>
                  <a:srgbClr val="143084"/>
                </a:solidFill>
              </a:rPr>
              <a:t>Revision of methodologies</a:t>
            </a:r>
            <a:endParaRPr lang="en-US" sz="1400" dirty="0">
              <a:solidFill>
                <a:srgbClr val="143084"/>
              </a:solidFill>
            </a:endParaRPr>
          </a:p>
          <a:p>
            <a:pPr marL="285750" indent="-285750">
              <a:buFont typeface="Arial" panose="020B0604020202020204" pitchFamily="34" charset="0"/>
              <a:buChar char="•"/>
            </a:pPr>
            <a:r>
              <a:rPr lang="en-US" sz="1400" dirty="0" smtClean="0">
                <a:solidFill>
                  <a:srgbClr val="143084"/>
                </a:solidFill>
              </a:rPr>
              <a:t>Open discussions among countries and Academia. </a:t>
            </a:r>
            <a:endParaRPr lang="en-US" sz="1400" dirty="0">
              <a:solidFill>
                <a:srgbClr val="143084"/>
              </a:solidFill>
            </a:endParaRPr>
          </a:p>
          <a:p>
            <a:pPr marL="285750" indent="-285750">
              <a:buFont typeface="Arial" panose="020B0604020202020204" pitchFamily="34" charset="0"/>
              <a:buChar char="•"/>
            </a:pPr>
            <a:r>
              <a:rPr lang="en-US" sz="1400" dirty="0" smtClean="0">
                <a:solidFill>
                  <a:srgbClr val="143084"/>
                </a:solidFill>
              </a:rPr>
              <a:t>Coordination of efforts among FAO, </a:t>
            </a:r>
            <a:r>
              <a:rPr lang="en-US" sz="1400" dirty="0" err="1" smtClean="0">
                <a:solidFill>
                  <a:srgbClr val="143084"/>
                </a:solidFill>
              </a:rPr>
              <a:t>SilvaCarbon</a:t>
            </a:r>
            <a:r>
              <a:rPr lang="en-US" sz="1400" dirty="0" smtClean="0">
                <a:solidFill>
                  <a:srgbClr val="143084"/>
                </a:solidFill>
              </a:rPr>
              <a:t>, UMD, Boston University, US Forest Service and CI.</a:t>
            </a:r>
            <a:endParaRPr lang="en-US" sz="1400" dirty="0">
              <a:solidFill>
                <a:srgbClr val="143084"/>
              </a:solidFill>
            </a:endParaRPr>
          </a:p>
          <a:p>
            <a:pPr marL="285750" indent="-285750">
              <a:buFont typeface="Arial" panose="020B0604020202020204" pitchFamily="34" charset="0"/>
              <a:buChar char="•"/>
            </a:pPr>
            <a:endParaRPr lang="en-US" sz="1400" b="1"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2134556"/>
            <a:ext cx="2775644" cy="195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3714862"/>
            <a:ext cx="2664295" cy="303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237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1901</TotalTime>
  <Words>629</Words>
  <Application>Microsoft Office PowerPoint</Application>
  <PresentationFormat>On-screen Show (4:3)</PresentationFormat>
  <Paragraphs>81</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GFOI Side Event PPT</dc:title>
  <dc:creator>Wilson, Sylvia N.</dc:creator>
  <cp:lastModifiedBy>Wilson, Sylvia N.</cp:lastModifiedBy>
  <cp:revision>93</cp:revision>
  <dcterms:created xsi:type="dcterms:W3CDTF">2013-05-22T00:30:01Z</dcterms:created>
  <dcterms:modified xsi:type="dcterms:W3CDTF">2015-03-06T00:01:06Z</dcterms:modified>
</cp:coreProperties>
</file>