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62" r:id="rId3"/>
    <p:sldId id="258" r:id="rId4"/>
    <p:sldId id="265" r:id="rId5"/>
    <p:sldId id="259" r:id="rId6"/>
    <p:sldId id="266" r:id="rId7"/>
    <p:sldId id="263" r:id="rId8"/>
    <p:sldId id="260" r:id="rId9"/>
    <p:sldId id="264" r:id="rId10"/>
    <p:sldId id="261" r:id="rId11"/>
    <p:sldId id="281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60EA07-2C61-4652-85BC-D8E6455FFBCD}" type="datetimeFigureOut">
              <a:rPr lang="en-GB" smtClean="0"/>
              <a:t>05/03/2015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632B2F-619E-4912-97A6-C8C4F64644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784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56F43-A0C2-4B32-9AFE-853EB4F0343B}" type="slidenum">
              <a:rPr lang="en-GB" smtClean="0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5440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56F43-A0C2-4B32-9AFE-853EB4F0343B}" type="slidenum">
              <a:rPr lang="en-GB" smtClean="0"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5440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56F43-A0C2-4B32-9AFE-853EB4F0343B}" type="slidenum">
              <a:rPr lang="en-GB" smtClean="0"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5440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3A94E-F4E8-4ED4-A22B-1C73BFCA477A}" type="datetimeFigureOut">
              <a:rPr lang="en-GB" smtClean="0"/>
              <a:t>05/03/2015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48D1-2465-4A3C-A4C7-920448A9EC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569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3A94E-F4E8-4ED4-A22B-1C73BFCA477A}" type="datetimeFigureOut">
              <a:rPr lang="en-GB" smtClean="0"/>
              <a:t>05/03/2015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48D1-2465-4A3C-A4C7-920448A9EC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117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3A94E-F4E8-4ED4-A22B-1C73BFCA477A}" type="datetimeFigureOut">
              <a:rPr lang="en-GB" smtClean="0"/>
              <a:t>05/03/2015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48D1-2465-4A3C-A4C7-920448A9EC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46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3A94E-F4E8-4ED4-A22B-1C73BFCA477A}" type="datetimeFigureOut">
              <a:rPr lang="en-GB" smtClean="0"/>
              <a:t>05/03/2015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48D1-2465-4A3C-A4C7-920448A9EC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220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3A94E-F4E8-4ED4-A22B-1C73BFCA477A}" type="datetimeFigureOut">
              <a:rPr lang="en-GB" smtClean="0"/>
              <a:t>05/03/2015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48D1-2465-4A3C-A4C7-920448A9EC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895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3A94E-F4E8-4ED4-A22B-1C73BFCA477A}" type="datetimeFigureOut">
              <a:rPr lang="en-GB" smtClean="0"/>
              <a:t>05/03/2015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48D1-2465-4A3C-A4C7-920448A9EC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755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3A94E-F4E8-4ED4-A22B-1C73BFCA477A}" type="datetimeFigureOut">
              <a:rPr lang="en-GB" smtClean="0"/>
              <a:t>05/03/2015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48D1-2465-4A3C-A4C7-920448A9EC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549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3A94E-F4E8-4ED4-A22B-1C73BFCA477A}" type="datetimeFigureOut">
              <a:rPr lang="en-GB" smtClean="0"/>
              <a:t>05/03/2015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48D1-2465-4A3C-A4C7-920448A9EC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322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3A94E-F4E8-4ED4-A22B-1C73BFCA477A}" type="datetimeFigureOut">
              <a:rPr lang="en-GB" smtClean="0"/>
              <a:t>05/03/2015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48D1-2465-4A3C-A4C7-920448A9EC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647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3A94E-F4E8-4ED4-A22B-1C73BFCA477A}" type="datetimeFigureOut">
              <a:rPr lang="en-GB" smtClean="0"/>
              <a:t>05/03/2015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48D1-2465-4A3C-A4C7-920448A9EC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244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3A94E-F4E8-4ED4-A22B-1C73BFCA477A}" type="datetimeFigureOut">
              <a:rPr lang="en-GB" smtClean="0"/>
              <a:t>05/03/2015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48D1-2465-4A3C-A4C7-920448A9EC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326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3A94E-F4E8-4ED4-A22B-1C73BFCA477A}" type="datetimeFigureOut">
              <a:rPr lang="en-GB" smtClean="0"/>
              <a:t>05/03/2015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E48D1-2465-4A3C-A4C7-920448A9EC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905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MGD Advisory Group Meeting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Sydney 5</a:t>
            </a:r>
            <a:r>
              <a:rPr lang="en-GB" baseline="30000" dirty="0" smtClean="0"/>
              <a:t>th</a:t>
            </a:r>
            <a:r>
              <a:rPr lang="en-GB" dirty="0" smtClean="0"/>
              <a:t> 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832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 timeline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Identify expertise for new material and work plan for delivery of this material </a:t>
            </a:r>
          </a:p>
          <a:p>
            <a:r>
              <a:rPr lang="en-GB" dirty="0" smtClean="0"/>
              <a:t>Workshop on extending statistical inference to biomass/emission factors and integrating uncertainties</a:t>
            </a:r>
          </a:p>
          <a:p>
            <a:r>
              <a:rPr lang="en-GB" dirty="0" smtClean="0"/>
              <a:t>Review draft version 2 – end Mar 2016</a:t>
            </a:r>
          </a:p>
          <a:p>
            <a:r>
              <a:rPr lang="en-GB" dirty="0" smtClean="0"/>
              <a:t>Prototype portal for review – end Mar 2016</a:t>
            </a:r>
          </a:p>
          <a:p>
            <a:r>
              <a:rPr lang="en-GB" dirty="0" smtClean="0"/>
              <a:t>Review period  - to end Apr</a:t>
            </a:r>
          </a:p>
          <a:p>
            <a:r>
              <a:rPr lang="en-GB" dirty="0" smtClean="0"/>
              <a:t>Integration of review – by </a:t>
            </a:r>
            <a:r>
              <a:rPr lang="en-GB" smtClean="0"/>
              <a:t>end May </a:t>
            </a:r>
            <a:r>
              <a:rPr lang="en-GB" dirty="0" smtClean="0"/>
              <a:t>2016</a:t>
            </a:r>
          </a:p>
          <a:p>
            <a:r>
              <a:rPr lang="en-GB" dirty="0" smtClean="0"/>
              <a:t>Finalization end Jun 2016 </a:t>
            </a:r>
            <a:endParaRPr lang="en-GB" dirty="0"/>
          </a:p>
          <a:p>
            <a:endParaRPr lang="en-GB" dirty="0" smtClean="0"/>
          </a:p>
          <a:p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039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76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MGD2 Structure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107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Proposal for overall structure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6953066"/>
              </p:ext>
            </p:extLst>
          </p:nvPr>
        </p:nvGraphicFramePr>
        <p:xfrm>
          <a:off x="457200" y="908721"/>
          <a:ext cx="8219256" cy="5518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7254"/>
                <a:gridCol w="6042002"/>
              </a:tblGrid>
              <a:tr h="500591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Element 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Concept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1536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1. Institutional Arrangements 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1.1 Key functions and components of National Arrangements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4136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2 Design Decisions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2.1 UNFCCC Decisions and Requirements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2.2 IPCC GPG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2.3 NFMS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2.4 Estimation methods and approaches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4136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  Measurement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3.1 AD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3.2 Ground Observations and auxiliary data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3.3 Integration and generation of estimates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3.4 Uncertainty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8927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4 Reporting and verification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4.1 Scope of reporting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4..2  Documentation and data archiving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8927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5 Guiding Principles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5.1 Institutional Arrangements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5.2 Design Decisions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5.3  NFMS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5.4 Reporting and verification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820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Proposal for overall structure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4569343"/>
              </p:ext>
            </p:extLst>
          </p:nvPr>
        </p:nvGraphicFramePr>
        <p:xfrm>
          <a:off x="457200" y="908721"/>
          <a:ext cx="8219256" cy="5518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7254"/>
                <a:gridCol w="6042002"/>
              </a:tblGrid>
              <a:tr h="500591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Element 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Concept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1536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1. Institutional Arrangements 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1.1 Key functions and components of National Arrangements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24136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2 Design Decisions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2.1 UNFCCC Decisions and Requirements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2.2 IPCC GPG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2.3 NFMS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2.4 Estimation methods and approaches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4136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  Measurement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3.1 AD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3.2 Ground Observations and auxiliary data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3.3 Integration and generation of estimates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3.4 Uncertainty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8927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4 Reporting and verification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4.1 Scope of reporting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4..2  Documentation and data archiving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8927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5 Guiding Principles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5.1 Institutional Arrangements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5.2 Design Decisions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5.3  NFMS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5.4 Reporting and verification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024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40215"/>
              </p:ext>
            </p:extLst>
          </p:nvPr>
        </p:nvGraphicFramePr>
        <p:xfrm>
          <a:off x="251520" y="980728"/>
          <a:ext cx="8640961" cy="46724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6504"/>
                <a:gridCol w="1296144"/>
                <a:gridCol w="1656184"/>
                <a:gridCol w="1152129"/>
              </a:tblGrid>
              <a:tr h="464675">
                <a:tc gridSpan="4"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1. Institutional Arrangements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2042">
                <a:tc>
                  <a:txBody>
                    <a:bodyPr/>
                    <a:lstStyle/>
                    <a:p>
                      <a:r>
                        <a:rPr lang="en-GB" b="0" baseline="0" dirty="0" smtClean="0">
                          <a:solidFill>
                            <a:schemeClr val="tx1"/>
                          </a:solidFill>
                        </a:rPr>
                        <a:t>1.1 Key functions and components of National Arrangements</a:t>
                      </a:r>
                      <a:endParaRPr lang="en-GB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baseline="0" dirty="0" smtClean="0">
                          <a:solidFill>
                            <a:schemeClr val="tx1"/>
                          </a:solidFill>
                        </a:rPr>
                        <a:t>Existing material</a:t>
                      </a:r>
                      <a:endParaRPr lang="en-GB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baseline="0" dirty="0" smtClean="0">
                          <a:solidFill>
                            <a:schemeClr val="tx1"/>
                          </a:solidFill>
                        </a:rPr>
                        <a:t>Focus,</a:t>
                      </a:r>
                    </a:p>
                    <a:p>
                      <a:r>
                        <a:rPr lang="en-GB" b="1" baseline="0" dirty="0" smtClean="0">
                          <a:solidFill>
                            <a:schemeClr val="tx1"/>
                          </a:solidFill>
                        </a:rPr>
                        <a:t>Augmentation</a:t>
                      </a:r>
                      <a:endParaRPr lang="en-GB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baseline="0" dirty="0" smtClean="0">
                          <a:solidFill>
                            <a:schemeClr val="tx1"/>
                          </a:solidFill>
                        </a:rPr>
                        <a:t>Expertise</a:t>
                      </a:r>
                      <a:endParaRPr lang="en-GB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33240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1.1.1 Forest Policy and Governance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1.1.2 Technical direction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1.1.3  Inventory estimates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1.1.4 National Focal Point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1.1.5  International Consultation and Analysis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Some material in  1.1. Also  FCMC report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Strong institutional foundations.  Feedback from country experiences in Sydney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4675">
                <a:tc>
                  <a:txBody>
                    <a:bodyPr/>
                    <a:lstStyle/>
                    <a:p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4675">
                <a:tc>
                  <a:txBody>
                    <a:bodyPr/>
                    <a:lstStyle/>
                    <a:p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4675">
                <a:tc>
                  <a:txBody>
                    <a:bodyPr/>
                    <a:lstStyle/>
                    <a:p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744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Proposal for overall structure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9785194"/>
              </p:ext>
            </p:extLst>
          </p:nvPr>
        </p:nvGraphicFramePr>
        <p:xfrm>
          <a:off x="457200" y="908721"/>
          <a:ext cx="8219256" cy="5518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7254"/>
                <a:gridCol w="6042002"/>
              </a:tblGrid>
              <a:tr h="500591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Element 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Concept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1536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1. Institutional Arrangements 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1.1 Key functions and components of National Arrangements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4136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2 Design Decisions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2.1 UNFCCC Decisions and Requirements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2.2 IPCC GPG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2.3 NFMS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2.4 Estimation methods and approaches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24136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  Measurement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3.1 AD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3.2 Ground Observations and auxiliary data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3.3 Integration and generation of estimates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3.4 Uncertainty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8927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4 Reporting and verification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4.1 Scope of reporting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4..2  Documentation and data archiving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8927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5 Guiding Principles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5.1 Institutional Arrangements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5.2 Design Decisions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5.3  NFMS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5.4 Reporting and verification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058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621869"/>
              </p:ext>
            </p:extLst>
          </p:nvPr>
        </p:nvGraphicFramePr>
        <p:xfrm>
          <a:off x="251520" y="548680"/>
          <a:ext cx="8640961" cy="5725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  <a:gridCol w="2520280"/>
                <a:gridCol w="1656184"/>
                <a:gridCol w="1152129"/>
              </a:tblGrid>
              <a:tr h="499329">
                <a:tc gridSpan="4">
                  <a:txBody>
                    <a:bodyPr/>
                    <a:lstStyle/>
                    <a:p>
                      <a:r>
                        <a:rPr lang="en-GB" b="1" baseline="0" dirty="0" smtClean="0">
                          <a:solidFill>
                            <a:schemeClr val="tx1"/>
                          </a:solidFill>
                        </a:rPr>
                        <a:t>2. Design Decisions </a:t>
                      </a:r>
                      <a:endParaRPr lang="en-GB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7816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2.1 UNFCCC Decisions and requirements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baseline="0" dirty="0" smtClean="0">
                          <a:solidFill>
                            <a:schemeClr val="tx1"/>
                          </a:solidFill>
                        </a:rPr>
                        <a:t>Existing material</a:t>
                      </a:r>
                      <a:endParaRPr lang="en-GB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baseline="0" dirty="0" smtClean="0">
                          <a:solidFill>
                            <a:schemeClr val="tx1"/>
                          </a:solidFill>
                        </a:rPr>
                        <a:t>Focus,</a:t>
                      </a:r>
                    </a:p>
                    <a:p>
                      <a:r>
                        <a:rPr lang="en-GB" b="1" baseline="0" dirty="0" smtClean="0">
                          <a:solidFill>
                            <a:schemeClr val="tx1"/>
                          </a:solidFill>
                        </a:rPr>
                        <a:t>Augmentation</a:t>
                      </a:r>
                      <a:endParaRPr lang="en-GB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baseline="0" dirty="0" smtClean="0">
                          <a:solidFill>
                            <a:schemeClr val="tx1"/>
                          </a:solidFill>
                        </a:rPr>
                        <a:t>Expertise</a:t>
                      </a:r>
                      <a:endParaRPr lang="en-GB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69959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2.1.1 MRV Decisions</a:t>
                      </a: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2.1.2 Reporting Requirements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Section 1.4.1 , Section 1.5 and other locations </a:t>
                      </a: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Section 5</a:t>
                      </a: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Policy basis; add what has happened since Warsaw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9671">
                <a:tc>
                  <a:txBody>
                    <a:bodyPr/>
                    <a:lstStyle/>
                    <a:p>
                      <a:r>
                        <a:rPr lang="en-GB" b="0" baseline="0" dirty="0" smtClean="0">
                          <a:solidFill>
                            <a:schemeClr val="tx1"/>
                          </a:solidFill>
                        </a:rPr>
                        <a:t>2.2 IPCC GPG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9211">
                <a:tc>
                  <a:txBody>
                    <a:bodyPr/>
                    <a:lstStyle/>
                    <a:p>
                      <a:r>
                        <a:rPr lang="en-GB" b="0" baseline="0" dirty="0" smtClean="0">
                          <a:solidFill>
                            <a:schemeClr val="tx1"/>
                          </a:solidFill>
                        </a:rPr>
                        <a:t>2.2.1 UNFCCC principles TACCC</a:t>
                      </a:r>
                    </a:p>
                    <a:p>
                      <a:r>
                        <a:rPr lang="en-GB" b="0" baseline="0" dirty="0" smtClean="0">
                          <a:solidFill>
                            <a:schemeClr val="tx1"/>
                          </a:solidFill>
                        </a:rPr>
                        <a:t>2.2.2 Significance and KCA</a:t>
                      </a:r>
                    </a:p>
                    <a:p>
                      <a:r>
                        <a:rPr lang="en-GB" b="0" baseline="0" dirty="0" smtClean="0">
                          <a:solidFill>
                            <a:schemeClr val="tx1"/>
                          </a:solidFill>
                        </a:rPr>
                        <a:t>2.2.3 IPCC GHG methodologies</a:t>
                      </a:r>
                    </a:p>
                    <a:p>
                      <a:endParaRPr lang="en-GB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="0" baseline="0" dirty="0" smtClean="0">
                          <a:solidFill>
                            <a:schemeClr val="tx1"/>
                          </a:solidFill>
                        </a:rPr>
                        <a:t>2.2.4 Appropriate approaches, methods, tiers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Section 1.3 / Annex A Section 1.2 / Annex Section 1.1 Section 2.1 / Annex A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Section 1.4.6 / Annex A</a:t>
                      </a:r>
                    </a:p>
                    <a:p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Methodological basis, revealed responses of countries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534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728856"/>
              </p:ext>
            </p:extLst>
          </p:nvPr>
        </p:nvGraphicFramePr>
        <p:xfrm>
          <a:off x="251520" y="548680"/>
          <a:ext cx="8640961" cy="5928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  <a:gridCol w="2304256"/>
                <a:gridCol w="1584176"/>
                <a:gridCol w="1440161"/>
              </a:tblGrid>
              <a:tr h="499329">
                <a:tc gridSpan="4">
                  <a:txBody>
                    <a:bodyPr/>
                    <a:lstStyle/>
                    <a:p>
                      <a:r>
                        <a:rPr lang="en-GB" b="1" baseline="0" dirty="0" smtClean="0">
                          <a:solidFill>
                            <a:schemeClr val="tx1"/>
                          </a:solidFill>
                        </a:rPr>
                        <a:t>2. Design Decisions  - continued</a:t>
                      </a:r>
                      <a:endParaRPr lang="en-GB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7816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2.3 - NFMS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baseline="0" dirty="0" smtClean="0">
                          <a:solidFill>
                            <a:schemeClr val="tx1"/>
                          </a:solidFill>
                        </a:rPr>
                        <a:t>Existing material</a:t>
                      </a:r>
                      <a:endParaRPr lang="en-GB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baseline="0" dirty="0" smtClean="0">
                          <a:solidFill>
                            <a:schemeClr val="tx1"/>
                          </a:solidFill>
                        </a:rPr>
                        <a:t>Focus</a:t>
                      </a:r>
                    </a:p>
                    <a:p>
                      <a:r>
                        <a:rPr lang="en-GB" b="1" baseline="0" dirty="0" smtClean="0">
                          <a:solidFill>
                            <a:schemeClr val="tx1"/>
                          </a:solidFill>
                        </a:rPr>
                        <a:t>Augmentation</a:t>
                      </a:r>
                      <a:endParaRPr lang="en-GB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baseline="0" dirty="0" smtClean="0">
                          <a:solidFill>
                            <a:schemeClr val="tx1"/>
                          </a:solidFill>
                        </a:rPr>
                        <a:t>Expertise</a:t>
                      </a:r>
                      <a:endParaRPr lang="en-GB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69959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2.3.1Scope or REDD+ activities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2.3.2 Forest definition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2.3.3 Stratification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2.3.4 National and sub-national estimation and reporting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2.3.5  Use of global datasets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FREL module (part)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Section 1.4.4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Several places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Section 1.4.3</a:t>
                      </a: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1.4.5,  Box 1, 1.5, Ax C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Module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Determination of significant activities;  implementing stepwise approach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9671">
                <a:tc>
                  <a:txBody>
                    <a:bodyPr/>
                    <a:lstStyle/>
                    <a:p>
                      <a:r>
                        <a:rPr lang="en-GB" b="0" baseline="0" dirty="0" smtClean="0">
                          <a:solidFill>
                            <a:schemeClr val="tx1"/>
                          </a:solidFill>
                        </a:rPr>
                        <a:t>2.4 Estimation methods and approaches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9211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2.4.1 Gain-Loss, stock change methods 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2.4.2 Tier 1 to 3 implementation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Section 2.1, Annex C</a:t>
                      </a: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Annex A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Improve coverage of higher Tiers, degradation and other 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act ivies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728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Proposal for overall structure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6394263"/>
              </p:ext>
            </p:extLst>
          </p:nvPr>
        </p:nvGraphicFramePr>
        <p:xfrm>
          <a:off x="457200" y="908721"/>
          <a:ext cx="8219256" cy="5518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7254"/>
                <a:gridCol w="6042002"/>
              </a:tblGrid>
              <a:tr h="500591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Element 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Concept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1536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1. Institutional Arrangements 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1.1 Key functions and components of National Arrangements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4136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2 Design Decisions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2.1 UNFCCC Decisions and Requirements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2.2 IPCC GPG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2.3 NFMS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2.4 Estimation methods and approaches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4136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  Measurement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3.1 AD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3.2 Ground Observations and auxiliary data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3.3 Integration and generation of estimates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3.4 Uncertainty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28927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4 Reporting and verification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4.1 Scope of reporting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4..2  Documentation and data archiving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8927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5 Guiding Principles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5.1 Institutional Arrangements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5.2 Design Decisions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5.3  NFMS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5.4 Reporting and verification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538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Mission – to advise on the way forward.</a:t>
            </a:r>
          </a:p>
          <a:p>
            <a:pPr marL="0" indent="0">
              <a:buNone/>
            </a:pPr>
            <a:r>
              <a:rPr lang="en-GB" dirty="0" smtClean="0"/>
              <a:t>Issues: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033938"/>
              </p:ext>
            </p:extLst>
          </p:nvPr>
        </p:nvGraphicFramePr>
        <p:xfrm>
          <a:off x="827584" y="2852936"/>
          <a:ext cx="7416824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6824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baseline="0" dirty="0" smtClean="0">
                          <a:solidFill>
                            <a:schemeClr val="tx1"/>
                          </a:solidFill>
                        </a:rPr>
                        <a:t>1 </a:t>
                      </a:r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MGD implications of country experience discussions</a:t>
                      </a:r>
                    </a:p>
                    <a:p>
                      <a:endParaRPr lang="en-GB" sz="2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baseline="0" dirty="0" smtClean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en-GB" sz="2400" b="1" dirty="0" smtClean="0"/>
                        <a:t>MGD2 and the Portal</a:t>
                      </a:r>
                    </a:p>
                    <a:p>
                      <a:endParaRPr lang="en-GB" sz="2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baseline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GB" sz="2400" b="1" dirty="0" smtClean="0"/>
                        <a:t> Modules</a:t>
                      </a:r>
                    </a:p>
                    <a:p>
                      <a:endParaRPr lang="en-GB" sz="2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baseline="0" dirty="0" smtClean="0">
                          <a:solidFill>
                            <a:schemeClr val="tx1"/>
                          </a:solidFill>
                        </a:rPr>
                        <a:t>4 </a:t>
                      </a:r>
                      <a:r>
                        <a:rPr lang="en-GB" sz="2400" b="1" dirty="0" smtClean="0"/>
                        <a:t>Outline of future work</a:t>
                      </a:r>
                    </a:p>
                    <a:p>
                      <a:endParaRPr lang="en-GB" sz="2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950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348647"/>
              </p:ext>
            </p:extLst>
          </p:nvPr>
        </p:nvGraphicFramePr>
        <p:xfrm>
          <a:off x="251520" y="548680"/>
          <a:ext cx="8640961" cy="57677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  <a:gridCol w="2448272"/>
                <a:gridCol w="1728192"/>
                <a:gridCol w="1152129"/>
              </a:tblGrid>
              <a:tr h="499329">
                <a:tc gridSpan="4">
                  <a:txBody>
                    <a:bodyPr/>
                    <a:lstStyle/>
                    <a:p>
                      <a:r>
                        <a:rPr lang="en-GB" b="1" baseline="0" dirty="0" smtClean="0">
                          <a:solidFill>
                            <a:schemeClr val="tx1"/>
                          </a:solidFill>
                        </a:rPr>
                        <a:t>3. Measurement</a:t>
                      </a:r>
                      <a:endParaRPr lang="en-GB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7816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3.1 Activity Data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baseline="0" dirty="0" smtClean="0">
                          <a:solidFill>
                            <a:schemeClr val="tx1"/>
                          </a:solidFill>
                        </a:rPr>
                        <a:t>Existing material</a:t>
                      </a:r>
                      <a:endParaRPr lang="en-GB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baseline="0" dirty="0" smtClean="0">
                          <a:solidFill>
                            <a:schemeClr val="tx1"/>
                          </a:solidFill>
                        </a:rPr>
                        <a:t>Focus, Augmentation</a:t>
                      </a:r>
                      <a:endParaRPr lang="en-GB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baseline="0" dirty="0" smtClean="0">
                          <a:solidFill>
                            <a:schemeClr val="tx1"/>
                          </a:solidFill>
                        </a:rPr>
                        <a:t>Expertise</a:t>
                      </a:r>
                      <a:endParaRPr lang="en-GB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69959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3.1.1 AD requirements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3.1.2 RS sources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3.1.3 Tools for large data sets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3.1.4 Pre-processing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3.1.5 Mapping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3.1.6  Importance reference data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3.1.7 Map products from RS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3.1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3.2, Annex B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---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3.3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3.5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3.7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3.4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Introduce MGD Portal, COVE tool and SDMS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9671">
                <a:tc>
                  <a:txBody>
                    <a:bodyPr/>
                    <a:lstStyle/>
                    <a:p>
                      <a:r>
                        <a:rPr lang="en-GB" b="0" baseline="0" dirty="0" smtClean="0">
                          <a:solidFill>
                            <a:schemeClr val="tx1"/>
                          </a:solidFill>
                        </a:rPr>
                        <a:t>3.2 Ground observations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9211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3.2.1 AGB, BGB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3.2.2 Litter, deadwoood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3.2.3 Soil organic C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3.2.4 HWP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3.2.5 Non-CO2 GHG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3.2.6 Land Use Boundaries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3.2.7 Climate variables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3.9.1 Annex  G, F, D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3.9.2  Annex D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3.9.3  Annex D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---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3.9.4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---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---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Components not currently represented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46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289178"/>
              </p:ext>
            </p:extLst>
          </p:nvPr>
        </p:nvGraphicFramePr>
        <p:xfrm>
          <a:off x="251520" y="548680"/>
          <a:ext cx="8640961" cy="54299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  <a:gridCol w="2448272"/>
                <a:gridCol w="1728192"/>
                <a:gridCol w="1152129"/>
              </a:tblGrid>
              <a:tr h="499329">
                <a:tc gridSpan="4">
                  <a:txBody>
                    <a:bodyPr/>
                    <a:lstStyle/>
                    <a:p>
                      <a:r>
                        <a:rPr lang="en-GB" b="1" baseline="0" dirty="0" smtClean="0">
                          <a:solidFill>
                            <a:schemeClr val="tx1"/>
                          </a:solidFill>
                        </a:rPr>
                        <a:t>3. Measurement – cont</a:t>
                      </a:r>
                      <a:endParaRPr lang="en-GB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7816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3.3 Integration and generation of estimates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baseline="0" dirty="0" smtClean="0">
                          <a:solidFill>
                            <a:schemeClr val="tx1"/>
                          </a:solidFill>
                        </a:rPr>
                        <a:t>Existing material</a:t>
                      </a:r>
                      <a:endParaRPr lang="en-GB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baseline="0" dirty="0" smtClean="0">
                          <a:solidFill>
                            <a:schemeClr val="tx1"/>
                          </a:solidFill>
                        </a:rPr>
                        <a:t>Focus, Augmentation</a:t>
                      </a:r>
                      <a:endParaRPr lang="en-GB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baseline="0" dirty="0" smtClean="0">
                          <a:solidFill>
                            <a:schemeClr val="tx1"/>
                          </a:solidFill>
                        </a:rPr>
                        <a:t>Expertise</a:t>
                      </a:r>
                      <a:endParaRPr lang="en-GB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77151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2.4.1 Deforestation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2.4.2 Degradation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2.4.3 SMF, Enhance, Conserv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2.4.4 Enhancement (change use)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2.4.5 Conversion natural forests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2.2.1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2.2.2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2.2.3, 2.2.4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2.2.5, 2.2.6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2.2.7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Improve coverage of higher Tiers, degradation and other activities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9671">
                <a:tc>
                  <a:txBody>
                    <a:bodyPr/>
                    <a:lstStyle/>
                    <a:p>
                      <a:r>
                        <a:rPr lang="en-GB" b="0" baseline="0" dirty="0" smtClean="0">
                          <a:solidFill>
                            <a:schemeClr val="tx1"/>
                          </a:solidFill>
                        </a:rPr>
                        <a:t>3.4 Uncertainty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9211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3.4.1 Area and area change</a:t>
                      </a: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3.4.2 Emission factors and model 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parameters (often ground- based data)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3.4.3 Combining uncertainties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3.7, module in preparation</a:t>
                      </a: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More examples</a:t>
                      </a: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Make comparable with AD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44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Proposal for overall structure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3997052"/>
              </p:ext>
            </p:extLst>
          </p:nvPr>
        </p:nvGraphicFramePr>
        <p:xfrm>
          <a:off x="457200" y="908721"/>
          <a:ext cx="8219256" cy="5518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7254"/>
                <a:gridCol w="6042002"/>
              </a:tblGrid>
              <a:tr h="500591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Element 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Concept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1536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1. Institutional Arrangements 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1.1 Key functions and components of National Arrangements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4136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2 Design Decisions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2.1 UNFCCC Decisions and Requirements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2.2 IPCC GPG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2.3 NFMS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2.4 Estimation methods and approaches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4136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  Measurement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3.1 AD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3.2 Ground Observations and auxiliary data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3.3 Integration and generation of estimates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3.4 Uncertainty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8927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4 Reporting and verification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4.1 Scope of reporting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4..2  Documentation and data archiving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28927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5 Guiding Principles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5.1 Institutional Arrangements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5.2 Design Decisions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5.3  NFMS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5.4 Reporting and verification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133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647736"/>
              </p:ext>
            </p:extLst>
          </p:nvPr>
        </p:nvGraphicFramePr>
        <p:xfrm>
          <a:off x="251520" y="548680"/>
          <a:ext cx="8640961" cy="5886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  <a:gridCol w="2448272"/>
                <a:gridCol w="1728192"/>
                <a:gridCol w="1152129"/>
              </a:tblGrid>
              <a:tr h="499329">
                <a:tc gridSpan="4">
                  <a:txBody>
                    <a:bodyPr/>
                    <a:lstStyle/>
                    <a:p>
                      <a:r>
                        <a:rPr lang="en-GB" b="1" baseline="0" dirty="0" smtClean="0">
                          <a:solidFill>
                            <a:schemeClr val="tx1"/>
                          </a:solidFill>
                        </a:rPr>
                        <a:t>4. Reporting and Verification</a:t>
                      </a:r>
                      <a:endParaRPr lang="en-GB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7816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4.1 Scope of Reporting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baseline="0" dirty="0" smtClean="0">
                          <a:solidFill>
                            <a:schemeClr val="tx1"/>
                          </a:solidFill>
                        </a:rPr>
                        <a:t>Existing material</a:t>
                      </a:r>
                      <a:endParaRPr lang="en-GB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baseline="0" dirty="0" smtClean="0">
                          <a:solidFill>
                            <a:schemeClr val="tx1"/>
                          </a:solidFill>
                        </a:rPr>
                        <a:t>Focus, Augmentation</a:t>
                      </a:r>
                      <a:endParaRPr lang="en-GB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baseline="0" dirty="0" smtClean="0">
                          <a:solidFill>
                            <a:schemeClr val="tx1"/>
                          </a:solidFill>
                        </a:rPr>
                        <a:t>Expertise</a:t>
                      </a:r>
                      <a:endParaRPr lang="en-GB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69959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4.1.1 GHG Inventory reporting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4.1.2 FR(E)Ls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4.1.3 Requirements for results based payments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4.1.4 Non-carbon related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---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1.4.2 plus module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---</a:t>
                      </a: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Biodiversity module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9671">
                <a:tc>
                  <a:txBody>
                    <a:bodyPr/>
                    <a:lstStyle/>
                    <a:p>
                      <a:r>
                        <a:rPr lang="en-GB" b="0" baseline="0" dirty="0" smtClean="0">
                          <a:solidFill>
                            <a:schemeClr val="tx1"/>
                          </a:solidFill>
                        </a:rPr>
                        <a:t>4.2 Documentation and data archiving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89211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4.2.1 Maintaining transparency and consistency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Annex A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Make more specific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05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Proposal for overall structure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6899928"/>
              </p:ext>
            </p:extLst>
          </p:nvPr>
        </p:nvGraphicFramePr>
        <p:xfrm>
          <a:off x="457200" y="908721"/>
          <a:ext cx="8219256" cy="5518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7254"/>
                <a:gridCol w="6042002"/>
              </a:tblGrid>
              <a:tr h="500591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Element 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Concept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1536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1. Institutional Arrangements 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1.1 Key functions and components of National Arrangements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4136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2 Design Decisions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2.1 UNFCCC Decisions and Requirements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2.2 IPCC GPG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2.3 NFMS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2.4 Estimation methods and approaches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4136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  Measurement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3.1 AD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3.2 Ground Observations and auxiliary data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3.3 Integration and generation of estimates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3.4 Uncertainty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8927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4 Reporting and verification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4.1 Scope of reporting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4..2  Documentation and data archiving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8927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5 Guiding Principles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5.1 Institutional Arrangements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5.2 Design Decisions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5.3  NFMS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5.4 Reporting and verification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393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125245"/>
              </p:ext>
            </p:extLst>
          </p:nvPr>
        </p:nvGraphicFramePr>
        <p:xfrm>
          <a:off x="251520" y="548680"/>
          <a:ext cx="8640961" cy="3157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  <a:gridCol w="2448272"/>
                <a:gridCol w="1728192"/>
                <a:gridCol w="1152129"/>
              </a:tblGrid>
              <a:tr h="499329">
                <a:tc gridSpan="4">
                  <a:txBody>
                    <a:bodyPr/>
                    <a:lstStyle/>
                    <a:p>
                      <a:r>
                        <a:rPr lang="en-GB" b="1" baseline="0" dirty="0" smtClean="0">
                          <a:solidFill>
                            <a:schemeClr val="tx1"/>
                          </a:solidFill>
                        </a:rPr>
                        <a:t>5. Guiding Principles</a:t>
                      </a:r>
                      <a:endParaRPr lang="en-GB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7816">
                <a:tc>
                  <a:txBody>
                    <a:bodyPr/>
                    <a:lstStyle/>
                    <a:p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baseline="0" dirty="0" smtClean="0">
                          <a:solidFill>
                            <a:schemeClr val="tx1"/>
                          </a:solidFill>
                        </a:rPr>
                        <a:t>Existing material</a:t>
                      </a:r>
                      <a:endParaRPr lang="en-GB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baseline="0" dirty="0" smtClean="0">
                          <a:solidFill>
                            <a:schemeClr val="tx1"/>
                          </a:solidFill>
                        </a:rPr>
                        <a:t>Focus, Augmentation</a:t>
                      </a:r>
                      <a:endParaRPr lang="en-GB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baseline="0" dirty="0" smtClean="0">
                          <a:solidFill>
                            <a:schemeClr val="tx1"/>
                          </a:solidFill>
                        </a:rPr>
                        <a:t>Expertise</a:t>
                      </a:r>
                      <a:endParaRPr lang="en-GB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69959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5.1 Institutional Arrangements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5.2 Design Decisions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5.3  NFMS</a:t>
                      </a: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5.4 Reporting and Verification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---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---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3.6, 3.8, Annex  E, Annex D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---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Distil guiding principles from all sections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510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Outcome of country experience discussions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Main mode of MGD interaction with countries via agencies and programmes – </a:t>
            </a:r>
            <a:r>
              <a:rPr lang="en-GB" dirty="0" err="1" smtClean="0"/>
              <a:t>SilvaCarbon</a:t>
            </a:r>
            <a:r>
              <a:rPr lang="en-GB" dirty="0" smtClean="0"/>
              <a:t>, UN-REDD. MGD a source document for this</a:t>
            </a:r>
          </a:p>
          <a:p>
            <a:r>
              <a:rPr lang="en-GB" dirty="0" smtClean="0"/>
              <a:t>Continuing need for an anchor – what’s operational, linked to international agreement and IPCC methods</a:t>
            </a:r>
          </a:p>
          <a:p>
            <a:r>
              <a:rPr lang="en-GB" dirty="0" smtClean="0"/>
              <a:t>Portal and modules give flexibility</a:t>
            </a:r>
          </a:p>
          <a:p>
            <a:r>
              <a:rPr lang="en-GB" dirty="0" smtClean="0"/>
              <a:t>Need for advice on sensible applications for technologies</a:t>
            </a:r>
          </a:p>
          <a:p>
            <a:r>
              <a:rPr lang="en-GB" dirty="0" smtClean="0"/>
              <a:t>Useful to have end-to-end flowchart </a:t>
            </a:r>
          </a:p>
          <a:p>
            <a:r>
              <a:rPr lang="en-GB" dirty="0" smtClean="0"/>
              <a:t>In–country institutional basis crucial (coordination, volatility, absorptive capacity…). Increase advice…</a:t>
            </a:r>
          </a:p>
          <a:p>
            <a:r>
              <a:rPr lang="en-GB" dirty="0" smtClean="0"/>
              <a:t>Co-benefits linkage (wider forest values…)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371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Mission – to advise on the way forward.</a:t>
            </a:r>
          </a:p>
          <a:p>
            <a:pPr marL="0" indent="0">
              <a:buNone/>
            </a:pPr>
            <a:r>
              <a:rPr lang="en-GB" dirty="0" smtClean="0"/>
              <a:t>Issues: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834876"/>
              </p:ext>
            </p:extLst>
          </p:nvPr>
        </p:nvGraphicFramePr>
        <p:xfrm>
          <a:off x="827584" y="2852936"/>
          <a:ext cx="7416824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6824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baseline="0" dirty="0" smtClean="0">
                          <a:solidFill>
                            <a:schemeClr val="tx1"/>
                          </a:solidFill>
                        </a:rPr>
                        <a:t>1 </a:t>
                      </a:r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MGD implications of country experience discussions</a:t>
                      </a:r>
                    </a:p>
                    <a:p>
                      <a:endParaRPr lang="en-GB" sz="2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baseline="0" dirty="0" smtClean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en-GB" sz="2400" b="1" dirty="0" smtClean="0"/>
                        <a:t>MGD2 and the Portal</a:t>
                      </a:r>
                    </a:p>
                    <a:p>
                      <a:endParaRPr lang="en-GB" sz="2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baseline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GB" sz="2400" b="1" dirty="0" smtClean="0"/>
                        <a:t> Modules</a:t>
                      </a:r>
                    </a:p>
                    <a:p>
                      <a:endParaRPr lang="en-GB" sz="2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baseline="0" dirty="0" smtClean="0">
                          <a:solidFill>
                            <a:schemeClr val="tx1"/>
                          </a:solidFill>
                        </a:rPr>
                        <a:t>4 </a:t>
                      </a:r>
                      <a:r>
                        <a:rPr lang="en-GB" sz="2400" b="1" dirty="0" smtClean="0"/>
                        <a:t>Outline of future work</a:t>
                      </a:r>
                    </a:p>
                    <a:p>
                      <a:endParaRPr lang="en-GB" sz="2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542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MGD2 and the Portal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85000" lnSpcReduction="20000"/>
          </a:bodyPr>
          <a:lstStyle/>
          <a:p>
            <a:r>
              <a:rPr lang="en-GB" sz="2400" dirty="0" smtClean="0"/>
              <a:t>Existing MGD is version 1 – need for update foreseen, taking account of experience. </a:t>
            </a:r>
          </a:p>
          <a:p>
            <a:r>
              <a:rPr lang="en-GB" sz="2400" dirty="0" smtClean="0"/>
              <a:t>Combination with portal gives access tuned to individual needs linked to security of the MGD foundation document. MGD portal can help the link between pillars of GFOI</a:t>
            </a:r>
          </a:p>
          <a:p>
            <a:r>
              <a:rPr lang="en-GB" sz="2400" dirty="0" smtClean="0"/>
              <a:t>Version 2 provides opportunity for </a:t>
            </a:r>
          </a:p>
          <a:p>
            <a:pPr lvl="1">
              <a:buFontTx/>
              <a:buChar char="-"/>
            </a:pPr>
            <a:r>
              <a:rPr lang="en-GB" sz="2400" dirty="0" smtClean="0"/>
              <a:t>Logical synergy with portal</a:t>
            </a:r>
          </a:p>
          <a:p>
            <a:pPr lvl="1">
              <a:buFontTx/>
              <a:buChar char="-"/>
            </a:pPr>
            <a:r>
              <a:rPr lang="en-GB" sz="2400" dirty="0" smtClean="0"/>
              <a:t>updates on institutional arrangements </a:t>
            </a:r>
          </a:p>
          <a:p>
            <a:pPr lvl="1">
              <a:buFontTx/>
              <a:buChar char="-"/>
            </a:pPr>
            <a:r>
              <a:rPr lang="en-GB" sz="2400" dirty="0" smtClean="0"/>
              <a:t>strengthen guidance on integration</a:t>
            </a:r>
          </a:p>
          <a:p>
            <a:pPr lvl="1">
              <a:buFontTx/>
              <a:buChar char="-"/>
            </a:pPr>
            <a:r>
              <a:rPr lang="en-GB" sz="2400" dirty="0" smtClean="0"/>
              <a:t>more complete material on statistical inference (emission factors as well as area data) and uncertainties</a:t>
            </a:r>
          </a:p>
          <a:p>
            <a:pPr lvl="1">
              <a:buFontTx/>
              <a:buChar char="-"/>
            </a:pPr>
            <a:r>
              <a:rPr lang="en-GB" sz="2400" dirty="0" smtClean="0"/>
              <a:t>Response to country experiences</a:t>
            </a:r>
          </a:p>
          <a:p>
            <a:pPr lvl="1">
              <a:buFontTx/>
              <a:buChar char="-"/>
            </a:pPr>
            <a:r>
              <a:rPr lang="en-GB" sz="2400" dirty="0" smtClean="0"/>
              <a:t>Integration of modules</a:t>
            </a:r>
          </a:p>
          <a:p>
            <a:pPr lvl="1">
              <a:buFontTx/>
              <a:buChar char="-"/>
            </a:pPr>
            <a:r>
              <a:rPr lang="en-GB" sz="2400" dirty="0" smtClean="0"/>
              <a:t>Updates from research track</a:t>
            </a:r>
          </a:p>
          <a:p>
            <a:pPr lvl="1">
              <a:buFontTx/>
              <a:buChar char="-"/>
            </a:pPr>
            <a:r>
              <a:rPr lang="en-GB" sz="2400" dirty="0" smtClean="0"/>
              <a:t>Updated core data availability</a:t>
            </a:r>
          </a:p>
          <a:p>
            <a:pPr marL="0" indent="0">
              <a:buNone/>
            </a:pPr>
            <a:r>
              <a:rPr lang="en-GB" sz="2400" dirty="0" smtClean="0"/>
              <a:t> </a:t>
            </a:r>
            <a:r>
              <a:rPr lang="en-GB" sz="2400" b="1" i="1" dirty="0" smtClean="0"/>
              <a:t>Proposal – joint production of portal and version 2 according to agreed outline </a:t>
            </a:r>
            <a:endParaRPr lang="en-GB" sz="2400" b="1" i="1" dirty="0"/>
          </a:p>
          <a:p>
            <a:pPr lvl="1">
              <a:buFontTx/>
              <a:buChar char="-"/>
            </a:pPr>
            <a:endParaRPr lang="en-GB" sz="2000" dirty="0" smtClean="0"/>
          </a:p>
          <a:p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649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Proposal for </a:t>
            </a:r>
            <a:r>
              <a:rPr lang="en-GB" dirty="0" smtClean="0"/>
              <a:t>outline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5115332"/>
              </p:ext>
            </p:extLst>
          </p:nvPr>
        </p:nvGraphicFramePr>
        <p:xfrm>
          <a:off x="457200" y="908721"/>
          <a:ext cx="8219256" cy="5518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7254"/>
                <a:gridCol w="6042002"/>
              </a:tblGrid>
              <a:tr h="500591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Element 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Concept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1536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1. Institutional Arrangements 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1.1 Key functions and components of National Arrangements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4136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2 Design Decisions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2.1 UNFCCC Decisions and Requirements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2.2 IPCC GPG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2.3 NFMS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2.4 Estimation methods and approaches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4136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  Measurement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3.1 AD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3.2 Ground Observations and auxiliary data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3.3 Integration and generation of estimates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3.4 Uncertainty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8927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4 Reporting and verification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4.1 Scope of reporting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4..2  Documentation and data archiving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8927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5 Guiding Principles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5.1 Institutional Arrangements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5.2 Design Decisions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5.3  NFMS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5.4 Reporting and verification</a:t>
                      </a:r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876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Mission – to advise on the way forward.</a:t>
            </a:r>
          </a:p>
          <a:p>
            <a:pPr marL="0" indent="0">
              <a:buNone/>
            </a:pPr>
            <a:r>
              <a:rPr lang="en-GB" dirty="0" smtClean="0"/>
              <a:t>Issues: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381605"/>
              </p:ext>
            </p:extLst>
          </p:nvPr>
        </p:nvGraphicFramePr>
        <p:xfrm>
          <a:off x="827584" y="2852936"/>
          <a:ext cx="7416824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6824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baseline="0" dirty="0" smtClean="0">
                          <a:solidFill>
                            <a:schemeClr val="tx1"/>
                          </a:solidFill>
                        </a:rPr>
                        <a:t>1 </a:t>
                      </a:r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MGD implications of country experience discussions</a:t>
                      </a:r>
                    </a:p>
                    <a:p>
                      <a:endParaRPr lang="en-GB" sz="2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baseline="0" dirty="0" smtClean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en-GB" sz="2400" b="1" dirty="0" smtClean="0"/>
                        <a:t>MGD2 and the Portal</a:t>
                      </a:r>
                    </a:p>
                    <a:p>
                      <a:endParaRPr lang="en-GB" sz="2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baseline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GB" sz="2400" b="1" dirty="0" smtClean="0"/>
                        <a:t> Modules</a:t>
                      </a:r>
                    </a:p>
                    <a:p>
                      <a:endParaRPr lang="en-GB" sz="2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baseline="0" dirty="0" smtClean="0">
                          <a:solidFill>
                            <a:schemeClr val="tx1"/>
                          </a:solidFill>
                        </a:rPr>
                        <a:t>4 </a:t>
                      </a:r>
                      <a:r>
                        <a:rPr lang="en-GB" sz="2400" b="1" dirty="0" smtClean="0"/>
                        <a:t>Outline of future work</a:t>
                      </a:r>
                    </a:p>
                    <a:p>
                      <a:endParaRPr lang="en-GB" sz="2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393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/>
          </a:bodyPr>
          <a:lstStyle/>
          <a:p>
            <a:r>
              <a:rPr lang="en-GB" dirty="0" smtClean="0"/>
              <a:t>Intermediate products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Currently:</a:t>
            </a:r>
          </a:p>
          <a:p>
            <a:pPr lvl="2"/>
            <a:r>
              <a:rPr lang="en-GB" dirty="0" smtClean="0"/>
              <a:t>Relationship with GOFC-GOLD</a:t>
            </a:r>
          </a:p>
          <a:p>
            <a:pPr lvl="2"/>
            <a:r>
              <a:rPr lang="en-GB" dirty="0" smtClean="0"/>
              <a:t>Global datasets</a:t>
            </a:r>
          </a:p>
          <a:p>
            <a:pPr lvl="2"/>
            <a:r>
              <a:rPr lang="en-GB" dirty="0" smtClean="0"/>
              <a:t>Reference levels</a:t>
            </a:r>
          </a:p>
          <a:p>
            <a:pPr lvl="2"/>
            <a:r>
              <a:rPr lang="en-GB" dirty="0" smtClean="0"/>
              <a:t>Relationship with CBD</a:t>
            </a:r>
          </a:p>
          <a:p>
            <a:pPr lvl="2"/>
            <a:r>
              <a:rPr lang="en-GB" dirty="0" smtClean="0"/>
              <a:t>Inference module</a:t>
            </a:r>
          </a:p>
          <a:p>
            <a:pPr marL="0" indent="0">
              <a:buNone/>
            </a:pPr>
            <a:r>
              <a:rPr lang="en-GB" b="1" i="1" dirty="0" smtClean="0"/>
              <a:t>Proposal:  Finalize  these and retain use of modules as flexible response product</a:t>
            </a:r>
          </a:p>
          <a:p>
            <a:pPr lvl="2"/>
            <a:endParaRPr lang="en-GB" dirty="0" smtClean="0"/>
          </a:p>
          <a:p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606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Mission – to advise on the way forward.</a:t>
            </a:r>
          </a:p>
          <a:p>
            <a:pPr marL="0" indent="0">
              <a:buNone/>
            </a:pPr>
            <a:r>
              <a:rPr lang="en-GB" dirty="0" smtClean="0"/>
              <a:t>Issues: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922918"/>
              </p:ext>
            </p:extLst>
          </p:nvPr>
        </p:nvGraphicFramePr>
        <p:xfrm>
          <a:off x="827584" y="2852936"/>
          <a:ext cx="7416824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6824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baseline="0" dirty="0" smtClean="0">
                          <a:solidFill>
                            <a:schemeClr val="tx1"/>
                          </a:solidFill>
                        </a:rPr>
                        <a:t>1 </a:t>
                      </a:r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MGD implications of country experience discussions</a:t>
                      </a:r>
                    </a:p>
                    <a:p>
                      <a:endParaRPr lang="en-GB" sz="2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baseline="0" dirty="0" smtClean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en-GB" sz="2400" b="1" dirty="0" smtClean="0"/>
                        <a:t>MGD2 and the Portal</a:t>
                      </a:r>
                    </a:p>
                    <a:p>
                      <a:endParaRPr lang="en-GB" sz="2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baseline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GB" sz="2400" b="1" dirty="0" smtClean="0"/>
                        <a:t> Modules</a:t>
                      </a:r>
                    </a:p>
                    <a:p>
                      <a:endParaRPr lang="en-GB" sz="2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baseline="0" dirty="0" smtClean="0">
                          <a:solidFill>
                            <a:schemeClr val="tx1"/>
                          </a:solidFill>
                        </a:rPr>
                        <a:t>4 </a:t>
                      </a:r>
                      <a:r>
                        <a:rPr lang="en-GB" sz="2400" b="1" dirty="0" smtClean="0"/>
                        <a:t>Outline of future work</a:t>
                      </a:r>
                    </a:p>
                    <a:p>
                      <a:endParaRPr lang="en-GB" sz="2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944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1541</Words>
  <Application>Microsoft Office PowerPoint</Application>
  <PresentationFormat>On-screen Show (4:3)</PresentationFormat>
  <Paragraphs>402</Paragraphs>
  <Slides>25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MGD Advisory Group Meeting</vt:lpstr>
      <vt:lpstr>Agenda</vt:lpstr>
      <vt:lpstr>Outcome of country experience discussions</vt:lpstr>
      <vt:lpstr>Agenda</vt:lpstr>
      <vt:lpstr>MGD2 and the Portal</vt:lpstr>
      <vt:lpstr>Proposal for outline</vt:lpstr>
      <vt:lpstr>Agenda</vt:lpstr>
      <vt:lpstr>Modules</vt:lpstr>
      <vt:lpstr>Agenda</vt:lpstr>
      <vt:lpstr>Outline timeline</vt:lpstr>
      <vt:lpstr>PowerPoint Presentation</vt:lpstr>
      <vt:lpstr>MGD2 Structure</vt:lpstr>
      <vt:lpstr>Proposal for overall structure</vt:lpstr>
      <vt:lpstr>Proposal for overall structure</vt:lpstr>
      <vt:lpstr>PowerPoint Presentation</vt:lpstr>
      <vt:lpstr>Proposal for overall structure</vt:lpstr>
      <vt:lpstr>PowerPoint Presentation</vt:lpstr>
      <vt:lpstr>PowerPoint Presentation</vt:lpstr>
      <vt:lpstr>Proposal for overall structure</vt:lpstr>
      <vt:lpstr>PowerPoint Presentation</vt:lpstr>
      <vt:lpstr>PowerPoint Presentation</vt:lpstr>
      <vt:lpstr>Proposal for overall structure</vt:lpstr>
      <vt:lpstr>PowerPoint Presentation</vt:lpstr>
      <vt:lpstr>Proposal for overall structure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MGD Advisory Group Meeting</dc:title>
  <dc:creator>Jim Penman</dc:creator>
  <cp:lastModifiedBy>Jim Penman</cp:lastModifiedBy>
  <cp:revision>26</cp:revision>
  <dcterms:created xsi:type="dcterms:W3CDTF">2015-03-04T03:58:39Z</dcterms:created>
  <dcterms:modified xsi:type="dcterms:W3CDTF">2015-03-05T01:51:18Z</dcterms:modified>
</cp:coreProperties>
</file>