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5" r:id="rId10"/>
    <p:sldId id="26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50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54B0B-81C4-884E-B14F-07301C7FA896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535CD-27C0-1542-A83C-0E84A2E1E6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9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8AEE1-B6DF-B643-873D-F3B314E6EA40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2A2F6-F579-EF4A-98AC-4E8D000D15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43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4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8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4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‹Nr.›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4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Tuesday </a:t>
            </a:r>
            <a:r>
              <a:rPr lang="en-US" dirty="0" smtClean="0"/>
              <a:t>Session:  </a:t>
            </a:r>
            <a:r>
              <a:rPr lang="en-US" dirty="0" smtClean="0"/>
              <a:t>Partner Presentations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7791" y="2501911"/>
            <a:ext cx="7568418" cy="698785"/>
          </a:xfrm>
        </p:spPr>
        <p:txBody>
          <a:bodyPr/>
          <a:lstStyle/>
          <a:p>
            <a:r>
              <a:rPr lang="en-US" sz="3200" dirty="0" smtClean="0"/>
              <a:t>German activities with relevance to GFOI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916645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GFOI Component Meetings 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 2</a:t>
            </a:r>
            <a:r>
              <a:rPr lang="en-US" sz="1000" b="1" baseline="30000" dirty="0" smtClean="0"/>
              <a:t>nd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179705" y="394023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Helmut </a:t>
            </a:r>
            <a:r>
              <a:rPr lang="en-US" sz="2000" dirty="0" err="1" smtClean="0"/>
              <a:t>Staudenrausch</a:t>
            </a:r>
            <a:r>
              <a:rPr lang="en-US" sz="2000" dirty="0" smtClean="0"/>
              <a:t>, DLR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55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examples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958006"/>
            <a:ext cx="8349592" cy="4525963"/>
          </a:xfrm>
        </p:spPr>
        <p:txBody>
          <a:bodyPr/>
          <a:lstStyle/>
          <a:p>
            <a:r>
              <a:rPr lang="en-US" sz="2000" b="1" dirty="0" smtClean="0"/>
              <a:t>Forest Degradation </a:t>
            </a:r>
            <a:r>
              <a:rPr lang="en-US" sz="2000" dirty="0" smtClean="0"/>
              <a:t>(DLR), implemented </a:t>
            </a:r>
            <a:r>
              <a:rPr lang="en-US" sz="2000" dirty="0"/>
              <a:t>by Airbus, Institute for World Forestry, </a:t>
            </a:r>
            <a:r>
              <a:rPr lang="en-US" sz="2000" dirty="0" err="1"/>
              <a:t>Uni</a:t>
            </a:r>
            <a:r>
              <a:rPr lang="en-US" sz="2000" dirty="0"/>
              <a:t> Hamburg</a:t>
            </a:r>
          </a:p>
          <a:p>
            <a:pPr lvl="1"/>
            <a:r>
              <a:rPr lang="en-US" sz="1600" dirty="0" smtClean="0"/>
              <a:t>Development of degradation monitoring methods  using Sentinel-2 and TDX data</a:t>
            </a:r>
          </a:p>
          <a:p>
            <a:pPr lvl="1"/>
            <a:r>
              <a:rPr lang="en-US" sz="1600" dirty="0" smtClean="0"/>
              <a:t>Case studies in and with partners from Surinam, Ghana and Indonesia. </a:t>
            </a:r>
          </a:p>
          <a:p>
            <a:r>
              <a:rPr lang="en-US" sz="2000" b="1" dirty="0" smtClean="0"/>
              <a:t>Develop </a:t>
            </a:r>
            <a:r>
              <a:rPr lang="en-US" sz="2000" b="1" dirty="0"/>
              <a:t>and improve methods for automated, large area monitoring of changes in forest cover and land-uses relevant for REDD</a:t>
            </a:r>
            <a:r>
              <a:rPr lang="en-US" sz="2000" b="1" dirty="0" smtClean="0"/>
              <a:t>+ </a:t>
            </a:r>
            <a:r>
              <a:rPr lang="en-US" sz="2000" dirty="0" smtClean="0"/>
              <a:t>(DLR), implemented </a:t>
            </a:r>
            <a:r>
              <a:rPr lang="en-US" sz="2000" dirty="0"/>
              <a:t>by Humboldt and Free Universities </a:t>
            </a:r>
            <a:r>
              <a:rPr lang="en-US" sz="2000" dirty="0" smtClean="0"/>
              <a:t>Berlin</a:t>
            </a:r>
            <a:endParaRPr lang="en-US" sz="2000" dirty="0"/>
          </a:p>
          <a:p>
            <a:pPr lvl="1"/>
            <a:r>
              <a:rPr lang="en-US" sz="1600" dirty="0"/>
              <a:t>T</a:t>
            </a:r>
            <a:r>
              <a:rPr lang="en-US" sz="1600" dirty="0" smtClean="0"/>
              <a:t>est in Brazilian states of </a:t>
            </a:r>
            <a:r>
              <a:rPr lang="en-US" sz="1600" dirty="0" err="1" smtClean="0"/>
              <a:t>Mato</a:t>
            </a:r>
            <a:r>
              <a:rPr lang="en-US" sz="1600" dirty="0" smtClean="0"/>
              <a:t> Grosso and Para, </a:t>
            </a:r>
            <a:r>
              <a:rPr lang="en-US" sz="1600" dirty="0"/>
              <a:t>gradient </a:t>
            </a:r>
            <a:r>
              <a:rPr lang="en-US" sz="1600" dirty="0" smtClean="0"/>
              <a:t>from agriculture </a:t>
            </a:r>
            <a:r>
              <a:rPr lang="en-US" sz="1600" dirty="0"/>
              <a:t>to primary forest and deforestation </a:t>
            </a:r>
            <a:r>
              <a:rPr lang="en-US" sz="1600" dirty="0" smtClean="0"/>
              <a:t>areas,</a:t>
            </a:r>
          </a:p>
          <a:p>
            <a:pPr lvl="1"/>
            <a:r>
              <a:rPr lang="en-US" sz="1600" dirty="0" smtClean="0"/>
              <a:t>Collaboration with INPE and regional authorities.</a:t>
            </a:r>
          </a:p>
          <a:p>
            <a:r>
              <a:rPr lang="en-US" sz="2000" b="1" dirty="0" err="1" smtClean="0"/>
              <a:t>BioTrop</a:t>
            </a:r>
            <a:r>
              <a:rPr lang="en-US" sz="2000" b="1" dirty="0" smtClean="0"/>
              <a:t>-X</a:t>
            </a:r>
            <a:r>
              <a:rPr lang="en-US" sz="2000" dirty="0" smtClean="0"/>
              <a:t> (DLR), implemented </a:t>
            </a:r>
            <a:r>
              <a:rPr lang="en-US" sz="2000" dirty="0"/>
              <a:t>by Helmholtz Centre for Environmental Research (UFZ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 smtClean="0"/>
              <a:t>Development </a:t>
            </a:r>
            <a:r>
              <a:rPr lang="en-US" sz="1600" dirty="0"/>
              <a:t>of new methods for the biomass estimation and monitoring of tropical </a:t>
            </a:r>
            <a:r>
              <a:rPr lang="en-US" sz="1600" dirty="0" smtClean="0"/>
              <a:t>forests using </a:t>
            </a:r>
            <a:r>
              <a:rPr lang="en-US" sz="1600" dirty="0" err="1"/>
              <a:t>TanDEM</a:t>
            </a:r>
            <a:r>
              <a:rPr lang="en-US" sz="1600" dirty="0"/>
              <a:t>-X </a:t>
            </a:r>
            <a:r>
              <a:rPr lang="en-US" sz="1600" dirty="0" smtClean="0"/>
              <a:t>data and </a:t>
            </a:r>
            <a:r>
              <a:rPr lang="en-US" sz="1600" dirty="0"/>
              <a:t>forest </a:t>
            </a:r>
            <a:r>
              <a:rPr lang="en-US" sz="1600" dirty="0" smtClean="0"/>
              <a:t>modelling</a:t>
            </a:r>
          </a:p>
          <a:p>
            <a:pPr lvl="1"/>
            <a:r>
              <a:rPr lang="en-US" sz="1600" dirty="0" smtClean="0"/>
              <a:t>Testing in Panama</a:t>
            </a:r>
            <a:r>
              <a:rPr lang="en-US" sz="1600" dirty="0"/>
              <a:t>: </a:t>
            </a:r>
            <a:r>
              <a:rPr lang="en-US" sz="1600" dirty="0" err="1"/>
              <a:t>Barro</a:t>
            </a:r>
            <a:r>
              <a:rPr lang="en-US" sz="1600" dirty="0"/>
              <a:t> Colorado Island, </a:t>
            </a:r>
            <a:r>
              <a:rPr lang="en-US" sz="1600" dirty="0" err="1"/>
              <a:t>Shermann</a:t>
            </a:r>
            <a:r>
              <a:rPr lang="en-US" sz="1600" dirty="0"/>
              <a:t>, </a:t>
            </a:r>
            <a:r>
              <a:rPr lang="en-US" sz="1600" dirty="0" err="1" smtClean="0"/>
              <a:t>Cocoli</a:t>
            </a:r>
            <a:r>
              <a:rPr lang="en-US" sz="1600" dirty="0" smtClean="0"/>
              <a:t>; Ecuador</a:t>
            </a:r>
            <a:r>
              <a:rPr lang="en-US" sz="1600" dirty="0"/>
              <a:t>: </a:t>
            </a:r>
            <a:r>
              <a:rPr lang="en-US" sz="1600" dirty="0" err="1"/>
              <a:t>Reserva</a:t>
            </a:r>
            <a:r>
              <a:rPr lang="en-US" sz="1600" dirty="0"/>
              <a:t> </a:t>
            </a:r>
            <a:r>
              <a:rPr lang="en-US" sz="1600" dirty="0" err="1"/>
              <a:t>Biológica</a:t>
            </a:r>
            <a:r>
              <a:rPr lang="en-US" sz="1600" dirty="0"/>
              <a:t> San </a:t>
            </a:r>
            <a:r>
              <a:rPr lang="en-US" sz="1600" dirty="0" smtClean="0"/>
              <a:t>Francisco; Sri </a:t>
            </a:r>
            <a:r>
              <a:rPr lang="en-US" sz="1600" dirty="0"/>
              <a:t>Lanka: </a:t>
            </a:r>
            <a:r>
              <a:rPr lang="en-US" sz="1600" dirty="0" err="1" smtClean="0"/>
              <a:t>Sinharaja</a:t>
            </a:r>
            <a:r>
              <a:rPr lang="en-US" sz="1600" dirty="0" smtClean="0"/>
              <a:t>; Taiwan</a:t>
            </a:r>
            <a:endParaRPr lang="en-US" sz="1600" dirty="0"/>
          </a:p>
          <a:p>
            <a:pPr lvl="1"/>
            <a:endParaRPr lang="en-US" sz="16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916645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GFOI Component Meetings 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 1</a:t>
            </a:r>
            <a:r>
              <a:rPr lang="en-US" sz="1000" b="1" baseline="30000" dirty="0" smtClean="0"/>
              <a:t>st</a:t>
            </a:r>
            <a:r>
              <a:rPr lang="en-US" sz="1000" b="1" dirty="0" smtClean="0"/>
              <a:t> 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with GFOI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233777"/>
            <a:ext cx="8349592" cy="4525963"/>
          </a:xfrm>
        </p:spPr>
        <p:txBody>
          <a:bodyPr/>
          <a:lstStyle/>
          <a:p>
            <a:r>
              <a:rPr lang="en-US" dirty="0" smtClean="0"/>
              <a:t>Joint BMZ/DLR International </a:t>
            </a:r>
            <a:r>
              <a:rPr lang="en-US" dirty="0"/>
              <a:t>conference on </a:t>
            </a:r>
            <a:r>
              <a:rPr lang="en-US" dirty="0" smtClean="0"/>
              <a:t>REDD MRV</a:t>
            </a:r>
          </a:p>
          <a:p>
            <a:pPr lvl="1"/>
            <a:r>
              <a:rPr lang="en-US" dirty="0"/>
              <a:t>Tentative place and date: Bonn, 21 – 22 September 2015</a:t>
            </a:r>
          </a:p>
          <a:p>
            <a:pPr lvl="1"/>
            <a:r>
              <a:rPr lang="en-US" dirty="0" smtClean="0"/>
              <a:t>possibly </a:t>
            </a:r>
            <a:r>
              <a:rPr lang="en-US" dirty="0"/>
              <a:t>with a focus on measuring forest </a:t>
            </a:r>
            <a:r>
              <a:rPr lang="en-US" dirty="0" smtClean="0"/>
              <a:t>degradation</a:t>
            </a:r>
            <a:endParaRPr lang="en-US" dirty="0"/>
          </a:p>
          <a:p>
            <a:pPr lvl="1"/>
            <a:r>
              <a:rPr lang="en-US" dirty="0" smtClean="0"/>
              <a:t>Involvement of GFOI foreseen</a:t>
            </a:r>
          </a:p>
          <a:p>
            <a:pPr lvl="1"/>
            <a:r>
              <a:rPr lang="en-US" dirty="0" smtClean="0"/>
              <a:t>DLR offer to hold next meeting of CEOS SDCG in support of GFOI back to back with this</a:t>
            </a:r>
            <a:endParaRPr lang="en-US" dirty="0"/>
          </a:p>
          <a:p>
            <a:endParaRPr lang="en-US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916645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GFOI Component Meetings 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 1</a:t>
            </a:r>
            <a:r>
              <a:rPr lang="en-US" sz="1000" b="1" baseline="30000" dirty="0" smtClean="0"/>
              <a:t>st</a:t>
            </a:r>
            <a:r>
              <a:rPr lang="en-US" sz="1000" b="1" dirty="0" smtClean="0"/>
              <a:t> 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German REDD+ policy</a:t>
            </a:r>
          </a:p>
          <a:p>
            <a:r>
              <a:rPr lang="en-US" sz="3600" dirty="0" smtClean="0"/>
              <a:t>Supporting </a:t>
            </a:r>
            <a:r>
              <a:rPr lang="en-US" sz="3600" dirty="0" err="1" smtClean="0"/>
              <a:t>programmes</a:t>
            </a:r>
            <a:r>
              <a:rPr lang="en-US" sz="3600" dirty="0" smtClean="0"/>
              <a:t> and actors</a:t>
            </a:r>
          </a:p>
          <a:p>
            <a:r>
              <a:rPr lang="en-US" sz="3600" dirty="0" smtClean="0"/>
              <a:t>Project </a:t>
            </a:r>
            <a:r>
              <a:rPr lang="en-US" sz="3600" dirty="0" smtClean="0"/>
              <a:t>examples</a:t>
            </a:r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REDD+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commitment on REDD+ in Germany’s international climate policy</a:t>
            </a:r>
          </a:p>
          <a:p>
            <a:r>
              <a:rPr lang="en-US" dirty="0" smtClean="0"/>
              <a:t>Substantial bilateral </a:t>
            </a:r>
            <a:r>
              <a:rPr lang="en-US" dirty="0"/>
              <a:t>activities and </a:t>
            </a:r>
            <a:r>
              <a:rPr lang="en-US" dirty="0" smtClean="0"/>
              <a:t>regional partnerships in Latin America, Africa and Asia</a:t>
            </a:r>
          </a:p>
          <a:p>
            <a:r>
              <a:rPr lang="en-US" dirty="0" smtClean="0"/>
              <a:t>One of the </a:t>
            </a:r>
            <a:r>
              <a:rPr lang="en-US" dirty="0" smtClean="0"/>
              <a:t>donors </a:t>
            </a:r>
            <a:r>
              <a:rPr lang="en-US" dirty="0" smtClean="0"/>
              <a:t>of the World Bank’s Forest Carbon Partnership Facility</a:t>
            </a:r>
          </a:p>
          <a:p>
            <a:r>
              <a:rPr lang="en-US" dirty="0"/>
              <a:t>Maintain support to REDD readiness and increase support to those moving  </a:t>
            </a:r>
            <a:r>
              <a:rPr lang="en-US" dirty="0" smtClean="0"/>
              <a:t>forward</a:t>
            </a:r>
          </a:p>
          <a:p>
            <a:r>
              <a:rPr lang="en-US" dirty="0" smtClean="0"/>
              <a:t>Partnerships e.g. </a:t>
            </a:r>
            <a:r>
              <a:rPr lang="en-US" dirty="0" smtClean="0"/>
              <a:t>with Norway, UK</a:t>
            </a:r>
            <a:endParaRPr lang="en-US" dirty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916645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GFOI Component Meetings 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 1</a:t>
            </a:r>
            <a:r>
              <a:rPr lang="en-US" sz="1000" b="1" baseline="30000" dirty="0" smtClean="0"/>
              <a:t>st</a:t>
            </a:r>
            <a:r>
              <a:rPr lang="en-US" sz="1000" b="1" dirty="0" smtClean="0"/>
              <a:t> 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265483"/>
            <a:ext cx="8349592" cy="4525963"/>
          </a:xfrm>
        </p:spPr>
        <p:txBody>
          <a:bodyPr/>
          <a:lstStyle/>
          <a:p>
            <a:r>
              <a:rPr lang="en-US" sz="2800" dirty="0" smtClean="0"/>
              <a:t>Bilateral and regional initiatives to support REDD readiness</a:t>
            </a:r>
          </a:p>
          <a:p>
            <a:pPr lvl="1"/>
            <a:r>
              <a:rPr lang="en-US" sz="2400" dirty="0"/>
              <a:t>Implemented mostly by GIZ (tech. cooperation) and </a:t>
            </a:r>
            <a:r>
              <a:rPr lang="en-US" sz="2400" dirty="0" err="1"/>
              <a:t>KfW</a:t>
            </a:r>
            <a:r>
              <a:rPr lang="en-US" sz="2400" dirty="0"/>
              <a:t> (financial cooperation); also PPP projects</a:t>
            </a:r>
          </a:p>
          <a:p>
            <a:pPr lvl="1"/>
            <a:r>
              <a:rPr lang="en-US" sz="2400" dirty="0" smtClean="0"/>
              <a:t>Remote sensing is </a:t>
            </a:r>
            <a:r>
              <a:rPr lang="en-US" sz="2400" dirty="0"/>
              <a:t>integral part of many projects</a:t>
            </a:r>
          </a:p>
          <a:p>
            <a:pPr lvl="1"/>
            <a:r>
              <a:rPr lang="en-US" sz="2400" dirty="0" smtClean="0"/>
              <a:t>Often </a:t>
            </a:r>
            <a:r>
              <a:rPr lang="en-US" sz="2400" dirty="0" smtClean="0"/>
              <a:t>supported by regional GIZ offices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916645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GFOI Component Meetings 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 1</a:t>
            </a:r>
            <a:r>
              <a:rPr lang="en-US" sz="1000" b="1" baseline="30000" dirty="0" smtClean="0"/>
              <a:t>st</a:t>
            </a:r>
            <a:r>
              <a:rPr lang="en-US" sz="1000" b="1" dirty="0" smtClean="0"/>
              <a:t> 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16325" r="2979" b="9921"/>
          <a:stretch>
            <a:fillRect/>
          </a:stretch>
        </p:blipFill>
        <p:spPr bwMode="auto">
          <a:xfrm>
            <a:off x="2408126" y="3839166"/>
            <a:ext cx="3738088" cy="222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6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BMZ’s REDD Early Movers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349592" cy="4525963"/>
          </a:xfrm>
        </p:spPr>
        <p:txBody>
          <a:bodyPr/>
          <a:lstStyle/>
          <a:p>
            <a:r>
              <a:rPr lang="en-US" dirty="0"/>
              <a:t>REDD Early Movers </a:t>
            </a:r>
            <a:r>
              <a:rPr lang="en-US" dirty="0" err="1"/>
              <a:t>Programme</a:t>
            </a:r>
            <a:r>
              <a:rPr lang="en-US" dirty="0"/>
              <a:t> – Rewarding Pioneers in Forest Conservation</a:t>
            </a:r>
          </a:p>
          <a:p>
            <a:pPr lvl="1"/>
            <a:r>
              <a:rPr lang="en-US" dirty="0"/>
              <a:t>Addresses gap between numerous readiness activities and few financial incentives in REDD interim phase</a:t>
            </a:r>
          </a:p>
          <a:p>
            <a:pPr lvl="1"/>
            <a:r>
              <a:rPr lang="en-US" dirty="0" smtClean="0"/>
              <a:t>Combines support to readiness with incentive or performance-based payments </a:t>
            </a:r>
          </a:p>
          <a:p>
            <a:pPr lvl="1"/>
            <a:r>
              <a:rPr lang="en-US" dirty="0" smtClean="0"/>
              <a:t>High standard MRV needed: support for establishing </a:t>
            </a:r>
            <a:r>
              <a:rPr lang="en-US" dirty="0"/>
              <a:t>MRV systems </a:t>
            </a:r>
            <a:r>
              <a:rPr lang="en-US" dirty="0" smtClean="0"/>
              <a:t>can be included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916645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GFOI Component Meetings 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 1</a:t>
            </a:r>
            <a:r>
              <a:rPr lang="en-US" sz="1000" b="1" baseline="30000" dirty="0" smtClean="0"/>
              <a:t>st</a:t>
            </a:r>
            <a:r>
              <a:rPr lang="en-US" sz="1000" b="1" dirty="0" smtClean="0"/>
              <a:t> 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BMUB’s 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349592" cy="4525963"/>
          </a:xfrm>
        </p:spPr>
        <p:txBody>
          <a:bodyPr/>
          <a:lstStyle/>
          <a:p>
            <a:r>
              <a:rPr lang="en-US" sz="2800" dirty="0" smtClean="0"/>
              <a:t>International Climate Initiative (IKI)</a:t>
            </a:r>
          </a:p>
          <a:p>
            <a:r>
              <a:rPr lang="en-US" sz="2800" dirty="0"/>
              <a:t>84 </a:t>
            </a:r>
            <a:r>
              <a:rPr lang="en-US" sz="2800" dirty="0" smtClean="0"/>
              <a:t>projects, 234 </a:t>
            </a:r>
            <a:r>
              <a:rPr lang="en-US" sz="2800" dirty="0" err="1" smtClean="0"/>
              <a:t>mio</a:t>
            </a:r>
            <a:r>
              <a:rPr lang="en-US" sz="2800" dirty="0" smtClean="0"/>
              <a:t>. € on REDD+ since 2008, </a:t>
            </a:r>
            <a:r>
              <a:rPr lang="en-US" sz="2800" dirty="0"/>
              <a:t>making </a:t>
            </a:r>
            <a:r>
              <a:rPr lang="en-US" sz="2800" dirty="0" smtClean="0"/>
              <a:t>IKI one </a:t>
            </a:r>
            <a:r>
              <a:rPr lang="en-US" sz="2800" dirty="0"/>
              <a:t>of the world’s </a:t>
            </a:r>
            <a:r>
              <a:rPr lang="en-US" sz="2800" dirty="0" smtClean="0"/>
              <a:t>big REDD</a:t>
            </a:r>
            <a:r>
              <a:rPr lang="en-US" sz="2800" dirty="0"/>
              <a:t>+ </a:t>
            </a:r>
            <a:r>
              <a:rPr lang="en-US" sz="2800" dirty="0" smtClean="0"/>
              <a:t>donors</a:t>
            </a:r>
          </a:p>
          <a:p>
            <a:r>
              <a:rPr lang="en-US" sz="2800" dirty="0" smtClean="0"/>
              <a:t>Implemented by GIZ and many other national and international organizations (governmental, NGO, Private Sector) 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916645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GFOI Component Meetings 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 1</a:t>
            </a:r>
            <a:r>
              <a:rPr lang="en-US" sz="1000" b="1" baseline="30000" dirty="0" smtClean="0"/>
              <a:t>st</a:t>
            </a:r>
            <a:r>
              <a:rPr lang="en-US" sz="1000" b="1" dirty="0" smtClean="0"/>
              <a:t> 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28332" r="10437" b="30001"/>
          <a:stretch/>
        </p:blipFill>
        <p:spPr>
          <a:xfrm>
            <a:off x="4960911" y="3672114"/>
            <a:ext cx="3437425" cy="245530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70264" r="38328" b="5397"/>
          <a:stretch/>
        </p:blipFill>
        <p:spPr>
          <a:xfrm>
            <a:off x="267928" y="4107543"/>
            <a:ext cx="3270442" cy="20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8" y="1132179"/>
            <a:ext cx="8859979" cy="4525963"/>
          </a:xfrm>
        </p:spPr>
        <p:txBody>
          <a:bodyPr/>
          <a:lstStyle/>
          <a:p>
            <a:r>
              <a:rPr lang="en-US" sz="2400" dirty="0" smtClean="0"/>
              <a:t>Funding R&amp;D for REDD monitoring and data processing methods </a:t>
            </a:r>
          </a:p>
          <a:p>
            <a:pPr lvl="1"/>
            <a:r>
              <a:rPr lang="en-US" sz="2000" dirty="0" smtClean="0"/>
              <a:t>Sensor interoperability, large area automated processing, degradation, biomass estimation</a:t>
            </a:r>
          </a:p>
          <a:p>
            <a:pPr lvl="1"/>
            <a:r>
              <a:rPr lang="en-US" sz="2000" dirty="0" smtClean="0"/>
              <a:t>New call for proposals, dedicated on global monitoring issues, planned for spring 2015, including GFOI R&amp;D </a:t>
            </a:r>
          </a:p>
          <a:p>
            <a:r>
              <a:rPr lang="en-US" sz="2400" dirty="0" smtClean="0"/>
              <a:t>Providing access to </a:t>
            </a:r>
            <a:r>
              <a:rPr lang="en-US" sz="2400" dirty="0" err="1" smtClean="0"/>
              <a:t>TerraSAR</a:t>
            </a:r>
            <a:r>
              <a:rPr lang="en-US" sz="2400" dirty="0" smtClean="0"/>
              <a:t>-X/</a:t>
            </a:r>
            <a:r>
              <a:rPr lang="en-US" sz="2400" dirty="0" err="1" smtClean="0"/>
              <a:t>TanDEM</a:t>
            </a:r>
            <a:r>
              <a:rPr lang="en-US" sz="2400" dirty="0" smtClean="0"/>
              <a:t>-X and </a:t>
            </a:r>
            <a:r>
              <a:rPr lang="en-US" sz="2400" dirty="0" err="1" smtClean="0"/>
              <a:t>RapidEye</a:t>
            </a:r>
            <a:r>
              <a:rPr lang="en-US" sz="2400" dirty="0" smtClean="0"/>
              <a:t> data </a:t>
            </a:r>
            <a:r>
              <a:rPr lang="en-US" sz="2400" dirty="0" smtClean="0"/>
              <a:t>(via partnership with </a:t>
            </a:r>
            <a:r>
              <a:rPr lang="en-US" sz="2400" dirty="0" err="1" smtClean="0"/>
              <a:t>Blackbridge</a:t>
            </a:r>
            <a:r>
              <a:rPr lang="en-US" sz="2400" dirty="0" smtClean="0"/>
              <a:t>) </a:t>
            </a:r>
            <a:r>
              <a:rPr lang="en-US" sz="2400" dirty="0" smtClean="0"/>
              <a:t>for R&amp;D</a:t>
            </a:r>
          </a:p>
          <a:p>
            <a:r>
              <a:rPr lang="en-US" sz="2400" dirty="0" smtClean="0"/>
              <a:t>Training material specifically for SAR data (saredu.dlr.de)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916645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GFOI Component Meetings 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 1</a:t>
            </a:r>
            <a:r>
              <a:rPr lang="en-US" sz="1000" b="1" baseline="30000" dirty="0" smtClean="0"/>
              <a:t>st</a:t>
            </a:r>
            <a:r>
              <a:rPr lang="en-US" sz="1000" b="1" dirty="0" smtClean="0"/>
              <a:t> 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187912"/>
            <a:ext cx="3715657" cy="194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57" y="4311945"/>
            <a:ext cx="4007531" cy="169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1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examples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059604"/>
            <a:ext cx="8349592" cy="4525963"/>
          </a:xfrm>
        </p:spPr>
        <p:txBody>
          <a:bodyPr/>
          <a:lstStyle/>
          <a:p>
            <a:r>
              <a:rPr lang="en-US" sz="2000" b="1" dirty="0" smtClean="0"/>
              <a:t>Support </a:t>
            </a:r>
            <a:r>
              <a:rPr lang="en-US" sz="2000" b="1" dirty="0"/>
              <a:t>the development of the national integrated Forest Monitoring System in </a:t>
            </a:r>
            <a:r>
              <a:rPr lang="en-US" sz="2000" b="1" dirty="0" err="1"/>
              <a:t>Mexiko</a:t>
            </a:r>
            <a:r>
              <a:rPr lang="en-US" sz="2000" b="1" dirty="0"/>
              <a:t>  </a:t>
            </a:r>
            <a:r>
              <a:rPr lang="en-US" sz="2000" dirty="0"/>
              <a:t>(BMZ). Implemented by GIZ, </a:t>
            </a:r>
            <a:r>
              <a:rPr lang="en-US" sz="2000" dirty="0" smtClean="0"/>
              <a:t>seconded experts </a:t>
            </a:r>
          </a:p>
          <a:p>
            <a:pPr lvl="1"/>
            <a:r>
              <a:rPr lang="de-DE" sz="1600" dirty="0" err="1" smtClean="0"/>
              <a:t>Establish</a:t>
            </a:r>
            <a:r>
              <a:rPr lang="de-DE" sz="1600" dirty="0" smtClean="0"/>
              <a:t> national </a:t>
            </a:r>
            <a:r>
              <a:rPr lang="de-DE" sz="1600" dirty="0"/>
              <a:t>System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management</a:t>
            </a:r>
            <a:r>
              <a:rPr lang="de-DE" sz="1600" dirty="0" smtClean="0"/>
              <a:t>, </a:t>
            </a:r>
            <a:r>
              <a:rPr lang="de-DE" sz="1600" dirty="0" err="1" smtClean="0"/>
              <a:t>processing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integrating</a:t>
            </a:r>
            <a:r>
              <a:rPr lang="de-DE" sz="1600" dirty="0" smtClean="0"/>
              <a:t> </a:t>
            </a:r>
            <a:r>
              <a:rPr lang="de-DE" sz="1600" dirty="0" err="1" smtClean="0"/>
              <a:t>satellite</a:t>
            </a:r>
            <a:r>
              <a:rPr lang="de-DE" sz="1600" dirty="0" smtClean="0"/>
              <a:t>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carbon</a:t>
            </a:r>
            <a:r>
              <a:rPr lang="de-DE" sz="1600" dirty="0" smtClean="0"/>
              <a:t> </a:t>
            </a:r>
            <a:r>
              <a:rPr lang="de-DE" sz="1600" dirty="0" err="1" smtClean="0"/>
              <a:t>emission</a:t>
            </a:r>
            <a:r>
              <a:rPr lang="de-DE" sz="1600" dirty="0" smtClean="0"/>
              <a:t> </a:t>
            </a:r>
            <a:r>
              <a:rPr lang="de-DE" sz="1600" dirty="0" err="1" smtClean="0"/>
              <a:t>estimation</a:t>
            </a:r>
            <a:r>
              <a:rPr lang="de-DE" sz="1600" dirty="0" smtClean="0"/>
              <a:t>. </a:t>
            </a:r>
            <a:endParaRPr lang="de-DE" sz="1600" dirty="0"/>
          </a:p>
          <a:p>
            <a:pPr lvl="1"/>
            <a:r>
              <a:rPr lang="de-DE" sz="1600" dirty="0" smtClean="0"/>
              <a:t>Development </a:t>
            </a:r>
            <a:r>
              <a:rPr lang="de-DE" sz="1600" dirty="0" err="1" smtClean="0"/>
              <a:t>of</a:t>
            </a:r>
            <a:r>
              <a:rPr lang="de-DE" sz="1600" dirty="0" smtClean="0"/>
              <a:t> AD </a:t>
            </a:r>
            <a:r>
              <a:rPr lang="de-DE" sz="1600" dirty="0" err="1" smtClean="0"/>
              <a:t>component</a:t>
            </a:r>
            <a:r>
              <a:rPr lang="de-DE" sz="1600" dirty="0" smtClean="0"/>
              <a:t> </a:t>
            </a:r>
            <a:r>
              <a:rPr lang="de-DE" sz="1600" dirty="0" err="1" smtClean="0"/>
              <a:t>using</a:t>
            </a:r>
            <a:r>
              <a:rPr lang="de-DE" sz="1600" dirty="0" smtClean="0"/>
              <a:t> </a:t>
            </a:r>
            <a:r>
              <a:rPr lang="de-DE" sz="1600" dirty="0" err="1" smtClean="0"/>
              <a:t>Landsat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Rapideye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automized</a:t>
            </a:r>
            <a:r>
              <a:rPr lang="de-DE" sz="1600" dirty="0" smtClean="0"/>
              <a:t> </a:t>
            </a:r>
            <a:r>
              <a:rPr lang="de-DE" sz="1600" dirty="0" err="1" smtClean="0"/>
              <a:t>generation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16 </a:t>
            </a:r>
            <a:r>
              <a:rPr lang="de-DE" sz="1600" dirty="0" err="1" smtClean="0"/>
              <a:t>forest</a:t>
            </a:r>
            <a:r>
              <a:rPr lang="de-DE" sz="1600" dirty="0" smtClean="0"/>
              <a:t> </a:t>
            </a:r>
            <a:r>
              <a:rPr lang="de-DE" sz="1600" dirty="0" err="1" smtClean="0"/>
              <a:t>types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8 </a:t>
            </a:r>
            <a:r>
              <a:rPr lang="de-DE" sz="1600" dirty="0" err="1" smtClean="0"/>
              <a:t>savannah</a:t>
            </a:r>
            <a:r>
              <a:rPr lang="de-DE" sz="1600" dirty="0" smtClean="0"/>
              <a:t> </a:t>
            </a:r>
            <a:r>
              <a:rPr lang="de-DE" sz="1600" dirty="0" err="1" smtClean="0"/>
              <a:t>classes</a:t>
            </a:r>
            <a:r>
              <a:rPr lang="de-DE" sz="1600" dirty="0" smtClean="0"/>
              <a:t>,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well</a:t>
            </a:r>
            <a:r>
              <a:rPr lang="de-DE" sz="1600" dirty="0" smtClean="0"/>
              <a:t>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annual</a:t>
            </a:r>
            <a:r>
              <a:rPr lang="de-DE" sz="1600" dirty="0" smtClean="0"/>
              <a:t> </a:t>
            </a:r>
            <a:r>
              <a:rPr lang="de-DE" sz="1600" dirty="0" err="1" smtClean="0"/>
              <a:t>forest</a:t>
            </a:r>
            <a:r>
              <a:rPr lang="de-DE" sz="1600" dirty="0" smtClean="0"/>
              <a:t> </a:t>
            </a:r>
            <a:r>
              <a:rPr lang="de-DE" sz="1600" dirty="0" err="1" smtClean="0"/>
              <a:t>change</a:t>
            </a:r>
            <a:r>
              <a:rPr lang="de-DE" sz="1600" dirty="0" smtClean="0"/>
              <a:t> </a:t>
            </a:r>
            <a:r>
              <a:rPr lang="de-DE" sz="1600" dirty="0" err="1" smtClean="0"/>
              <a:t>dynamics</a:t>
            </a:r>
            <a:r>
              <a:rPr lang="de-DE" sz="1600" dirty="0" smtClean="0"/>
              <a:t> 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respect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 </a:t>
            </a:r>
            <a:r>
              <a:rPr lang="de-DE" sz="1600" dirty="0" err="1" smtClean="0"/>
              <a:t>Deforestation</a:t>
            </a:r>
            <a:r>
              <a:rPr lang="de-DE" sz="1600" dirty="0"/>
              <a:t>, </a:t>
            </a:r>
            <a:r>
              <a:rPr lang="de-DE" sz="1600" dirty="0" err="1"/>
              <a:t>Reforestation</a:t>
            </a:r>
            <a:r>
              <a:rPr lang="de-DE" sz="1600" dirty="0"/>
              <a:t>, </a:t>
            </a:r>
            <a:r>
              <a:rPr lang="de-DE" sz="1600" dirty="0" err="1"/>
              <a:t>Afforestation</a:t>
            </a:r>
            <a:r>
              <a:rPr lang="de-DE" sz="1600" dirty="0"/>
              <a:t>, </a:t>
            </a:r>
            <a:r>
              <a:rPr lang="de-DE" sz="1600" dirty="0" smtClean="0"/>
              <a:t>Degradation </a:t>
            </a:r>
            <a:r>
              <a:rPr lang="de-DE" sz="1600" dirty="0" err="1" smtClean="0"/>
              <a:t>and</a:t>
            </a:r>
            <a:r>
              <a:rPr lang="de-DE" sz="1600" dirty="0" smtClean="0"/>
              <a:t> Regeneration</a:t>
            </a:r>
            <a:r>
              <a:rPr lang="de-DE" sz="1600" dirty="0"/>
              <a:t>.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Support </a:t>
            </a:r>
            <a:r>
              <a:rPr lang="en-US" sz="2000" b="1" dirty="0"/>
              <a:t>Ethiopia in their REDD+ MRV activities based on </a:t>
            </a:r>
            <a:r>
              <a:rPr lang="en-US" sz="2000" b="1" dirty="0" err="1"/>
              <a:t>RapidEye</a:t>
            </a:r>
            <a:r>
              <a:rPr lang="en-US" sz="2000" b="1" dirty="0"/>
              <a:t> imagery </a:t>
            </a:r>
            <a:r>
              <a:rPr lang="en-US" sz="2000" dirty="0"/>
              <a:t>(BMZ). Implemented by GIZ, RSS , </a:t>
            </a:r>
            <a:r>
              <a:rPr lang="en-US" sz="2000" dirty="0" err="1"/>
              <a:t>Blackbridge</a:t>
            </a:r>
            <a:r>
              <a:rPr lang="en-US" sz="2000" dirty="0"/>
              <a:t> </a:t>
            </a:r>
          </a:p>
          <a:p>
            <a:pPr lvl="1"/>
            <a:r>
              <a:rPr lang="en-US" sz="1600" dirty="0"/>
              <a:t>Build technical and training capacities using </a:t>
            </a:r>
            <a:r>
              <a:rPr lang="en-US" sz="1600" dirty="0" err="1"/>
              <a:t>multitemporal</a:t>
            </a:r>
            <a:r>
              <a:rPr lang="en-US" sz="1600" dirty="0"/>
              <a:t> satellite imagery, </a:t>
            </a:r>
          </a:p>
          <a:p>
            <a:pPr lvl="1"/>
            <a:r>
              <a:rPr lang="en-US" sz="1600" dirty="0"/>
              <a:t>Ensure knowledge transfer into working groups of </a:t>
            </a:r>
            <a:r>
              <a:rPr lang="en-US" sz="1600" dirty="0" err="1"/>
              <a:t>Ethiopean</a:t>
            </a:r>
            <a:r>
              <a:rPr lang="en-US" sz="1600" dirty="0"/>
              <a:t> REDD institutions.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916645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GFOI Component Meetings 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 1</a:t>
            </a:r>
            <a:r>
              <a:rPr lang="en-US" sz="1000" b="1" baseline="30000" dirty="0" smtClean="0"/>
              <a:t>st</a:t>
            </a:r>
            <a:r>
              <a:rPr lang="en-US" sz="1000" b="1" dirty="0" smtClean="0"/>
              <a:t> 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examples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958006"/>
            <a:ext cx="8349592" cy="4525963"/>
          </a:xfrm>
        </p:spPr>
        <p:txBody>
          <a:bodyPr/>
          <a:lstStyle/>
          <a:p>
            <a:r>
              <a:rPr lang="en-US" sz="2000" b="1" dirty="0" smtClean="0"/>
              <a:t>Development </a:t>
            </a:r>
            <a:r>
              <a:rPr lang="en-US" sz="2000" b="1" dirty="0"/>
              <a:t>of integrated monitoring systems for REDD+ in the SADC region </a:t>
            </a:r>
            <a:r>
              <a:rPr lang="en-US" sz="2000" dirty="0"/>
              <a:t>(IKI), Implemented by GIZ, </a:t>
            </a:r>
            <a:r>
              <a:rPr lang="en-US" sz="2000" dirty="0" smtClean="0"/>
              <a:t>GAF</a:t>
            </a:r>
          </a:p>
          <a:p>
            <a:pPr lvl="1"/>
            <a:r>
              <a:rPr lang="en-US" sz="1600" dirty="0"/>
              <a:t>application of remote sensing data (satellite images) for the assessment of Activity Data (i.e. deforestation and degradation assessment)-for historic epochs</a:t>
            </a:r>
          </a:p>
          <a:p>
            <a:pPr lvl="1"/>
            <a:r>
              <a:rPr lang="en-US" sz="1600" dirty="0" smtClean="0"/>
              <a:t>Implementation </a:t>
            </a:r>
            <a:r>
              <a:rPr lang="en-US" sz="1600" dirty="0"/>
              <a:t>of a Regional terrestrial inventories in four Pilot Countries for Biomass and Carbon stock assessments</a:t>
            </a:r>
          </a:p>
          <a:p>
            <a:pPr lvl="1"/>
            <a:r>
              <a:rPr lang="en-US" sz="1600" dirty="0" smtClean="0"/>
              <a:t>Assessment </a:t>
            </a:r>
            <a:r>
              <a:rPr lang="en-US" sz="1600" dirty="0"/>
              <a:t>of Emission Factors and Reporting</a:t>
            </a:r>
          </a:p>
          <a:p>
            <a:pPr lvl="1"/>
            <a:r>
              <a:rPr lang="en-US" sz="1600" dirty="0"/>
              <a:t>C</a:t>
            </a:r>
            <a:r>
              <a:rPr lang="en-US" sz="1600" dirty="0" smtClean="0"/>
              <a:t>apacity </a:t>
            </a:r>
            <a:r>
              <a:rPr lang="en-US" sz="1600" dirty="0"/>
              <a:t>building, pilot implementations in 4 countries  and </a:t>
            </a:r>
            <a:r>
              <a:rPr lang="en-US" sz="1600" dirty="0" smtClean="0"/>
              <a:t>pre-audit</a:t>
            </a:r>
          </a:p>
          <a:p>
            <a:pPr marL="457200" lvl="1" indent="0">
              <a:buNone/>
            </a:pPr>
            <a:r>
              <a:rPr lang="en-US" sz="1600" dirty="0" smtClean="0"/>
              <a:t>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National Forest Monitoring and Information Systems for a transparent and truthful REDD</a:t>
            </a:r>
            <a:r>
              <a:rPr lang="en-US" sz="2000" b="1" dirty="0" smtClean="0"/>
              <a:t>+ </a:t>
            </a:r>
            <a:r>
              <a:rPr lang="en-US" sz="2000" dirty="0" smtClean="0"/>
              <a:t>(IKI</a:t>
            </a:r>
            <a:r>
              <a:rPr lang="en-US" sz="2000" dirty="0"/>
              <a:t>), Implemented by FAO, INPE</a:t>
            </a:r>
            <a:endParaRPr lang="en-US" sz="2000" dirty="0" smtClean="0"/>
          </a:p>
          <a:p>
            <a:pPr lvl="1"/>
            <a:r>
              <a:rPr lang="en-US" sz="1600" dirty="0" smtClean="0"/>
              <a:t>South-South </a:t>
            </a:r>
            <a:r>
              <a:rPr lang="en-US" sz="1600" dirty="0"/>
              <a:t>cooperation project </a:t>
            </a:r>
            <a:r>
              <a:rPr lang="en-US" sz="1600" dirty="0" smtClean="0"/>
              <a:t>in </a:t>
            </a:r>
            <a:r>
              <a:rPr lang="en-US" sz="1600" dirty="0"/>
              <a:t>18 partner </a:t>
            </a:r>
            <a:r>
              <a:rPr lang="en-US" sz="1600" dirty="0" smtClean="0"/>
              <a:t>countries </a:t>
            </a:r>
            <a:endParaRPr lang="en-US" sz="1600" dirty="0"/>
          </a:p>
          <a:p>
            <a:pPr lvl="1"/>
            <a:r>
              <a:rPr lang="en-US" sz="1600" dirty="0" smtClean="0"/>
              <a:t>Knowledge exchange/transfer and capacity </a:t>
            </a:r>
            <a:r>
              <a:rPr lang="en-US" sz="1600" dirty="0"/>
              <a:t>building </a:t>
            </a:r>
            <a:r>
              <a:rPr lang="en-US" sz="1600" dirty="0" smtClean="0"/>
              <a:t>in </a:t>
            </a:r>
            <a:r>
              <a:rPr lang="en-US" sz="1600" dirty="0"/>
              <a:t>the context of implementing a software tool for forest </a:t>
            </a:r>
            <a:r>
              <a:rPr lang="en-US" sz="1600" dirty="0" smtClean="0"/>
              <a:t>monitoring, using remote </a:t>
            </a:r>
            <a:r>
              <a:rPr lang="en-US" sz="1600" dirty="0"/>
              <a:t>sensing technology and </a:t>
            </a:r>
            <a:r>
              <a:rPr lang="en-US" sz="1600" dirty="0" err="1"/>
              <a:t>geoinformation</a:t>
            </a:r>
            <a:r>
              <a:rPr lang="en-US" sz="1600" dirty="0"/>
              <a:t> systems to extend the </a:t>
            </a:r>
            <a:r>
              <a:rPr lang="en-US" sz="1600" dirty="0" smtClean="0"/>
              <a:t>countries</a:t>
            </a:r>
            <a:r>
              <a:rPr lang="en-US" sz="1600" dirty="0"/>
              <a:t>’ </a:t>
            </a:r>
            <a:r>
              <a:rPr lang="en-US" sz="1600" dirty="0" smtClean="0"/>
              <a:t>forest monitoring </a:t>
            </a:r>
            <a:r>
              <a:rPr lang="en-US" sz="1600" dirty="0"/>
              <a:t>systems. 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916645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GFOI Component Meetings 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 1</a:t>
            </a:r>
            <a:r>
              <a:rPr lang="en-US" sz="1000" b="1" baseline="30000" dirty="0" smtClean="0"/>
              <a:t>st</a:t>
            </a:r>
            <a:r>
              <a:rPr lang="en-US" sz="1000" b="1" dirty="0" smtClean="0"/>
              <a:t> 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9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</Words>
  <Application>Microsoft Office PowerPoint</Application>
  <PresentationFormat>Bildschirmpräsentation (4:3)</PresentationFormat>
  <Paragraphs>138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 Theme</vt:lpstr>
      <vt:lpstr>German activities with relevance to GFOI</vt:lpstr>
      <vt:lpstr>Outline</vt:lpstr>
      <vt:lpstr>German REDD+ policy</vt:lpstr>
      <vt:lpstr>BMZ </vt:lpstr>
      <vt:lpstr>BMZ’s REDD Early Movers</vt:lpstr>
      <vt:lpstr>BMUB’s IKI</vt:lpstr>
      <vt:lpstr>DLR</vt:lpstr>
      <vt:lpstr>Project examples #1</vt:lpstr>
      <vt:lpstr>Project examples #2</vt:lpstr>
      <vt:lpstr>Project examples #3</vt:lpstr>
      <vt:lpstr>Linking with GFOI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Steventon</dc:creator>
  <cp:lastModifiedBy>Staudenrausch, Helmut</cp:lastModifiedBy>
  <cp:revision>55</cp:revision>
  <dcterms:created xsi:type="dcterms:W3CDTF">2015-02-13T06:47:15Z</dcterms:created>
  <dcterms:modified xsi:type="dcterms:W3CDTF">2015-03-03T04:49:47Z</dcterms:modified>
</cp:coreProperties>
</file>