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3" r:id="rId2"/>
    <p:sldId id="294" r:id="rId3"/>
    <p:sldId id="284" r:id="rId4"/>
    <p:sldId id="258" r:id="rId5"/>
    <p:sldId id="306" r:id="rId6"/>
    <p:sldId id="263" r:id="rId7"/>
    <p:sldId id="264" r:id="rId8"/>
    <p:sldId id="303" r:id="rId9"/>
    <p:sldId id="304" r:id="rId10"/>
    <p:sldId id="305" r:id="rId11"/>
    <p:sldId id="298" r:id="rId12"/>
    <p:sldId id="307" r:id="rId13"/>
    <p:sldId id="308" r:id="rId14"/>
    <p:sldId id="309" r:id="rId15"/>
    <p:sldId id="302" r:id="rId16"/>
    <p:sldId id="301" r:id="rId17"/>
    <p:sldId id="300" r:id="rId18"/>
    <p:sldId id="292" r:id="rId19"/>
    <p:sldId id="299" r:id="rId20"/>
    <p:sldId id="295" r:id="rId21"/>
    <p:sldId id="29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3333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34606" autoAdjust="0"/>
    <p:restoredTop sz="86428" autoAdjust="0"/>
  </p:normalViewPr>
  <p:slideViewPr>
    <p:cSldViewPr>
      <p:cViewPr varScale="1">
        <p:scale>
          <a:sx n="62" d="100"/>
          <a:sy n="62" d="100"/>
        </p:scale>
        <p:origin x="-840"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956B1F-8944-492F-A58B-7DF09CFD2E8D}" type="datetimeFigureOut">
              <a:rPr lang="en-US" smtClean="0"/>
              <a:pPr/>
              <a:t>3/2/15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47454-1E6C-47B0-AD18-D35FEA8E43AB}" type="slidenum">
              <a:rPr lang="en-US" smtClean="0"/>
              <a:pPr/>
              <a:t>‹#›</a:t>
            </a:fld>
            <a:endParaRPr lang="en-US" dirty="0"/>
          </a:p>
        </p:txBody>
      </p:sp>
    </p:spTree>
    <p:extLst>
      <p:ext uri="{BB962C8B-B14F-4D97-AF65-F5344CB8AC3E}">
        <p14:creationId xmlns:p14="http://schemas.microsoft.com/office/powerpoint/2010/main" val="4192009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United States federal agencies have joined together to create the SilvaCarbon program to enhance capacity worldwide for monitoring and managing forest and terrestrial carbon. SilvaCarbon draws on the expertise of the U.S. scientific and technical community including experts from government, academia, non-governmental organizations, and industry. </a:t>
            </a:r>
            <a:endParaRPr lang="en-US" dirty="0"/>
          </a:p>
        </p:txBody>
      </p:sp>
      <p:sp>
        <p:nvSpPr>
          <p:cNvPr id="4" name="Slide Number Placeholder 3"/>
          <p:cNvSpPr>
            <a:spLocks noGrp="1"/>
          </p:cNvSpPr>
          <p:nvPr>
            <p:ph type="sldNum" sz="quarter" idx="10"/>
          </p:nvPr>
        </p:nvSpPr>
        <p:spPr/>
        <p:txBody>
          <a:bodyPr/>
          <a:lstStyle/>
          <a:p>
            <a:fld id="{9FB47454-1E6C-47B0-AD18-D35FEA8E43AB}"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SilvaCarbon is a flagship program that supports the Administration’s comprehensive strategy for fast start financing for reducing emissions from deforestation and forest degradation and enhancing forest carbon stocks (REDD+) in developing countries, announced on October 28. REDD+ is a priority of the Administration, which has dedicated $1 billion between 2010 and 2012 to help countries slow, halt, and reverse deforestation as a key strategic component of the U.S. “fast start” climate financing announced in the context of the Copenhagen Accord. USAID and the U.S. State Department are supporting the program in cooperation with other Federal agencies such as U.S. Geological Survey, U.S. Forest Service, U.S. Environmental Protection Agency, Smithsonian Institution, and NASA. </a:t>
            </a:r>
            <a:endParaRPr lang="en-US" dirty="0"/>
          </a:p>
        </p:txBody>
      </p:sp>
      <p:sp>
        <p:nvSpPr>
          <p:cNvPr id="4" name="Slide Number Placeholder 3"/>
          <p:cNvSpPr>
            <a:spLocks noGrp="1"/>
          </p:cNvSpPr>
          <p:nvPr>
            <p:ph type="sldNum" sz="quarter" idx="10"/>
          </p:nvPr>
        </p:nvSpPr>
        <p:spPr/>
        <p:txBody>
          <a:bodyPr/>
          <a:lstStyle/>
          <a:p>
            <a:fld id="{9FB47454-1E6C-47B0-AD18-D35FEA8E43AB}"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SilvaCarbon Objectives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b="1" i="1" kern="1200" dirty="0" smtClean="0">
                <a:solidFill>
                  <a:schemeClr val="tx1"/>
                </a:solidFill>
                <a:latin typeface="+mn-lt"/>
                <a:ea typeface="+mn-ea"/>
                <a:cs typeface="+mn-cs"/>
              </a:rPr>
              <a:t>Objective 1: Demonstrate and compare forest and terrestrial carbon measurement and monitoring methodologies.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Objective 2: Build capacity of selected developing countries to use forest and terrestrial carbon monitoring and management methodologies and technologies.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i="1" kern="1200" dirty="0" smtClean="0">
                <a:solidFill>
                  <a:schemeClr val="tx1"/>
                </a:solidFill>
                <a:latin typeface="+mn-lt"/>
                <a:ea typeface="+mn-ea"/>
                <a:cs typeface="+mn-cs"/>
              </a:rPr>
              <a:t>Objective 3: Facilitate, in cooperation with the Committee on Earth Observing Satellites (CEOS) and other partners in the GEO Forest Carbon Tracking task, the coordinated collection and dissemination of earth observation data related to forest and terrestrial carbon monitoring and management.</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i="1" kern="1200" dirty="0" smtClean="0">
                <a:solidFill>
                  <a:schemeClr val="tx1"/>
                </a:solidFill>
                <a:latin typeface="+mn-lt"/>
                <a:ea typeface="+mn-ea"/>
                <a:cs typeface="+mn-cs"/>
              </a:rPr>
              <a:t>Objective 4: Strengthen the community of forest and terrestrial carbon technical experts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B47454-1E6C-47B0-AD18-D35FEA8E43AB}"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47454-1E6C-47B0-AD18-D35FEA8E43AB}" type="slidenum">
              <a:rPr lang="en-US" smtClean="0"/>
              <a:pPr/>
              <a:t>9</a:t>
            </a:fld>
            <a:endParaRPr lang="en-US" dirty="0"/>
          </a:p>
        </p:txBody>
      </p:sp>
    </p:spTree>
    <p:extLst>
      <p:ext uri="{BB962C8B-B14F-4D97-AF65-F5344CB8AC3E}">
        <p14:creationId xmlns:p14="http://schemas.microsoft.com/office/powerpoint/2010/main" val="3676385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date there has been 11 regional</a:t>
            </a:r>
            <a:r>
              <a:rPr lang="en-US" baseline="0" dirty="0" smtClean="0"/>
              <a:t> workshops in Latin America. The themes of the workshops are picked based on regional capacity building needs and request for countries. There are two modalities for these workshops, hands on and a methodology showcase. These meetings are also a </a:t>
            </a:r>
            <a:r>
              <a:rPr lang="en-US" baseline="0" dirty="0" err="1" smtClean="0"/>
              <a:t>plataform</a:t>
            </a:r>
            <a:r>
              <a:rPr lang="en-US" baseline="0" dirty="0" smtClean="0"/>
              <a:t> for south </a:t>
            </a:r>
            <a:r>
              <a:rPr lang="en-US" baseline="0" dirty="0" err="1" smtClean="0"/>
              <a:t>south</a:t>
            </a:r>
            <a:r>
              <a:rPr lang="en-US" baseline="0" dirty="0" smtClean="0"/>
              <a:t> collaboration and also a great </a:t>
            </a:r>
            <a:r>
              <a:rPr lang="en-US" baseline="0" dirty="0" err="1" smtClean="0"/>
              <a:t>oportunity</a:t>
            </a:r>
            <a:r>
              <a:rPr lang="en-US" baseline="0" dirty="0" smtClean="0"/>
              <a:t> to get hands on new non operational approaches. It is important to differentiate among what is operational and what is research. We rely in University partners of GFOI to show current research, and field techniques, their downside and their potential for inclusion in an operational system for monitoring (example is the case of the UAVs, and terrestrial </a:t>
            </a:r>
            <a:r>
              <a:rPr lang="en-US" baseline="0" dirty="0" err="1" smtClean="0"/>
              <a:t>LiDAR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53EE7C8-D4A5-F143-AD6E-ECF206810EA0}" type="slidenum">
              <a:rPr lang="en-GB" smtClean="0">
                <a:solidFill>
                  <a:prstClr val="black"/>
                </a:solidFill>
                <a:latin typeface="Calibri"/>
              </a:rPr>
              <a:pPr/>
              <a:t>11</a:t>
            </a:fld>
            <a:endParaRPr lang="en-GB">
              <a:solidFill>
                <a:prstClr val="black"/>
              </a:solidFill>
              <a:latin typeface="Calibri"/>
            </a:endParaRPr>
          </a:p>
        </p:txBody>
      </p:sp>
    </p:spTree>
    <p:extLst>
      <p:ext uri="{BB962C8B-B14F-4D97-AF65-F5344CB8AC3E}">
        <p14:creationId xmlns:p14="http://schemas.microsoft.com/office/powerpoint/2010/main" val="430587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43000" y="685800"/>
            <a:ext cx="4572000" cy="3429000"/>
          </a:xfrm>
          <a:ln/>
        </p:spPr>
      </p:sp>
      <p:sp>
        <p:nvSpPr>
          <p:cNvPr id="3" name="Notes Placeholder 2"/>
          <p:cNvSpPr>
            <a:spLocks noGrp="1"/>
          </p:cNvSpPr>
          <p:nvPr>
            <p:ph type="body" idx="1"/>
          </p:nvPr>
        </p:nvSpPr>
        <p:spPr/>
        <p:txBody>
          <a:bodyPr>
            <a:normAutofit fontScale="85000" lnSpcReduction="10000"/>
          </a:bodyPr>
          <a:lstStyle/>
          <a:p>
            <a:pPr>
              <a:defRPr/>
            </a:pPr>
            <a:r>
              <a:rPr lang="en-AU" dirty="0" smtClean="0">
                <a:ea typeface="ＭＳ Ｐゴシック" charset="-128"/>
                <a:cs typeface="MS PGothic" charset="0"/>
              </a:rPr>
              <a:t>AG and authors include World Bank, FAO, UNREDD+, stellar suite of expertise including GOFC-GOLD, and developing countries</a:t>
            </a:r>
          </a:p>
        </p:txBody>
      </p:sp>
      <p:sp>
        <p:nvSpPr>
          <p:cNvPr id="19460" name="Slide Number Placeholder 3"/>
          <p:cNvSpPr>
            <a:spLocks noGrp="1"/>
          </p:cNvSpPr>
          <p:nvPr>
            <p:ph type="sldNum" sz="quarter" idx="5"/>
          </p:nvPr>
        </p:nvSpPr>
        <p:spPr>
          <a:noFill/>
        </p:spPr>
        <p:txBody>
          <a:bodyPr/>
          <a:lstStyle/>
          <a:p>
            <a:fld id="{839939DF-3F75-4DE8-88DE-B0125CFAB0C5}" type="slidenum">
              <a:rPr lang="en-ZA" smtClean="0">
                <a:ea typeface="ＭＳ Ｐゴシック" pitchFamily="1" charset="-128"/>
              </a:rPr>
              <a:pPr/>
              <a:t>13</a:t>
            </a:fld>
            <a:endParaRPr lang="en-ZA" smtClean="0">
              <a:ea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5424" y="685488"/>
            <a:ext cx="4547152" cy="3429000"/>
          </a:xfrm>
          <a:ln/>
        </p:spPr>
      </p:sp>
      <p:sp>
        <p:nvSpPr>
          <p:cNvPr id="3" name="Notes Placeholder 2"/>
          <p:cNvSpPr>
            <a:spLocks noGrp="1"/>
          </p:cNvSpPr>
          <p:nvPr>
            <p:ph type="body" idx="1"/>
          </p:nvPr>
        </p:nvSpPr>
        <p:spPr/>
        <p:txBody>
          <a:bodyPr>
            <a:normAutofit fontScale="85000" lnSpcReduction="10000"/>
          </a:bodyPr>
          <a:lstStyle/>
          <a:p>
            <a:pPr>
              <a:defRPr/>
            </a:pPr>
            <a:endParaRPr lang="en-AU" dirty="0" smtClean="0">
              <a:ea typeface="ＭＳ Ｐゴシック" charset="-128"/>
              <a:cs typeface="MS PGothic" charset="0"/>
            </a:endParaRPr>
          </a:p>
        </p:txBody>
      </p:sp>
      <p:sp>
        <p:nvSpPr>
          <p:cNvPr id="20484" name="Slide Number Placeholder 3"/>
          <p:cNvSpPr>
            <a:spLocks noGrp="1"/>
          </p:cNvSpPr>
          <p:nvPr>
            <p:ph type="sldNum" sz="quarter" idx="5"/>
          </p:nvPr>
        </p:nvSpPr>
        <p:spPr>
          <a:noFill/>
        </p:spPr>
        <p:txBody>
          <a:bodyPr/>
          <a:lstStyle/>
          <a:p>
            <a:fld id="{7777D960-16EA-427A-9375-B1575229DA16}" type="slidenum">
              <a:rPr lang="en-ZA" smtClean="0">
                <a:ea typeface="ＭＳ Ｐゴシック" pitchFamily="1" charset="-128"/>
              </a:rPr>
              <a:pPr/>
              <a:t>14</a:t>
            </a:fld>
            <a:endParaRPr lang="en-ZA" smtClean="0">
              <a:ea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Excellent coordination of US</a:t>
            </a:r>
            <a:r>
              <a:rPr lang="en-US" baseline="0" dirty="0" smtClean="0"/>
              <a:t> agencies via the SilvaCarbon Steering Committee and Technical Team.</a:t>
            </a:r>
          </a:p>
          <a:p>
            <a:endParaRPr lang="en-US" baseline="0" dirty="0" smtClean="0"/>
          </a:p>
          <a:p>
            <a:r>
              <a:rPr lang="en-US" baseline="0" dirty="0" smtClean="0"/>
              <a:t>Consolidated </a:t>
            </a:r>
            <a:r>
              <a:rPr lang="en-US" baseline="0" smtClean="0"/>
              <a:t>US contribution to GEO and GFOI</a:t>
            </a:r>
          </a:p>
          <a:p>
            <a:endParaRPr lang="en-US" smtClean="0"/>
          </a:p>
          <a:p>
            <a:r>
              <a:rPr lang="en-US" dirty="0" smtClean="0"/>
              <a:t>USGS, via our contribution to the Committee on Earth Observing Satellites (CEOS), is providing Landsat and other data to SilvaCarbon, USAID and GFOI priority countries.</a:t>
            </a:r>
            <a:endParaRPr lang="en-US" dirty="0"/>
          </a:p>
        </p:txBody>
      </p:sp>
      <p:sp>
        <p:nvSpPr>
          <p:cNvPr id="4" name="Slide Number Placeholder 3"/>
          <p:cNvSpPr>
            <a:spLocks noGrp="1"/>
          </p:cNvSpPr>
          <p:nvPr>
            <p:ph type="sldNum" sz="quarter" idx="10"/>
          </p:nvPr>
        </p:nvSpPr>
        <p:spPr/>
        <p:txBody>
          <a:bodyPr/>
          <a:lstStyle/>
          <a:p>
            <a:fld id="{9FB47454-1E6C-47B0-AD18-D35FEA8E43AB}" type="slidenum">
              <a:rPr lang="en-US" smtClean="0"/>
              <a:pPr/>
              <a:t>18</a:t>
            </a:fld>
            <a:endParaRPr lang="en-US" dirty="0"/>
          </a:p>
        </p:txBody>
      </p:sp>
    </p:spTree>
    <p:extLst>
      <p:ext uri="{BB962C8B-B14F-4D97-AF65-F5344CB8AC3E}">
        <p14:creationId xmlns:p14="http://schemas.microsoft.com/office/powerpoint/2010/main" val="1768478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43000" y="685800"/>
            <a:ext cx="4572000" cy="3429000"/>
          </a:xfrm>
          <a:ln/>
        </p:spPr>
      </p:sp>
      <p:sp>
        <p:nvSpPr>
          <p:cNvPr id="18435" name="Notes Placeholder 2"/>
          <p:cNvSpPr>
            <a:spLocks noGrp="1"/>
          </p:cNvSpPr>
          <p:nvPr>
            <p:ph type="body" idx="1"/>
          </p:nvPr>
        </p:nvSpPr>
        <p:spPr>
          <a:noFill/>
          <a:ln/>
        </p:spPr>
        <p:txBody>
          <a:bodyPr/>
          <a:lstStyle/>
          <a:p>
            <a:pPr>
              <a:lnSpc>
                <a:spcPct val="90000"/>
              </a:lnSpc>
            </a:pPr>
            <a:r>
              <a:rPr lang="en-AU" sz="1000">
                <a:latin typeface="Arial" pitchFamily="34" charset="0"/>
              </a:rPr>
              <a:t>Facilitation of forest observations in support of national forest information systems is a </a:t>
            </a:r>
          </a:p>
          <a:p>
            <a:pPr>
              <a:lnSpc>
                <a:spcPct val="90000"/>
              </a:lnSpc>
            </a:pPr>
            <a:r>
              <a:rPr lang="en-AU" sz="1000">
                <a:latin typeface="Arial" pitchFamily="34" charset="0"/>
              </a:rPr>
              <a:t>fundamental objective for GFOI. CEOS established the Space Data Coordination Group to </a:t>
            </a:r>
          </a:p>
          <a:p>
            <a:pPr>
              <a:lnSpc>
                <a:spcPct val="90000"/>
              </a:lnSpc>
            </a:pPr>
            <a:r>
              <a:rPr lang="en-AU" sz="1000">
                <a:latin typeface="Arial" pitchFamily="34" charset="0"/>
              </a:rPr>
              <a:t>support GFOI</a:t>
            </a:r>
            <a:r>
              <a:rPr lang="en-AU" altLang="nb-NO" sz="1000">
                <a:latin typeface="Arial" pitchFamily="34" charset="0"/>
              </a:rPr>
              <a:t>’</a:t>
            </a:r>
            <a:r>
              <a:rPr lang="en-AU" sz="1000">
                <a:latin typeface="Arial" pitchFamily="34" charset="0"/>
              </a:rPr>
              <a:t>s requirements in publicly available Earth Observation data.  </a:t>
            </a:r>
          </a:p>
          <a:p>
            <a:pPr>
              <a:lnSpc>
                <a:spcPct val="90000"/>
              </a:lnSpc>
            </a:pPr>
            <a:endParaRPr lang="en-AU" sz="1000">
              <a:latin typeface="Arial" pitchFamily="34" charset="0"/>
            </a:endParaRPr>
          </a:p>
          <a:p>
            <a:pPr>
              <a:lnSpc>
                <a:spcPct val="90000"/>
              </a:lnSpc>
            </a:pPr>
            <a:r>
              <a:rPr lang="en-AU" sz="1000">
                <a:latin typeface="Arial" pitchFamily="34" charset="0"/>
              </a:rPr>
              <a:t>The SDCG has followed its 2012 Work  Plan generally to schedule:</a:t>
            </a:r>
          </a:p>
          <a:p>
            <a:pPr>
              <a:lnSpc>
                <a:spcPct val="90000"/>
              </a:lnSpc>
            </a:pPr>
            <a:r>
              <a:rPr lang="en-AU" sz="1000">
                <a:latin typeface="Arial" pitchFamily="34" charset="0"/>
              </a:rPr>
              <a:t> </a:t>
            </a:r>
          </a:p>
          <a:p>
            <a:pPr>
              <a:lnSpc>
                <a:spcPct val="90000"/>
              </a:lnSpc>
              <a:buFontTx/>
              <a:buChar char="•"/>
            </a:pPr>
            <a:r>
              <a:rPr lang="en-AU" sz="1000">
                <a:latin typeface="Arial" pitchFamily="34" charset="0"/>
              </a:rPr>
              <a:t> Establishment of the SDCG and terms of reference (completed at 1st SDCG meeting Mar 2012).</a:t>
            </a:r>
          </a:p>
          <a:p>
            <a:pPr>
              <a:lnSpc>
                <a:spcPct val="90000"/>
              </a:lnSpc>
              <a:buFontTx/>
              <a:buChar char="•"/>
            </a:pPr>
            <a:r>
              <a:rPr lang="en-AU" sz="1000">
                <a:latin typeface="Arial" pitchFamily="34" charset="0"/>
              </a:rPr>
              <a:t> Development of GFOI dataset requirements (draft developed Mar 2012, ongoing activity </a:t>
            </a:r>
          </a:p>
          <a:p>
            <a:pPr>
              <a:lnSpc>
                <a:spcPct val="90000"/>
              </a:lnSpc>
            </a:pPr>
            <a:r>
              <a:rPr lang="en-AU" sz="1000">
                <a:latin typeface="Arial" pitchFamily="34" charset="0"/>
              </a:rPr>
              <a:t>      to meet changing scenarios.)</a:t>
            </a:r>
          </a:p>
          <a:p>
            <a:pPr>
              <a:lnSpc>
                <a:spcPct val="90000"/>
              </a:lnSpc>
              <a:buFontTx/>
              <a:buChar char="•"/>
            </a:pPr>
            <a:r>
              <a:rPr lang="en-AU" sz="1000">
                <a:latin typeface="Arial" pitchFamily="34" charset="0"/>
              </a:rPr>
              <a:t> Development of a first draft of the baseline global data acquisition strategy (draft to be </a:t>
            </a:r>
          </a:p>
          <a:p>
            <a:pPr>
              <a:lnSpc>
                <a:spcPct val="90000"/>
              </a:lnSpc>
            </a:pPr>
            <a:r>
              <a:rPr lang="en-AU" sz="1000">
                <a:latin typeface="Arial" pitchFamily="34" charset="0"/>
              </a:rPr>
              <a:t>      discussed at 2</a:t>
            </a:r>
            <a:r>
              <a:rPr lang="en-AU" sz="1000" baseline="30000">
                <a:latin typeface="Arial" pitchFamily="34" charset="0"/>
              </a:rPr>
              <a:t>nd</a:t>
            </a:r>
            <a:r>
              <a:rPr lang="en-AU" sz="1000">
                <a:latin typeface="Arial" pitchFamily="34" charset="0"/>
              </a:rPr>
              <a:t> SDCG prior to submission for adoption at the CEOS Plenary October 2012).</a:t>
            </a:r>
          </a:p>
          <a:p>
            <a:pPr>
              <a:lnSpc>
                <a:spcPct val="90000"/>
              </a:lnSpc>
              <a:buFontTx/>
              <a:buChar char="•"/>
            </a:pPr>
            <a:r>
              <a:rPr lang="en-AU" sz="1000">
                <a:latin typeface="Arial" pitchFamily="34" charset="0"/>
              </a:rPr>
              <a:t> Inform GFOI of data gaps which may require purchase/negotiation of alternative data sources </a:t>
            </a:r>
          </a:p>
          <a:p>
            <a:pPr>
              <a:lnSpc>
                <a:spcPct val="90000"/>
              </a:lnSpc>
            </a:pPr>
            <a:r>
              <a:rPr lang="en-AU" sz="1000">
                <a:latin typeface="Arial" pitchFamily="34" charset="0"/>
              </a:rPr>
              <a:t>      (October 2012 following CEOS Plenary endorsement)</a:t>
            </a:r>
          </a:p>
          <a:p>
            <a:pPr>
              <a:lnSpc>
                <a:spcPct val="90000"/>
              </a:lnSpc>
              <a:buFontTx/>
              <a:buChar char="•"/>
            </a:pPr>
            <a:r>
              <a:rPr lang="en-AU" sz="1000">
                <a:latin typeface="Arial" pitchFamily="34" charset="0"/>
              </a:rPr>
              <a:t> Ongoing data acquisitions in support of FCT &amp; National Demonstrator needs, with possible </a:t>
            </a:r>
          </a:p>
          <a:p>
            <a:pPr>
              <a:lnSpc>
                <a:spcPct val="90000"/>
              </a:lnSpc>
            </a:pPr>
            <a:r>
              <a:rPr lang="en-AU" sz="1000">
                <a:latin typeface="Arial" pitchFamily="34" charset="0"/>
              </a:rPr>
              <a:t>      expansion to include more REDD+ countries (during 2012/2013).</a:t>
            </a:r>
          </a:p>
          <a:p>
            <a:pPr>
              <a:lnSpc>
                <a:spcPct val="90000"/>
              </a:lnSpc>
              <a:buFontTx/>
              <a:buChar char="•"/>
            </a:pPr>
            <a:r>
              <a:rPr lang="en-AU" sz="1000">
                <a:latin typeface="Arial" pitchFamily="34" charset="0"/>
              </a:rPr>
              <a:t> Initialising planning for national data acquisitions (late 2012/2013).</a:t>
            </a:r>
          </a:p>
          <a:p>
            <a:pPr>
              <a:lnSpc>
                <a:spcPct val="90000"/>
              </a:lnSpc>
              <a:buFontTx/>
              <a:buChar char="•"/>
            </a:pPr>
            <a:r>
              <a:rPr lang="en-AU" sz="1000">
                <a:latin typeface="Arial" pitchFamily="34" charset="0"/>
              </a:rPr>
              <a:t>Liaise with GFOI on the development of interface(s) with commercial data providers and </a:t>
            </a:r>
          </a:p>
          <a:p>
            <a:pPr>
              <a:lnSpc>
                <a:spcPct val="90000"/>
              </a:lnSpc>
            </a:pPr>
            <a:r>
              <a:rPr lang="en-AU" sz="1000">
                <a:latin typeface="Arial" pitchFamily="34" charset="0"/>
              </a:rPr>
              <a:t>possible data donors to optimise their acquisition strategies and donations (late 2012).</a:t>
            </a:r>
          </a:p>
          <a:p>
            <a:pPr>
              <a:lnSpc>
                <a:spcPct val="90000"/>
              </a:lnSpc>
              <a:buFontTx/>
              <a:buChar char="•"/>
            </a:pPr>
            <a:r>
              <a:rPr lang="en-AU" sz="1000">
                <a:latin typeface="Arial" pitchFamily="34" charset="0"/>
              </a:rPr>
              <a:t> Concur with FCT/GFOI on data process/packaging and distribution process (late 2012/2013)</a:t>
            </a:r>
          </a:p>
        </p:txBody>
      </p:sp>
      <p:sp>
        <p:nvSpPr>
          <p:cNvPr id="18436" name="Slide Number Placeholder 3"/>
          <p:cNvSpPr>
            <a:spLocks noGrp="1"/>
          </p:cNvSpPr>
          <p:nvPr>
            <p:ph type="sldNum" sz="quarter" idx="5"/>
          </p:nvPr>
        </p:nvSpPr>
        <p:spPr>
          <a:noFill/>
        </p:spPr>
        <p:txBody>
          <a:bodyPr/>
          <a:lstStyle/>
          <a:p>
            <a:fld id="{A584F991-4F4F-4DFB-8C18-D51524A8C0C9}" type="slidenum">
              <a:rPr lang="en-ZA" smtClean="0">
                <a:ea typeface="ＭＳ Ｐゴシック" pitchFamily="1" charset="-128"/>
              </a:rPr>
              <a:pPr/>
              <a:t>20</a:t>
            </a:fld>
            <a:endParaRPr lang="en-ZA" smtClean="0">
              <a:ea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6599BD-9CDF-474B-AB7F-04D1519E08AD}" type="datetimeFigureOut">
              <a:rPr lang="en-US" smtClean="0"/>
              <a:pPr/>
              <a:t>3/2/15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9508EB-14DD-4973-96B8-699E142CBC9E}" type="slidenum">
              <a:rPr lang="en-US" smtClean="0"/>
              <a:pPr/>
              <a:t>‹#›</a:t>
            </a:fld>
            <a:endParaRPr lang="en-US" dirty="0"/>
          </a:p>
        </p:txBody>
      </p:sp>
    </p:spTree>
    <p:extLst>
      <p:ext uri="{BB962C8B-B14F-4D97-AF65-F5344CB8AC3E}">
        <p14:creationId xmlns:p14="http://schemas.microsoft.com/office/powerpoint/2010/main" val="234026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6599BD-9CDF-474B-AB7F-04D1519E08AD}" type="datetimeFigureOut">
              <a:rPr lang="en-US" smtClean="0"/>
              <a:pPr/>
              <a:t>3/2/15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9508EB-14DD-4973-96B8-699E142CBC9E}" type="slidenum">
              <a:rPr lang="en-US" smtClean="0"/>
              <a:pPr/>
              <a:t>‹#›</a:t>
            </a:fld>
            <a:endParaRPr lang="en-US" dirty="0"/>
          </a:p>
        </p:txBody>
      </p:sp>
    </p:spTree>
    <p:extLst>
      <p:ext uri="{BB962C8B-B14F-4D97-AF65-F5344CB8AC3E}">
        <p14:creationId xmlns:p14="http://schemas.microsoft.com/office/powerpoint/2010/main" val="2708607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6599BD-9CDF-474B-AB7F-04D1519E08AD}" type="datetimeFigureOut">
              <a:rPr lang="en-US" smtClean="0"/>
              <a:pPr/>
              <a:t>3/2/15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9508EB-14DD-4973-96B8-699E142CBC9E}" type="slidenum">
              <a:rPr lang="en-US" smtClean="0"/>
              <a:pPr/>
              <a:t>‹#›</a:t>
            </a:fld>
            <a:endParaRPr lang="en-US" dirty="0"/>
          </a:p>
        </p:txBody>
      </p:sp>
    </p:spTree>
    <p:extLst>
      <p:ext uri="{BB962C8B-B14F-4D97-AF65-F5344CB8AC3E}">
        <p14:creationId xmlns:p14="http://schemas.microsoft.com/office/powerpoint/2010/main" val="3945240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76200"/>
            <a:ext cx="8153400" cy="601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36AE00-D08D-44C1-B737-3B536CA4BE44}" type="slidenum">
              <a:rPr lang="en-US"/>
              <a:pPr>
                <a:defRPr/>
              </a:pPr>
              <a:t>‹#›</a:t>
            </a:fld>
            <a:endParaRPr lang="en-US"/>
          </a:p>
        </p:txBody>
      </p:sp>
    </p:spTree>
    <p:extLst>
      <p:ext uri="{BB962C8B-B14F-4D97-AF65-F5344CB8AC3E}">
        <p14:creationId xmlns:p14="http://schemas.microsoft.com/office/powerpoint/2010/main" val="219570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6599BD-9CDF-474B-AB7F-04D1519E08AD}" type="datetimeFigureOut">
              <a:rPr lang="en-US" smtClean="0"/>
              <a:pPr/>
              <a:t>3/2/15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9508EB-14DD-4973-96B8-699E142CBC9E}"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76200"/>
            <a:ext cx="1962150" cy="552450"/>
          </a:xfrm>
          <a:prstGeom prst="rect">
            <a:avLst/>
          </a:prstGeom>
        </p:spPr>
      </p:pic>
    </p:spTree>
    <p:extLst>
      <p:ext uri="{BB962C8B-B14F-4D97-AF65-F5344CB8AC3E}">
        <p14:creationId xmlns:p14="http://schemas.microsoft.com/office/powerpoint/2010/main" val="352974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6599BD-9CDF-474B-AB7F-04D1519E08AD}" type="datetimeFigureOut">
              <a:rPr lang="en-US" smtClean="0"/>
              <a:pPr/>
              <a:t>3/2/15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9508EB-14DD-4973-96B8-699E142CBC9E}" type="slidenum">
              <a:rPr lang="en-US" smtClean="0"/>
              <a:pPr/>
              <a:t>‹#›</a:t>
            </a:fld>
            <a:endParaRPr lang="en-US" dirty="0"/>
          </a:p>
        </p:txBody>
      </p:sp>
    </p:spTree>
    <p:extLst>
      <p:ext uri="{BB962C8B-B14F-4D97-AF65-F5344CB8AC3E}">
        <p14:creationId xmlns:p14="http://schemas.microsoft.com/office/powerpoint/2010/main" val="398935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6599BD-9CDF-474B-AB7F-04D1519E08AD}" type="datetimeFigureOut">
              <a:rPr lang="en-US" smtClean="0"/>
              <a:pPr/>
              <a:t>3/2/15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9508EB-14DD-4973-96B8-699E142CBC9E}" type="slidenum">
              <a:rPr lang="en-US" smtClean="0"/>
              <a:pPr/>
              <a:t>‹#›</a:t>
            </a:fld>
            <a:endParaRPr lang="en-US" dirty="0"/>
          </a:p>
        </p:txBody>
      </p:sp>
    </p:spTree>
    <p:extLst>
      <p:ext uri="{BB962C8B-B14F-4D97-AF65-F5344CB8AC3E}">
        <p14:creationId xmlns:p14="http://schemas.microsoft.com/office/powerpoint/2010/main" val="1384920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6599BD-9CDF-474B-AB7F-04D1519E08AD}" type="datetimeFigureOut">
              <a:rPr lang="en-US" smtClean="0"/>
              <a:pPr/>
              <a:t>3/2/15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9508EB-14DD-4973-96B8-699E142CBC9E}" type="slidenum">
              <a:rPr lang="en-US" smtClean="0"/>
              <a:pPr/>
              <a:t>‹#›</a:t>
            </a:fld>
            <a:endParaRPr lang="en-US" dirty="0"/>
          </a:p>
        </p:txBody>
      </p:sp>
    </p:spTree>
    <p:extLst>
      <p:ext uri="{BB962C8B-B14F-4D97-AF65-F5344CB8AC3E}">
        <p14:creationId xmlns:p14="http://schemas.microsoft.com/office/powerpoint/2010/main" val="80754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6599BD-9CDF-474B-AB7F-04D1519E08AD}" type="datetimeFigureOut">
              <a:rPr lang="en-US" smtClean="0"/>
              <a:pPr/>
              <a:t>3/2/15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9508EB-14DD-4973-96B8-699E142CBC9E}" type="slidenum">
              <a:rPr lang="en-US" smtClean="0"/>
              <a:pPr/>
              <a:t>‹#›</a:t>
            </a:fld>
            <a:endParaRPr lang="en-US" dirty="0"/>
          </a:p>
        </p:txBody>
      </p:sp>
    </p:spTree>
    <p:extLst>
      <p:ext uri="{BB962C8B-B14F-4D97-AF65-F5344CB8AC3E}">
        <p14:creationId xmlns:p14="http://schemas.microsoft.com/office/powerpoint/2010/main" val="362529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599BD-9CDF-474B-AB7F-04D1519E08AD}" type="datetimeFigureOut">
              <a:rPr lang="en-US" smtClean="0"/>
              <a:pPr/>
              <a:t>3/2/15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9508EB-14DD-4973-96B8-699E142CBC9E}" type="slidenum">
              <a:rPr lang="en-US" smtClean="0"/>
              <a:pPr/>
              <a:t>‹#›</a:t>
            </a:fld>
            <a:endParaRPr lang="en-US" dirty="0"/>
          </a:p>
        </p:txBody>
      </p:sp>
    </p:spTree>
    <p:extLst>
      <p:ext uri="{BB962C8B-B14F-4D97-AF65-F5344CB8AC3E}">
        <p14:creationId xmlns:p14="http://schemas.microsoft.com/office/powerpoint/2010/main" val="162664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6599BD-9CDF-474B-AB7F-04D1519E08AD}" type="datetimeFigureOut">
              <a:rPr lang="en-US" smtClean="0"/>
              <a:pPr/>
              <a:t>3/2/15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9508EB-14DD-4973-96B8-699E142CBC9E}" type="slidenum">
              <a:rPr lang="en-US" smtClean="0"/>
              <a:pPr/>
              <a:t>‹#›</a:t>
            </a:fld>
            <a:endParaRPr lang="en-US" dirty="0"/>
          </a:p>
        </p:txBody>
      </p:sp>
    </p:spTree>
    <p:extLst>
      <p:ext uri="{BB962C8B-B14F-4D97-AF65-F5344CB8AC3E}">
        <p14:creationId xmlns:p14="http://schemas.microsoft.com/office/powerpoint/2010/main" val="232431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6599BD-9CDF-474B-AB7F-04D1519E08AD}" type="datetimeFigureOut">
              <a:rPr lang="en-US" smtClean="0"/>
              <a:pPr/>
              <a:t>3/2/15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9508EB-14DD-4973-96B8-699E142CBC9E}" type="slidenum">
              <a:rPr lang="en-US" smtClean="0"/>
              <a:pPr/>
              <a:t>‹#›</a:t>
            </a:fld>
            <a:endParaRPr lang="en-US" dirty="0"/>
          </a:p>
        </p:txBody>
      </p:sp>
    </p:spTree>
    <p:extLst>
      <p:ext uri="{BB962C8B-B14F-4D97-AF65-F5344CB8AC3E}">
        <p14:creationId xmlns:p14="http://schemas.microsoft.com/office/powerpoint/2010/main" val="29075247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599BD-9CDF-474B-AB7F-04D1519E08AD}" type="datetimeFigureOut">
              <a:rPr lang="en-US" smtClean="0"/>
              <a:pPr/>
              <a:t>3/2/15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508EB-14DD-4973-96B8-699E142CBC9E}" type="slidenum">
              <a:rPr lang="en-US" smtClean="0"/>
              <a:pPr/>
              <a:t>‹#›</a:t>
            </a:fld>
            <a:endParaRPr lang="en-US" dirty="0"/>
          </a:p>
        </p:txBody>
      </p:sp>
    </p:spTree>
    <p:extLst>
      <p:ext uri="{BB962C8B-B14F-4D97-AF65-F5344CB8AC3E}">
        <p14:creationId xmlns:p14="http://schemas.microsoft.com/office/powerpoint/2010/main" val="724528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https://sites.google.com/site/talleresgeofct/" TargetMode="External"/><Relationship Id="rId5" Type="http://schemas.openxmlformats.org/officeDocument/2006/relationships/hyperlink" Target="https://sites.google.com/site/gfoiseasiacapacitybuilding/" TargetMode="External"/><Relationship Id="rId6" Type="http://schemas.openxmlformats.org/officeDocument/2006/relationships/hyperlink" Target="https://sites.google.com/site/gfoiafricacapacitybuilding/home/first-gfoi-forest-monitoring-workshop" TargetMode="External"/><Relationship Id="rId7" Type="http://schemas.openxmlformats.org/officeDocument/2006/relationships/image" Target="../media/image20.emf"/><Relationship Id="rId8" Type="http://schemas.openxmlformats.org/officeDocument/2006/relationships/image" Target="../media/image21.jpeg"/><Relationship Id="rId9" Type="http://schemas.openxmlformats.org/officeDocument/2006/relationships/image" Target="../media/image22.jpeg"/><Relationship Id="rId10"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Sheet1.xlsx"/><Relationship Id="rId4" Type="http://schemas.openxmlformats.org/officeDocument/2006/relationships/image" Target="../media/image2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hyperlink" Target="https://sites.google.com/site/gfoiseasiacapacitybuilding/home/"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12.xml"/><Relationship Id="rId2" Type="http://schemas.openxmlformats.org/officeDocument/2006/relationships/hyperlink" Target="http://www.silvacarbon.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pn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990600" y="838200"/>
            <a:ext cx="8229600" cy="1676400"/>
          </a:xfrm>
        </p:spPr>
        <p:txBody>
          <a:bodyPr/>
          <a:lstStyle/>
          <a:p>
            <a:pPr algn="l" eaLnBrk="1" hangingPunct="1">
              <a:defRPr/>
            </a:pPr>
            <a:r>
              <a:rPr lang="en-US" sz="3600" i="1" dirty="0" smtClean="0">
                <a:effectLst>
                  <a:outerShdw blurRad="38100" dist="38100" dir="2700000" algn="tl">
                    <a:srgbClr val="000000"/>
                  </a:outerShdw>
                </a:effectLst>
              </a:rPr>
              <a:t>U.S. SilvaCarbon Country Engagement</a:t>
            </a:r>
            <a:endParaRPr lang="en-US" sz="3600" i="1" dirty="0">
              <a:effectLst>
                <a:outerShdw blurRad="38100" dist="38100" dir="2700000" algn="tl">
                  <a:srgbClr val="000000"/>
                </a:outerShdw>
              </a:effectLst>
            </a:endParaRPr>
          </a:p>
        </p:txBody>
      </p:sp>
      <p:pic>
        <p:nvPicPr>
          <p:cNvPr id="2051" name="Picture 3" descr="c_USGSid_banner"/>
          <p:cNvPicPr>
            <a:picLocks noChangeAspect="1" noChangeArrowheads="1"/>
          </p:cNvPicPr>
          <p:nvPr/>
        </p:nvPicPr>
        <p:blipFill>
          <a:blip r:embed="rId2" cstate="print"/>
          <a:srcRect r="72583"/>
          <a:stretch>
            <a:fillRect/>
          </a:stretch>
        </p:blipFill>
        <p:spPr bwMode="auto">
          <a:xfrm>
            <a:off x="381000" y="5489575"/>
            <a:ext cx="1776761" cy="758825"/>
          </a:xfrm>
          <a:prstGeom prst="rect">
            <a:avLst/>
          </a:prstGeom>
          <a:noFill/>
          <a:ln w="9525">
            <a:noFill/>
            <a:miter lim="800000"/>
            <a:headEnd/>
            <a:tailEnd/>
          </a:ln>
        </p:spPr>
      </p:pic>
      <p:sp>
        <p:nvSpPr>
          <p:cNvPr id="2052" name="Text Box 4"/>
          <p:cNvSpPr txBox="1">
            <a:spLocks noChangeArrowheads="1"/>
          </p:cNvSpPr>
          <p:nvPr/>
        </p:nvSpPr>
        <p:spPr bwMode="auto">
          <a:xfrm>
            <a:off x="304800" y="6200775"/>
            <a:ext cx="3124200" cy="581025"/>
          </a:xfrm>
          <a:prstGeom prst="rect">
            <a:avLst/>
          </a:prstGeom>
          <a:noFill/>
          <a:ln w="9525">
            <a:noFill/>
            <a:miter lim="800000"/>
            <a:headEnd/>
            <a:tailEnd/>
          </a:ln>
        </p:spPr>
        <p:txBody>
          <a:bodyPr>
            <a:spAutoFit/>
          </a:bodyPr>
          <a:lstStyle/>
          <a:p>
            <a:pPr>
              <a:spcBef>
                <a:spcPct val="50000"/>
              </a:spcBef>
            </a:pPr>
            <a:r>
              <a:rPr lang="en-US" sz="1600" b="1" dirty="0">
                <a:latin typeface="Arial" pitchFamily="34" charset="0"/>
              </a:rPr>
              <a:t>U.S. Geological Survey       U.S. Department of Interior</a:t>
            </a:r>
          </a:p>
        </p:txBody>
      </p:sp>
      <p:sp>
        <p:nvSpPr>
          <p:cNvPr id="2053" name="Text Box 5"/>
          <p:cNvSpPr txBox="1">
            <a:spLocks noChangeArrowheads="1"/>
          </p:cNvSpPr>
          <p:nvPr/>
        </p:nvSpPr>
        <p:spPr bwMode="auto">
          <a:xfrm>
            <a:off x="304800" y="2743200"/>
            <a:ext cx="3962400" cy="2169825"/>
          </a:xfrm>
          <a:prstGeom prst="rect">
            <a:avLst/>
          </a:prstGeom>
          <a:noFill/>
          <a:ln w="9525">
            <a:noFill/>
            <a:miter lim="800000"/>
            <a:headEnd/>
            <a:tailEnd/>
          </a:ln>
        </p:spPr>
        <p:txBody>
          <a:bodyPr wrap="square">
            <a:spAutoFit/>
          </a:bodyPr>
          <a:lstStyle/>
          <a:p>
            <a:r>
              <a:rPr lang="en-US" dirty="0">
                <a:solidFill>
                  <a:schemeClr val="tx2"/>
                </a:solidFill>
                <a:latin typeface="Arial" pitchFamily="34" charset="0"/>
              </a:rPr>
              <a:t>Douglas M. </a:t>
            </a:r>
            <a:r>
              <a:rPr lang="en-US" dirty="0" smtClean="0">
                <a:solidFill>
                  <a:schemeClr val="tx2"/>
                </a:solidFill>
                <a:latin typeface="Arial" pitchFamily="34" charset="0"/>
              </a:rPr>
              <a:t>Muchoney</a:t>
            </a:r>
          </a:p>
          <a:p>
            <a:pPr>
              <a:lnSpc>
                <a:spcPct val="70000"/>
              </a:lnSpc>
            </a:pPr>
            <a:endParaRPr lang="en-US" dirty="0" smtClean="0">
              <a:solidFill>
                <a:schemeClr val="tx2"/>
              </a:solidFill>
              <a:latin typeface="Arial" pitchFamily="34" charset="0"/>
            </a:endParaRPr>
          </a:p>
          <a:p>
            <a:pPr>
              <a:lnSpc>
                <a:spcPct val="70000"/>
              </a:lnSpc>
            </a:pPr>
            <a:r>
              <a:rPr lang="en-US" dirty="0" smtClean="0">
                <a:solidFill>
                  <a:schemeClr val="tx2"/>
                </a:solidFill>
                <a:latin typeface="Arial" pitchFamily="34" charset="0"/>
              </a:rPr>
              <a:t>USGS </a:t>
            </a:r>
            <a:r>
              <a:rPr lang="en-US" dirty="0">
                <a:solidFill>
                  <a:schemeClr val="tx2"/>
                </a:solidFill>
                <a:latin typeface="Arial" pitchFamily="34" charset="0"/>
              </a:rPr>
              <a:t>Climate and Land-Use </a:t>
            </a:r>
          </a:p>
          <a:p>
            <a:pPr>
              <a:lnSpc>
                <a:spcPct val="70000"/>
              </a:lnSpc>
            </a:pPr>
            <a:r>
              <a:rPr lang="en-US" dirty="0">
                <a:solidFill>
                  <a:schemeClr val="tx2"/>
                </a:solidFill>
                <a:latin typeface="Arial" pitchFamily="34" charset="0"/>
              </a:rPr>
              <a:t>Change</a:t>
            </a:r>
          </a:p>
          <a:p>
            <a:pPr>
              <a:lnSpc>
                <a:spcPct val="70000"/>
              </a:lnSpc>
            </a:pPr>
            <a:endParaRPr lang="en-US" dirty="0" smtClean="0">
              <a:solidFill>
                <a:schemeClr val="tx2"/>
              </a:solidFill>
              <a:latin typeface="Arial" pitchFamily="34" charset="0"/>
            </a:endParaRPr>
          </a:p>
          <a:p>
            <a:r>
              <a:rPr lang="en-US" dirty="0" smtClean="0">
                <a:solidFill>
                  <a:schemeClr val="tx2"/>
                </a:solidFill>
                <a:latin typeface="Arial" pitchFamily="34" charset="0"/>
              </a:rPr>
              <a:t>GFOI - SDCG</a:t>
            </a:r>
            <a:endParaRPr lang="en-US" dirty="0">
              <a:solidFill>
                <a:schemeClr val="tx2"/>
              </a:solidFill>
              <a:latin typeface="Arial" pitchFamily="34" charset="0"/>
            </a:endParaRPr>
          </a:p>
          <a:p>
            <a:pPr>
              <a:lnSpc>
                <a:spcPct val="70000"/>
              </a:lnSpc>
            </a:pPr>
            <a:r>
              <a:rPr lang="en-US" dirty="0" smtClean="0">
                <a:solidFill>
                  <a:schemeClr val="tx2"/>
                </a:solidFill>
                <a:latin typeface="Arial" pitchFamily="34" charset="0"/>
              </a:rPr>
              <a:t>Sydney</a:t>
            </a:r>
            <a:endParaRPr lang="en-US" dirty="0">
              <a:solidFill>
                <a:schemeClr val="tx2"/>
              </a:solidFill>
              <a:latin typeface="Arial" pitchFamily="34" charset="0"/>
            </a:endParaRPr>
          </a:p>
          <a:p>
            <a:r>
              <a:rPr lang="en-US" dirty="0" smtClean="0">
                <a:solidFill>
                  <a:schemeClr val="tx2"/>
                </a:solidFill>
                <a:latin typeface="Arial" pitchFamily="34" charset="0"/>
              </a:rPr>
              <a:t>3 March 2015</a:t>
            </a:r>
            <a:endParaRPr lang="en-US" dirty="0" smtClean="0">
              <a:solidFill>
                <a:schemeClr val="tx2"/>
              </a:solidFill>
              <a:latin typeface="Arial" pitchFamily="34" charset="0"/>
            </a:endParaRPr>
          </a:p>
          <a:p>
            <a:endParaRPr lang="en-US" dirty="0">
              <a:solidFill>
                <a:schemeClr val="tx2"/>
              </a:solidFill>
              <a:latin typeface="Arial" pitchFamily="34" charset="0"/>
            </a:endParaRPr>
          </a:p>
        </p:txBody>
      </p:sp>
      <p:pic>
        <p:nvPicPr>
          <p:cNvPr id="2054" name="Picture 7" descr="morman3.JPG"/>
          <p:cNvPicPr>
            <a:picLocks noChangeAspect="1"/>
          </p:cNvPicPr>
          <p:nvPr/>
        </p:nvPicPr>
        <p:blipFill>
          <a:blip r:embed="rId3" cstate="print"/>
          <a:srcRect/>
          <a:stretch>
            <a:fillRect/>
          </a:stretch>
        </p:blipFill>
        <p:spPr bwMode="auto">
          <a:xfrm>
            <a:off x="4267200" y="2819400"/>
            <a:ext cx="4572000" cy="3429000"/>
          </a:xfrm>
          <a:prstGeom prst="rect">
            <a:avLst/>
          </a:prstGeom>
          <a:noFill/>
          <a:ln w="9525">
            <a:noFill/>
            <a:miter lim="800000"/>
            <a:headEnd/>
            <a:tailEnd/>
          </a:ln>
        </p:spPr>
      </p:pic>
      <p:pic>
        <p:nvPicPr>
          <p:cNvPr id="7" name="Content Placeholder 14"/>
          <p:cNvPicPr>
            <a:picLocks noGrp="1"/>
          </p:cNvPicPr>
          <p:nvPr>
            <p:ph idx="1"/>
          </p:nvPr>
        </p:nvPicPr>
        <p:blipFill>
          <a:blip r:embed="rId4" cstate="print"/>
          <a:srcRect/>
          <a:stretch>
            <a:fillRect/>
          </a:stretch>
        </p:blipFill>
        <p:spPr>
          <a:xfrm>
            <a:off x="5334000" y="228600"/>
            <a:ext cx="3733800" cy="685800"/>
          </a:xfrm>
        </p:spPr>
      </p:pic>
    </p:spTree>
    <p:extLst>
      <p:ext uri="{BB962C8B-B14F-4D97-AF65-F5344CB8AC3E}">
        <p14:creationId xmlns:p14="http://schemas.microsoft.com/office/powerpoint/2010/main" val="21510152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SILVACARBON BRINGS TO THE GFOI</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p:txBody>
      </p:sp>
      <p:sp>
        <p:nvSpPr>
          <p:cNvPr id="3" name="Content Placeholder 2"/>
          <p:cNvSpPr>
            <a:spLocks noGrp="1"/>
          </p:cNvSpPr>
          <p:nvPr>
            <p:ph idx="1"/>
          </p:nvPr>
        </p:nvSpPr>
        <p:spPr>
          <a:xfrm>
            <a:off x="457200" y="1951037"/>
            <a:ext cx="8229600" cy="4525963"/>
          </a:xfrm>
        </p:spPr>
        <p:txBody>
          <a:bodyPr>
            <a:normAutofit/>
          </a:bodyPr>
          <a:lstStyle/>
          <a:p>
            <a:pPr lvl="0"/>
            <a:r>
              <a:rPr lang="en-US" dirty="0"/>
              <a:t>Serve as a link between countries and the Spatial Agencies to foster the sustained availability of space-based observations for national forest monitoring systems and to assist countries in making the best use of these observations.</a:t>
            </a:r>
          </a:p>
          <a:p>
            <a:pPr marL="0" indent="0">
              <a:buNone/>
            </a:pPr>
            <a:endParaRPr lang="en-US" dirty="0"/>
          </a:p>
          <a:p>
            <a:pPr marL="0" indent="0">
              <a:buNone/>
            </a:pPr>
            <a:endParaRPr lang="en-US" dirty="0"/>
          </a:p>
        </p:txBody>
      </p:sp>
      <p:sp>
        <p:nvSpPr>
          <p:cNvPr id="4" name="Line 4"/>
          <p:cNvSpPr>
            <a:spLocks noChangeShapeType="1"/>
          </p:cNvSpPr>
          <p:nvPr/>
        </p:nvSpPr>
        <p:spPr bwMode="auto">
          <a:xfrm>
            <a:off x="762000" y="1524000"/>
            <a:ext cx="7467600" cy="0"/>
          </a:xfrm>
          <a:prstGeom prst="line">
            <a:avLst/>
          </a:prstGeom>
          <a:noFill/>
          <a:ln w="38100">
            <a:solidFill>
              <a:schemeClr val="tx2"/>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56952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826" t="44738" r="52226" b="51749"/>
          <a:stretch/>
        </p:blipFill>
        <p:spPr bwMode="auto">
          <a:xfrm>
            <a:off x="-8577" y="620688"/>
            <a:ext cx="9152578" cy="43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useBgFill="1">
        <p:nvSpPr>
          <p:cNvPr id="12" name="TextBox 11"/>
          <p:cNvSpPr txBox="1"/>
          <p:nvPr/>
        </p:nvSpPr>
        <p:spPr>
          <a:xfrm>
            <a:off x="251520" y="1289085"/>
            <a:ext cx="8784976" cy="523220"/>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fontAlgn="auto">
              <a:spcBef>
                <a:spcPts val="0"/>
              </a:spcBef>
              <a:spcAft>
                <a:spcPts val="0"/>
              </a:spcAft>
            </a:pPr>
            <a:r>
              <a:rPr lang="en-AU" sz="2800" b="1" dirty="0" smtClean="0">
                <a:solidFill>
                  <a:srgbClr val="2A542B"/>
                </a:solidFill>
                <a:latin typeface="Calibri"/>
              </a:rPr>
              <a:t>SilvaCarbon Program – US Contribution to GFOI </a:t>
            </a:r>
            <a:endParaRPr lang="en-AU" sz="2800" b="1" dirty="0">
              <a:solidFill>
                <a:srgbClr val="2A542B"/>
              </a:solidFill>
              <a:latin typeface="Calibri"/>
            </a:endParaRPr>
          </a:p>
        </p:txBody>
      </p:sp>
      <p:sp>
        <p:nvSpPr>
          <p:cNvPr id="13" name="TextBox 12"/>
          <p:cNvSpPr txBox="1"/>
          <p:nvPr/>
        </p:nvSpPr>
        <p:spPr>
          <a:xfrm>
            <a:off x="285453" y="1916831"/>
            <a:ext cx="3600400" cy="2862322"/>
          </a:xfrm>
          <a:prstGeom prst="rect">
            <a:avLst/>
          </a:prstGeom>
          <a:solidFill>
            <a:schemeClr val="bg1"/>
          </a:solidFill>
          <a:ln>
            <a:solidFill>
              <a:schemeClr val="bg1"/>
            </a:solidFill>
          </a:ln>
          <a:effectLst/>
        </p:spPr>
        <p:txBody>
          <a:bodyPr wrap="square" rtlCol="0">
            <a:spAutoFit/>
          </a:bodyPr>
          <a:lstStyle/>
          <a:p>
            <a:pPr fontAlgn="auto">
              <a:spcBef>
                <a:spcPts val="0"/>
              </a:spcBef>
              <a:spcAft>
                <a:spcPts val="0"/>
              </a:spcAft>
            </a:pPr>
            <a:r>
              <a:rPr lang="en-AU" sz="1600" b="1" dirty="0" smtClean="0">
                <a:solidFill>
                  <a:srgbClr val="143084"/>
                </a:solidFill>
                <a:latin typeface="Calibri"/>
              </a:rPr>
              <a:t>Regional GFOI Workshops</a:t>
            </a:r>
          </a:p>
          <a:p>
            <a:pPr marL="342900" indent="-342900" fontAlgn="auto">
              <a:spcBef>
                <a:spcPts val="0"/>
              </a:spcBef>
              <a:spcAft>
                <a:spcPts val="0"/>
              </a:spcAft>
              <a:buFont typeface="Arial" panose="020B0604020202020204" pitchFamily="34" charset="0"/>
              <a:buChar char="•"/>
            </a:pPr>
            <a:r>
              <a:rPr lang="en-AU" sz="1400" dirty="0" smtClean="0">
                <a:solidFill>
                  <a:srgbClr val="143084"/>
                </a:solidFill>
                <a:latin typeface="Calibri"/>
              </a:rPr>
              <a:t>13 </a:t>
            </a:r>
            <a:r>
              <a:rPr lang="en-AU" sz="1400" dirty="0" smtClean="0">
                <a:solidFill>
                  <a:srgbClr val="143084"/>
                </a:solidFill>
                <a:latin typeface="Calibri"/>
              </a:rPr>
              <a:t>in Latin-America</a:t>
            </a:r>
          </a:p>
          <a:p>
            <a:pPr fontAlgn="auto">
              <a:spcBef>
                <a:spcPts val="0"/>
              </a:spcBef>
              <a:spcAft>
                <a:spcPts val="0"/>
              </a:spcAft>
            </a:pPr>
            <a:r>
              <a:rPr lang="en-AU" sz="1400" dirty="0">
                <a:solidFill>
                  <a:srgbClr val="143084"/>
                </a:solidFill>
                <a:latin typeface="Calibri"/>
                <a:hlinkClick r:id="rId4"/>
              </a:rPr>
              <a:t>https://sites.google.com/site/talleresgeofct</a:t>
            </a:r>
            <a:r>
              <a:rPr lang="en-AU" sz="1400" dirty="0" smtClean="0">
                <a:solidFill>
                  <a:srgbClr val="143084"/>
                </a:solidFill>
                <a:latin typeface="Calibri"/>
                <a:hlinkClick r:id="rId4"/>
              </a:rPr>
              <a:t>/</a:t>
            </a:r>
            <a:endParaRPr lang="en-AU" sz="1400" dirty="0" smtClean="0">
              <a:solidFill>
                <a:srgbClr val="143084"/>
              </a:solidFill>
              <a:latin typeface="Calibri"/>
            </a:endParaRPr>
          </a:p>
          <a:p>
            <a:pPr marL="342900" indent="-342900" fontAlgn="auto">
              <a:spcBef>
                <a:spcPts val="0"/>
              </a:spcBef>
              <a:spcAft>
                <a:spcPts val="0"/>
              </a:spcAft>
              <a:buFont typeface="Arial" panose="020B0604020202020204" pitchFamily="34" charset="0"/>
              <a:buChar char="•"/>
            </a:pPr>
            <a:r>
              <a:rPr lang="en-AU" sz="1400" dirty="0" smtClean="0">
                <a:solidFill>
                  <a:srgbClr val="143084"/>
                </a:solidFill>
                <a:latin typeface="Calibri"/>
              </a:rPr>
              <a:t>2 in SE Asia</a:t>
            </a:r>
          </a:p>
          <a:p>
            <a:pPr fontAlgn="auto">
              <a:spcBef>
                <a:spcPts val="0"/>
              </a:spcBef>
              <a:spcAft>
                <a:spcPts val="0"/>
              </a:spcAft>
            </a:pPr>
            <a:r>
              <a:rPr lang="en-AU" sz="1400" dirty="0">
                <a:solidFill>
                  <a:srgbClr val="143084"/>
                </a:solidFill>
                <a:latin typeface="Calibri"/>
                <a:hlinkClick r:id="rId5"/>
              </a:rPr>
              <a:t>https://sites.google.com/site/gfoiseasiacapacitybuilding</a:t>
            </a:r>
            <a:r>
              <a:rPr lang="en-AU" sz="1400" dirty="0" smtClean="0">
                <a:solidFill>
                  <a:srgbClr val="143084"/>
                </a:solidFill>
                <a:latin typeface="Calibri"/>
                <a:hlinkClick r:id="rId5"/>
              </a:rPr>
              <a:t>/</a:t>
            </a:r>
            <a:endParaRPr lang="en-AU" sz="1400" dirty="0" smtClean="0">
              <a:solidFill>
                <a:srgbClr val="143084"/>
              </a:solidFill>
              <a:latin typeface="Calibri"/>
            </a:endParaRPr>
          </a:p>
          <a:p>
            <a:pPr marL="342900" indent="-342900" fontAlgn="auto">
              <a:spcBef>
                <a:spcPts val="0"/>
              </a:spcBef>
              <a:spcAft>
                <a:spcPts val="0"/>
              </a:spcAft>
              <a:buFont typeface="Arial" panose="020B0604020202020204" pitchFamily="34" charset="0"/>
              <a:buChar char="•"/>
            </a:pPr>
            <a:r>
              <a:rPr lang="en-AU" sz="1400" dirty="0" smtClean="0">
                <a:solidFill>
                  <a:srgbClr val="143084"/>
                </a:solidFill>
                <a:latin typeface="Calibri"/>
              </a:rPr>
              <a:t>1 in Central Africa</a:t>
            </a:r>
          </a:p>
          <a:p>
            <a:pPr fontAlgn="auto">
              <a:spcBef>
                <a:spcPts val="0"/>
              </a:spcBef>
              <a:spcAft>
                <a:spcPts val="0"/>
              </a:spcAft>
            </a:pPr>
            <a:r>
              <a:rPr lang="en-AU" sz="1400" dirty="0">
                <a:solidFill>
                  <a:srgbClr val="143084"/>
                </a:solidFill>
                <a:latin typeface="Calibri"/>
                <a:hlinkClick r:id="rId6"/>
              </a:rPr>
              <a:t>https://</a:t>
            </a:r>
            <a:r>
              <a:rPr lang="en-AU" sz="1400" dirty="0" smtClean="0">
                <a:solidFill>
                  <a:srgbClr val="143084"/>
                </a:solidFill>
                <a:latin typeface="Calibri"/>
                <a:hlinkClick r:id="rId6"/>
              </a:rPr>
              <a:t>sites.google.com/site/gfoiafricacapacitybuilding/home/first-gfoi-forest-monitoring-workshop</a:t>
            </a:r>
            <a:endParaRPr lang="en-AU" sz="1400" dirty="0" smtClean="0">
              <a:solidFill>
                <a:srgbClr val="143084"/>
              </a:solidFill>
              <a:latin typeface="Calibri"/>
            </a:endParaRPr>
          </a:p>
          <a:p>
            <a:pPr fontAlgn="auto">
              <a:spcBef>
                <a:spcPts val="0"/>
              </a:spcBef>
              <a:spcAft>
                <a:spcPts val="0"/>
              </a:spcAft>
            </a:pPr>
            <a:endParaRPr lang="en-AU" sz="1400" dirty="0" smtClean="0">
              <a:solidFill>
                <a:srgbClr val="143084"/>
              </a:solidFill>
              <a:latin typeface="Calibri"/>
            </a:endParaRPr>
          </a:p>
          <a:p>
            <a:pPr fontAlgn="auto">
              <a:spcBef>
                <a:spcPts val="0"/>
              </a:spcBef>
              <a:spcAft>
                <a:spcPts val="0"/>
              </a:spcAft>
            </a:pPr>
            <a:endParaRPr lang="en-AU" sz="2400" dirty="0">
              <a:solidFill>
                <a:srgbClr val="143084"/>
              </a:solidFill>
              <a:latin typeface="Calibri"/>
            </a:endParaRPr>
          </a:p>
        </p:txBody>
      </p:sp>
      <p:pic>
        <p:nvPicPr>
          <p:cNvPr id="8" name="Picture 7"/>
          <p:cNvPicPr>
            <a:picLocks noChangeAspect="1"/>
          </p:cNvPicPr>
          <p:nvPr/>
        </p:nvPicPr>
        <p:blipFill>
          <a:blip r:embed="rId7"/>
          <a:stretch>
            <a:fillRect/>
          </a:stretch>
        </p:blipFill>
        <p:spPr>
          <a:xfrm>
            <a:off x="7452320" y="188640"/>
            <a:ext cx="1584176" cy="236237"/>
          </a:xfrm>
          <a:prstGeom prst="rect">
            <a:avLst/>
          </a:prstGeom>
        </p:spPr>
      </p:pic>
      <p:sp>
        <p:nvSpPr>
          <p:cNvPr id="11" name="Rectangle 10"/>
          <p:cNvSpPr/>
          <p:nvPr/>
        </p:nvSpPr>
        <p:spPr>
          <a:xfrm>
            <a:off x="107504" y="6372036"/>
            <a:ext cx="8903200" cy="369332"/>
          </a:xfrm>
          <a:prstGeom prst="rect">
            <a:avLst/>
          </a:prstGeom>
        </p:spPr>
        <p:txBody>
          <a:bodyPr wrap="square">
            <a:spAutoFit/>
          </a:bodyPr>
          <a:lstStyle/>
          <a:p>
            <a:pPr algn="r" fontAlgn="auto">
              <a:spcBef>
                <a:spcPts val="0"/>
              </a:spcBef>
              <a:spcAft>
                <a:spcPts val="0"/>
              </a:spcAft>
            </a:pPr>
            <a:r>
              <a:rPr lang="en-AU" sz="1800" b="1" dirty="0" err="1" smtClean="0">
                <a:solidFill>
                  <a:srgbClr val="2A542B"/>
                </a:solidFill>
                <a:latin typeface="Calibri"/>
              </a:rPr>
              <a:t>www.gfoi.org</a:t>
            </a:r>
            <a:endParaRPr lang="en-AU" sz="1800" b="1" dirty="0">
              <a:solidFill>
                <a:srgbClr val="2A542B"/>
              </a:solidFill>
              <a:latin typeface="Calibri"/>
            </a:endParaRPr>
          </a:p>
        </p:txBody>
      </p:sp>
      <p:pic>
        <p:nvPicPr>
          <p:cNvPr id="1030" name="Picture 6" descr="https://lh5.googleusercontent.com/-I0oh9IpdhW8/UvjJJMXUo-I/AAAAAAAAHZ4/kElhBQnRvzw/s1152/DSC_648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29683" y="2060848"/>
            <a:ext cx="3864508" cy="25595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6.googleusercontent.com/-8g6WhBWJfrE/UvjJlyGmWTI/AAAAAAAAHxs/DJ4PDMicQrU/s1152/DSC_672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38836" y="2063527"/>
            <a:ext cx="3864509" cy="25595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GFOI\website\Colombia_Biomass\For movie\a2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29683" y="2059016"/>
            <a:ext cx="3872546" cy="29043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5452" y="4437112"/>
            <a:ext cx="3710483" cy="2062103"/>
          </a:xfrm>
          <a:prstGeom prst="rect">
            <a:avLst/>
          </a:prstGeom>
        </p:spPr>
        <p:txBody>
          <a:bodyPr wrap="square">
            <a:spAutoFit/>
          </a:bodyPr>
          <a:lstStyle/>
          <a:p>
            <a:pPr fontAlgn="auto">
              <a:spcBef>
                <a:spcPts val="0"/>
              </a:spcBef>
              <a:spcAft>
                <a:spcPts val="0"/>
              </a:spcAft>
            </a:pPr>
            <a:r>
              <a:rPr lang="en-AU" sz="1600" b="1" dirty="0" smtClean="0">
                <a:solidFill>
                  <a:srgbClr val="143084"/>
                </a:solidFill>
                <a:latin typeface="Calibri"/>
              </a:rPr>
              <a:t>Objectives</a:t>
            </a:r>
            <a:endParaRPr lang="en-AU" sz="1600" b="1" dirty="0">
              <a:solidFill>
                <a:srgbClr val="143084"/>
              </a:solidFill>
              <a:latin typeface="Calibri"/>
            </a:endParaRPr>
          </a:p>
          <a:p>
            <a:pPr marL="285750" indent="-285750" fontAlgn="auto">
              <a:spcBef>
                <a:spcPts val="0"/>
              </a:spcBef>
              <a:spcAft>
                <a:spcPts val="0"/>
              </a:spcAft>
              <a:buFont typeface="Arial" panose="020B0604020202020204" pitchFamily="34" charset="0"/>
              <a:buChar char="•"/>
            </a:pPr>
            <a:r>
              <a:rPr lang="en-AU" sz="1400" dirty="0" smtClean="0">
                <a:solidFill>
                  <a:srgbClr val="143084"/>
                </a:solidFill>
                <a:latin typeface="Calibri"/>
              </a:rPr>
              <a:t>Showcase </a:t>
            </a:r>
            <a:r>
              <a:rPr lang="en-AU" sz="1400" dirty="0">
                <a:solidFill>
                  <a:srgbClr val="143084"/>
                </a:solidFill>
                <a:latin typeface="Calibri"/>
              </a:rPr>
              <a:t>operational methodologies for different aspects of forest monitoring</a:t>
            </a:r>
          </a:p>
          <a:p>
            <a:pPr marL="285750" indent="-285750" fontAlgn="auto">
              <a:spcBef>
                <a:spcPts val="0"/>
              </a:spcBef>
              <a:spcAft>
                <a:spcPts val="0"/>
              </a:spcAft>
              <a:buFont typeface="Arial" panose="020B0604020202020204" pitchFamily="34" charset="0"/>
              <a:buChar char="•"/>
            </a:pPr>
            <a:r>
              <a:rPr lang="en-AU" sz="1400" dirty="0" smtClean="0">
                <a:solidFill>
                  <a:srgbClr val="143084"/>
                </a:solidFill>
                <a:latin typeface="Calibri"/>
              </a:rPr>
              <a:t>Provide and space </a:t>
            </a:r>
            <a:r>
              <a:rPr lang="en-AU" sz="1400" dirty="0">
                <a:solidFill>
                  <a:srgbClr val="143084"/>
                </a:solidFill>
                <a:latin typeface="Calibri"/>
              </a:rPr>
              <a:t>for discuss new cutting edge research </a:t>
            </a:r>
            <a:r>
              <a:rPr lang="en-AU" sz="1400" dirty="0" smtClean="0">
                <a:solidFill>
                  <a:srgbClr val="143084"/>
                </a:solidFill>
                <a:latin typeface="Calibri"/>
              </a:rPr>
              <a:t>methodologies</a:t>
            </a:r>
          </a:p>
          <a:p>
            <a:pPr marL="285750" indent="-285750" fontAlgn="auto">
              <a:spcBef>
                <a:spcPts val="0"/>
              </a:spcBef>
              <a:spcAft>
                <a:spcPts val="0"/>
              </a:spcAft>
              <a:buFont typeface="Arial" panose="020B0604020202020204" pitchFamily="34" charset="0"/>
              <a:buChar char="•"/>
            </a:pPr>
            <a:r>
              <a:rPr lang="en-AU" sz="1400" dirty="0" smtClean="0">
                <a:solidFill>
                  <a:srgbClr val="143084"/>
                </a:solidFill>
                <a:latin typeface="Calibri"/>
              </a:rPr>
              <a:t>Provide an space for testing and demonstration of field methods using new technologies</a:t>
            </a:r>
          </a:p>
          <a:p>
            <a:pPr marL="285750" indent="-285750" fontAlgn="auto">
              <a:spcBef>
                <a:spcPts val="0"/>
              </a:spcBef>
              <a:spcAft>
                <a:spcPts val="0"/>
              </a:spcAft>
              <a:buFont typeface="Arial" panose="020B0604020202020204" pitchFamily="34" charset="0"/>
              <a:buChar char="•"/>
            </a:pPr>
            <a:endParaRPr lang="en-AU" sz="1400" dirty="0">
              <a:solidFill>
                <a:srgbClr val="143084"/>
              </a:solidFill>
              <a:latin typeface="Calibri"/>
            </a:endParaRPr>
          </a:p>
        </p:txBody>
      </p:sp>
    </p:spTree>
    <p:extLst>
      <p:ext uri="{BB962C8B-B14F-4D97-AF65-F5344CB8AC3E}">
        <p14:creationId xmlns:p14="http://schemas.microsoft.com/office/powerpoint/2010/main" val="3357343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txBox="1">
            <a:spLocks noChangeArrowheads="1"/>
          </p:cNvSpPr>
          <p:nvPr/>
        </p:nvSpPr>
        <p:spPr bwMode="auto">
          <a:xfrm>
            <a:off x="457200" y="1600200"/>
            <a:ext cx="8229600" cy="4530725"/>
          </a:xfrm>
          <a:prstGeom prst="rect">
            <a:avLst/>
          </a:prstGeom>
          <a:noFill/>
          <a:ln w="9525">
            <a:noFill/>
            <a:miter lim="800000"/>
            <a:headEnd/>
            <a:tailEnd/>
          </a:ln>
        </p:spPr>
        <p:txBody>
          <a:bodyPr/>
          <a:lstStyle/>
          <a:p>
            <a:pPr marL="457200" indent="-457200" algn="ctr"/>
            <a:endParaRPr lang="en-AU" sz="2400" dirty="0" smtClean="0"/>
          </a:p>
          <a:p>
            <a:pPr marL="457200" indent="-457200">
              <a:buFont typeface="Arial" pitchFamily="34" charset="0"/>
              <a:buChar char="•"/>
            </a:pPr>
            <a:endParaRPr lang="en-US" sz="1000" i="1" dirty="0"/>
          </a:p>
        </p:txBody>
      </p:sp>
      <p:grpSp>
        <p:nvGrpSpPr>
          <p:cNvPr id="2" name="Group 8"/>
          <p:cNvGrpSpPr/>
          <p:nvPr/>
        </p:nvGrpSpPr>
        <p:grpSpPr>
          <a:xfrm>
            <a:off x="990600" y="1981200"/>
            <a:ext cx="7086600" cy="3788875"/>
            <a:chOff x="609600" y="2209800"/>
            <a:chExt cx="7696200" cy="4114800"/>
          </a:xfrm>
          <a:solidFill>
            <a:srgbClr val="00FF99"/>
          </a:solidFill>
        </p:grpSpPr>
        <p:sp>
          <p:nvSpPr>
            <p:cNvPr id="11" name="Rectangle 10"/>
            <p:cNvSpPr/>
            <p:nvPr/>
          </p:nvSpPr>
          <p:spPr>
            <a:xfrm>
              <a:off x="609600" y="2209800"/>
              <a:ext cx="1676400" cy="10668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002060"/>
                  </a:solidFill>
                </a:rPr>
                <a:t>GEO Plenary</a:t>
              </a:r>
            </a:p>
          </p:txBody>
        </p:sp>
        <p:sp>
          <p:nvSpPr>
            <p:cNvPr id="12" name="Rectangle 11"/>
            <p:cNvSpPr/>
            <p:nvPr/>
          </p:nvSpPr>
          <p:spPr>
            <a:xfrm>
              <a:off x="2628900" y="2209800"/>
              <a:ext cx="1676400" cy="1075813"/>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002060"/>
                  </a:solidFill>
                </a:rPr>
                <a:t>GFOI Leads</a:t>
              </a:r>
            </a:p>
            <a:p>
              <a:pPr algn="ctr">
                <a:defRPr/>
              </a:pPr>
              <a:r>
                <a:rPr lang="en-US" sz="1200" dirty="0" err="1">
                  <a:solidFill>
                    <a:srgbClr val="008C7D"/>
                  </a:solidFill>
                </a:rPr>
                <a:t>Aus</a:t>
              </a:r>
              <a:r>
                <a:rPr lang="en-US" sz="1200" dirty="0">
                  <a:solidFill>
                    <a:srgbClr val="008C7D"/>
                  </a:solidFill>
                </a:rPr>
                <a:t>, Nor, US, CEOS, FAO</a:t>
              </a:r>
            </a:p>
          </p:txBody>
        </p:sp>
        <p:cxnSp>
          <p:nvCxnSpPr>
            <p:cNvPr id="15" name="Straight Arrow Connector 14"/>
            <p:cNvCxnSpPr>
              <a:stCxn id="12" idx="1"/>
              <a:endCxn id="11" idx="3"/>
            </p:cNvCxnSpPr>
            <p:nvPr/>
          </p:nvCxnSpPr>
          <p:spPr>
            <a:xfrm flipH="1" flipV="1">
              <a:off x="2286000" y="2743201"/>
              <a:ext cx="342899" cy="4506"/>
            </a:xfrm>
            <a:prstGeom prst="straightConnector1">
              <a:avLst/>
            </a:prstGeom>
            <a:grpFill/>
            <a:ln>
              <a:headEnd type="arrow"/>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4648200" y="2209800"/>
              <a:ext cx="3657600" cy="762001"/>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002060"/>
                  </a:solidFill>
                </a:rPr>
                <a:t>Coordination of satellite data supply</a:t>
              </a:r>
            </a:p>
            <a:p>
              <a:pPr algn="ctr">
                <a:defRPr/>
              </a:pPr>
              <a:r>
                <a:rPr lang="en-US" sz="1200" dirty="0">
                  <a:solidFill>
                    <a:srgbClr val="008C7D"/>
                  </a:solidFill>
                </a:rPr>
                <a:t>CEOS </a:t>
              </a:r>
            </a:p>
          </p:txBody>
        </p:sp>
        <p:sp>
          <p:nvSpPr>
            <p:cNvPr id="18" name="Rectangle 17"/>
            <p:cNvSpPr/>
            <p:nvPr/>
          </p:nvSpPr>
          <p:spPr>
            <a:xfrm>
              <a:off x="4648200" y="3048000"/>
              <a:ext cx="3657600" cy="7620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002060"/>
                  </a:solidFill>
                </a:rPr>
                <a:t>Capacity Building </a:t>
              </a:r>
            </a:p>
            <a:p>
              <a:pPr algn="ctr">
                <a:defRPr/>
              </a:pPr>
              <a:r>
                <a:rPr lang="en-US" sz="1200" dirty="0">
                  <a:solidFill>
                    <a:srgbClr val="008C7D"/>
                  </a:solidFill>
                </a:rPr>
                <a:t>US</a:t>
              </a:r>
            </a:p>
          </p:txBody>
        </p:sp>
        <p:sp>
          <p:nvSpPr>
            <p:cNvPr id="19" name="Rectangle 18"/>
            <p:cNvSpPr/>
            <p:nvPr/>
          </p:nvSpPr>
          <p:spPr>
            <a:xfrm>
              <a:off x="4648200" y="3886200"/>
              <a:ext cx="3657600" cy="7620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002060"/>
                  </a:solidFill>
                </a:rPr>
                <a:t>Methods &amp; Guidance Documentation</a:t>
              </a:r>
            </a:p>
            <a:p>
              <a:pPr algn="ctr">
                <a:defRPr/>
              </a:pPr>
              <a:r>
                <a:rPr lang="en-US" sz="1200" dirty="0">
                  <a:solidFill>
                    <a:srgbClr val="008C7D"/>
                  </a:solidFill>
                </a:rPr>
                <a:t>Australia</a:t>
              </a:r>
            </a:p>
          </p:txBody>
        </p:sp>
        <p:sp>
          <p:nvSpPr>
            <p:cNvPr id="20" name="Rectangle 19"/>
            <p:cNvSpPr/>
            <p:nvPr/>
          </p:nvSpPr>
          <p:spPr>
            <a:xfrm>
              <a:off x="4648200" y="4724400"/>
              <a:ext cx="3657600" cy="7620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002060"/>
                  </a:solidFill>
                </a:rPr>
                <a:t>R&amp;D Plan</a:t>
              </a:r>
            </a:p>
            <a:p>
              <a:pPr algn="ctr">
                <a:defRPr/>
              </a:pPr>
              <a:r>
                <a:rPr lang="en-US" sz="1200" dirty="0">
                  <a:solidFill>
                    <a:srgbClr val="008C7D"/>
                  </a:solidFill>
                </a:rPr>
                <a:t>Norway </a:t>
              </a:r>
            </a:p>
          </p:txBody>
        </p:sp>
        <p:sp>
          <p:nvSpPr>
            <p:cNvPr id="21" name="Rectangle 20"/>
            <p:cNvSpPr/>
            <p:nvPr/>
          </p:nvSpPr>
          <p:spPr>
            <a:xfrm>
              <a:off x="4648200" y="5562600"/>
              <a:ext cx="3657600" cy="7620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002060"/>
                  </a:solidFill>
                </a:rPr>
                <a:t>Admin &amp; Coordination</a:t>
              </a:r>
            </a:p>
            <a:p>
              <a:pPr algn="ctr">
                <a:defRPr/>
              </a:pPr>
              <a:r>
                <a:rPr lang="en-US" sz="1200" dirty="0" err="1">
                  <a:solidFill>
                    <a:srgbClr val="008C7D"/>
                  </a:solidFill>
                </a:rPr>
                <a:t>Programme</a:t>
              </a:r>
              <a:r>
                <a:rPr lang="en-US" sz="1200" dirty="0">
                  <a:solidFill>
                    <a:srgbClr val="008C7D"/>
                  </a:solidFill>
                </a:rPr>
                <a:t> Office</a:t>
              </a:r>
            </a:p>
          </p:txBody>
        </p:sp>
        <p:sp>
          <p:nvSpPr>
            <p:cNvPr id="22" name="Rectangle 21"/>
            <p:cNvSpPr/>
            <p:nvPr/>
          </p:nvSpPr>
          <p:spPr>
            <a:xfrm>
              <a:off x="1768168" y="3733800"/>
              <a:ext cx="2575232" cy="1703439"/>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chemeClr val="accent4"/>
                  </a:solidFill>
                </a:rPr>
                <a:t>GFOI Steering Committee</a:t>
              </a:r>
            </a:p>
            <a:p>
              <a:pPr algn="ctr">
                <a:defRPr/>
              </a:pPr>
              <a:r>
                <a:rPr lang="en-AU" sz="1100" dirty="0">
                  <a:solidFill>
                    <a:srgbClr val="008C7D"/>
                  </a:solidFill>
                </a:rPr>
                <a:t>Leads plus Brazil, China, Japan, MGD AG Chair, IPCC, UNFCCC, World Bank, GOFC-GOLD, GEO Sec Dir , National Demonstrator Reps</a:t>
              </a:r>
              <a:endParaRPr lang="en-US" sz="1100" dirty="0">
                <a:solidFill>
                  <a:srgbClr val="008C7D"/>
                </a:solidFill>
              </a:endParaRPr>
            </a:p>
          </p:txBody>
        </p:sp>
        <p:cxnSp>
          <p:nvCxnSpPr>
            <p:cNvPr id="23" name="Straight Arrow Connector 22"/>
            <p:cNvCxnSpPr/>
            <p:nvPr/>
          </p:nvCxnSpPr>
          <p:spPr>
            <a:xfrm>
              <a:off x="3257755" y="3368368"/>
              <a:ext cx="0" cy="413774"/>
            </a:xfrm>
            <a:prstGeom prst="straightConnector1">
              <a:avLst/>
            </a:prstGeom>
            <a:grpFill/>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12" idx="3"/>
            </p:cNvCxnSpPr>
            <p:nvPr/>
          </p:nvCxnSpPr>
          <p:spPr>
            <a:xfrm flipV="1">
              <a:off x="4305300" y="2458067"/>
              <a:ext cx="359287" cy="289640"/>
            </a:xfrm>
            <a:prstGeom prst="bentConnector3">
              <a:avLst>
                <a:gd name="adj1" fmla="val 50000"/>
              </a:avLst>
            </a:prstGeom>
            <a:grpFill/>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Elbow Connector 24"/>
            <p:cNvCxnSpPr>
              <a:stCxn id="12" idx="3"/>
              <a:endCxn id="18" idx="1"/>
            </p:cNvCxnSpPr>
            <p:nvPr/>
          </p:nvCxnSpPr>
          <p:spPr>
            <a:xfrm>
              <a:off x="4305300" y="2747706"/>
              <a:ext cx="342900" cy="681294"/>
            </a:xfrm>
            <a:prstGeom prst="bentConnector3">
              <a:avLst>
                <a:gd name="adj1" fmla="val 50000"/>
              </a:avLst>
            </a:prstGeom>
            <a:grpFill/>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12" idx="3"/>
              <a:endCxn id="19" idx="1"/>
            </p:cNvCxnSpPr>
            <p:nvPr/>
          </p:nvCxnSpPr>
          <p:spPr>
            <a:xfrm>
              <a:off x="4305300" y="2747706"/>
              <a:ext cx="342900" cy="1519494"/>
            </a:xfrm>
            <a:prstGeom prst="bentConnector3">
              <a:avLst>
                <a:gd name="adj1" fmla="val 50000"/>
              </a:avLst>
            </a:prstGeom>
            <a:grpFill/>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Elbow Connector 26"/>
            <p:cNvCxnSpPr>
              <a:stCxn id="12" idx="3"/>
              <a:endCxn id="20" idx="1"/>
            </p:cNvCxnSpPr>
            <p:nvPr/>
          </p:nvCxnSpPr>
          <p:spPr>
            <a:xfrm>
              <a:off x="4305300" y="2747706"/>
              <a:ext cx="342900" cy="2357694"/>
            </a:xfrm>
            <a:prstGeom prst="bentConnector3">
              <a:avLst>
                <a:gd name="adj1" fmla="val 50000"/>
              </a:avLst>
            </a:prstGeom>
            <a:grpFill/>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12" idx="3"/>
              <a:endCxn id="21" idx="1"/>
            </p:cNvCxnSpPr>
            <p:nvPr/>
          </p:nvCxnSpPr>
          <p:spPr>
            <a:xfrm>
              <a:off x="4305300" y="2747706"/>
              <a:ext cx="342900" cy="3195893"/>
            </a:xfrm>
            <a:prstGeom prst="bentConnector3">
              <a:avLst>
                <a:gd name="adj1" fmla="val 50000"/>
              </a:avLst>
            </a:prstGeom>
            <a:grpFill/>
            <a:ln>
              <a:headEnd type="arrow"/>
              <a:tailEnd type="arrow"/>
            </a:ln>
          </p:spPr>
          <p:style>
            <a:lnRef idx="2">
              <a:schemeClr val="accent1"/>
            </a:lnRef>
            <a:fillRef idx="0">
              <a:schemeClr val="accent1"/>
            </a:fillRef>
            <a:effectRef idx="1">
              <a:schemeClr val="accent1"/>
            </a:effectRef>
            <a:fontRef idx="minor">
              <a:schemeClr val="tx1"/>
            </a:fontRef>
          </p:style>
        </p:cxnSp>
      </p:grpSp>
      <p:sp>
        <p:nvSpPr>
          <p:cNvPr id="5124" name="TextBox 29"/>
          <p:cNvSpPr txBox="1">
            <a:spLocks noChangeArrowheads="1"/>
          </p:cNvSpPr>
          <p:nvPr/>
        </p:nvSpPr>
        <p:spPr bwMode="auto">
          <a:xfrm>
            <a:off x="3657600" y="6248400"/>
            <a:ext cx="1600200" cy="646113"/>
          </a:xfrm>
          <a:prstGeom prst="rect">
            <a:avLst/>
          </a:prstGeom>
          <a:solidFill>
            <a:schemeClr val="bg1"/>
          </a:solidFill>
          <a:ln w="9525">
            <a:noFill/>
            <a:miter lim="800000"/>
            <a:headEnd/>
            <a:tailEnd/>
          </a:ln>
        </p:spPr>
        <p:txBody>
          <a:bodyPr>
            <a:spAutoFit/>
          </a:bodyPr>
          <a:lstStyle/>
          <a:p>
            <a:endParaRPr lang="en-AU"/>
          </a:p>
        </p:txBody>
      </p:sp>
      <p:pic>
        <p:nvPicPr>
          <p:cNvPr id="5126" name="Content Placeholder 14"/>
          <p:cNvPicPr>
            <a:picLocks/>
          </p:cNvPicPr>
          <p:nvPr/>
        </p:nvPicPr>
        <p:blipFill>
          <a:blip r:embed="rId2" cstate="print"/>
          <a:srcRect/>
          <a:stretch>
            <a:fillRect/>
          </a:stretch>
        </p:blipFill>
        <p:spPr bwMode="auto">
          <a:xfrm>
            <a:off x="0" y="5791200"/>
            <a:ext cx="3505200" cy="609600"/>
          </a:xfrm>
          <a:prstGeom prst="rect">
            <a:avLst/>
          </a:prstGeom>
          <a:noFill/>
          <a:ln w="9525">
            <a:noFill/>
            <a:miter lim="800000"/>
            <a:headEnd/>
            <a:tailEnd/>
          </a:ln>
        </p:spPr>
      </p:pic>
      <p:sp>
        <p:nvSpPr>
          <p:cNvPr id="34" name="Title 12"/>
          <p:cNvSpPr txBox="1">
            <a:spLocks/>
          </p:cNvSpPr>
          <p:nvPr/>
        </p:nvSpPr>
        <p:spPr bwMode="auto">
          <a:xfrm>
            <a:off x="298450" y="762000"/>
            <a:ext cx="8739188" cy="611188"/>
          </a:xfrm>
          <a:prstGeom prst="rect">
            <a:avLst/>
          </a:prstGeom>
          <a:noFill/>
          <a:ln w="9525">
            <a:noFill/>
            <a:miter lim="800000"/>
            <a:headEnd/>
            <a:tailEnd/>
          </a:ln>
        </p:spPr>
        <p:txBody>
          <a:bodyPr anchor="ctr"/>
          <a:lstStyle/>
          <a:p>
            <a:pPr algn="ctr" eaLnBrk="0" hangingPunct="0">
              <a:defRPr/>
            </a:pPr>
            <a:r>
              <a:rPr lang="en-AU" sz="3200" b="0" u="none" kern="0" dirty="0" smtClean="0">
                <a:solidFill>
                  <a:schemeClr val="tx2"/>
                </a:solidFill>
                <a:latin typeface="+mj-lt"/>
                <a:ea typeface="ＭＳ Ｐゴシック" charset="-128"/>
                <a:cs typeface="MS PGothic" charset="0"/>
              </a:rPr>
              <a:t>Global Forest Observations Initiative</a:t>
            </a:r>
            <a:br>
              <a:rPr lang="en-AU" sz="3200" b="0" u="none" kern="0" dirty="0" smtClean="0">
                <a:solidFill>
                  <a:schemeClr val="tx2"/>
                </a:solidFill>
                <a:latin typeface="+mj-lt"/>
                <a:ea typeface="ＭＳ Ｐゴシック" charset="-128"/>
                <a:cs typeface="MS PGothic" charset="0"/>
              </a:rPr>
            </a:br>
            <a:r>
              <a:rPr lang="en-AU" dirty="0" smtClean="0">
                <a:solidFill>
                  <a:schemeClr val="tx2"/>
                </a:solidFill>
              </a:rPr>
              <a:t> Development of a governance structure around the 5 components</a:t>
            </a:r>
            <a:endParaRPr lang="en-AU" sz="2000" b="0" u="none" kern="0" dirty="0">
              <a:solidFill>
                <a:schemeClr val="tx2"/>
              </a:solidFill>
              <a:latin typeface="+mj-lt"/>
              <a:ea typeface="ＭＳ Ｐゴシック" charset="-128"/>
              <a:cs typeface="MS PGothic" charset="0"/>
            </a:endParaRPr>
          </a:p>
        </p:txBody>
      </p:sp>
      <p:sp>
        <p:nvSpPr>
          <p:cNvPr id="5128" name="TextBox 30"/>
          <p:cNvSpPr txBox="1">
            <a:spLocks noChangeArrowheads="1"/>
          </p:cNvSpPr>
          <p:nvPr/>
        </p:nvSpPr>
        <p:spPr bwMode="auto">
          <a:xfrm>
            <a:off x="4579938" y="5791200"/>
            <a:ext cx="3497262" cy="276225"/>
          </a:xfrm>
          <a:prstGeom prst="rect">
            <a:avLst/>
          </a:prstGeom>
          <a:noFill/>
          <a:ln w="9525">
            <a:noFill/>
            <a:miter lim="800000"/>
            <a:headEnd/>
            <a:tailEnd/>
          </a:ln>
        </p:spPr>
        <p:txBody>
          <a:bodyPr wrap="none">
            <a:spAutoFit/>
          </a:bodyPr>
          <a:lstStyle/>
          <a:p>
            <a:r>
              <a:rPr lang="en-AU" sz="1200"/>
              <a:t>GFOI and FCT elements in all components</a:t>
            </a:r>
          </a:p>
        </p:txBody>
      </p:sp>
    </p:spTree>
    <p:extLst>
      <p:ext uri="{BB962C8B-B14F-4D97-AF65-F5344CB8AC3E}">
        <p14:creationId xmlns:p14="http://schemas.microsoft.com/office/powerpoint/2010/main" val="17243877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Content Placeholder 14"/>
          <p:cNvPicPr>
            <a:picLocks noGrp="1"/>
          </p:cNvPicPr>
          <p:nvPr>
            <p:ph idx="1"/>
          </p:nvPr>
        </p:nvPicPr>
        <p:blipFill>
          <a:blip r:embed="rId3" cstate="print"/>
          <a:srcRect/>
          <a:stretch>
            <a:fillRect/>
          </a:stretch>
        </p:blipFill>
        <p:spPr>
          <a:xfrm>
            <a:off x="76200" y="6096000"/>
            <a:ext cx="3048000" cy="609600"/>
          </a:xfrm>
        </p:spPr>
      </p:pic>
      <p:sp>
        <p:nvSpPr>
          <p:cNvPr id="10245" name="Rectangle 9"/>
          <p:cNvSpPr>
            <a:spLocks noChangeArrowheads="1"/>
          </p:cNvSpPr>
          <p:nvPr/>
        </p:nvSpPr>
        <p:spPr bwMode="auto">
          <a:xfrm>
            <a:off x="762000" y="457200"/>
            <a:ext cx="7696200" cy="584775"/>
          </a:xfrm>
          <a:prstGeom prst="rect">
            <a:avLst/>
          </a:prstGeom>
          <a:noFill/>
          <a:ln w="9525">
            <a:noFill/>
            <a:miter lim="800000"/>
            <a:headEnd/>
            <a:tailEnd/>
          </a:ln>
        </p:spPr>
        <p:txBody>
          <a:bodyPr>
            <a:spAutoFit/>
          </a:bodyPr>
          <a:lstStyle/>
          <a:p>
            <a:pPr algn="ctr"/>
            <a:r>
              <a:rPr lang="en-US" sz="3200" b="0" u="none" dirty="0">
                <a:solidFill>
                  <a:schemeClr val="tx2"/>
                </a:solidFill>
              </a:rPr>
              <a:t>Methods &amp; Guidance Documentation</a:t>
            </a:r>
          </a:p>
        </p:txBody>
      </p:sp>
      <p:sp>
        <p:nvSpPr>
          <p:cNvPr id="10246" name="Rectangle 10"/>
          <p:cNvSpPr>
            <a:spLocks noChangeArrowheads="1"/>
          </p:cNvSpPr>
          <p:nvPr/>
        </p:nvSpPr>
        <p:spPr bwMode="auto">
          <a:xfrm>
            <a:off x="152400" y="1551563"/>
            <a:ext cx="8610600" cy="1877437"/>
          </a:xfrm>
          <a:prstGeom prst="rect">
            <a:avLst/>
          </a:prstGeom>
          <a:noFill/>
          <a:ln w="9525">
            <a:noFill/>
            <a:miter lim="800000"/>
            <a:headEnd/>
            <a:tailEnd/>
          </a:ln>
        </p:spPr>
        <p:txBody>
          <a:bodyPr>
            <a:spAutoFit/>
          </a:bodyPr>
          <a:lstStyle/>
          <a:p>
            <a:pPr indent="-457200" algn="ctr"/>
            <a:r>
              <a:rPr lang="en-AU" sz="2400" b="0" i="1" u="none" dirty="0">
                <a:solidFill>
                  <a:schemeClr val="tx2"/>
                </a:solidFill>
              </a:rPr>
              <a:t>A user-friendly reference for the use of remotely-sensed data and methodologies and ground observations  in the establishment of countries’ National Forest Monitoring and Carbon Tracking systems, compatible with eventual funding through REDD+</a:t>
            </a:r>
          </a:p>
          <a:p>
            <a:pPr indent="-457200">
              <a:buFont typeface="Arial" pitchFamily="34" charset="0"/>
              <a:buChar char="•"/>
            </a:pPr>
            <a:endParaRPr lang="en-AU" sz="2000" b="0" i="1" u="none" dirty="0">
              <a:solidFill>
                <a:schemeClr val="tx2"/>
              </a:solidFill>
            </a:endParaRPr>
          </a:p>
        </p:txBody>
      </p:sp>
      <p:sp>
        <p:nvSpPr>
          <p:cNvPr id="8" name="TextBox 7"/>
          <p:cNvSpPr txBox="1"/>
          <p:nvPr/>
        </p:nvSpPr>
        <p:spPr>
          <a:xfrm>
            <a:off x="762000" y="3679825"/>
            <a:ext cx="8382000" cy="2793072"/>
          </a:xfrm>
          <a:prstGeom prst="rect">
            <a:avLst/>
          </a:prstGeom>
          <a:noFill/>
        </p:spPr>
        <p:txBody>
          <a:bodyPr>
            <a:spAutoFit/>
          </a:bodyPr>
          <a:lstStyle/>
          <a:p>
            <a:pPr indent="-457200">
              <a:lnSpc>
                <a:spcPct val="150000"/>
              </a:lnSpc>
              <a:buFont typeface="Arial" pitchFamily="34" charset="0"/>
              <a:buChar char="•"/>
              <a:defRPr/>
            </a:pPr>
            <a:r>
              <a:rPr lang="en-AU" sz="2000" b="0" u="none" dirty="0">
                <a:ea typeface="MS PGothic" pitchFamily="34" charset="-128"/>
              </a:rPr>
              <a:t>Advisory Group and Authors Team assembled </a:t>
            </a:r>
          </a:p>
          <a:p>
            <a:pPr indent="-457200">
              <a:lnSpc>
                <a:spcPct val="150000"/>
              </a:lnSpc>
              <a:buFont typeface="Arial" pitchFamily="34" charset="0"/>
              <a:buChar char="•"/>
              <a:defRPr/>
            </a:pPr>
            <a:r>
              <a:rPr lang="en-AU" sz="2000" b="0" u="none" dirty="0">
                <a:ea typeface="MS PGothic" pitchFamily="34" charset="-128"/>
              </a:rPr>
              <a:t>Draft document in </a:t>
            </a:r>
            <a:r>
              <a:rPr lang="en-AU" sz="2000" b="0" u="none" dirty="0" smtClean="0">
                <a:ea typeface="MS PGothic" pitchFamily="34" charset="-128"/>
              </a:rPr>
              <a:t>review and refinement</a:t>
            </a:r>
            <a:endParaRPr lang="en-AU" sz="2000" b="0" u="none" dirty="0">
              <a:ea typeface="MS PGothic" pitchFamily="34" charset="-128"/>
            </a:endParaRPr>
          </a:p>
          <a:p>
            <a:pPr indent="-457200">
              <a:lnSpc>
                <a:spcPct val="150000"/>
              </a:lnSpc>
              <a:buFont typeface="Arial" pitchFamily="34" charset="0"/>
              <a:buChar char="•"/>
              <a:defRPr/>
            </a:pPr>
            <a:r>
              <a:rPr lang="en-AU" sz="2000" b="0" u="none" dirty="0">
                <a:ea typeface="MS PGothic" pitchFamily="34" charset="-128"/>
              </a:rPr>
              <a:t>Review and field testing </a:t>
            </a:r>
            <a:r>
              <a:rPr lang="en-AU" sz="2000" b="0" u="none" dirty="0" smtClean="0">
                <a:ea typeface="MS PGothic" pitchFamily="34" charset="-128"/>
              </a:rPr>
              <a:t>2015-2015</a:t>
            </a:r>
            <a:endParaRPr lang="en-AU" sz="2000" b="0" u="none" dirty="0">
              <a:ea typeface="MS PGothic" pitchFamily="34" charset="-128"/>
            </a:endParaRPr>
          </a:p>
          <a:p>
            <a:pPr indent="-457200">
              <a:lnSpc>
                <a:spcPct val="150000"/>
              </a:lnSpc>
              <a:buFont typeface="Arial" pitchFamily="34" charset="0"/>
              <a:buChar char="•"/>
              <a:defRPr/>
            </a:pPr>
            <a:r>
              <a:rPr lang="en-AU" sz="2000" b="0" u="none" dirty="0" smtClean="0">
                <a:ea typeface="MS PGothic" pitchFamily="34" charset="-128"/>
              </a:rPr>
              <a:t>On-line</a:t>
            </a:r>
          </a:p>
          <a:p>
            <a:pPr indent="-457200">
              <a:lnSpc>
                <a:spcPct val="150000"/>
              </a:lnSpc>
              <a:buFont typeface="Arial" pitchFamily="34" charset="0"/>
              <a:buChar char="•"/>
              <a:defRPr/>
            </a:pPr>
            <a:r>
              <a:rPr lang="en-AU" sz="2000" dirty="0" smtClean="0">
                <a:ea typeface="MS PGothic" pitchFamily="34" charset="-128"/>
              </a:rPr>
              <a:t>Use in capacity building workshops</a:t>
            </a:r>
            <a:endParaRPr lang="en-AU" sz="2000" b="0" u="none" dirty="0">
              <a:ea typeface="MS PGothic" pitchFamily="34" charset="-128"/>
            </a:endParaRPr>
          </a:p>
          <a:p>
            <a:pPr>
              <a:defRPr/>
            </a:pPr>
            <a:endParaRPr lang="en-AU" dirty="0">
              <a:ea typeface="MS PGothic" pitchFamily="34" charset="-128"/>
            </a:endParaRPr>
          </a:p>
        </p:txBody>
      </p:sp>
      <p:sp>
        <p:nvSpPr>
          <p:cNvPr id="6" name="Line 4"/>
          <p:cNvSpPr>
            <a:spLocks noChangeShapeType="1"/>
          </p:cNvSpPr>
          <p:nvPr/>
        </p:nvSpPr>
        <p:spPr bwMode="auto">
          <a:xfrm>
            <a:off x="838200" y="1143000"/>
            <a:ext cx="7467600" cy="0"/>
          </a:xfrm>
          <a:prstGeom prst="line">
            <a:avLst/>
          </a:prstGeom>
          <a:noFill/>
          <a:ln w="38100">
            <a:solidFill>
              <a:srgbClr val="006600"/>
            </a:solidFill>
            <a:round/>
            <a:headEnd/>
            <a:tailEnd/>
          </a:ln>
        </p:spPr>
        <p:txBody>
          <a:bodyPr/>
          <a:lstStyle/>
          <a:p>
            <a:endParaRPr lang="en-US"/>
          </a:p>
        </p:txBody>
      </p:sp>
    </p:spTree>
    <p:extLst>
      <p:ext uri="{BB962C8B-B14F-4D97-AF65-F5344CB8AC3E}">
        <p14:creationId xmlns:p14="http://schemas.microsoft.com/office/powerpoint/2010/main" val="1670628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2590800" y="6324600"/>
            <a:ext cx="2971800" cy="307975"/>
          </a:xfrm>
          <a:prstGeom prst="rect">
            <a:avLst/>
          </a:prstGeom>
          <a:solidFill>
            <a:schemeClr val="bg1"/>
          </a:solidFill>
          <a:ln w="9525">
            <a:noFill/>
            <a:miter lim="800000"/>
            <a:headEnd/>
            <a:tailEnd/>
          </a:ln>
        </p:spPr>
        <p:txBody>
          <a:bodyPr>
            <a:spAutoFit/>
          </a:bodyPr>
          <a:lstStyle/>
          <a:p>
            <a:pPr>
              <a:spcBef>
                <a:spcPct val="50000"/>
              </a:spcBef>
            </a:pPr>
            <a:endParaRPr lang="en-US" sz="1400" u="none">
              <a:solidFill>
                <a:srgbClr val="007466"/>
              </a:solidFill>
              <a:latin typeface="Calibri" pitchFamily="34" charset="0"/>
            </a:endParaRPr>
          </a:p>
        </p:txBody>
      </p:sp>
      <p:pic>
        <p:nvPicPr>
          <p:cNvPr id="11268" name="Content Placeholder 14"/>
          <p:cNvPicPr>
            <a:picLocks noGrp="1"/>
          </p:cNvPicPr>
          <p:nvPr>
            <p:ph idx="1"/>
          </p:nvPr>
        </p:nvPicPr>
        <p:blipFill>
          <a:blip r:embed="rId3" cstate="print"/>
          <a:srcRect/>
          <a:stretch>
            <a:fillRect/>
          </a:stretch>
        </p:blipFill>
        <p:spPr>
          <a:xfrm>
            <a:off x="76200" y="5943600"/>
            <a:ext cx="3352800" cy="762000"/>
          </a:xfrm>
        </p:spPr>
      </p:pic>
      <p:sp>
        <p:nvSpPr>
          <p:cNvPr id="11270" name="Rectangle 6"/>
          <p:cNvSpPr>
            <a:spLocks noChangeArrowheads="1"/>
          </p:cNvSpPr>
          <p:nvPr/>
        </p:nvSpPr>
        <p:spPr bwMode="auto">
          <a:xfrm>
            <a:off x="457200" y="1371600"/>
            <a:ext cx="8077200" cy="4524315"/>
          </a:xfrm>
          <a:prstGeom prst="rect">
            <a:avLst/>
          </a:prstGeom>
          <a:noFill/>
          <a:ln w="9525">
            <a:noFill/>
            <a:miter lim="800000"/>
            <a:headEnd/>
            <a:tailEnd/>
          </a:ln>
        </p:spPr>
        <p:txBody>
          <a:bodyPr>
            <a:spAutoFit/>
          </a:bodyPr>
          <a:lstStyle/>
          <a:p>
            <a:pPr marL="457200" indent="-457200" algn="ctr"/>
            <a:r>
              <a:rPr lang="en-AU" sz="2400" b="0" i="1" u="none" dirty="0">
                <a:solidFill>
                  <a:schemeClr val="tx2"/>
                </a:solidFill>
              </a:rPr>
              <a:t>Areas where research is needed in support of GFOI objectives </a:t>
            </a:r>
          </a:p>
          <a:p>
            <a:pPr marL="457200" indent="-457200" algn="ctr"/>
            <a:r>
              <a:rPr lang="en-AU" sz="2400" b="0" i="1" u="none" dirty="0">
                <a:solidFill>
                  <a:schemeClr val="tx2"/>
                </a:solidFill>
              </a:rPr>
              <a:t>(new sensors, capabilities, methodologies…)</a:t>
            </a:r>
          </a:p>
          <a:p>
            <a:pPr marL="457200" indent="-457200">
              <a:buFont typeface="Arial" pitchFamily="34" charset="0"/>
              <a:buChar char="•"/>
            </a:pPr>
            <a:endParaRPr lang="en-AU" sz="2400" b="0" u="none" dirty="0"/>
          </a:p>
          <a:p>
            <a:pPr marL="457200" indent="-457200">
              <a:buFont typeface="Arial" pitchFamily="34" charset="0"/>
              <a:buChar char="•"/>
            </a:pPr>
            <a:r>
              <a:rPr lang="en-AU" sz="2400" b="0" u="none" dirty="0"/>
              <a:t>E.g. </a:t>
            </a:r>
            <a:r>
              <a:rPr lang="en-GB" sz="2400" b="0" u="none" dirty="0"/>
              <a:t>Forest Degradation</a:t>
            </a:r>
            <a:r>
              <a:rPr lang="en-AU" sz="2400" b="0" u="none" dirty="0"/>
              <a:t>, </a:t>
            </a:r>
            <a:r>
              <a:rPr lang="en-GB" sz="2400" b="0" u="none" dirty="0"/>
              <a:t>mapping of particular forest types (mangrove, peat forests, etc), comparison of forest biomass and </a:t>
            </a:r>
            <a:r>
              <a:rPr lang="en-GB" sz="2400" b="0" u="none" dirty="0" err="1"/>
              <a:t>allometrics</a:t>
            </a:r>
            <a:r>
              <a:rPr lang="en-GB" sz="2400" b="0" u="none" dirty="0"/>
              <a:t> estimation methodologies, data-model integration.</a:t>
            </a:r>
          </a:p>
          <a:p>
            <a:pPr marL="457200" indent="-457200">
              <a:buFont typeface="Arial" pitchFamily="34" charset="0"/>
              <a:buChar char="•"/>
            </a:pPr>
            <a:endParaRPr lang="en-GB" sz="2400" b="0" u="none" dirty="0"/>
          </a:p>
          <a:p>
            <a:pPr marL="457200" indent="-457200">
              <a:buFont typeface="Arial" pitchFamily="34" charset="0"/>
              <a:buChar char="•"/>
            </a:pPr>
            <a:r>
              <a:rPr lang="en-AU" sz="2400" b="0" u="none" dirty="0"/>
              <a:t>RFP issued to address forest degradation characterisations </a:t>
            </a:r>
          </a:p>
          <a:p>
            <a:pPr marL="457200" indent="-457200"/>
            <a:endParaRPr lang="en-AU" sz="2400" b="0" u="none" dirty="0"/>
          </a:p>
          <a:p>
            <a:pPr marL="457200" indent="-457200">
              <a:buFont typeface="Arial" pitchFamily="34" charset="0"/>
              <a:buChar char="•"/>
            </a:pPr>
            <a:r>
              <a:rPr lang="en-AU" sz="2400" b="0" u="none" dirty="0"/>
              <a:t>Exploring complementary interests with research-funding organisations.</a:t>
            </a:r>
          </a:p>
        </p:txBody>
      </p:sp>
      <p:sp>
        <p:nvSpPr>
          <p:cNvPr id="8" name="Title 7"/>
          <p:cNvSpPr>
            <a:spLocks noGrp="1"/>
          </p:cNvSpPr>
          <p:nvPr>
            <p:ph type="title"/>
          </p:nvPr>
        </p:nvSpPr>
        <p:spPr>
          <a:xfrm>
            <a:off x="838200" y="304800"/>
            <a:ext cx="7772400" cy="1143000"/>
          </a:xfrm>
        </p:spPr>
        <p:txBody>
          <a:bodyPr/>
          <a:lstStyle/>
          <a:p>
            <a:r>
              <a:rPr lang="en-US" sz="3200" b="0" dirty="0" smtClean="0"/>
              <a:t>Research &amp; Development Plan</a:t>
            </a:r>
            <a:br>
              <a:rPr lang="en-US" sz="3200" b="0" dirty="0" smtClean="0"/>
            </a:br>
            <a:endParaRPr lang="en-US" sz="3200" dirty="0"/>
          </a:p>
        </p:txBody>
      </p:sp>
      <p:sp>
        <p:nvSpPr>
          <p:cNvPr id="6" name="Line 4"/>
          <p:cNvSpPr>
            <a:spLocks noChangeShapeType="1"/>
          </p:cNvSpPr>
          <p:nvPr/>
        </p:nvSpPr>
        <p:spPr bwMode="auto">
          <a:xfrm>
            <a:off x="838200" y="1143000"/>
            <a:ext cx="7467600" cy="0"/>
          </a:xfrm>
          <a:prstGeom prst="line">
            <a:avLst/>
          </a:prstGeom>
          <a:noFill/>
          <a:ln w="38100">
            <a:solidFill>
              <a:srgbClr val="006600"/>
            </a:solidFill>
            <a:round/>
            <a:headEnd/>
            <a:tailEnd/>
          </a:ln>
        </p:spPr>
        <p:txBody>
          <a:bodyPr/>
          <a:lstStyle/>
          <a:p>
            <a:endParaRPr lang="en-US"/>
          </a:p>
        </p:txBody>
      </p:sp>
    </p:spTree>
    <p:extLst>
      <p:ext uri="{BB962C8B-B14F-4D97-AF65-F5344CB8AC3E}">
        <p14:creationId xmlns:p14="http://schemas.microsoft.com/office/powerpoint/2010/main" val="868771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381000"/>
            <a:ext cx="7772400" cy="1143000"/>
          </a:xfrm>
        </p:spPr>
        <p:txBody>
          <a:bodyPr/>
          <a:lstStyle/>
          <a:p>
            <a:pPr algn="l"/>
            <a:r>
              <a:rPr lang="en-US" smtClean="0">
                <a:ea typeface="ＭＳ Ｐゴシック" pitchFamily="-107" charset="-128"/>
                <a:cs typeface="ＭＳ Ｐゴシック" pitchFamily="-107" charset="-128"/>
              </a:rPr>
              <a:t>GFOI CB objectives</a:t>
            </a:r>
            <a:endParaRPr lang="en-US" i="1" smtClean="0">
              <a:ea typeface="ＭＳ Ｐゴシック" pitchFamily="-107" charset="-128"/>
              <a:cs typeface="ＭＳ Ｐゴシック" pitchFamily="-107" charset="-128"/>
            </a:endParaRPr>
          </a:p>
        </p:txBody>
      </p:sp>
      <p:sp>
        <p:nvSpPr>
          <p:cNvPr id="21507" name="Content Placeholder 2"/>
          <p:cNvSpPr>
            <a:spLocks noGrp="1"/>
          </p:cNvSpPr>
          <p:nvPr>
            <p:ph idx="1"/>
          </p:nvPr>
        </p:nvSpPr>
        <p:spPr>
          <a:xfrm>
            <a:off x="533400" y="1905000"/>
            <a:ext cx="7772400" cy="4114800"/>
          </a:xfrm>
        </p:spPr>
        <p:txBody>
          <a:bodyPr/>
          <a:lstStyle/>
          <a:p>
            <a:pPr>
              <a:buFontTx/>
              <a:buNone/>
            </a:pPr>
            <a:r>
              <a:rPr lang="en-US" sz="2800" dirty="0" smtClean="0">
                <a:ea typeface="ＭＳ Ｐゴシック" pitchFamily="-107" charset="-128"/>
                <a:cs typeface="ＭＳ Ｐゴシック" pitchFamily="-107" charset="-128"/>
              </a:rPr>
              <a:t>Enhance the capacity of countries to initiate forest and terrestrial carbon assessment and monitoring, and to use management methodologies and technologies.</a:t>
            </a:r>
          </a:p>
          <a:p>
            <a:pPr>
              <a:buFontTx/>
              <a:buNone/>
            </a:pPr>
            <a:endParaRPr lang="en-US" sz="2800" dirty="0" smtClean="0">
              <a:ea typeface="ＭＳ Ｐゴシック" pitchFamily="-107" charset="-128"/>
              <a:cs typeface="ＭＳ Ｐゴシック" pitchFamily="-107" charset="-128"/>
            </a:endParaRPr>
          </a:p>
          <a:p>
            <a:pPr>
              <a:buFontTx/>
              <a:buNone/>
            </a:pPr>
            <a:r>
              <a:rPr lang="en-US" sz="2800" dirty="0" smtClean="0">
                <a:ea typeface="ＭＳ Ｐゴシック" pitchFamily="-107" charset="-128"/>
                <a:cs typeface="ＭＳ Ｐゴシック" pitchFamily="-107" charset="-128"/>
              </a:rPr>
              <a:t>Strengthen the community of forest and terrestrial carbon technical experts. </a:t>
            </a:r>
          </a:p>
          <a:p>
            <a:pPr>
              <a:buFontTx/>
              <a:buNone/>
            </a:pPr>
            <a:endParaRPr lang="en-US" sz="2000" dirty="0" smtClean="0">
              <a:ea typeface="ＭＳ Ｐゴシック" pitchFamily="-107" charset="-128"/>
              <a:cs typeface="ＭＳ Ｐゴシック" pitchFamily="-107" charset="-128"/>
            </a:endParaRPr>
          </a:p>
          <a:p>
            <a:pPr>
              <a:buFontTx/>
              <a:buNone/>
            </a:pPr>
            <a:endParaRPr lang="en-US" sz="2000" dirty="0" smtClean="0">
              <a:ea typeface="ＭＳ Ｐゴシック" pitchFamily="-107" charset="-128"/>
              <a:cs typeface="ＭＳ Ｐゴシック" pitchFamily="-107" charset="-128"/>
            </a:endParaRPr>
          </a:p>
          <a:p>
            <a:pPr>
              <a:buFontTx/>
              <a:buNone/>
            </a:pPr>
            <a:endParaRPr lang="en-US" dirty="0" smtClean="0">
              <a:ea typeface="ＭＳ Ｐゴシック" pitchFamily="-107" charset="-128"/>
              <a:cs typeface="ＭＳ Ｐゴシック" pitchFamily="-107" charset="-128"/>
            </a:endParaRPr>
          </a:p>
        </p:txBody>
      </p:sp>
      <p:sp>
        <p:nvSpPr>
          <p:cNvPr id="21508" name="Line 4"/>
          <p:cNvSpPr>
            <a:spLocks noChangeShapeType="1"/>
          </p:cNvSpPr>
          <p:nvPr/>
        </p:nvSpPr>
        <p:spPr bwMode="auto">
          <a:xfrm>
            <a:off x="762000" y="1600200"/>
            <a:ext cx="7467600" cy="0"/>
          </a:xfrm>
          <a:prstGeom prst="line">
            <a:avLst/>
          </a:prstGeom>
          <a:noFill/>
          <a:ln w="38100">
            <a:solidFill>
              <a:schemeClr val="tx2"/>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410103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381000"/>
            <a:ext cx="7772400" cy="1143000"/>
          </a:xfrm>
        </p:spPr>
        <p:txBody>
          <a:bodyPr/>
          <a:lstStyle/>
          <a:p>
            <a:pPr algn="l"/>
            <a:r>
              <a:rPr lang="en-US" sz="3200" i="1" dirty="0" smtClean="0">
                <a:ea typeface="ＭＳ Ｐゴシック" pitchFamily="-107" charset="-128"/>
                <a:cs typeface="ＭＳ Ｐゴシック" pitchFamily="-107" charset="-128"/>
              </a:rPr>
              <a:t>What sorts of capacity?</a:t>
            </a:r>
          </a:p>
        </p:txBody>
      </p:sp>
      <p:sp>
        <p:nvSpPr>
          <p:cNvPr id="24579" name="Content Placeholder 2"/>
          <p:cNvSpPr>
            <a:spLocks noGrp="1"/>
          </p:cNvSpPr>
          <p:nvPr>
            <p:ph idx="1"/>
          </p:nvPr>
        </p:nvSpPr>
        <p:spPr>
          <a:xfrm>
            <a:off x="533400" y="1676400"/>
            <a:ext cx="7772400" cy="4114800"/>
          </a:xfrm>
        </p:spPr>
        <p:txBody>
          <a:bodyPr>
            <a:normAutofit fontScale="92500" lnSpcReduction="10000"/>
          </a:bodyPr>
          <a:lstStyle/>
          <a:p>
            <a:r>
              <a:rPr lang="en-US" sz="3000" smtClean="0">
                <a:ea typeface="ＭＳ Ｐゴシック" pitchFamily="-107" charset="-128"/>
                <a:cs typeface="ＭＳ Ｐゴシック" pitchFamily="-107" charset="-128"/>
              </a:rPr>
              <a:t>developing and delivering good practice guides, manuals, training, and tools;</a:t>
            </a:r>
          </a:p>
          <a:p>
            <a:r>
              <a:rPr lang="en-US" sz="3000" smtClean="0">
                <a:ea typeface="ＭＳ Ｐゴシック" pitchFamily="-107" charset="-128"/>
                <a:cs typeface="ＭＳ Ｐゴシック" pitchFamily="-107" charset="-128"/>
              </a:rPr>
              <a:t>facilitating learning exchanges, regional fora, and networks to enhance sharing among countries; </a:t>
            </a:r>
          </a:p>
          <a:p>
            <a:r>
              <a:rPr lang="en-US" sz="3000" smtClean="0">
                <a:ea typeface="ＭＳ Ｐゴシック" pitchFamily="-107" charset="-128"/>
                <a:cs typeface="ＭＳ Ｐゴシック" pitchFamily="-107" charset="-128"/>
              </a:rPr>
              <a:t>providing technical advice and assistance to governments (and others); </a:t>
            </a:r>
          </a:p>
          <a:p>
            <a:r>
              <a:rPr lang="en-US" sz="3000" smtClean="0">
                <a:ea typeface="ＭＳ Ｐゴシック" pitchFamily="-107" charset="-128"/>
                <a:cs typeface="ＭＳ Ｐゴシック" pitchFamily="-107" charset="-128"/>
              </a:rPr>
              <a:t>partnering with other donors and with International Organizations to multiply impact and reach.</a:t>
            </a:r>
            <a:endParaRPr lang="en-US" sz="3000" b="1" smtClean="0">
              <a:ea typeface="ＭＳ Ｐゴシック" pitchFamily="-107" charset="-128"/>
              <a:cs typeface="ＭＳ Ｐゴシック" pitchFamily="-107" charset="-128"/>
            </a:endParaRPr>
          </a:p>
        </p:txBody>
      </p:sp>
      <p:sp>
        <p:nvSpPr>
          <p:cNvPr id="24580" name="Line 4"/>
          <p:cNvSpPr>
            <a:spLocks noChangeShapeType="1"/>
          </p:cNvSpPr>
          <p:nvPr/>
        </p:nvSpPr>
        <p:spPr bwMode="auto">
          <a:xfrm>
            <a:off x="762000" y="1447800"/>
            <a:ext cx="7467600" cy="0"/>
          </a:xfrm>
          <a:prstGeom prst="line">
            <a:avLst/>
          </a:prstGeom>
          <a:noFill/>
          <a:ln w="38100">
            <a:solidFill>
              <a:schemeClr val="tx2"/>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575469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USGS Data Delivery</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457440786"/>
              </p:ext>
            </p:extLst>
          </p:nvPr>
        </p:nvGraphicFramePr>
        <p:xfrm>
          <a:off x="533402" y="2133601"/>
          <a:ext cx="8268355" cy="3657599"/>
        </p:xfrm>
        <a:graphic>
          <a:graphicData uri="http://schemas.openxmlformats.org/presentationml/2006/ole">
            <mc:AlternateContent xmlns:mc="http://schemas.openxmlformats.org/markup-compatibility/2006">
              <mc:Choice xmlns:v="urn:schemas-microsoft-com:vml" Requires="v">
                <p:oleObj spid="_x0000_s1036" name="Worksheet" r:id="rId3" imgW="9271000" imgH="4102100" progId="Excel.Sheet.12">
                  <p:embed/>
                </p:oleObj>
              </mc:Choice>
              <mc:Fallback>
                <p:oleObj name="Worksheet" r:id="rId3" imgW="9271000" imgH="4102100" progId="Excel.Sheet.12">
                  <p:embed/>
                  <p:pic>
                    <p:nvPicPr>
                      <p:cNvPr id="0" name=""/>
                      <p:cNvPicPr/>
                      <p:nvPr/>
                    </p:nvPicPr>
                    <p:blipFill>
                      <a:blip r:embed="rId4"/>
                      <a:stretch>
                        <a:fillRect/>
                      </a:stretch>
                    </p:blipFill>
                    <p:spPr>
                      <a:xfrm>
                        <a:off x="533402" y="2133601"/>
                        <a:ext cx="8268355" cy="3657599"/>
                      </a:xfrm>
                      <a:prstGeom prst="rect">
                        <a:avLst/>
                      </a:prstGeom>
                    </p:spPr>
                  </p:pic>
                </p:oleObj>
              </mc:Fallback>
            </mc:AlternateContent>
          </a:graphicData>
        </a:graphic>
      </p:graphicFrame>
      <p:sp>
        <p:nvSpPr>
          <p:cNvPr id="5" name="Line 4"/>
          <p:cNvSpPr>
            <a:spLocks noChangeShapeType="1"/>
          </p:cNvSpPr>
          <p:nvPr/>
        </p:nvSpPr>
        <p:spPr bwMode="auto">
          <a:xfrm>
            <a:off x="762000" y="1600200"/>
            <a:ext cx="7467600" cy="0"/>
          </a:xfrm>
          <a:prstGeom prst="line">
            <a:avLst/>
          </a:prstGeom>
          <a:noFill/>
          <a:ln w="38100">
            <a:solidFill>
              <a:schemeClr val="tx2"/>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287750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Accomplishments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Inter-agency coordination</a:t>
            </a:r>
          </a:p>
          <a:p>
            <a:r>
              <a:rPr lang="en-US" dirty="0" smtClean="0"/>
              <a:t>Leveraging funding</a:t>
            </a:r>
          </a:p>
          <a:p>
            <a:r>
              <a:rPr lang="en-US" dirty="0" smtClean="0"/>
              <a:t>Supporting regional and national programs (e.g. USAID Lowering Emissions from Asian Forests (LEAF)</a:t>
            </a:r>
          </a:p>
          <a:p>
            <a:r>
              <a:rPr lang="en-US" dirty="0" smtClean="0"/>
              <a:t>Provision of data</a:t>
            </a:r>
          </a:p>
          <a:p>
            <a:r>
              <a:rPr lang="en-US" dirty="0" smtClean="0"/>
              <a:t>Strengthening national science partnerships</a:t>
            </a:r>
          </a:p>
          <a:p>
            <a:r>
              <a:rPr lang="en-US" dirty="0" smtClean="0"/>
              <a:t>Technical advisory role to nations and US policy</a:t>
            </a:r>
          </a:p>
          <a:p>
            <a:r>
              <a:rPr lang="en-US" dirty="0" smtClean="0"/>
              <a:t>Joint international research on important issues like forest degradation, use of air and terrestrial LiDAR</a:t>
            </a:r>
          </a:p>
          <a:p>
            <a:pPr marL="0" indent="0">
              <a:buNone/>
            </a:pPr>
            <a:endParaRPr lang="en-US" dirty="0"/>
          </a:p>
        </p:txBody>
      </p:sp>
      <p:sp>
        <p:nvSpPr>
          <p:cNvPr id="5" name="Line 4"/>
          <p:cNvSpPr>
            <a:spLocks noChangeShapeType="1"/>
          </p:cNvSpPr>
          <p:nvPr/>
        </p:nvSpPr>
        <p:spPr bwMode="auto">
          <a:xfrm>
            <a:off x="762000" y="1447800"/>
            <a:ext cx="7467600" cy="0"/>
          </a:xfrm>
          <a:prstGeom prst="line">
            <a:avLst/>
          </a:prstGeom>
          <a:noFill/>
          <a:ln w="38100">
            <a:solidFill>
              <a:schemeClr val="tx2"/>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4106171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382000" cy="5562600"/>
          </a:xfrm>
        </p:spPr>
        <p:txBody>
          <a:bodyPr>
            <a:normAutofit lnSpcReduction="10000"/>
          </a:bodyPr>
          <a:lstStyle/>
          <a:p>
            <a:pPr marL="0" indent="0">
              <a:buNone/>
            </a:pPr>
            <a:r>
              <a:rPr lang="en-US" sz="2600" dirty="0"/>
              <a:t>"What do you consider the largest map that would be really useful?" </a:t>
            </a:r>
            <a:br>
              <a:rPr lang="en-US" sz="2600" dirty="0"/>
            </a:br>
            <a:r>
              <a:rPr lang="en-US" sz="2600" dirty="0"/>
              <a:t>    "About six inches to the mile." </a:t>
            </a:r>
            <a:br>
              <a:rPr lang="en-US" sz="2600" dirty="0"/>
            </a:br>
            <a:r>
              <a:rPr lang="en-US" sz="2600" dirty="0"/>
              <a:t>"Only six inches!" exclaimed Mein Herr. "We very soon got to six yards to the mile. Then we tried a hundred yards to the mile. And then came the grandest idea of all! We actually made a map of the country on the scale of a mile to the mile!" </a:t>
            </a:r>
            <a:br>
              <a:rPr lang="en-US" sz="2600" dirty="0"/>
            </a:br>
            <a:r>
              <a:rPr lang="en-US" sz="2600" dirty="0"/>
              <a:t>    "Have you used it much?" I enquired. </a:t>
            </a:r>
            <a:br>
              <a:rPr lang="en-US" sz="2600" dirty="0"/>
            </a:br>
            <a:r>
              <a:rPr lang="en-US" sz="2600" dirty="0"/>
              <a:t>"It has never been spread out, yet," said Mein Herr: "the farmers objected; they said it would cover the whole country and shut out the sunlight! So we now use the country itself, as its own map, and I assure you it does nearly as well." </a:t>
            </a:r>
            <a:br>
              <a:rPr lang="en-US" sz="2600" dirty="0"/>
            </a:br>
            <a:r>
              <a:rPr lang="en-US" sz="2600" i="1" dirty="0"/>
              <a:t>Lewis Carroll, </a:t>
            </a:r>
            <a:r>
              <a:rPr lang="en-US" sz="2600" i="1" u="sng" dirty="0"/>
              <a:t>Sylvie and Bruno Concluded</a:t>
            </a:r>
            <a:r>
              <a:rPr lang="en-US" sz="2600" dirty="0"/>
              <a:t> </a:t>
            </a:r>
          </a:p>
        </p:txBody>
      </p:sp>
      <p:pic>
        <p:nvPicPr>
          <p:cNvPr id="4" name="Content Placeholder 14"/>
          <p:cNvPicPr>
            <a:picLocks/>
          </p:cNvPicPr>
          <p:nvPr/>
        </p:nvPicPr>
        <p:blipFill>
          <a:blip r:embed="rId2" cstate="print"/>
          <a:srcRect/>
          <a:stretch>
            <a:fillRect/>
          </a:stretch>
        </p:blipFill>
        <p:spPr>
          <a:xfrm>
            <a:off x="5334000" y="228600"/>
            <a:ext cx="3733800" cy="685800"/>
          </a:xfrm>
          <a:prstGeom prst="rect">
            <a:avLst/>
          </a:prstGeom>
        </p:spPr>
      </p:pic>
    </p:spTree>
    <p:extLst>
      <p:ext uri="{BB962C8B-B14F-4D97-AF65-F5344CB8AC3E}">
        <p14:creationId xmlns:p14="http://schemas.microsoft.com/office/powerpoint/2010/main" val="87831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990600"/>
            <a:ext cx="7772400" cy="1143000"/>
          </a:xfrm>
        </p:spPr>
        <p:txBody>
          <a:bodyPr/>
          <a:lstStyle/>
          <a:p>
            <a:pPr algn="l"/>
            <a:r>
              <a:rPr lang="en-US" sz="4800" i="1" dirty="0" smtClean="0">
                <a:ea typeface="ＭＳ Ｐゴシック" pitchFamily="-107" charset="-128"/>
                <a:cs typeface="ＭＳ Ｐゴシック" pitchFamily="-107" charset="-128"/>
              </a:rPr>
              <a:t>Overview</a:t>
            </a:r>
            <a:endParaRPr lang="en-US" i="1" dirty="0" smtClean="0">
              <a:ea typeface="ＭＳ Ｐゴシック" pitchFamily="-107" charset="-128"/>
              <a:cs typeface="ＭＳ Ｐゴシック" pitchFamily="-107" charset="-128"/>
            </a:endParaRPr>
          </a:p>
        </p:txBody>
      </p:sp>
      <p:sp>
        <p:nvSpPr>
          <p:cNvPr id="7171" name="Content Placeholder 2"/>
          <p:cNvSpPr>
            <a:spLocks noGrp="1"/>
          </p:cNvSpPr>
          <p:nvPr>
            <p:ph idx="1"/>
          </p:nvPr>
        </p:nvSpPr>
        <p:spPr>
          <a:xfrm>
            <a:off x="533400" y="2667000"/>
            <a:ext cx="7772400" cy="4114800"/>
          </a:xfrm>
        </p:spPr>
        <p:txBody>
          <a:bodyPr/>
          <a:lstStyle/>
          <a:p>
            <a:pPr marL="457200" indent="-457200">
              <a:buFontTx/>
              <a:buAutoNum type="arabicPeriod"/>
              <a:defRPr/>
            </a:pPr>
            <a:r>
              <a:rPr lang="en-US" sz="2800" dirty="0" smtClean="0"/>
              <a:t>Provide a brief description of </a:t>
            </a:r>
            <a:r>
              <a:rPr lang="en-US" sz="2800" dirty="0" smtClean="0"/>
              <a:t>US SilvaCarbon contributions to GFOI</a:t>
            </a:r>
            <a:endParaRPr lang="en-US" sz="2800" dirty="0" smtClean="0"/>
          </a:p>
          <a:p>
            <a:pPr marL="457200" indent="-457200">
              <a:buFontTx/>
              <a:buAutoNum type="arabicPeriod"/>
              <a:defRPr/>
            </a:pPr>
            <a:r>
              <a:rPr lang="en-US" sz="2800" dirty="0" smtClean="0"/>
              <a:t>Update on where we are at currently</a:t>
            </a:r>
          </a:p>
          <a:p>
            <a:pPr marL="457200" indent="-457200">
              <a:buFontTx/>
              <a:buAutoNum type="arabicPeriod"/>
              <a:defRPr/>
            </a:pPr>
            <a:r>
              <a:rPr lang="en-US" sz="2800" dirty="0" smtClean="0"/>
              <a:t>Way forward for implementation</a:t>
            </a:r>
          </a:p>
          <a:p>
            <a:pPr marL="457200" indent="-457200">
              <a:buNone/>
              <a:defRPr/>
            </a:pPr>
            <a:endParaRPr lang="en-US" sz="2400" dirty="0" smtClean="0">
              <a:ea typeface="+mn-ea"/>
              <a:cs typeface="+mn-cs"/>
            </a:endParaRPr>
          </a:p>
          <a:p>
            <a:pPr>
              <a:buFontTx/>
              <a:buNone/>
              <a:defRPr/>
            </a:pPr>
            <a:endParaRPr lang="en-US" dirty="0" smtClean="0">
              <a:ea typeface="+mn-ea"/>
              <a:cs typeface="+mn-cs"/>
            </a:endParaRPr>
          </a:p>
        </p:txBody>
      </p:sp>
      <p:sp>
        <p:nvSpPr>
          <p:cNvPr id="20484" name="Line 4"/>
          <p:cNvSpPr>
            <a:spLocks noChangeShapeType="1"/>
          </p:cNvSpPr>
          <p:nvPr/>
        </p:nvSpPr>
        <p:spPr bwMode="auto">
          <a:xfrm>
            <a:off x="762000" y="2209800"/>
            <a:ext cx="7467600" cy="0"/>
          </a:xfrm>
          <a:prstGeom prst="line">
            <a:avLst/>
          </a:prstGeom>
          <a:noFill/>
          <a:ln w="38100">
            <a:solidFill>
              <a:schemeClr val="tx2"/>
            </a:solidFill>
            <a:round/>
            <a:headEnd/>
            <a:tailEnd/>
          </a:ln>
        </p:spPr>
        <p:txBody>
          <a:bodyPr>
            <a:prstTxWarp prst="textNoShape">
              <a:avLst/>
            </a:prstTxWarp>
          </a:bodyPr>
          <a:lstStyle/>
          <a:p>
            <a:endParaRPr lang="en-US"/>
          </a:p>
        </p:txBody>
      </p:sp>
      <p:pic>
        <p:nvPicPr>
          <p:cNvPr id="5" name="Content Placeholder 14"/>
          <p:cNvPicPr>
            <a:picLocks/>
          </p:cNvPicPr>
          <p:nvPr/>
        </p:nvPicPr>
        <p:blipFill>
          <a:blip r:embed="rId2" cstate="print"/>
          <a:srcRect/>
          <a:stretch>
            <a:fillRect/>
          </a:stretch>
        </p:blipFill>
        <p:spPr>
          <a:xfrm>
            <a:off x="5334000" y="228600"/>
            <a:ext cx="3733800" cy="685800"/>
          </a:xfrm>
          <a:prstGeom prst="rect">
            <a:avLst/>
          </a:prstGeom>
        </p:spPr>
      </p:pic>
    </p:spTree>
    <p:extLst>
      <p:ext uri="{BB962C8B-B14F-4D97-AF65-F5344CB8AC3E}">
        <p14:creationId xmlns:p14="http://schemas.microsoft.com/office/powerpoint/2010/main" val="4217955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2"/>
          <p:cNvSpPr>
            <a:spLocks noGrp="1"/>
          </p:cNvSpPr>
          <p:nvPr>
            <p:ph type="title"/>
          </p:nvPr>
        </p:nvSpPr>
        <p:spPr>
          <a:xfrm>
            <a:off x="-76200" y="457200"/>
            <a:ext cx="8739188" cy="611188"/>
          </a:xfrm>
        </p:spPr>
        <p:txBody>
          <a:bodyPr/>
          <a:lstStyle/>
          <a:p>
            <a:r>
              <a:rPr lang="en-US" sz="3200" b="0" dirty="0" smtClean="0"/>
              <a:t>Links…</a:t>
            </a:r>
            <a:endParaRPr lang="en-US" sz="3200" b="0" dirty="0"/>
          </a:p>
        </p:txBody>
      </p:sp>
      <p:sp>
        <p:nvSpPr>
          <p:cNvPr id="6147" name="Text Box 3"/>
          <p:cNvSpPr txBox="1">
            <a:spLocks noChangeArrowheads="1"/>
          </p:cNvSpPr>
          <p:nvPr/>
        </p:nvSpPr>
        <p:spPr bwMode="auto">
          <a:xfrm>
            <a:off x="2590800" y="6324600"/>
            <a:ext cx="2971800" cy="307975"/>
          </a:xfrm>
          <a:prstGeom prst="rect">
            <a:avLst/>
          </a:prstGeom>
          <a:solidFill>
            <a:schemeClr val="bg1"/>
          </a:solidFill>
          <a:ln w="9525">
            <a:noFill/>
            <a:miter lim="800000"/>
            <a:headEnd/>
            <a:tailEnd/>
          </a:ln>
        </p:spPr>
        <p:txBody>
          <a:bodyPr>
            <a:spAutoFit/>
          </a:bodyPr>
          <a:lstStyle/>
          <a:p>
            <a:pPr>
              <a:spcBef>
                <a:spcPct val="50000"/>
              </a:spcBef>
            </a:pPr>
            <a:endParaRPr lang="en-US" sz="1400" u="none">
              <a:solidFill>
                <a:srgbClr val="007466"/>
              </a:solidFill>
              <a:latin typeface="Calibri" pitchFamily="34" charset="0"/>
            </a:endParaRPr>
          </a:p>
        </p:txBody>
      </p:sp>
      <p:pic>
        <p:nvPicPr>
          <p:cNvPr id="6148" name="Content Placeholder 14"/>
          <p:cNvPicPr>
            <a:picLocks noGrp="1"/>
          </p:cNvPicPr>
          <p:nvPr>
            <p:ph idx="1"/>
          </p:nvPr>
        </p:nvPicPr>
        <p:blipFill>
          <a:blip r:embed="rId3" cstate="print"/>
          <a:srcRect/>
          <a:stretch>
            <a:fillRect/>
          </a:stretch>
        </p:blipFill>
        <p:spPr>
          <a:xfrm>
            <a:off x="304800" y="5791200"/>
            <a:ext cx="2971800" cy="685800"/>
          </a:xfrm>
        </p:spPr>
      </p:pic>
      <p:sp>
        <p:nvSpPr>
          <p:cNvPr id="6151" name="Rectangle 8"/>
          <p:cNvSpPr>
            <a:spLocks noChangeArrowheads="1"/>
          </p:cNvSpPr>
          <p:nvPr/>
        </p:nvSpPr>
        <p:spPr bwMode="auto">
          <a:xfrm>
            <a:off x="914400" y="1600200"/>
            <a:ext cx="7239000" cy="3539431"/>
          </a:xfrm>
          <a:prstGeom prst="rect">
            <a:avLst/>
          </a:prstGeom>
          <a:noFill/>
          <a:ln w="9525">
            <a:noFill/>
            <a:miter lim="800000"/>
            <a:headEnd/>
            <a:tailEnd/>
          </a:ln>
        </p:spPr>
        <p:txBody>
          <a:bodyPr>
            <a:spAutoFit/>
          </a:bodyPr>
          <a:lstStyle/>
          <a:p>
            <a:pPr marL="457200" indent="-457200"/>
            <a:r>
              <a:rPr lang="en-AU" sz="2800" dirty="0">
                <a:hlinkClick r:id="rId4"/>
              </a:rPr>
              <a:t>https://sites.google.com/site/gfoiseasiacapacitybuilding/home</a:t>
            </a:r>
            <a:r>
              <a:rPr lang="en-AU" sz="2800" dirty="0" smtClean="0">
                <a:hlinkClick r:id="rId4"/>
              </a:rPr>
              <a:t>/</a:t>
            </a:r>
            <a:r>
              <a:rPr lang="en-AU" sz="2800" dirty="0" smtClean="0"/>
              <a:t> </a:t>
            </a:r>
            <a:endParaRPr lang="en-AU" sz="2800" dirty="0" smtClean="0"/>
          </a:p>
          <a:p>
            <a:pPr marL="457200" indent="-457200"/>
            <a:endParaRPr lang="en-AU" sz="2800" b="0" u="none" dirty="0"/>
          </a:p>
          <a:p>
            <a:pPr marL="457200" indent="-457200"/>
            <a:r>
              <a:rPr lang="en-AU" sz="2800" dirty="0" err="1" smtClean="0"/>
              <a:t>www.silvacarbon.org</a:t>
            </a:r>
            <a:endParaRPr lang="en-AU" sz="2800" dirty="0" smtClean="0"/>
          </a:p>
          <a:p>
            <a:pPr marL="457200" indent="-457200"/>
            <a:endParaRPr lang="en-AU" sz="2800" dirty="0" smtClean="0"/>
          </a:p>
          <a:p>
            <a:pPr marL="457200" indent="-457200"/>
            <a:r>
              <a:rPr lang="en-AU" sz="2800" dirty="0" err="1"/>
              <a:t>www.gfoicapacitybuilding.org</a:t>
            </a:r>
            <a:endParaRPr lang="en-AU" sz="2800" dirty="0" smtClean="0"/>
          </a:p>
          <a:p>
            <a:pPr marL="457200" indent="-457200"/>
            <a:endParaRPr lang="en-AU" sz="2800" b="0" u="none" dirty="0" smtClean="0"/>
          </a:p>
          <a:p>
            <a:pPr marL="457200" indent="-457200"/>
            <a:r>
              <a:rPr lang="en-AU" sz="2800" dirty="0" err="1" smtClean="0"/>
              <a:t>www.gfoi.org</a:t>
            </a:r>
            <a:endParaRPr lang="en-AU" sz="2800" b="0" u="none" dirty="0" smtClean="0"/>
          </a:p>
        </p:txBody>
      </p:sp>
      <p:sp>
        <p:nvSpPr>
          <p:cNvPr id="7" name="Line 4"/>
          <p:cNvSpPr>
            <a:spLocks noChangeShapeType="1"/>
          </p:cNvSpPr>
          <p:nvPr/>
        </p:nvSpPr>
        <p:spPr bwMode="auto">
          <a:xfrm>
            <a:off x="762000" y="1219200"/>
            <a:ext cx="7467600" cy="0"/>
          </a:xfrm>
          <a:prstGeom prst="line">
            <a:avLst/>
          </a:prstGeom>
          <a:noFill/>
          <a:ln w="38100">
            <a:solidFill>
              <a:schemeClr val="tx2"/>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490187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685800" y="4953000"/>
            <a:ext cx="6494085" cy="2077492"/>
          </a:xfrm>
          <a:prstGeom prst="rect">
            <a:avLst/>
          </a:prstGeom>
          <a:noFill/>
          <a:ln w="9525">
            <a:noFill/>
            <a:miter lim="800000"/>
            <a:headEnd/>
            <a:tailEnd/>
          </a:ln>
        </p:spPr>
        <p:txBody>
          <a:bodyPr wrap="none">
            <a:spAutoFit/>
          </a:bodyPr>
          <a:lstStyle/>
          <a:p>
            <a:pPr>
              <a:spcAft>
                <a:spcPts val="600"/>
              </a:spcAft>
              <a:defRPr/>
            </a:pPr>
            <a:r>
              <a:rPr lang="en-US" sz="3200" dirty="0" smtClean="0">
                <a:solidFill>
                  <a:schemeClr val="tx2"/>
                </a:solidFill>
                <a:effectLst>
                  <a:outerShdw blurRad="38100" dist="38100" dir="2700000" algn="tl">
                    <a:srgbClr val="000000">
                      <a:alpha val="43137"/>
                    </a:srgbClr>
                  </a:outerShdw>
                </a:effectLst>
                <a:latin typeface="Calibri" pitchFamily="34" charset="0"/>
              </a:rPr>
              <a:t>Thank you!</a:t>
            </a:r>
          </a:p>
          <a:p>
            <a:pPr>
              <a:defRPr/>
            </a:pPr>
            <a:r>
              <a:rPr lang="en-US" sz="2400" dirty="0" smtClean="0">
                <a:latin typeface="Calibri" pitchFamily="34" charset="0"/>
              </a:rPr>
              <a:t>Douglas </a:t>
            </a:r>
            <a:r>
              <a:rPr lang="en-US" sz="2400" dirty="0">
                <a:latin typeface="Calibri" pitchFamily="34" charset="0"/>
              </a:rPr>
              <a:t>Muchoney (USGS): dmuchoney@usgs.gov</a:t>
            </a:r>
          </a:p>
          <a:p>
            <a:pPr>
              <a:defRPr/>
            </a:pPr>
            <a:r>
              <a:rPr lang="en-US" sz="2400" dirty="0">
                <a:latin typeface="Calibri" pitchFamily="34" charset="0"/>
                <a:hlinkClick r:id="rId2"/>
              </a:rPr>
              <a:t>www.silvacarbon.org</a:t>
            </a:r>
            <a:endParaRPr lang="en-US" sz="2400" dirty="0">
              <a:latin typeface="Calibri" pitchFamily="34" charset="0"/>
            </a:endParaRPr>
          </a:p>
          <a:p>
            <a:pPr>
              <a:defRPr/>
            </a:pPr>
            <a:r>
              <a:rPr lang="en-US" sz="2400" dirty="0" err="1" smtClean="0">
                <a:latin typeface="Calibri" pitchFamily="34" charset="0"/>
              </a:rPr>
              <a:t>www.gfoi.org</a:t>
            </a:r>
            <a:endParaRPr lang="en-US" sz="2400" dirty="0">
              <a:latin typeface="Calibri" pitchFamily="34" charset="0"/>
            </a:endParaRPr>
          </a:p>
          <a:p>
            <a:pPr>
              <a:defRPr/>
            </a:pPr>
            <a:r>
              <a:rPr lang="en-US" dirty="0">
                <a:solidFill>
                  <a:schemeClr val="tx2"/>
                </a:solidFill>
              </a:rPr>
              <a:t>	</a:t>
            </a:r>
          </a:p>
        </p:txBody>
      </p:sp>
      <p:pic>
        <p:nvPicPr>
          <p:cNvPr id="2" name="Picture 1" descr="DSC_0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933"/>
            <a:ext cx="5867400" cy="3901197"/>
          </a:xfrm>
          <a:prstGeom prst="rect">
            <a:avLst/>
          </a:prstGeom>
        </p:spPr>
      </p:pic>
      <p:pic>
        <p:nvPicPr>
          <p:cNvPr id="23555" name="Picture 3" descr="DSCN1258"/>
          <p:cNvPicPr>
            <a:picLocks noGrp="1" noChangeAspect="1" noChangeArrowheads="1"/>
          </p:cNvPicPr>
          <p:nvPr>
            <p:ph/>
          </p:nvPr>
        </p:nvPicPr>
        <p:blipFill>
          <a:blip r:embed="rId4" cstate="print"/>
          <a:srcRect/>
          <a:stretch>
            <a:fillRect/>
          </a:stretch>
        </p:blipFill>
        <p:spPr>
          <a:xfrm>
            <a:off x="4419166" y="2057400"/>
            <a:ext cx="4724834" cy="3544888"/>
          </a:xfrm>
          <a:noFill/>
        </p:spPr>
      </p:pic>
    </p:spTree>
    <p:extLst>
      <p:ext uri="{BB962C8B-B14F-4D97-AF65-F5344CB8AC3E}">
        <p14:creationId xmlns:p14="http://schemas.microsoft.com/office/powerpoint/2010/main" val="27748146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762000"/>
            <a:ext cx="8915400" cy="1524000"/>
          </a:xfrm>
        </p:spPr>
        <p:txBody>
          <a:bodyPr rtlCol="0">
            <a:noAutofit/>
          </a:bodyPr>
          <a:lstStyle/>
          <a:p>
            <a:pPr>
              <a:defRPr/>
            </a:pPr>
            <a:r>
              <a:rPr lang="en-US" sz="2000" dirty="0" smtClean="0">
                <a:solidFill>
                  <a:srgbClr val="006600"/>
                </a:solidFill>
                <a:latin typeface="Calibri" pitchFamily="34" charset="0"/>
              </a:rPr>
              <a:t>U.S. science, innovation, and technical expertise to assist developing countries in monitoring and managing forest and terrestrial carbon</a:t>
            </a:r>
            <a:br>
              <a:rPr lang="en-US" sz="2000" dirty="0" smtClean="0">
                <a:solidFill>
                  <a:srgbClr val="006600"/>
                </a:solidFill>
                <a:latin typeface="Calibri" pitchFamily="34" charset="0"/>
              </a:rPr>
            </a:br>
            <a:r>
              <a:rPr lang="en-US" sz="2000" dirty="0" smtClean="0">
                <a:solidFill>
                  <a:srgbClr val="006600"/>
                </a:solidFill>
                <a:latin typeface="Calibri" pitchFamily="34" charset="0"/>
              </a:rPr>
              <a:t/>
            </a:r>
            <a:br>
              <a:rPr lang="en-US" sz="2000" dirty="0" smtClean="0">
                <a:solidFill>
                  <a:srgbClr val="006600"/>
                </a:solidFill>
                <a:latin typeface="Calibri" pitchFamily="34" charset="0"/>
              </a:rPr>
            </a:br>
            <a:r>
              <a:rPr lang="en-US" sz="2000" dirty="0" smtClean="0">
                <a:solidFill>
                  <a:srgbClr val="006600"/>
                </a:solidFill>
                <a:latin typeface="Calibri" pitchFamily="34" charset="0"/>
              </a:rPr>
              <a:t>Strengthening global capacity to understand, monitor, and manage forest and terrestrial carbon</a:t>
            </a:r>
            <a:endParaRPr lang="en-US" sz="2000" dirty="0">
              <a:solidFill>
                <a:srgbClr val="006600"/>
              </a:solidFill>
              <a:latin typeface="Calibri" pitchFamily="34" charset="0"/>
            </a:endParaRPr>
          </a:p>
        </p:txBody>
      </p:sp>
      <p:sp>
        <p:nvSpPr>
          <p:cNvPr id="5123" name="Content Placeholder 2"/>
          <p:cNvSpPr>
            <a:spLocks noGrp="1"/>
          </p:cNvSpPr>
          <p:nvPr>
            <p:ph idx="1"/>
          </p:nvPr>
        </p:nvSpPr>
        <p:spPr>
          <a:xfrm>
            <a:off x="533400" y="2362200"/>
            <a:ext cx="8534400" cy="4462462"/>
          </a:xfrm>
        </p:spPr>
        <p:txBody>
          <a:bodyPr>
            <a:normAutofit fontScale="92500" lnSpcReduction="10000"/>
          </a:bodyPr>
          <a:lstStyle/>
          <a:p>
            <a:pPr eaLnBrk="1" hangingPunct="1">
              <a:spcBef>
                <a:spcPts val="1200"/>
              </a:spcBef>
            </a:pPr>
            <a:r>
              <a:rPr lang="en-US" sz="2400" dirty="0" smtClean="0"/>
              <a:t>U.S. Agency for International Development</a:t>
            </a:r>
          </a:p>
          <a:p>
            <a:pPr eaLnBrk="1" hangingPunct="1">
              <a:spcBef>
                <a:spcPts val="1200"/>
              </a:spcBef>
            </a:pPr>
            <a:r>
              <a:rPr lang="en-US" sz="2400" dirty="0" smtClean="0"/>
              <a:t>U.S. State Department</a:t>
            </a:r>
          </a:p>
          <a:p>
            <a:pPr eaLnBrk="1" hangingPunct="1">
              <a:spcBef>
                <a:spcPts val="1200"/>
              </a:spcBef>
            </a:pPr>
            <a:r>
              <a:rPr lang="en-US" sz="2400" dirty="0" smtClean="0"/>
              <a:t>U.S. Geological Survey</a:t>
            </a:r>
          </a:p>
          <a:p>
            <a:pPr eaLnBrk="1" hangingPunct="1">
              <a:spcBef>
                <a:spcPts val="1200"/>
              </a:spcBef>
            </a:pPr>
            <a:r>
              <a:rPr lang="en-US" sz="2400" dirty="0" smtClean="0"/>
              <a:t>U.S. Forest Service</a:t>
            </a:r>
          </a:p>
          <a:p>
            <a:pPr eaLnBrk="1" hangingPunct="1">
              <a:spcBef>
                <a:spcPts val="1200"/>
              </a:spcBef>
            </a:pPr>
            <a:r>
              <a:rPr lang="en-US" sz="2400" dirty="0" smtClean="0"/>
              <a:t>NASA</a:t>
            </a:r>
          </a:p>
          <a:p>
            <a:pPr eaLnBrk="1" hangingPunct="1">
              <a:spcBef>
                <a:spcPts val="1200"/>
              </a:spcBef>
            </a:pPr>
            <a:r>
              <a:rPr lang="en-US" sz="2400" dirty="0" smtClean="0"/>
              <a:t>U.S. Environmental Protection Agency</a:t>
            </a:r>
          </a:p>
          <a:p>
            <a:pPr eaLnBrk="1" hangingPunct="1">
              <a:spcBef>
                <a:spcPts val="1200"/>
              </a:spcBef>
            </a:pPr>
            <a:r>
              <a:rPr lang="en-US" sz="2400" dirty="0" smtClean="0"/>
              <a:t>NOAA</a:t>
            </a:r>
          </a:p>
          <a:p>
            <a:pPr eaLnBrk="1" hangingPunct="1">
              <a:spcBef>
                <a:spcPts val="1200"/>
              </a:spcBef>
            </a:pPr>
            <a:r>
              <a:rPr lang="en-US" sz="2400" dirty="0" smtClean="0"/>
              <a:t>Smithsonian Institution</a:t>
            </a:r>
          </a:p>
          <a:p>
            <a:pPr eaLnBrk="1" hangingPunct="1">
              <a:buFontTx/>
              <a:buNone/>
            </a:pPr>
            <a:endParaRPr lang="en-US" dirty="0" smtClean="0"/>
          </a:p>
          <a:p>
            <a:pPr eaLnBrk="1" hangingPunct="1">
              <a:buFontTx/>
              <a:buNone/>
            </a:pPr>
            <a:r>
              <a:rPr lang="en-US" sz="2400" dirty="0" smtClean="0"/>
              <a:t>As well as U.S. universities, NGOs, donors and industry</a:t>
            </a:r>
          </a:p>
        </p:txBody>
      </p:sp>
      <p:pic>
        <p:nvPicPr>
          <p:cNvPr id="5125" name="Picture 3"/>
          <p:cNvPicPr>
            <a:picLocks noChangeAspect="1" noChangeArrowheads="1"/>
          </p:cNvPicPr>
          <p:nvPr/>
        </p:nvPicPr>
        <p:blipFill>
          <a:blip r:embed="rId3" cstate="print"/>
          <a:srcRect/>
          <a:stretch>
            <a:fillRect/>
          </a:stretch>
        </p:blipFill>
        <p:spPr bwMode="auto">
          <a:xfrm>
            <a:off x="4114800" y="2743200"/>
            <a:ext cx="600075" cy="600075"/>
          </a:xfrm>
          <a:prstGeom prst="rect">
            <a:avLst/>
          </a:prstGeom>
          <a:noFill/>
          <a:ln w="9525">
            <a:noFill/>
            <a:miter lim="800000"/>
            <a:headEnd/>
            <a:tailEnd/>
          </a:ln>
        </p:spPr>
      </p:pic>
      <p:pic>
        <p:nvPicPr>
          <p:cNvPr id="5126" name="Picture 5"/>
          <p:cNvPicPr>
            <a:picLocks noChangeAspect="1" noChangeArrowheads="1"/>
          </p:cNvPicPr>
          <p:nvPr/>
        </p:nvPicPr>
        <p:blipFill>
          <a:blip r:embed="rId4" cstate="print"/>
          <a:srcRect/>
          <a:stretch>
            <a:fillRect/>
          </a:stretch>
        </p:blipFill>
        <p:spPr bwMode="auto">
          <a:xfrm>
            <a:off x="6400800" y="2438400"/>
            <a:ext cx="1314450" cy="447675"/>
          </a:xfrm>
          <a:prstGeom prst="rect">
            <a:avLst/>
          </a:prstGeom>
          <a:noFill/>
          <a:ln w="9525">
            <a:noFill/>
            <a:miter lim="800000"/>
            <a:headEnd/>
            <a:tailEnd/>
          </a:ln>
        </p:spPr>
      </p:pic>
      <p:pic>
        <p:nvPicPr>
          <p:cNvPr id="5128" name="Picture 7"/>
          <p:cNvPicPr>
            <a:picLocks noChangeAspect="1" noChangeArrowheads="1"/>
          </p:cNvPicPr>
          <p:nvPr/>
        </p:nvPicPr>
        <p:blipFill>
          <a:blip r:embed="rId5" cstate="print"/>
          <a:srcRect/>
          <a:stretch>
            <a:fillRect/>
          </a:stretch>
        </p:blipFill>
        <p:spPr bwMode="auto">
          <a:xfrm>
            <a:off x="4572000" y="3962400"/>
            <a:ext cx="752117" cy="636407"/>
          </a:xfrm>
          <a:prstGeom prst="rect">
            <a:avLst/>
          </a:prstGeom>
          <a:noFill/>
          <a:ln w="9525">
            <a:noFill/>
            <a:miter lim="800000"/>
            <a:headEnd/>
            <a:tailEnd/>
          </a:ln>
        </p:spPr>
      </p:pic>
      <p:pic>
        <p:nvPicPr>
          <p:cNvPr id="5129" name="Picture 8" descr="2000px-USGS_logo_green_svg"/>
          <p:cNvPicPr>
            <a:picLocks noChangeAspect="1" noChangeArrowheads="1"/>
          </p:cNvPicPr>
          <p:nvPr/>
        </p:nvPicPr>
        <p:blipFill>
          <a:blip r:embed="rId6" cstate="print"/>
          <a:srcRect/>
          <a:stretch>
            <a:fillRect/>
          </a:stretch>
        </p:blipFill>
        <p:spPr bwMode="auto">
          <a:xfrm>
            <a:off x="5257800" y="3124200"/>
            <a:ext cx="1221003" cy="484734"/>
          </a:xfrm>
          <a:prstGeom prst="rect">
            <a:avLst/>
          </a:prstGeom>
          <a:noFill/>
          <a:ln w="9525">
            <a:noFill/>
            <a:miter lim="800000"/>
            <a:headEnd/>
            <a:tailEnd/>
          </a:ln>
        </p:spPr>
      </p:pic>
      <p:pic>
        <p:nvPicPr>
          <p:cNvPr id="5130" name="Picture 9"/>
          <p:cNvPicPr>
            <a:picLocks noChangeAspect="1" noChangeArrowheads="1"/>
          </p:cNvPicPr>
          <p:nvPr/>
        </p:nvPicPr>
        <p:blipFill>
          <a:blip r:embed="rId7" cstate="print"/>
          <a:srcRect/>
          <a:stretch>
            <a:fillRect/>
          </a:stretch>
        </p:blipFill>
        <p:spPr bwMode="auto">
          <a:xfrm>
            <a:off x="6477000" y="4267200"/>
            <a:ext cx="619125" cy="619125"/>
          </a:xfrm>
          <a:prstGeom prst="rect">
            <a:avLst/>
          </a:prstGeom>
          <a:noFill/>
          <a:ln w="9525">
            <a:noFill/>
            <a:miter lim="800000"/>
            <a:headEnd/>
            <a:tailEnd/>
          </a:ln>
        </p:spPr>
      </p:pic>
      <p:pic>
        <p:nvPicPr>
          <p:cNvPr id="5131" name="Picture 10"/>
          <p:cNvPicPr>
            <a:picLocks noChangeAspect="1" noChangeArrowheads="1"/>
          </p:cNvPicPr>
          <p:nvPr/>
        </p:nvPicPr>
        <p:blipFill>
          <a:blip r:embed="rId8" cstate="print"/>
          <a:srcRect/>
          <a:stretch>
            <a:fillRect/>
          </a:stretch>
        </p:blipFill>
        <p:spPr bwMode="auto">
          <a:xfrm>
            <a:off x="5715000" y="5029200"/>
            <a:ext cx="689826" cy="689826"/>
          </a:xfrm>
          <a:prstGeom prst="rect">
            <a:avLst/>
          </a:prstGeom>
          <a:noFill/>
          <a:ln w="9525">
            <a:noFill/>
            <a:miter lim="800000"/>
            <a:headEnd/>
            <a:tailEnd/>
          </a:ln>
        </p:spPr>
      </p:pic>
      <p:pic>
        <p:nvPicPr>
          <p:cNvPr id="5132" name="Picture 11"/>
          <p:cNvPicPr>
            <a:picLocks noChangeAspect="1" noChangeArrowheads="1"/>
          </p:cNvPicPr>
          <p:nvPr/>
        </p:nvPicPr>
        <p:blipFill>
          <a:blip r:embed="rId9" cstate="print"/>
          <a:srcRect/>
          <a:stretch>
            <a:fillRect/>
          </a:stretch>
        </p:blipFill>
        <p:spPr bwMode="auto">
          <a:xfrm>
            <a:off x="4038600" y="5486400"/>
            <a:ext cx="788841" cy="752985"/>
          </a:xfrm>
          <a:prstGeom prst="rect">
            <a:avLst/>
          </a:prstGeom>
          <a:noFill/>
          <a:ln w="9525">
            <a:noFill/>
            <a:miter lim="800000"/>
            <a:headEnd/>
            <a:tailEnd/>
          </a:ln>
        </p:spPr>
      </p:pic>
      <p:pic>
        <p:nvPicPr>
          <p:cNvPr id="13" name="Picture 6" descr="C:\Documents and Settings\christamanderson\My Documents\SilvaCarbon Global\Logos\Forest Servic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29000" y="3581400"/>
            <a:ext cx="633602" cy="67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9849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46" y="381000"/>
            <a:ext cx="8229600" cy="1143000"/>
          </a:xfrm>
        </p:spPr>
        <p:txBody>
          <a:bodyPr/>
          <a:lstStyle/>
          <a:p>
            <a:r>
              <a:rPr lang="en-US" i="1" dirty="0" smtClean="0"/>
              <a:t>Program Overview</a:t>
            </a:r>
            <a:endParaRPr lang="en-US" i="1" dirty="0"/>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5584" y="1600200"/>
            <a:ext cx="6633462" cy="4975097"/>
          </a:xfrm>
          <a:prstGeom prst="rect">
            <a:avLst/>
          </a:prstGeom>
          <a:ln>
            <a:solidFill>
              <a:schemeClr val="accent1"/>
            </a:solidFill>
          </a:ln>
        </p:spPr>
      </p:pic>
      <p:sp>
        <p:nvSpPr>
          <p:cNvPr id="3" name="Content Placeholder 2"/>
          <p:cNvSpPr>
            <a:spLocks noGrp="1"/>
          </p:cNvSpPr>
          <p:nvPr>
            <p:ph idx="1"/>
          </p:nvPr>
        </p:nvSpPr>
        <p:spPr>
          <a:xfrm>
            <a:off x="457200" y="1524000"/>
            <a:ext cx="3962400" cy="5087112"/>
          </a:xfrm>
          <a:solidFill>
            <a:schemeClr val="bg2"/>
          </a:solidFill>
        </p:spPr>
        <p:txBody>
          <a:bodyPr>
            <a:normAutofit fontScale="62500" lnSpcReduction="20000"/>
          </a:bodyPr>
          <a:lstStyle/>
          <a:p>
            <a:pPr marL="0" indent="0">
              <a:spcAft>
                <a:spcPct val="30000"/>
              </a:spcAft>
              <a:buNone/>
            </a:pPr>
            <a:r>
              <a:rPr lang="en-US" dirty="0"/>
              <a:t>Under the President’s Global Climate Change Initiative, SilvaCarbon is a U.S. contribution to the Global Forest Observation Initiative of the Group on Earth Observations (GEO)</a:t>
            </a:r>
          </a:p>
          <a:p>
            <a:pPr marL="0" indent="0">
              <a:buNone/>
            </a:pPr>
            <a:endParaRPr lang="en-US" b="1" dirty="0" smtClean="0"/>
          </a:p>
          <a:p>
            <a:pPr marL="0" indent="0">
              <a:buNone/>
            </a:pPr>
            <a:r>
              <a:rPr lang="en-US" dirty="0" err="1" smtClean="0"/>
              <a:t>SilvaCarbon</a:t>
            </a:r>
            <a:r>
              <a:rPr lang="en-US" dirty="0" smtClean="0"/>
              <a:t> works to:</a:t>
            </a:r>
            <a:endParaRPr lang="en-US" dirty="0"/>
          </a:p>
          <a:p>
            <a:pPr marL="400050" lvl="1" indent="0">
              <a:buNone/>
            </a:pPr>
            <a:r>
              <a:rPr lang="en-US" b="1" dirty="0" smtClean="0"/>
              <a:t>Partner</a:t>
            </a:r>
            <a:r>
              <a:rPr lang="en-US" dirty="0" smtClean="0"/>
              <a:t> with developing countries to </a:t>
            </a:r>
            <a:r>
              <a:rPr lang="en-US" b="1" dirty="0" smtClean="0"/>
              <a:t>improve monitoring</a:t>
            </a:r>
            <a:r>
              <a:rPr lang="en-US" dirty="0" smtClean="0"/>
              <a:t> of forest and terrestrial carbon</a:t>
            </a:r>
          </a:p>
          <a:p>
            <a:endParaRPr lang="en-US" dirty="0" smtClean="0"/>
          </a:p>
          <a:p>
            <a:pPr marL="400050" lvl="1" indent="0">
              <a:buNone/>
            </a:pPr>
            <a:r>
              <a:rPr lang="en-US" b="1" dirty="0" smtClean="0"/>
              <a:t>Improve understanding </a:t>
            </a:r>
            <a:r>
              <a:rPr lang="en-US" dirty="0" smtClean="0"/>
              <a:t>of methodologies and collection and dissemination of data</a:t>
            </a:r>
          </a:p>
          <a:p>
            <a:endParaRPr lang="en-US" dirty="0" smtClean="0"/>
          </a:p>
          <a:p>
            <a:pPr marL="400050" lvl="1" indent="0">
              <a:buNone/>
            </a:pPr>
            <a:r>
              <a:rPr lang="en-US" b="1" dirty="0" smtClean="0"/>
              <a:t>Coordinate US </a:t>
            </a:r>
            <a:r>
              <a:rPr lang="en-US" dirty="0" smtClean="0"/>
              <a:t>science, innovation, and technical </a:t>
            </a:r>
            <a:r>
              <a:rPr lang="en-US" b="1" dirty="0" smtClean="0"/>
              <a:t>expertise</a:t>
            </a:r>
            <a:endParaRPr lang="en-US" dirty="0" smtClean="0"/>
          </a:p>
          <a:p>
            <a:pPr marL="0" indent="0">
              <a:buNone/>
            </a:pPr>
            <a:endParaRPr lang="en-US" dirty="0"/>
          </a:p>
        </p:txBody>
      </p:sp>
    </p:spTree>
    <p:extLst>
      <p:ext uri="{BB962C8B-B14F-4D97-AF65-F5344CB8AC3E}">
        <p14:creationId xmlns:p14="http://schemas.microsoft.com/office/powerpoint/2010/main" val="4485925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0"/>
            <a:ext cx="8610600" cy="6888480"/>
          </a:xfrm>
          <a:prstGeom prst="rect">
            <a:avLst/>
          </a:prstGeom>
          <a:noFill/>
          <a:ln w="9525">
            <a:noFill/>
            <a:miter lim="800000"/>
            <a:headEnd/>
            <a:tailEnd/>
          </a:ln>
        </p:spPr>
      </p:pic>
    </p:spTree>
    <p:extLst>
      <p:ext uri="{BB962C8B-B14F-4D97-AF65-F5344CB8AC3E}">
        <p14:creationId xmlns:p14="http://schemas.microsoft.com/office/powerpoint/2010/main" val="2400019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861" y="228600"/>
            <a:ext cx="8229600" cy="1143000"/>
          </a:xfrm>
        </p:spPr>
        <p:txBody>
          <a:bodyPr/>
          <a:lstStyle/>
          <a:p>
            <a:r>
              <a:rPr lang="en-US" dirty="0" smtClean="0"/>
              <a:t>Technical Areas</a:t>
            </a:r>
            <a:endParaRPr lang="en-US" dirty="0"/>
          </a:p>
        </p:txBody>
      </p:sp>
      <p:pic>
        <p:nvPicPr>
          <p:cNvPr id="4" name="Picture 2" descr="satellite supply 2 - Sep 201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2661" y="1158458"/>
            <a:ext cx="4512443"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screen"/>
          <a:srcRect/>
          <a:stretch>
            <a:fillRect/>
          </a:stretch>
        </p:blipFill>
        <p:spPr bwMode="auto">
          <a:xfrm>
            <a:off x="335280" y="3971544"/>
            <a:ext cx="3036381" cy="2785807"/>
          </a:xfrm>
          <a:prstGeom prst="rect">
            <a:avLst/>
          </a:prstGeom>
          <a:noFill/>
          <a:ln w="1">
            <a:noFill/>
            <a:miter lim="800000"/>
            <a:headEnd/>
            <a:tailEnd/>
          </a:ln>
          <a:effectLst/>
        </p:spPr>
      </p:pic>
      <p:sp>
        <p:nvSpPr>
          <p:cNvPr id="3" name="Content Placeholder 2"/>
          <p:cNvSpPr>
            <a:spLocks noGrp="1"/>
          </p:cNvSpPr>
          <p:nvPr>
            <p:ph idx="1"/>
          </p:nvPr>
        </p:nvSpPr>
        <p:spPr>
          <a:xfrm>
            <a:off x="178836" y="1295400"/>
            <a:ext cx="4353825" cy="2209800"/>
          </a:xfrm>
          <a:solidFill>
            <a:schemeClr val="bg2"/>
          </a:solidFill>
        </p:spPr>
        <p:txBody>
          <a:bodyPr>
            <a:noAutofit/>
          </a:bodyPr>
          <a:lstStyle/>
          <a:p>
            <a:r>
              <a:rPr lang="en-US" sz="2000" b="1" dirty="0" smtClean="0"/>
              <a:t>Sampling</a:t>
            </a:r>
            <a:r>
              <a:rPr lang="en-US" sz="2000" dirty="0" smtClean="0"/>
              <a:t> protocols</a:t>
            </a:r>
          </a:p>
          <a:p>
            <a:r>
              <a:rPr lang="en-US" sz="2000" b="1" dirty="0" smtClean="0"/>
              <a:t>Data processing</a:t>
            </a:r>
            <a:r>
              <a:rPr lang="en-US" sz="2000" dirty="0" smtClean="0"/>
              <a:t>, archiving, distribution</a:t>
            </a:r>
          </a:p>
          <a:p>
            <a:r>
              <a:rPr lang="en-US" sz="2000" b="1" i="1" dirty="0" smtClean="0"/>
              <a:t>In Situ </a:t>
            </a:r>
            <a:r>
              <a:rPr lang="en-US" sz="2000" b="1" dirty="0" smtClean="0"/>
              <a:t>data </a:t>
            </a:r>
            <a:r>
              <a:rPr lang="en-US" sz="2000" dirty="0" smtClean="0"/>
              <a:t>collection/analysis, including engaging local communities</a:t>
            </a:r>
          </a:p>
          <a:p>
            <a:r>
              <a:rPr lang="en-US" sz="2000" b="1" dirty="0" smtClean="0"/>
              <a:t>Integration </a:t>
            </a:r>
            <a:r>
              <a:rPr lang="en-US" sz="2000" dirty="0" smtClean="0"/>
              <a:t>of remotely sensed and </a:t>
            </a:r>
            <a:r>
              <a:rPr lang="en-US" sz="2000" i="1" dirty="0" smtClean="0"/>
              <a:t>in situ </a:t>
            </a:r>
            <a:r>
              <a:rPr lang="en-US" sz="2000" dirty="0" smtClean="0"/>
              <a:t>data </a:t>
            </a:r>
          </a:p>
        </p:txBody>
      </p:sp>
      <p:sp>
        <p:nvSpPr>
          <p:cNvPr id="6" name="Rectangle 5"/>
          <p:cNvSpPr/>
          <p:nvPr/>
        </p:nvSpPr>
        <p:spPr>
          <a:xfrm>
            <a:off x="4419600" y="4063674"/>
            <a:ext cx="4370000" cy="2554545"/>
          </a:xfrm>
          <a:prstGeom prst="rect">
            <a:avLst/>
          </a:prstGeom>
        </p:spPr>
        <p:txBody>
          <a:bodyPr wrap="square">
            <a:spAutoFit/>
          </a:bodyPr>
          <a:lstStyle/>
          <a:p>
            <a:pPr marL="285750" lvl="0" indent="-285750">
              <a:buFont typeface="Arial" pitchFamily="34" charset="0"/>
              <a:buChar char="•"/>
            </a:pPr>
            <a:r>
              <a:rPr lang="en-US" sz="2000" b="1" dirty="0" smtClean="0"/>
              <a:t>Classification</a:t>
            </a:r>
            <a:r>
              <a:rPr lang="en-US" sz="2000" dirty="0" smtClean="0"/>
              <a:t>/mapping of forest cover</a:t>
            </a:r>
          </a:p>
          <a:p>
            <a:pPr marL="285750" lvl="0" indent="-285750">
              <a:buFont typeface="Arial" pitchFamily="34" charset="0"/>
              <a:buChar char="•"/>
            </a:pPr>
            <a:r>
              <a:rPr lang="en-US" sz="2000" dirty="0" smtClean="0"/>
              <a:t>Carbon </a:t>
            </a:r>
            <a:r>
              <a:rPr lang="en-US" sz="2000" b="1" dirty="0" smtClean="0"/>
              <a:t>stock and flow estimation</a:t>
            </a:r>
          </a:p>
          <a:p>
            <a:pPr marL="285750" lvl="0" indent="-285750">
              <a:buFont typeface="Arial" pitchFamily="34" charset="0"/>
              <a:buChar char="•"/>
            </a:pPr>
            <a:r>
              <a:rPr lang="en-US" sz="2000" dirty="0" smtClean="0"/>
              <a:t>Design of </a:t>
            </a:r>
            <a:r>
              <a:rPr lang="en-US" sz="2000" b="1" dirty="0" smtClean="0"/>
              <a:t>monitoring systems for multiple uses</a:t>
            </a:r>
          </a:p>
          <a:p>
            <a:pPr marL="285750" lvl="0" indent="-285750">
              <a:buFont typeface="Arial" pitchFamily="34" charset="0"/>
              <a:buChar char="•"/>
            </a:pPr>
            <a:r>
              <a:rPr lang="en-US" sz="2000" b="1" dirty="0" smtClean="0"/>
              <a:t>GHG inventory and reporting </a:t>
            </a:r>
            <a:r>
              <a:rPr lang="en-US" sz="2000" dirty="0" smtClean="0"/>
              <a:t>(ALU tool)</a:t>
            </a:r>
            <a:endParaRPr lang="en-US" sz="2000" b="1" dirty="0" smtClean="0"/>
          </a:p>
          <a:p>
            <a:pPr marL="285750" lvl="0" indent="-285750">
              <a:buFont typeface="Arial" pitchFamily="34" charset="0"/>
              <a:buChar char="•"/>
            </a:pPr>
            <a:r>
              <a:rPr lang="en-US" sz="2000" dirty="0" smtClean="0"/>
              <a:t>Land use </a:t>
            </a:r>
            <a:r>
              <a:rPr lang="en-US" sz="2000" b="1" dirty="0" smtClean="0"/>
              <a:t>analysis and planning</a:t>
            </a:r>
          </a:p>
        </p:txBody>
      </p:sp>
    </p:spTree>
    <p:extLst>
      <p:ext uri="{BB962C8B-B14F-4D97-AF65-F5344CB8AC3E}">
        <p14:creationId xmlns:p14="http://schemas.microsoft.com/office/powerpoint/2010/main" val="22972637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000" dirty="0" smtClean="0"/>
              <a:t>Improved Methodologies &amp; Dissemination of Data</a:t>
            </a:r>
            <a:endParaRPr lang="en-US" sz="3000" dirty="0"/>
          </a:p>
        </p:txBody>
      </p:sp>
      <p:sp>
        <p:nvSpPr>
          <p:cNvPr id="3" name="Content Placeholder 2"/>
          <p:cNvSpPr>
            <a:spLocks noGrp="1"/>
          </p:cNvSpPr>
          <p:nvPr>
            <p:ph idx="1"/>
          </p:nvPr>
        </p:nvSpPr>
        <p:spPr>
          <a:xfrm>
            <a:off x="457200" y="1524001"/>
            <a:ext cx="8229600" cy="1905000"/>
          </a:xfrm>
        </p:spPr>
        <p:txBody>
          <a:bodyPr>
            <a:normAutofit lnSpcReduction="10000"/>
          </a:bodyPr>
          <a:lstStyle/>
          <a:p>
            <a:pPr marL="0" indent="0">
              <a:buNone/>
            </a:pPr>
            <a:r>
              <a:rPr lang="en-US" sz="2400" b="1" dirty="0" smtClean="0"/>
              <a:t>Technical Workshops with US Research Community on:</a:t>
            </a:r>
            <a:endParaRPr lang="en-US" sz="2000" b="1" dirty="0" smtClean="0"/>
          </a:p>
          <a:p>
            <a:r>
              <a:rPr lang="en-US" sz="2000" dirty="0" smtClean="0"/>
              <a:t>Linking Field and Remotely Sensed Data</a:t>
            </a:r>
          </a:p>
          <a:p>
            <a:r>
              <a:rPr lang="en-US" sz="2000" dirty="0" smtClean="0"/>
              <a:t>Estimating Carbon</a:t>
            </a:r>
          </a:p>
          <a:p>
            <a:r>
              <a:rPr lang="en-US" sz="2000" dirty="0" smtClean="0"/>
              <a:t>Measuring Forest Degradation</a:t>
            </a:r>
          </a:p>
          <a:p>
            <a:r>
              <a:rPr lang="en-US" sz="2000" dirty="0" smtClean="0"/>
              <a:t>Estimating Uncertainty</a:t>
            </a:r>
          </a:p>
          <a:p>
            <a:pPr marL="0" indent="0">
              <a:buNone/>
            </a:pPr>
            <a:endParaRPr lang="en-US" sz="2000" b="1" dirty="0" smtClean="0"/>
          </a:p>
          <a:p>
            <a:pPr marL="285750" indent="-285750">
              <a:buFontTx/>
              <a:buChar char="-"/>
            </a:pPr>
            <a:endParaRPr lang="en-US" sz="2000" b="1" dirty="0" smtClean="0"/>
          </a:p>
          <a:p>
            <a:pPr marL="800100" lvl="1" indent="-342900">
              <a:buFont typeface="Arial" pitchFamily="34" charset="0"/>
              <a:buChar char="•"/>
            </a:pPr>
            <a:endParaRPr lang="en-US" sz="2000" b="1" dirty="0" smtClean="0"/>
          </a:p>
        </p:txBody>
      </p:sp>
      <p:pic>
        <p:nvPicPr>
          <p:cNvPr id="4" name="Picture 3" descr="C:\Users\ip 16\AppData\Local\Microsoft\Windows\Temporary Internet Files\Content.IE5\9X47G1DA\IMG-20121129-00028.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981200"/>
            <a:ext cx="2401614" cy="18012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19400" y="3934123"/>
            <a:ext cx="5867400" cy="2923877"/>
          </a:xfrm>
          <a:prstGeom prst="rect">
            <a:avLst/>
          </a:prstGeom>
        </p:spPr>
        <p:txBody>
          <a:bodyPr wrap="square">
            <a:spAutoFit/>
          </a:bodyPr>
          <a:lstStyle/>
          <a:p>
            <a:r>
              <a:rPr lang="en-US" sz="2400" b="1" dirty="0" smtClean="0"/>
              <a:t>Regional Capacity Building Workshops</a:t>
            </a:r>
          </a:p>
          <a:p>
            <a:pPr marL="285750" indent="-285750">
              <a:buFont typeface="Arial" pitchFamily="34" charset="0"/>
              <a:buChar char="•"/>
            </a:pPr>
            <a:r>
              <a:rPr lang="en-US" sz="2000" dirty="0" smtClean="0"/>
              <a:t>Radar Imagery for Forest Monitoring - Bogotá,  Colombia</a:t>
            </a:r>
          </a:p>
          <a:p>
            <a:pPr marL="285750" indent="-285750">
              <a:buFont typeface="Arial" pitchFamily="34" charset="0"/>
              <a:buChar char="•"/>
            </a:pPr>
            <a:r>
              <a:rPr lang="en-US" sz="2000" dirty="0" smtClean="0"/>
              <a:t>Advancing Practical Methods for Forest Degradation Monitoring – Bangkok, Thailand (in collaboration with LEAF program)</a:t>
            </a:r>
          </a:p>
          <a:p>
            <a:pPr marL="285750" indent="-285750">
              <a:buFont typeface="Arial" pitchFamily="34" charset="0"/>
              <a:buChar char="•"/>
            </a:pPr>
            <a:r>
              <a:rPr lang="en-US" sz="2000" dirty="0" smtClean="0"/>
              <a:t>Developing Consistent GEO Forest Information Products from Time-series Mid-resolution – Sioux Falls, South Dakota</a:t>
            </a:r>
          </a:p>
        </p:txBody>
      </p:sp>
      <p:pic>
        <p:nvPicPr>
          <p:cNvPr id="7" name="Picture 6" descr="https://lh6.googleusercontent.com/-vGPU2psvAJk/T5GXJrI6qsI/AAAAAAAABcE/bCB1-AEDPC8/s640/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399" y="4149012"/>
            <a:ext cx="2558541" cy="1918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0553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SILVACARBON BRINGS TO THE GFOI</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p:txBody>
      </p:sp>
      <p:sp>
        <p:nvSpPr>
          <p:cNvPr id="3" name="Content Placeholder 2"/>
          <p:cNvSpPr>
            <a:spLocks noGrp="1"/>
          </p:cNvSpPr>
          <p:nvPr>
            <p:ph idx="1"/>
          </p:nvPr>
        </p:nvSpPr>
        <p:spPr/>
        <p:txBody>
          <a:bodyPr>
            <a:normAutofit fontScale="92500" lnSpcReduction="10000"/>
          </a:bodyPr>
          <a:lstStyle/>
          <a:p>
            <a:pPr lvl="0"/>
            <a:r>
              <a:rPr lang="en-US" dirty="0"/>
              <a:t>Develop regional workshops and trainings, highlighting them as GFOI activities. </a:t>
            </a:r>
            <a:endParaRPr lang="en-US" dirty="0" smtClean="0"/>
          </a:p>
          <a:p>
            <a:pPr lvl="0"/>
            <a:endParaRPr lang="en-US" dirty="0"/>
          </a:p>
          <a:p>
            <a:pPr lvl="0"/>
            <a:r>
              <a:rPr lang="en-US" dirty="0"/>
              <a:t>Make guidance, materials, and technical tools in support of MRV development readily available online to all members of GFOI and the wider international MRV community, such as the Design Tool for Inventory &amp; Monitoring (DTIM) to assess country information needs for forest monitoring. </a:t>
            </a:r>
          </a:p>
          <a:p>
            <a:pPr marL="0" indent="0">
              <a:buNone/>
            </a:pPr>
            <a:endParaRPr lang="en-US" dirty="0"/>
          </a:p>
        </p:txBody>
      </p:sp>
      <p:sp>
        <p:nvSpPr>
          <p:cNvPr id="4" name="Line 4"/>
          <p:cNvSpPr>
            <a:spLocks noChangeShapeType="1"/>
          </p:cNvSpPr>
          <p:nvPr/>
        </p:nvSpPr>
        <p:spPr bwMode="auto">
          <a:xfrm>
            <a:off x="762000" y="1524000"/>
            <a:ext cx="7467600" cy="0"/>
          </a:xfrm>
          <a:prstGeom prst="line">
            <a:avLst/>
          </a:prstGeom>
          <a:noFill/>
          <a:ln w="38100">
            <a:solidFill>
              <a:schemeClr val="tx2"/>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042433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SILVACARBON BRINGS TO THE GFOI</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p:txBody>
      </p:sp>
      <p:sp>
        <p:nvSpPr>
          <p:cNvPr id="3" name="Content Placeholder 2"/>
          <p:cNvSpPr>
            <a:spLocks noGrp="1"/>
          </p:cNvSpPr>
          <p:nvPr>
            <p:ph idx="1"/>
          </p:nvPr>
        </p:nvSpPr>
        <p:spPr/>
        <p:txBody>
          <a:bodyPr>
            <a:normAutofit fontScale="92500" lnSpcReduction="20000"/>
          </a:bodyPr>
          <a:lstStyle/>
          <a:p>
            <a:pPr lvl="0"/>
            <a:r>
              <a:rPr lang="en-US" dirty="0"/>
              <a:t>Invite members of the academic and research community, especially at the country-level, to participate in GFOI meetings. Support the participation of SilvaCarbon-funded researchers, including scientists from developing countries, in GFOI’s research workshops.</a:t>
            </a:r>
          </a:p>
          <a:p>
            <a:endParaRPr lang="en-US" dirty="0"/>
          </a:p>
          <a:p>
            <a:pPr lvl="0"/>
            <a:r>
              <a:rPr lang="en-US" dirty="0"/>
              <a:t>Solicit feedback from in-country partners on how to improve the MGD’s applicability to national and regional MRV contexts, and promote the use of GFOI products.  </a:t>
            </a:r>
          </a:p>
          <a:p>
            <a:endParaRPr lang="en-US" dirty="0"/>
          </a:p>
          <a:p>
            <a:pPr marL="0" indent="0">
              <a:buNone/>
            </a:pPr>
            <a:endParaRPr lang="en-US" dirty="0"/>
          </a:p>
        </p:txBody>
      </p:sp>
      <p:sp>
        <p:nvSpPr>
          <p:cNvPr id="4" name="Line 4"/>
          <p:cNvSpPr>
            <a:spLocks noChangeShapeType="1"/>
          </p:cNvSpPr>
          <p:nvPr/>
        </p:nvSpPr>
        <p:spPr bwMode="auto">
          <a:xfrm>
            <a:off x="762000" y="1524000"/>
            <a:ext cx="7467600" cy="0"/>
          </a:xfrm>
          <a:prstGeom prst="line">
            <a:avLst/>
          </a:prstGeom>
          <a:noFill/>
          <a:ln w="38100">
            <a:solidFill>
              <a:schemeClr val="tx2"/>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782504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3454</TotalTime>
  <Words>1478</Words>
  <Application>Microsoft Macintosh PowerPoint</Application>
  <PresentationFormat>On-screen Show (4:3)</PresentationFormat>
  <Paragraphs>193</Paragraphs>
  <Slides>21</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Microsoft Excel Sheet</vt:lpstr>
      <vt:lpstr>U.S. SilvaCarbon Country Engagement</vt:lpstr>
      <vt:lpstr>Overview</vt:lpstr>
      <vt:lpstr>U.S. science, innovation, and technical expertise to assist developing countries in monitoring and managing forest and terrestrial carbon  Strengthening global capacity to understand, monitor, and manage forest and terrestrial carbon</vt:lpstr>
      <vt:lpstr>Program Overview</vt:lpstr>
      <vt:lpstr>PowerPoint Presentation</vt:lpstr>
      <vt:lpstr>Technical Areas</vt:lpstr>
      <vt:lpstr>Improved Methodologies &amp; Dissemination of Data</vt:lpstr>
      <vt:lpstr>WHAT SILVACARBON BRINGS TO THE GFOI </vt:lpstr>
      <vt:lpstr>WHAT SILVACARBON BRINGS TO THE GFOI </vt:lpstr>
      <vt:lpstr>WHAT SILVACARBON BRINGS TO THE GFOI </vt:lpstr>
      <vt:lpstr>PowerPoint Presentation</vt:lpstr>
      <vt:lpstr>PowerPoint Presentation</vt:lpstr>
      <vt:lpstr>PowerPoint Presentation</vt:lpstr>
      <vt:lpstr>Research &amp; Development Plan </vt:lpstr>
      <vt:lpstr>GFOI CB objectives</vt:lpstr>
      <vt:lpstr>What sorts of capacity?</vt:lpstr>
      <vt:lpstr>USGS Data Delivery</vt:lpstr>
      <vt:lpstr>Key Accomplishments</vt:lpstr>
      <vt:lpstr>PowerPoint Presentation</vt:lpstr>
      <vt:lpstr>Links…</vt:lpstr>
      <vt:lpstr>PowerPoint Presentation</vt:lpstr>
    </vt:vector>
  </TitlesOfParts>
  <Company>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M Moore</dc:creator>
  <cp:lastModifiedBy>Douglas Muchoney</cp:lastModifiedBy>
  <cp:revision>45</cp:revision>
  <dcterms:created xsi:type="dcterms:W3CDTF">2013-05-21T12:53:33Z</dcterms:created>
  <dcterms:modified xsi:type="dcterms:W3CDTF">2015-03-02T21:46:25Z</dcterms:modified>
</cp:coreProperties>
</file>