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82" r:id="rId3"/>
    <p:sldId id="257" r:id="rId4"/>
    <p:sldId id="264" r:id="rId5"/>
    <p:sldId id="279" r:id="rId6"/>
    <p:sldId id="280" r:id="rId7"/>
    <p:sldId id="271" r:id="rId8"/>
    <p:sldId id="284" r:id="rId9"/>
    <p:sldId id="283" r:id="rId10"/>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856"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0443" tIns="45222" rIns="90443" bIns="45222"/>
          <a:lstStyle/>
          <a:p>
            <a:pPr lvl="0" hangingPunct="0"/>
            <a:r>
              <a:rPr lang="en-AU" sz="1400" kern="1200" dirty="0">
                <a:solidFill>
                  <a:schemeClr val="tx1"/>
                </a:solidFill>
                <a:latin typeface="Arial" charset="0"/>
              </a:rPr>
              <a:t>Remote sensing data is typically both spatially and temporally irregular: i.e. image footprints vary between repeat observations, and successful acquisitions do not occur on a regular basis.</a:t>
            </a:r>
          </a:p>
          <a:p>
            <a:pPr lvl="0" hangingPunct="0"/>
            <a:r>
              <a:rPr lang="en-AU" sz="1400" kern="1200" dirty="0">
                <a:solidFill>
                  <a:schemeClr val="tx1"/>
                </a:solidFill>
                <a:latin typeface="Arial" charset="0"/>
              </a:rPr>
              <a:t>Data is “clumped” both spatially and temporally and, hence, not suited to the monolithic array approaches traditionally employed due to large volume of no-data pixels.</a:t>
            </a:r>
          </a:p>
          <a:p>
            <a:pPr lvl="0" hangingPunct="0"/>
            <a:r>
              <a:rPr lang="en-AU" sz="1400" kern="1200" dirty="0">
                <a:solidFill>
                  <a:schemeClr val="tx1"/>
                </a:solidFill>
                <a:latin typeface="Arial" charset="0"/>
              </a:rPr>
              <a:t>The AG-DC arranges the data spatially and temporally to allow efficient large-scale analysis.</a:t>
            </a:r>
          </a:p>
          <a:p>
            <a:pPr lvl="0" hangingPunct="0"/>
            <a:r>
              <a:rPr lang="en-AU" sz="1400" kern="1200" dirty="0">
                <a:solidFill>
                  <a:schemeClr val="tx1"/>
                </a:solidFill>
                <a:latin typeface="Arial" charset="0"/>
              </a:rPr>
              <a:t>“Dice’N’Stack” method used to subdivide the data into spatially-regular, time-stamped, band-aggregated tiles which can be traversed as a dense temporal stack.</a:t>
            </a:r>
          </a:p>
          <a:p>
            <a:endParaRPr lang="en-AU" dirty="0"/>
          </a:p>
        </p:txBody>
      </p:sp>
      <p:sp>
        <p:nvSpPr>
          <p:cNvPr id="4" name="Slide Number Placeholder 3"/>
          <p:cNvSpPr>
            <a:spLocks noGrp="1"/>
          </p:cNvSpPr>
          <p:nvPr>
            <p:ph type="sldNum" sz="quarter" idx="10"/>
          </p:nvPr>
        </p:nvSpPr>
        <p:spPr>
          <a:xfrm>
            <a:off x="3883827" y="8684926"/>
            <a:ext cx="2972590" cy="457513"/>
          </a:xfrm>
          <a:prstGeom prst="rect">
            <a:avLst/>
          </a:prstGeom>
        </p:spPr>
        <p:txBody>
          <a:bodyPr lIns="90443" tIns="45222" rIns="90443" bIns="45222"/>
          <a:lstStyle/>
          <a:p>
            <a:fld id="{27884230-34D9-4471-9399-5E5375172E0F}" type="slidenum">
              <a:rPr lang="en-AU" smtClean="0">
                <a:solidFill>
                  <a:prstClr val="black"/>
                </a:solidFill>
              </a:rPr>
              <a:pPr/>
              <a:t>2</a:t>
            </a:fld>
            <a:endParaRPr lang="en-AU" dirty="0">
              <a:solidFill>
                <a:prstClr val="black"/>
              </a:solidFill>
            </a:endParaRPr>
          </a:p>
        </p:txBody>
      </p:sp>
    </p:spTree>
    <p:extLst>
      <p:ext uri="{BB962C8B-B14F-4D97-AF65-F5344CB8AC3E}">
        <p14:creationId xmlns:p14="http://schemas.microsoft.com/office/powerpoint/2010/main" val="3470302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5925"/>
            <a:ext cx="8229600" cy="48895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981075"/>
            <a:ext cx="8229600" cy="525621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Footer Placeholder 3"/>
          <p:cNvSpPr>
            <a:spLocks noGrp="1"/>
          </p:cNvSpPr>
          <p:nvPr>
            <p:ph type="ftr" sz="quarter" idx="10"/>
          </p:nvPr>
        </p:nvSpPr>
        <p:spPr>
          <a:xfrm>
            <a:off x="4284663" y="6459538"/>
            <a:ext cx="4751387" cy="414337"/>
          </a:xfrm>
          <a:prstGeom prst="rect">
            <a:avLst/>
          </a:prstGeom>
        </p:spPr>
        <p:txBody>
          <a:bodyPr/>
          <a:lstStyle>
            <a:lvl1pPr>
              <a:defRPr/>
            </a:lvl1pPr>
          </a:lstStyle>
          <a:p>
            <a:r>
              <a:rPr lang="en-US" dirty="0" smtClean="0">
                <a:solidFill>
                  <a:srgbClr val="FFFFFF"/>
                </a:solidFill>
              </a:rPr>
              <a:t>Sentinel 2 and the Australian Geoscience Data Cube</a:t>
            </a:r>
            <a:endParaRPr lang="en-AU" dirty="0">
              <a:solidFill>
                <a:srgbClr val="FFFFFF"/>
              </a:solidFill>
            </a:endParaRPr>
          </a:p>
        </p:txBody>
      </p:sp>
    </p:spTree>
    <p:extLst>
      <p:ext uri="{BB962C8B-B14F-4D97-AF65-F5344CB8AC3E}">
        <p14:creationId xmlns:p14="http://schemas.microsoft.com/office/powerpoint/2010/main" val="2742390922"/>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ransition xmlns:p14="http://schemas.microsoft.com/office/powerpoint/2010/mai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533400" y="1524000"/>
            <a:ext cx="5746243"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dirty="0" smtClean="0">
                <a:solidFill>
                  <a:srgbClr val="FFFFFF"/>
                </a:solidFill>
              </a:rPr>
              <a:t>Kenya Data Cube Project Plans</a:t>
            </a:r>
            <a:endParaRPr sz="4200" b="1" dirty="0">
              <a:solidFill>
                <a:srgbClr val="FFFFFF"/>
              </a:solidFill>
            </a:endParaRPr>
          </a:p>
        </p:txBody>
      </p:sp>
      <p:sp>
        <p:nvSpPr>
          <p:cNvPr id="11" name="Shape 11"/>
          <p:cNvSpPr/>
          <p:nvPr/>
        </p:nvSpPr>
        <p:spPr>
          <a:xfrm>
            <a:off x="533400" y="30480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defRPr>
                <a:solidFill>
                  <a:srgbClr val="000000"/>
                </a:solidFill>
              </a:defRPr>
            </a:pPr>
            <a:r>
              <a:rPr lang="en-US" sz="2000" dirty="0">
                <a:solidFill>
                  <a:srgbClr val="FFFFFF"/>
                </a:solidFill>
                <a:latin typeface="Arial Bold"/>
                <a:ea typeface="Arial Bold"/>
                <a:cs typeface="Arial Bold"/>
                <a:sym typeface="Arial Bold"/>
              </a:rPr>
              <a:t>Brian Killough</a:t>
            </a:r>
            <a:br>
              <a:rPr lang="en-US" sz="2000" dirty="0">
                <a:solidFill>
                  <a:srgbClr val="FFFFFF"/>
                </a:solidFill>
                <a:latin typeface="Arial Bold"/>
                <a:ea typeface="Arial Bold"/>
                <a:cs typeface="Arial Bold"/>
                <a:sym typeface="Arial Bold"/>
              </a:rPr>
            </a:br>
            <a:r>
              <a:rPr lang="en-US" sz="2000" dirty="0">
                <a:solidFill>
                  <a:srgbClr val="FFFFFF"/>
                </a:solidFill>
                <a:latin typeface="Arial Bold"/>
                <a:ea typeface="Arial Bold"/>
                <a:cs typeface="Arial Bold"/>
                <a:sym typeface="Arial Bold"/>
              </a:rPr>
              <a:t>CEOS Systems Engineering Office (SEO)</a:t>
            </a:r>
            <a:endParaRPr lang="en-US" sz="2000" dirty="0" smtClean="0">
              <a:solidFill>
                <a:srgbClr val="FFFFFF"/>
              </a:solidFill>
              <a:latin typeface="Arial Bold"/>
              <a:ea typeface="Arial Bold"/>
              <a:cs typeface="Arial Bold"/>
              <a:sym typeface="Arial Bold"/>
            </a:endParaRPr>
          </a:p>
          <a:p>
            <a:pPr lvl="0" defTabSz="914400">
              <a:defRPr>
                <a:solidFill>
                  <a:srgbClr val="000000"/>
                </a:solidFill>
              </a:defRPr>
            </a:pPr>
            <a:endParaRPr lang="en-US" sz="2000" dirty="0">
              <a:solidFill>
                <a:srgbClr val="FFFFFF"/>
              </a:solidFill>
              <a:latin typeface="Arial Bold"/>
              <a:ea typeface="Arial Bold"/>
              <a:cs typeface="Arial Bold"/>
              <a:sym typeface="Arial Bold"/>
            </a:endParaRPr>
          </a:p>
          <a:p>
            <a:pPr lvl="0" defTabSz="914400">
              <a:defRPr>
                <a:solidFill>
                  <a:srgbClr val="000000"/>
                </a:solidFill>
              </a:defRPr>
            </a:pPr>
            <a:r>
              <a:rPr lang="en-US" sz="2000" dirty="0">
                <a:solidFill>
                  <a:srgbClr val="FFFFFF"/>
                </a:solidFill>
                <a:latin typeface="Arial Bold"/>
                <a:ea typeface="Arial Bold"/>
                <a:cs typeface="Arial Bold"/>
                <a:sym typeface="Arial Bold"/>
              </a:rPr>
              <a:t>CEOS SDCG-7 Meeting</a:t>
            </a:r>
            <a:endParaRPr sz="2000" dirty="0">
              <a:solidFill>
                <a:srgbClr val="FFFFFF"/>
              </a:solidFill>
              <a:latin typeface="Arial Bold"/>
              <a:ea typeface="Arial Bold"/>
              <a:cs typeface="Arial Bold"/>
              <a:sym typeface="Arial Bold"/>
            </a:endParaRPr>
          </a:p>
          <a:p>
            <a:pPr lvl="0" defTabSz="914400">
              <a:defRPr>
                <a:solidFill>
                  <a:srgbClr val="000000"/>
                </a:solidFill>
              </a:defRPr>
            </a:pPr>
            <a:r>
              <a:rPr lang="en-US" sz="2000" dirty="0">
                <a:solidFill>
                  <a:srgbClr val="FFFFFF"/>
                </a:solidFill>
                <a:latin typeface="Arial Bold"/>
                <a:ea typeface="Arial Bold"/>
                <a:cs typeface="Arial Bold"/>
                <a:sym typeface="Arial Bold"/>
              </a:rPr>
              <a:t>Sydney, Australia</a:t>
            </a:r>
            <a:endParaRPr sz="2000" dirty="0">
              <a:solidFill>
                <a:srgbClr val="FFFFFF"/>
              </a:solidFill>
              <a:latin typeface="Arial Bold"/>
              <a:ea typeface="Arial Bold"/>
              <a:cs typeface="Arial Bold"/>
              <a:sym typeface="Arial Bold"/>
            </a:endParaRPr>
          </a:p>
          <a:p>
            <a:pPr lvl="0" defTabSz="914400">
              <a:defRPr>
                <a:solidFill>
                  <a:srgbClr val="000000"/>
                </a:solidFill>
              </a:defRPr>
            </a:pPr>
            <a:r>
              <a:rPr lang="en-US" sz="2000" dirty="0">
                <a:solidFill>
                  <a:srgbClr val="FFFFFF"/>
                </a:solidFill>
                <a:latin typeface="Arial Bold"/>
                <a:ea typeface="Arial Bold"/>
                <a:cs typeface="Arial Bold"/>
                <a:sym typeface="Arial Bold"/>
              </a:rPr>
              <a:t>March 4, 2015 (Day #3)</a:t>
            </a:r>
            <a:endParaRPr sz="2000" dirty="0">
              <a:solidFill>
                <a:srgbClr val="FFFFFF"/>
              </a:solidFill>
              <a:latin typeface="Arial Bold"/>
              <a:ea typeface="Arial Bold"/>
              <a:cs typeface="Arial Bold"/>
              <a:sym typeface="Arial Bold"/>
            </a:endParaRPr>
          </a:p>
        </p:txBody>
      </p:sp>
      <p:pic>
        <p:nvPicPr>
          <p:cNvPr id="12" name="ceos_logo.png"/>
          <p:cNvPicPr/>
          <p:nvPr/>
        </p:nvPicPr>
        <p:blipFill>
          <a:blip r:embed="rId2">
            <a:extLst/>
          </a:blip>
          <a:stretch>
            <a:fillRect/>
          </a:stretch>
        </p:blipFill>
        <p:spPr>
          <a:xfrm>
            <a:off x="533400" y="304800"/>
            <a:ext cx="2507906" cy="993132"/>
          </a:xfrm>
          <a:prstGeom prst="rect">
            <a:avLst/>
          </a:prstGeom>
          <a:ln w="12700">
            <a:miter lim="400000"/>
          </a:ln>
        </p:spPr>
      </p:pic>
    </p:spTree>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0432"/>
            <a:ext cx="5175448" cy="950168"/>
          </a:xfrm>
        </p:spPr>
        <p:txBody>
          <a:bodyPr/>
          <a:lstStyle/>
          <a:p>
            <a:pPr algn="l"/>
            <a:r>
              <a:rPr lang="en-AU" b="1" dirty="0" smtClean="0"/>
              <a:t>The Australian Geoscience Data Cube</a:t>
            </a:r>
            <a:endParaRPr lang="en-AU" b="1" dirty="0"/>
          </a:p>
        </p:txBody>
      </p:sp>
      <p:sp>
        <p:nvSpPr>
          <p:cNvPr id="3" name="Content Placeholder 2"/>
          <p:cNvSpPr>
            <a:spLocks noGrp="1"/>
          </p:cNvSpPr>
          <p:nvPr>
            <p:ph idx="1"/>
          </p:nvPr>
        </p:nvSpPr>
        <p:spPr>
          <a:xfrm>
            <a:off x="152400" y="1295400"/>
            <a:ext cx="8839200" cy="2274912"/>
          </a:xfrm>
        </p:spPr>
        <p:txBody>
          <a:bodyPr/>
          <a:lstStyle/>
          <a:p>
            <a:pPr marL="342900" lvl="0" indent="-342900" hangingPunct="0">
              <a:buFont typeface="Arial" panose="020B0604020202020204" pitchFamily="34" charset="0"/>
              <a:buChar char="•"/>
            </a:pPr>
            <a:r>
              <a:rPr lang="en-AU" sz="2000" dirty="0" smtClean="0"/>
              <a:t>The Australian Data Cube </a:t>
            </a:r>
            <a:r>
              <a:rPr lang="en-AU" sz="2000" dirty="0"/>
              <a:t>arranges </a:t>
            </a:r>
            <a:r>
              <a:rPr lang="en-AU" sz="2000" dirty="0" smtClean="0"/>
              <a:t>2D (spatial) </a:t>
            </a:r>
            <a:r>
              <a:rPr lang="en-AU" sz="2000" dirty="0"/>
              <a:t>data temporally </a:t>
            </a:r>
            <a:r>
              <a:rPr lang="en-AU" sz="2000" dirty="0" smtClean="0"/>
              <a:t>and spatially to </a:t>
            </a:r>
            <a:r>
              <a:rPr lang="en-AU" sz="2000" dirty="0"/>
              <a:t>allow </a:t>
            </a:r>
            <a:r>
              <a:rPr lang="en-AU" sz="2000" dirty="0" smtClean="0"/>
              <a:t>flexible but reasonably efficient </a:t>
            </a:r>
            <a:r>
              <a:rPr lang="en-AU" sz="2000" dirty="0"/>
              <a:t>large-scale analysis.</a:t>
            </a:r>
          </a:p>
          <a:p>
            <a:pPr marL="342900" lvl="0" indent="-342900" hangingPunct="0">
              <a:buFont typeface="Arial" panose="020B0604020202020204" pitchFamily="34" charset="0"/>
              <a:buChar char="•"/>
            </a:pPr>
            <a:r>
              <a:rPr lang="en-AU" sz="2000" dirty="0"/>
              <a:t>“</a:t>
            </a:r>
            <a:r>
              <a:rPr lang="en-AU" sz="2000" dirty="0" smtClean="0"/>
              <a:t>Dice’n’Stack</a:t>
            </a:r>
            <a:r>
              <a:rPr lang="en-AU" sz="2000" dirty="0"/>
              <a:t>” method is used to subdivide the data into spatially-regular, time-stamped, band-aggregated tiles which can be </a:t>
            </a:r>
            <a:r>
              <a:rPr lang="en-AU" sz="2000" dirty="0" smtClean="0"/>
              <a:t>managed as dense temporal stacks.</a:t>
            </a:r>
            <a:endParaRPr lang="en-AU" sz="2000" dirty="0"/>
          </a:p>
          <a:p>
            <a:pPr marL="342900" indent="-342900">
              <a:buFont typeface="Arial" panose="020B0604020202020204" pitchFamily="34" charset="0"/>
              <a:buChar char="•"/>
            </a:pPr>
            <a:endParaRPr lang="en-AU" sz="2000" dirty="0"/>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3733800"/>
            <a:ext cx="3646439" cy="2961298"/>
          </a:xfrm>
          <a:prstGeom prst="rect">
            <a:avLst/>
          </a:prstGeom>
        </p:spPr>
      </p:pic>
      <p:grpSp>
        <p:nvGrpSpPr>
          <p:cNvPr id="5" name="Group 4"/>
          <p:cNvGrpSpPr/>
          <p:nvPr/>
        </p:nvGrpSpPr>
        <p:grpSpPr>
          <a:xfrm>
            <a:off x="2819400" y="3505200"/>
            <a:ext cx="3566673" cy="2866066"/>
            <a:chOff x="3419872" y="3068960"/>
            <a:chExt cx="3566673" cy="2866066"/>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30116" y="3573016"/>
              <a:ext cx="956429" cy="2362010"/>
            </a:xfrm>
            <a:prstGeom prst="rect">
              <a:avLst/>
            </a:prstGeom>
          </p:spPr>
        </p:pic>
        <p:sp>
          <p:nvSpPr>
            <p:cNvPr id="7" name="Curved Down Arrow 6"/>
            <p:cNvSpPr/>
            <p:nvPr/>
          </p:nvSpPr>
          <p:spPr bwMode="auto">
            <a:xfrm>
              <a:off x="3419872" y="3068960"/>
              <a:ext cx="3168352" cy="720080"/>
            </a:xfrm>
            <a:prstGeom prst="curvedDownArrow">
              <a:avLst/>
            </a:prstGeom>
            <a:solidFill>
              <a:srgbClr val="FF0000">
                <a:alpha val="59000"/>
              </a:srgbClr>
            </a:solidFill>
            <a:ln w="9525" cap="flat" cmpd="sng" algn="ctr">
              <a:solidFill>
                <a:schemeClr val="tx1"/>
              </a:solid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spAutoFit/>
            </a:bodyPr>
            <a:lstStyle/>
            <a:p>
              <a:pPr defTabSz="914400" eaLnBrk="0" hangingPunct="0"/>
              <a:endParaRPr lang="en-AU" dirty="0" smtClean="0">
                <a:solidFill>
                  <a:srgbClr val="4D4D4F"/>
                </a:solidFill>
                <a:ea typeface="+mn-ea"/>
              </a:endParaRPr>
            </a:p>
          </p:txBody>
        </p:sp>
      </p:grpSp>
      <p:sp>
        <p:nvSpPr>
          <p:cNvPr id="11" name="Content Placeholder 2"/>
          <p:cNvSpPr txBox="1">
            <a:spLocks/>
          </p:cNvSpPr>
          <p:nvPr/>
        </p:nvSpPr>
        <p:spPr bwMode="auto">
          <a:xfrm>
            <a:off x="4114800" y="5943600"/>
            <a:ext cx="1152128" cy="393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50000"/>
              </a:spcBef>
              <a:spcAft>
                <a:spcPct val="0"/>
              </a:spcAft>
              <a:defRPr sz="2200">
                <a:solidFill>
                  <a:srgbClr val="4D4D4D"/>
                </a:solidFill>
                <a:latin typeface="+mn-lt"/>
                <a:ea typeface="+mn-ea"/>
                <a:cs typeface="+mn-cs"/>
              </a:defRPr>
            </a:lvl1pPr>
            <a:lvl2pPr marL="447675" indent="-268288" algn="l" rtl="0" eaLnBrk="1" fontAlgn="base" hangingPunct="1">
              <a:spcBef>
                <a:spcPct val="50000"/>
              </a:spcBef>
              <a:spcAft>
                <a:spcPct val="0"/>
              </a:spcAft>
              <a:buChar char="•"/>
              <a:defRPr sz="2200">
                <a:solidFill>
                  <a:srgbClr val="4D4D4D"/>
                </a:solidFill>
                <a:latin typeface="+mn-lt"/>
              </a:defRPr>
            </a:lvl2pPr>
            <a:lvl3pPr marL="895350" indent="-268288" algn="l" rtl="0" eaLnBrk="1" fontAlgn="base" hangingPunct="1">
              <a:spcBef>
                <a:spcPct val="25000"/>
              </a:spcBef>
              <a:spcAft>
                <a:spcPct val="0"/>
              </a:spcAft>
              <a:buFont typeface="Arial" charset="0"/>
              <a:buChar char="–"/>
              <a:defRPr sz="2000">
                <a:solidFill>
                  <a:srgbClr val="4D4D4D"/>
                </a:solidFill>
                <a:latin typeface="+mn-lt"/>
              </a:defRPr>
            </a:lvl3pPr>
            <a:lvl4pPr marL="1350963" indent="-271463" algn="l" rtl="0" eaLnBrk="1" fontAlgn="base" hangingPunct="1">
              <a:spcBef>
                <a:spcPct val="25000"/>
              </a:spcBef>
              <a:spcAft>
                <a:spcPct val="0"/>
              </a:spcAft>
              <a:buChar char="•"/>
              <a:defRPr sz="2000">
                <a:solidFill>
                  <a:srgbClr val="4D4D4D"/>
                </a:solidFill>
                <a:latin typeface="+mn-lt"/>
              </a:defRPr>
            </a:lvl4pPr>
            <a:lvl5pPr marL="1792288" indent="-261938" algn="l" rtl="0" eaLnBrk="1" fontAlgn="base" hangingPunct="1">
              <a:spcBef>
                <a:spcPct val="25000"/>
              </a:spcBef>
              <a:spcAft>
                <a:spcPct val="0"/>
              </a:spcAft>
              <a:buFont typeface="Arial" charset="0"/>
              <a:buChar char="–"/>
              <a:defRPr sz="2000">
                <a:solidFill>
                  <a:srgbClr val="4D4D4D"/>
                </a:solidFill>
                <a:latin typeface="+mn-lt"/>
              </a:defRPr>
            </a:lvl5pPr>
            <a:lvl6pPr marL="2249488" indent="-261938" algn="l" rtl="0" eaLnBrk="1" fontAlgn="base" hangingPunct="1">
              <a:spcBef>
                <a:spcPct val="25000"/>
              </a:spcBef>
              <a:spcAft>
                <a:spcPct val="0"/>
              </a:spcAft>
              <a:buFont typeface="Arial" charset="0"/>
              <a:buChar char="–"/>
              <a:defRPr sz="2000">
                <a:solidFill>
                  <a:srgbClr val="4D4D4D"/>
                </a:solidFill>
                <a:latin typeface="+mn-lt"/>
              </a:defRPr>
            </a:lvl6pPr>
            <a:lvl7pPr marL="2706688" indent="-261938" algn="l" rtl="0" eaLnBrk="1" fontAlgn="base" hangingPunct="1">
              <a:spcBef>
                <a:spcPct val="25000"/>
              </a:spcBef>
              <a:spcAft>
                <a:spcPct val="0"/>
              </a:spcAft>
              <a:buFont typeface="Arial" charset="0"/>
              <a:buChar char="–"/>
              <a:defRPr sz="2000">
                <a:solidFill>
                  <a:srgbClr val="4D4D4D"/>
                </a:solidFill>
                <a:latin typeface="+mn-lt"/>
              </a:defRPr>
            </a:lvl7pPr>
            <a:lvl8pPr marL="3163888" indent="-261938" algn="l" rtl="0" eaLnBrk="1" fontAlgn="base" hangingPunct="1">
              <a:spcBef>
                <a:spcPct val="25000"/>
              </a:spcBef>
              <a:spcAft>
                <a:spcPct val="0"/>
              </a:spcAft>
              <a:buFont typeface="Arial" charset="0"/>
              <a:buChar char="–"/>
              <a:defRPr sz="2000">
                <a:solidFill>
                  <a:srgbClr val="4D4D4D"/>
                </a:solidFill>
                <a:latin typeface="+mn-lt"/>
              </a:defRPr>
            </a:lvl8pPr>
            <a:lvl9pPr marL="3621088" indent="-261938" algn="l" rtl="0" eaLnBrk="1" fontAlgn="base" hangingPunct="1">
              <a:spcBef>
                <a:spcPct val="25000"/>
              </a:spcBef>
              <a:spcAft>
                <a:spcPct val="0"/>
              </a:spcAft>
              <a:buFont typeface="Arial" charset="0"/>
              <a:buChar char="–"/>
              <a:defRPr sz="2000">
                <a:solidFill>
                  <a:srgbClr val="4D4D4D"/>
                </a:solidFill>
                <a:latin typeface="+mn-lt"/>
              </a:defRPr>
            </a:lvl9pPr>
          </a:lstStyle>
          <a:p>
            <a:pPr defTabSz="914400" hangingPunct="0"/>
            <a:r>
              <a:rPr lang="en-AU" kern="0" dirty="0" smtClean="0">
                <a:latin typeface="Arial"/>
              </a:rPr>
              <a:t>Dice…</a:t>
            </a:r>
            <a:endParaRPr lang="en-AU" kern="0" dirty="0">
              <a:latin typeface="Arial"/>
            </a:endParaRPr>
          </a:p>
        </p:txBody>
      </p:sp>
      <p:sp>
        <p:nvSpPr>
          <p:cNvPr id="12" name="Content Placeholder 2"/>
          <p:cNvSpPr txBox="1">
            <a:spLocks/>
          </p:cNvSpPr>
          <p:nvPr/>
        </p:nvSpPr>
        <p:spPr bwMode="auto">
          <a:xfrm>
            <a:off x="6553200" y="5867400"/>
            <a:ext cx="1872208" cy="393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50000"/>
              </a:spcBef>
              <a:spcAft>
                <a:spcPct val="0"/>
              </a:spcAft>
              <a:defRPr sz="2200">
                <a:solidFill>
                  <a:srgbClr val="4D4D4D"/>
                </a:solidFill>
                <a:latin typeface="+mn-lt"/>
                <a:ea typeface="+mn-ea"/>
                <a:cs typeface="+mn-cs"/>
              </a:defRPr>
            </a:lvl1pPr>
            <a:lvl2pPr marL="447675" indent="-268288" algn="l" rtl="0" eaLnBrk="1" fontAlgn="base" hangingPunct="1">
              <a:spcBef>
                <a:spcPct val="50000"/>
              </a:spcBef>
              <a:spcAft>
                <a:spcPct val="0"/>
              </a:spcAft>
              <a:buChar char="•"/>
              <a:defRPr sz="2200">
                <a:solidFill>
                  <a:srgbClr val="4D4D4D"/>
                </a:solidFill>
                <a:latin typeface="+mn-lt"/>
              </a:defRPr>
            </a:lvl2pPr>
            <a:lvl3pPr marL="895350" indent="-268288" algn="l" rtl="0" eaLnBrk="1" fontAlgn="base" hangingPunct="1">
              <a:spcBef>
                <a:spcPct val="25000"/>
              </a:spcBef>
              <a:spcAft>
                <a:spcPct val="0"/>
              </a:spcAft>
              <a:buFont typeface="Arial" charset="0"/>
              <a:buChar char="–"/>
              <a:defRPr sz="2000">
                <a:solidFill>
                  <a:srgbClr val="4D4D4D"/>
                </a:solidFill>
                <a:latin typeface="+mn-lt"/>
              </a:defRPr>
            </a:lvl3pPr>
            <a:lvl4pPr marL="1350963" indent="-271463" algn="l" rtl="0" eaLnBrk="1" fontAlgn="base" hangingPunct="1">
              <a:spcBef>
                <a:spcPct val="25000"/>
              </a:spcBef>
              <a:spcAft>
                <a:spcPct val="0"/>
              </a:spcAft>
              <a:buChar char="•"/>
              <a:defRPr sz="2000">
                <a:solidFill>
                  <a:srgbClr val="4D4D4D"/>
                </a:solidFill>
                <a:latin typeface="+mn-lt"/>
              </a:defRPr>
            </a:lvl4pPr>
            <a:lvl5pPr marL="1792288" indent="-261938" algn="l" rtl="0" eaLnBrk="1" fontAlgn="base" hangingPunct="1">
              <a:spcBef>
                <a:spcPct val="25000"/>
              </a:spcBef>
              <a:spcAft>
                <a:spcPct val="0"/>
              </a:spcAft>
              <a:buFont typeface="Arial" charset="0"/>
              <a:buChar char="–"/>
              <a:defRPr sz="2000">
                <a:solidFill>
                  <a:srgbClr val="4D4D4D"/>
                </a:solidFill>
                <a:latin typeface="+mn-lt"/>
              </a:defRPr>
            </a:lvl5pPr>
            <a:lvl6pPr marL="2249488" indent="-261938" algn="l" rtl="0" eaLnBrk="1" fontAlgn="base" hangingPunct="1">
              <a:spcBef>
                <a:spcPct val="25000"/>
              </a:spcBef>
              <a:spcAft>
                <a:spcPct val="0"/>
              </a:spcAft>
              <a:buFont typeface="Arial" charset="0"/>
              <a:buChar char="–"/>
              <a:defRPr sz="2000">
                <a:solidFill>
                  <a:srgbClr val="4D4D4D"/>
                </a:solidFill>
                <a:latin typeface="+mn-lt"/>
              </a:defRPr>
            </a:lvl6pPr>
            <a:lvl7pPr marL="2706688" indent="-261938" algn="l" rtl="0" eaLnBrk="1" fontAlgn="base" hangingPunct="1">
              <a:spcBef>
                <a:spcPct val="25000"/>
              </a:spcBef>
              <a:spcAft>
                <a:spcPct val="0"/>
              </a:spcAft>
              <a:buFont typeface="Arial" charset="0"/>
              <a:buChar char="–"/>
              <a:defRPr sz="2000">
                <a:solidFill>
                  <a:srgbClr val="4D4D4D"/>
                </a:solidFill>
                <a:latin typeface="+mn-lt"/>
              </a:defRPr>
            </a:lvl7pPr>
            <a:lvl8pPr marL="3163888" indent="-261938" algn="l" rtl="0" eaLnBrk="1" fontAlgn="base" hangingPunct="1">
              <a:spcBef>
                <a:spcPct val="25000"/>
              </a:spcBef>
              <a:spcAft>
                <a:spcPct val="0"/>
              </a:spcAft>
              <a:buFont typeface="Arial" charset="0"/>
              <a:buChar char="–"/>
              <a:defRPr sz="2000">
                <a:solidFill>
                  <a:srgbClr val="4D4D4D"/>
                </a:solidFill>
                <a:latin typeface="+mn-lt"/>
              </a:defRPr>
            </a:lvl8pPr>
            <a:lvl9pPr marL="3621088" indent="-261938" algn="l" rtl="0" eaLnBrk="1" fontAlgn="base" hangingPunct="1">
              <a:spcBef>
                <a:spcPct val="25000"/>
              </a:spcBef>
              <a:spcAft>
                <a:spcPct val="0"/>
              </a:spcAft>
              <a:buFont typeface="Arial" charset="0"/>
              <a:buChar char="–"/>
              <a:defRPr sz="2000">
                <a:solidFill>
                  <a:srgbClr val="4D4D4D"/>
                </a:solidFill>
                <a:latin typeface="+mn-lt"/>
              </a:defRPr>
            </a:lvl9pPr>
          </a:lstStyle>
          <a:p>
            <a:pPr defTabSz="914400" hangingPunct="0"/>
            <a:r>
              <a:rPr lang="en-AU" kern="0" dirty="0" smtClean="0">
                <a:latin typeface="Arial"/>
              </a:rPr>
              <a:t>…and Stack</a:t>
            </a:r>
            <a:endParaRPr lang="en-AU" kern="0" dirty="0">
              <a:latin typeface="Arial"/>
            </a:endParaRPr>
          </a:p>
        </p:txBody>
      </p:sp>
      <p:pic>
        <p:nvPicPr>
          <p:cNvPr id="13" name="Picture 12"/>
          <p:cNvPicPr>
            <a:picLocks noChangeAspect="1"/>
          </p:cNvPicPr>
          <p:nvPr/>
        </p:nvPicPr>
        <p:blipFill>
          <a:blip r:embed="rId5"/>
          <a:stretch>
            <a:fillRect/>
          </a:stretch>
        </p:blipFill>
        <p:spPr>
          <a:xfrm>
            <a:off x="6858000" y="3733800"/>
            <a:ext cx="2063413" cy="2063413"/>
          </a:xfrm>
          <a:prstGeom prst="rect">
            <a:avLst/>
          </a:prstGeom>
        </p:spPr>
      </p:pic>
      <p:sp>
        <p:nvSpPr>
          <p:cNvPr id="14" name="Content Placeholder 2"/>
          <p:cNvSpPr txBox="1">
            <a:spLocks/>
          </p:cNvSpPr>
          <p:nvPr/>
        </p:nvSpPr>
        <p:spPr bwMode="auto">
          <a:xfrm>
            <a:off x="228600" y="3429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50000"/>
              </a:spcBef>
              <a:spcAft>
                <a:spcPct val="0"/>
              </a:spcAft>
              <a:defRPr sz="2200">
                <a:solidFill>
                  <a:srgbClr val="4D4D4D"/>
                </a:solidFill>
                <a:latin typeface="+mn-lt"/>
                <a:ea typeface="+mn-ea"/>
                <a:cs typeface="+mn-cs"/>
              </a:defRPr>
            </a:lvl1pPr>
            <a:lvl2pPr marL="447675" indent="-268288" algn="l" rtl="0" eaLnBrk="1" fontAlgn="base" hangingPunct="1">
              <a:spcBef>
                <a:spcPct val="50000"/>
              </a:spcBef>
              <a:spcAft>
                <a:spcPct val="0"/>
              </a:spcAft>
              <a:buChar char="•"/>
              <a:defRPr sz="2200">
                <a:solidFill>
                  <a:srgbClr val="4D4D4D"/>
                </a:solidFill>
                <a:latin typeface="+mn-lt"/>
              </a:defRPr>
            </a:lvl2pPr>
            <a:lvl3pPr marL="895350" indent="-268288" algn="l" rtl="0" eaLnBrk="1" fontAlgn="base" hangingPunct="1">
              <a:spcBef>
                <a:spcPct val="25000"/>
              </a:spcBef>
              <a:spcAft>
                <a:spcPct val="0"/>
              </a:spcAft>
              <a:buFont typeface="Arial" charset="0"/>
              <a:buChar char="–"/>
              <a:defRPr sz="2000">
                <a:solidFill>
                  <a:srgbClr val="4D4D4D"/>
                </a:solidFill>
                <a:latin typeface="+mn-lt"/>
              </a:defRPr>
            </a:lvl3pPr>
            <a:lvl4pPr marL="1350963" indent="-271463" algn="l" rtl="0" eaLnBrk="1" fontAlgn="base" hangingPunct="1">
              <a:spcBef>
                <a:spcPct val="25000"/>
              </a:spcBef>
              <a:spcAft>
                <a:spcPct val="0"/>
              </a:spcAft>
              <a:buChar char="•"/>
              <a:defRPr sz="2000">
                <a:solidFill>
                  <a:srgbClr val="4D4D4D"/>
                </a:solidFill>
                <a:latin typeface="+mn-lt"/>
              </a:defRPr>
            </a:lvl4pPr>
            <a:lvl5pPr marL="1792288" indent="-261938" algn="l" rtl="0" eaLnBrk="1" fontAlgn="base" hangingPunct="1">
              <a:spcBef>
                <a:spcPct val="25000"/>
              </a:spcBef>
              <a:spcAft>
                <a:spcPct val="0"/>
              </a:spcAft>
              <a:buFont typeface="Arial" charset="0"/>
              <a:buChar char="–"/>
              <a:defRPr sz="2000">
                <a:solidFill>
                  <a:srgbClr val="4D4D4D"/>
                </a:solidFill>
                <a:latin typeface="+mn-lt"/>
              </a:defRPr>
            </a:lvl5pPr>
            <a:lvl6pPr marL="2249488" indent="-261938" algn="l" rtl="0" eaLnBrk="1" fontAlgn="base" hangingPunct="1">
              <a:spcBef>
                <a:spcPct val="25000"/>
              </a:spcBef>
              <a:spcAft>
                <a:spcPct val="0"/>
              </a:spcAft>
              <a:buFont typeface="Arial" charset="0"/>
              <a:buChar char="–"/>
              <a:defRPr sz="2000">
                <a:solidFill>
                  <a:srgbClr val="4D4D4D"/>
                </a:solidFill>
                <a:latin typeface="+mn-lt"/>
              </a:defRPr>
            </a:lvl6pPr>
            <a:lvl7pPr marL="2706688" indent="-261938" algn="l" rtl="0" eaLnBrk="1" fontAlgn="base" hangingPunct="1">
              <a:spcBef>
                <a:spcPct val="25000"/>
              </a:spcBef>
              <a:spcAft>
                <a:spcPct val="0"/>
              </a:spcAft>
              <a:buFont typeface="Arial" charset="0"/>
              <a:buChar char="–"/>
              <a:defRPr sz="2000">
                <a:solidFill>
                  <a:srgbClr val="4D4D4D"/>
                </a:solidFill>
                <a:latin typeface="+mn-lt"/>
              </a:defRPr>
            </a:lvl7pPr>
            <a:lvl8pPr marL="3163888" indent="-261938" algn="l" rtl="0" eaLnBrk="1" fontAlgn="base" hangingPunct="1">
              <a:spcBef>
                <a:spcPct val="25000"/>
              </a:spcBef>
              <a:spcAft>
                <a:spcPct val="0"/>
              </a:spcAft>
              <a:buFont typeface="Arial" charset="0"/>
              <a:buChar char="–"/>
              <a:defRPr sz="2000">
                <a:solidFill>
                  <a:srgbClr val="4D4D4D"/>
                </a:solidFill>
                <a:latin typeface="+mn-lt"/>
              </a:defRPr>
            </a:lvl8pPr>
            <a:lvl9pPr marL="3621088" indent="-261938" algn="l" rtl="0" eaLnBrk="1" fontAlgn="base" hangingPunct="1">
              <a:spcBef>
                <a:spcPct val="25000"/>
              </a:spcBef>
              <a:spcAft>
                <a:spcPct val="0"/>
              </a:spcAft>
              <a:buFont typeface="Arial" charset="0"/>
              <a:buChar char="–"/>
              <a:defRPr sz="2000">
                <a:solidFill>
                  <a:srgbClr val="4D4D4D"/>
                </a:solidFill>
                <a:latin typeface="+mn-lt"/>
              </a:defRPr>
            </a:lvl9pPr>
          </a:lstStyle>
          <a:p>
            <a:pPr defTabSz="914400" hangingPunct="0"/>
            <a:r>
              <a:rPr lang="en-AU" sz="2000" kern="0" dirty="0" smtClean="0">
                <a:latin typeface="Arial"/>
              </a:rPr>
              <a:t>Data Cube Lat-Lon Grid</a:t>
            </a:r>
            <a:endParaRPr lang="en-AU" sz="2000" kern="0" dirty="0">
              <a:latin typeface="Arial"/>
            </a:endParaRPr>
          </a:p>
        </p:txBody>
      </p:sp>
    </p:spTree>
    <p:extLst>
      <p:ext uri="{BB962C8B-B14F-4D97-AF65-F5344CB8AC3E}">
        <p14:creationId xmlns:p14="http://schemas.microsoft.com/office/powerpoint/2010/main" val="2181618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1" presetClass="entr" presetSubtype="0"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a:spLocks noGrp="1"/>
          </p:cNvSpPr>
          <p:nvPr>
            <p:ph type="sldNum" sz="quarter" idx="2"/>
          </p:nvPr>
        </p:nvSpPr>
        <p:spPr/>
        <p:txBody>
          <a:bodyPr/>
          <a:lstStyle>
            <a:lvl1pPr>
              <a:spcBef>
                <a:spcPts val="0"/>
              </a:spcBef>
            </a:lvl1pPr>
          </a:lstStyle>
          <a:p>
            <a:pPr lvl="0"/>
            <a:fld id="{86CB4B4D-7CA3-9044-876B-883B54F8677D}" type="slidenum">
              <a:rPr lang="en-US" smtClean="0"/>
              <a:pPr lvl="0"/>
              <a:t>3</a:t>
            </a:fld>
            <a:endParaRPr lang="en-US" dirty="0"/>
          </a:p>
        </p:txBody>
      </p:sp>
      <p:sp>
        <p:nvSpPr>
          <p:cNvPr id="15" name="Shape 15"/>
          <p:cNvSpPr/>
          <p:nvPr/>
        </p:nvSpPr>
        <p:spPr>
          <a:xfrm>
            <a:off x="152400" y="1295400"/>
            <a:ext cx="8710650" cy="17450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lvl="0" indent="-342900">
              <a:lnSpc>
                <a:spcPct val="120000"/>
              </a:lnSpc>
              <a:buSzPct val="100000"/>
              <a:buFont typeface="Arial"/>
              <a:buChar char="•"/>
              <a:defRPr>
                <a:solidFill>
                  <a:srgbClr val="000000"/>
                </a:solidFill>
              </a:defRPr>
            </a:pPr>
            <a:r>
              <a:rPr lang="en-US" dirty="0">
                <a:latin typeface="Arial"/>
                <a:ea typeface="Arial"/>
                <a:cs typeface="Arial"/>
                <a:sym typeface="Arial"/>
              </a:rPr>
              <a:t>NASA-SEO will lead the development of a </a:t>
            </a:r>
            <a:r>
              <a:rPr lang="en-US" b="1" dirty="0">
                <a:latin typeface="Arial"/>
                <a:ea typeface="Arial"/>
                <a:cs typeface="Arial"/>
                <a:sym typeface="Arial"/>
              </a:rPr>
              <a:t>data services prototype </a:t>
            </a:r>
            <a:r>
              <a:rPr lang="en-US" dirty="0">
                <a:latin typeface="Arial"/>
                <a:ea typeface="Arial"/>
                <a:cs typeface="Arial"/>
                <a:sym typeface="Arial"/>
              </a:rPr>
              <a:t>that is based on the </a:t>
            </a:r>
            <a:r>
              <a:rPr lang="en-US" b="1" dirty="0">
                <a:latin typeface="Arial"/>
                <a:ea typeface="Arial"/>
                <a:cs typeface="Arial"/>
                <a:sym typeface="Arial"/>
              </a:rPr>
              <a:t>Data Cube </a:t>
            </a:r>
            <a:r>
              <a:rPr lang="en-US" dirty="0">
                <a:latin typeface="Arial"/>
                <a:ea typeface="Arial"/>
                <a:cs typeface="Arial"/>
                <a:sym typeface="Arial"/>
              </a:rPr>
              <a:t>approach pioneered by Geoscience Australia and CSIRO.  </a:t>
            </a:r>
          </a:p>
          <a:p>
            <a:pPr marL="342900" lvl="0" indent="-342900">
              <a:lnSpc>
                <a:spcPct val="120000"/>
              </a:lnSpc>
              <a:buSzPct val="100000"/>
              <a:buFont typeface="Arial"/>
              <a:buChar char="•"/>
              <a:defRPr>
                <a:solidFill>
                  <a:srgbClr val="000000"/>
                </a:solidFill>
              </a:defRPr>
            </a:pPr>
            <a:r>
              <a:rPr lang="en-US" dirty="0">
                <a:latin typeface="Arial"/>
                <a:ea typeface="Arial"/>
                <a:cs typeface="Arial"/>
                <a:sym typeface="Arial"/>
              </a:rPr>
              <a:t>This Data Cube prototype will include a database of multiple temporal and spatial data layers and a user interface to allow data queries and analyses for the production of thematic country-level products.  </a:t>
            </a:r>
          </a:p>
        </p:txBody>
      </p:sp>
      <p:sp>
        <p:nvSpPr>
          <p:cNvPr id="5" name="Shape 3"/>
          <p:cNvSpPr/>
          <p:nvPr/>
        </p:nvSpPr>
        <p:spPr>
          <a:xfrm>
            <a:off x="2130871" y="190714"/>
            <a:ext cx="5260529" cy="553998"/>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US" sz="3600" b="1" dirty="0">
                <a:solidFill>
                  <a:srgbClr val="FFFFFF"/>
                </a:solidFill>
                <a:latin typeface="Proxima Nova Regular"/>
                <a:ea typeface="Proxima Nova Regular"/>
                <a:cs typeface="Proxima Nova Regular"/>
                <a:sym typeface="Proxima Nova Regular"/>
              </a:rPr>
              <a:t>Project Plan</a:t>
            </a:r>
            <a:endParaRPr sz="3600" b="1" dirty="0">
              <a:solidFill>
                <a:srgbClr val="FFFFFF"/>
              </a:solidFill>
              <a:latin typeface="Proxima Nova Regular"/>
              <a:ea typeface="Proxima Nova Regular"/>
              <a:cs typeface="Proxima Nova Regular"/>
              <a:sym typeface="Proxima Nova Regular"/>
            </a:endParaRPr>
          </a:p>
        </p:txBody>
      </p:sp>
      <p:sp>
        <p:nvSpPr>
          <p:cNvPr id="7" name="Shape 15"/>
          <p:cNvSpPr/>
          <p:nvPr/>
        </p:nvSpPr>
        <p:spPr>
          <a:xfrm>
            <a:off x="152400" y="3048000"/>
            <a:ext cx="6019800" cy="3074689"/>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marL="342900" lvl="0" indent="-342900">
              <a:lnSpc>
                <a:spcPct val="120000"/>
              </a:lnSpc>
              <a:buSzPct val="100000"/>
              <a:buFont typeface="Arial"/>
              <a:buChar char="•"/>
              <a:defRPr>
                <a:solidFill>
                  <a:srgbClr val="000000"/>
                </a:solidFill>
              </a:defRPr>
            </a:pPr>
            <a:r>
              <a:rPr lang="en-US" dirty="0">
                <a:latin typeface="Arial"/>
                <a:ea typeface="Arial"/>
                <a:cs typeface="Arial"/>
                <a:sym typeface="Arial"/>
              </a:rPr>
              <a:t>Constructed using a flexible and modular approach, the data services system will allow the latest in web-based API technology and processing tools, while considering low bandwidth constraints and the potential for future expansion. </a:t>
            </a:r>
          </a:p>
          <a:p>
            <a:pPr marL="342900" lvl="0" indent="-342900">
              <a:lnSpc>
                <a:spcPct val="120000"/>
              </a:lnSpc>
              <a:buSzPct val="100000"/>
              <a:buFont typeface="Arial"/>
              <a:buChar char="•"/>
              <a:defRPr>
                <a:solidFill>
                  <a:srgbClr val="000000"/>
                </a:solidFill>
              </a:defRPr>
            </a:pPr>
            <a:r>
              <a:rPr lang="en-US" dirty="0">
                <a:latin typeface="Arial"/>
                <a:ea typeface="Arial"/>
                <a:cs typeface="Arial"/>
                <a:sym typeface="Arial"/>
              </a:rPr>
              <a:t>The data services approach will include the capability for search, discovery, processing and analysis of data, production of user-defined products and associated training. </a:t>
            </a:r>
          </a:p>
        </p:txBody>
      </p:sp>
      <p:pic>
        <p:nvPicPr>
          <p:cNvPr id="3" name="Picture 2"/>
          <p:cNvPicPr>
            <a:picLocks noChangeAspect="1"/>
          </p:cNvPicPr>
          <p:nvPr/>
        </p:nvPicPr>
        <p:blipFill>
          <a:blip r:embed="rId2"/>
          <a:stretch>
            <a:fillRect/>
          </a:stretch>
        </p:blipFill>
        <p:spPr>
          <a:xfrm>
            <a:off x="6324600" y="3429000"/>
            <a:ext cx="2667000" cy="2667000"/>
          </a:xfrm>
          <a:prstGeom prst="rect">
            <a:avLst/>
          </a:prstGeom>
        </p:spPr>
      </p:pic>
    </p:spTree>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a:spLocks noGrp="1"/>
          </p:cNvSpPr>
          <p:nvPr>
            <p:ph type="sldNum" sz="quarter" idx="2"/>
          </p:nvPr>
        </p:nvSpPr>
        <p:spPr/>
        <p:txBody>
          <a:bodyPr/>
          <a:lstStyle>
            <a:lvl1pPr>
              <a:spcBef>
                <a:spcPts val="0"/>
              </a:spcBef>
            </a:lvl1pPr>
          </a:lstStyle>
          <a:p>
            <a:pPr lvl="0"/>
            <a:fld id="{86CB4B4D-7CA3-9044-876B-883B54F8677D}" type="slidenum">
              <a:rPr lang="en-US" smtClean="0"/>
              <a:pPr lvl="0"/>
              <a:t>4</a:t>
            </a:fld>
            <a:endParaRPr lang="en-US" dirty="0"/>
          </a:p>
        </p:txBody>
      </p:sp>
      <p:sp>
        <p:nvSpPr>
          <p:cNvPr id="5" name="Shape 3"/>
          <p:cNvSpPr/>
          <p:nvPr/>
        </p:nvSpPr>
        <p:spPr>
          <a:xfrm>
            <a:off x="2057401" y="304800"/>
            <a:ext cx="3733800" cy="553998"/>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US" sz="3600" b="1" dirty="0">
                <a:solidFill>
                  <a:srgbClr val="FFFFFF"/>
                </a:solidFill>
                <a:latin typeface="Proxima Nova Regular"/>
                <a:ea typeface="Proxima Nova Regular"/>
                <a:cs typeface="Proxima Nova Regular"/>
                <a:sym typeface="Proxima Nova Regular"/>
              </a:rPr>
              <a:t>Kenya Region</a:t>
            </a:r>
            <a:endParaRPr sz="3600" b="1" dirty="0">
              <a:solidFill>
                <a:srgbClr val="FFFFFF"/>
              </a:solidFill>
              <a:latin typeface="Proxima Nova Regular"/>
              <a:ea typeface="Proxima Nova Regular"/>
              <a:cs typeface="Proxima Nova Regular"/>
              <a:sym typeface="Proxima Nova Regular"/>
            </a:endParaRPr>
          </a:p>
        </p:txBody>
      </p:sp>
      <p:sp>
        <p:nvSpPr>
          <p:cNvPr id="7" name="Content Placeholder 2"/>
          <p:cNvSpPr txBox="1">
            <a:spLocks/>
          </p:cNvSpPr>
          <p:nvPr/>
        </p:nvSpPr>
        <p:spPr>
          <a:xfrm>
            <a:off x="94863" y="1262832"/>
            <a:ext cx="4934337" cy="5290368"/>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169863" indent="-169863">
              <a:buFont typeface="Wingdings" charset="0"/>
              <a:buChar char="§"/>
            </a:pPr>
            <a:r>
              <a:rPr lang="en-US" sz="2000" dirty="0">
                <a:solidFill>
                  <a:schemeClr val="tx1"/>
                </a:solidFill>
                <a:latin typeface="Calibri" charset="0"/>
                <a:ea typeface="ＭＳ Ｐゴシック" charset="0"/>
                <a:cs typeface="Calibri" charset="0"/>
              </a:rPr>
              <a:t>The Kenya area (within borders) is </a:t>
            </a:r>
            <a:br>
              <a:rPr lang="en-US" sz="2000" dirty="0">
                <a:solidFill>
                  <a:schemeClr val="tx1"/>
                </a:solidFill>
                <a:latin typeface="Calibri" charset="0"/>
                <a:ea typeface="ＭＳ Ｐゴシック" charset="0"/>
                <a:cs typeface="Calibri" charset="0"/>
              </a:rPr>
            </a:br>
            <a:r>
              <a:rPr lang="en-US" sz="2000" b="1" dirty="0">
                <a:solidFill>
                  <a:schemeClr val="tx1"/>
                </a:solidFill>
                <a:latin typeface="Calibri" charset="0"/>
                <a:ea typeface="ＭＳ Ｐゴシック" charset="0"/>
                <a:cs typeface="Calibri" charset="0"/>
              </a:rPr>
              <a:t>58 hectares</a:t>
            </a:r>
            <a:r>
              <a:rPr lang="en-US" sz="2000" dirty="0">
                <a:solidFill>
                  <a:schemeClr val="tx1"/>
                </a:solidFill>
                <a:latin typeface="Calibri" charset="0"/>
                <a:ea typeface="ＭＳ Ｐゴシック" charset="0"/>
                <a:cs typeface="Calibri" charset="0"/>
              </a:rPr>
              <a:t>.</a:t>
            </a:r>
          </a:p>
          <a:p>
            <a:pPr marL="169863" indent="-169863">
              <a:buFont typeface="Wingdings" charset="0"/>
              <a:buChar char="§"/>
            </a:pPr>
            <a:r>
              <a:rPr lang="en-US" sz="2000" dirty="0">
                <a:solidFill>
                  <a:schemeClr val="tx1"/>
                </a:solidFill>
                <a:latin typeface="Calibri" charset="0"/>
                <a:ea typeface="ＭＳ Ｐゴシック" charset="0"/>
                <a:cs typeface="Calibri" charset="0"/>
              </a:rPr>
              <a:t>The square bounding region for Kenya (rounded to whole numbers while keeping all Kenya borders within the region) is </a:t>
            </a:r>
            <a:br>
              <a:rPr lang="en-US" sz="2000" dirty="0">
                <a:solidFill>
                  <a:schemeClr val="tx1"/>
                </a:solidFill>
                <a:latin typeface="Calibri" charset="0"/>
                <a:ea typeface="ＭＳ Ｐゴシック" charset="0"/>
                <a:cs typeface="Calibri" charset="0"/>
              </a:rPr>
            </a:br>
            <a:r>
              <a:rPr lang="en-US" sz="2000" b="1" dirty="0">
                <a:solidFill>
                  <a:schemeClr val="tx1"/>
                </a:solidFill>
                <a:latin typeface="Calibri" charset="0"/>
                <a:ea typeface="ＭＳ Ｐゴシック" charset="0"/>
                <a:cs typeface="Calibri" charset="0"/>
              </a:rPr>
              <a:t>90 square degrees</a:t>
            </a:r>
            <a:r>
              <a:rPr lang="en-US" sz="2000" dirty="0">
                <a:solidFill>
                  <a:schemeClr val="tx1"/>
                </a:solidFill>
                <a:latin typeface="Calibri" charset="0"/>
                <a:ea typeface="ＭＳ Ｐゴシック" charset="0"/>
                <a:cs typeface="Calibri" charset="0"/>
              </a:rPr>
              <a:t>.</a:t>
            </a:r>
          </a:p>
          <a:p>
            <a:pPr marL="169863" indent="-169863">
              <a:buFont typeface="Wingdings" charset="0"/>
              <a:buChar char="§"/>
            </a:pPr>
            <a:r>
              <a:rPr lang="en-US" sz="2000" dirty="0">
                <a:solidFill>
                  <a:schemeClr val="tx1"/>
                </a:solidFill>
                <a:latin typeface="Calibri" charset="0"/>
                <a:ea typeface="ＭＳ Ｐゴシック" charset="0"/>
                <a:cs typeface="Calibri" charset="0"/>
              </a:rPr>
              <a:t>Latitude: 5-deg South to 5-deg North (10 degrees total range)</a:t>
            </a:r>
          </a:p>
          <a:p>
            <a:pPr marL="169863" indent="-169863">
              <a:buFont typeface="Wingdings" charset="0"/>
              <a:buChar char="§"/>
            </a:pPr>
            <a:r>
              <a:rPr lang="en-US" sz="2000" dirty="0">
                <a:solidFill>
                  <a:schemeClr val="tx1"/>
                </a:solidFill>
                <a:latin typeface="Calibri" charset="0"/>
                <a:ea typeface="ＭＳ Ｐゴシック" charset="0"/>
                <a:cs typeface="Calibri" charset="0"/>
              </a:rPr>
              <a:t>Longitude: 33-deg East to 42-deg East (9 degrees total range)</a:t>
            </a:r>
          </a:p>
          <a:p>
            <a:pPr marL="169863" indent="-169863">
              <a:buFont typeface="Wingdings" charset="0"/>
              <a:buChar char="§"/>
            </a:pPr>
            <a:r>
              <a:rPr lang="en-US" sz="2000" dirty="0">
                <a:solidFill>
                  <a:schemeClr val="tx1"/>
                </a:solidFill>
                <a:latin typeface="Calibri" charset="0"/>
                <a:ea typeface="ＭＳ Ｐゴシック" charset="0"/>
                <a:cs typeface="Calibri" charset="0"/>
              </a:rPr>
              <a:t>Using a similar Australian Data Cube grid spacing (0.00025 deg, ~27.78 m), there will be </a:t>
            </a:r>
            <a:r>
              <a:rPr lang="en-US" sz="2000" b="1" dirty="0">
                <a:solidFill>
                  <a:schemeClr val="tx1"/>
                </a:solidFill>
                <a:latin typeface="Calibri" charset="0"/>
                <a:ea typeface="ＭＳ Ｐゴシック" charset="0"/>
                <a:cs typeface="Calibri" charset="0"/>
              </a:rPr>
              <a:t>~1.44 Billion Pixels</a:t>
            </a:r>
          </a:p>
          <a:p>
            <a:pPr marL="169863" indent="-169863">
              <a:buFont typeface="Wingdings" charset="0"/>
              <a:buChar char="§"/>
            </a:pPr>
            <a:r>
              <a:rPr lang="en-US" sz="2000" dirty="0">
                <a:solidFill>
                  <a:schemeClr val="tx1"/>
                </a:solidFill>
                <a:latin typeface="Calibri" charset="0"/>
                <a:ea typeface="ＭＳ Ｐゴシック" charset="0"/>
                <a:cs typeface="Calibri" charset="0"/>
              </a:rPr>
              <a:t>Landsat Scenes: </a:t>
            </a:r>
            <a:r>
              <a:rPr lang="en-US" sz="2000" b="1" dirty="0">
                <a:solidFill>
                  <a:schemeClr val="tx1"/>
                </a:solidFill>
                <a:latin typeface="Calibri" charset="0"/>
                <a:ea typeface="ＭＳ Ｐゴシック" charset="0"/>
                <a:cs typeface="Calibri" charset="0"/>
              </a:rPr>
              <a:t>33</a:t>
            </a:r>
            <a:br>
              <a:rPr lang="en-US" sz="2000" b="1" dirty="0">
                <a:solidFill>
                  <a:schemeClr val="tx1"/>
                </a:solidFill>
                <a:latin typeface="Calibri" charset="0"/>
                <a:ea typeface="ＭＳ Ｐゴシック" charset="0"/>
                <a:cs typeface="Calibri" charset="0"/>
              </a:rPr>
            </a:br>
            <a:r>
              <a:rPr lang="en-US" sz="2000" dirty="0">
                <a:solidFill>
                  <a:schemeClr val="tx1"/>
                </a:solidFill>
                <a:latin typeface="Calibri" charset="0"/>
                <a:ea typeface="ＭＳ Ｐゴシック" charset="0"/>
                <a:cs typeface="Calibri" charset="0"/>
              </a:rPr>
              <a:t>Landsat Scene Area: </a:t>
            </a:r>
            <a:r>
              <a:rPr lang="en-US" sz="2000" b="1" dirty="0">
                <a:solidFill>
                  <a:schemeClr val="tx1"/>
                </a:solidFill>
                <a:latin typeface="Calibri" charset="0"/>
                <a:ea typeface="ＭＳ Ｐゴシック" charset="0"/>
                <a:cs typeface="Calibri" charset="0"/>
              </a:rPr>
              <a:t>104 hectares</a:t>
            </a:r>
            <a:br>
              <a:rPr lang="en-US" sz="2000" b="1" dirty="0">
                <a:solidFill>
                  <a:schemeClr val="tx1"/>
                </a:solidFill>
                <a:latin typeface="Calibri" charset="0"/>
                <a:ea typeface="ＭＳ Ｐゴシック" charset="0"/>
                <a:cs typeface="Calibri" charset="0"/>
              </a:rPr>
            </a:br>
            <a:r>
              <a:rPr lang="en-US" sz="2000" dirty="0">
                <a:solidFill>
                  <a:srgbClr val="FF0000"/>
                </a:solidFill>
                <a:latin typeface="Calibri" charset="0"/>
                <a:ea typeface="ＭＳ Ｐゴシック" charset="0"/>
                <a:cs typeface="Calibri" charset="0"/>
              </a:rPr>
              <a:t>Since 1999, over </a:t>
            </a:r>
            <a:r>
              <a:rPr lang="en-US" sz="2000" b="1" dirty="0">
                <a:solidFill>
                  <a:srgbClr val="FF0000"/>
                </a:solidFill>
                <a:latin typeface="Calibri" charset="0"/>
                <a:ea typeface="ＭＳ Ｐゴシック" charset="0"/>
                <a:cs typeface="Calibri" charset="0"/>
              </a:rPr>
              <a:t>6300 scenes ... 1.15TB</a:t>
            </a:r>
          </a:p>
        </p:txBody>
      </p:sp>
      <p:pic>
        <p:nvPicPr>
          <p:cNvPr id="12" name="Picture 1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219200"/>
            <a:ext cx="2971800" cy="2971800"/>
          </a:xfrm>
          <a:prstGeom prst="rect">
            <a:avLst/>
          </a:prstGeom>
          <a:noFill/>
          <a:ln>
            <a:noFill/>
          </a:ln>
          <a:extLst>
            <a:ext uri="{FAA26D3D-D897-4be2-8F04-BA451C77F1D7}">
              <ma14:placeholderFlag xmlns:ma14="http://schemas.microsoft.com/office/mac/drawingml/2011/main"/>
            </a:ext>
          </a:extLst>
        </p:spPr>
      </p:pic>
      <p:pic>
        <p:nvPicPr>
          <p:cNvPr id="15" name="Picture 14"/>
          <p:cNvPicPr/>
          <p:nvPr/>
        </p:nvPicPr>
        <p:blipFill>
          <a:blip r:embed="rId3">
            <a:extLst>
              <a:ext uri="{28A0092B-C50C-407E-A947-70E740481C1C}">
                <a14:useLocalDpi xmlns:a14="http://schemas.microsoft.com/office/drawing/2010/main" val="0"/>
              </a:ext>
            </a:extLst>
          </a:blip>
          <a:srcRect/>
          <a:stretch>
            <a:fillRect/>
          </a:stretch>
        </p:blipFill>
        <p:spPr bwMode="auto">
          <a:xfrm>
            <a:off x="6155690" y="3886200"/>
            <a:ext cx="2683510" cy="2679065"/>
          </a:xfrm>
          <a:prstGeom prst="rect">
            <a:avLst/>
          </a:prstGeom>
          <a:noFill/>
          <a:ln>
            <a:noFill/>
          </a:ln>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2770366559"/>
      </p:ext>
    </p:extLst>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a:spLocks noGrp="1"/>
          </p:cNvSpPr>
          <p:nvPr>
            <p:ph type="sldNum" sz="quarter" idx="2"/>
          </p:nvPr>
        </p:nvSpPr>
        <p:spPr/>
        <p:txBody>
          <a:bodyPr/>
          <a:lstStyle>
            <a:lvl1pPr>
              <a:spcBef>
                <a:spcPts val="0"/>
              </a:spcBef>
            </a:lvl1pPr>
          </a:lstStyle>
          <a:p>
            <a:pPr lvl="0"/>
            <a:fld id="{86CB4B4D-7CA3-9044-876B-883B54F8677D}" type="slidenum">
              <a:rPr lang="en-US" smtClean="0"/>
              <a:pPr lvl="0"/>
              <a:t>5</a:t>
            </a:fld>
            <a:endParaRPr lang="en-US" dirty="0"/>
          </a:p>
        </p:txBody>
      </p:sp>
      <p:sp>
        <p:nvSpPr>
          <p:cNvPr id="5" name="Shape 3"/>
          <p:cNvSpPr/>
          <p:nvPr/>
        </p:nvSpPr>
        <p:spPr>
          <a:xfrm>
            <a:off x="2057400" y="304800"/>
            <a:ext cx="5333999" cy="553998"/>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US" sz="3600" b="1" dirty="0">
                <a:solidFill>
                  <a:srgbClr val="FFFFFF"/>
                </a:solidFill>
                <a:latin typeface="Proxima Nova Regular"/>
                <a:ea typeface="Proxima Nova Regular"/>
                <a:cs typeface="Proxima Nova Regular"/>
                <a:sym typeface="Proxima Nova Regular"/>
              </a:rPr>
              <a:t>Landsat Data Layers</a:t>
            </a:r>
            <a:endParaRPr sz="3600" b="1" dirty="0">
              <a:solidFill>
                <a:srgbClr val="FFFFFF"/>
              </a:solidFill>
              <a:latin typeface="Proxima Nova Regular"/>
              <a:ea typeface="Proxima Nova Regular"/>
              <a:cs typeface="Proxima Nova Regular"/>
              <a:sym typeface="Proxima Nova Regular"/>
            </a:endParaRPr>
          </a:p>
        </p:txBody>
      </p:sp>
      <p:sp>
        <p:nvSpPr>
          <p:cNvPr id="7" name="Content Placeholder 2"/>
          <p:cNvSpPr txBox="1">
            <a:spLocks/>
          </p:cNvSpPr>
          <p:nvPr/>
        </p:nvSpPr>
        <p:spPr>
          <a:xfrm>
            <a:off x="94863" y="1293813"/>
            <a:ext cx="5543937" cy="5259387"/>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169863" indent="-169863">
              <a:buFont typeface="Wingdings" charset="0"/>
              <a:buChar char="§"/>
            </a:pPr>
            <a:r>
              <a:rPr lang="en-US" sz="2000" dirty="0">
                <a:solidFill>
                  <a:schemeClr val="tx1"/>
                </a:solidFill>
                <a:latin typeface="Calibri" charset="0"/>
                <a:ea typeface="ＭＳ Ｐゴシック" charset="0"/>
                <a:cs typeface="Calibri" charset="0"/>
              </a:rPr>
              <a:t>Landsat-7 ETM+ (mid-1999 through present) Climate Data Record (CDR) Surface Reflectance (SR) products. </a:t>
            </a:r>
          </a:p>
          <a:p>
            <a:pPr marL="169863" indent="-169863">
              <a:buFont typeface="Wingdings" charset="0"/>
              <a:buChar char="§"/>
            </a:pPr>
            <a:r>
              <a:rPr lang="en-US" sz="2000" dirty="0">
                <a:solidFill>
                  <a:schemeClr val="tx1"/>
                </a:solidFill>
                <a:latin typeface="Calibri" charset="0"/>
                <a:ea typeface="ＭＳ Ｐゴシック" charset="0"/>
                <a:cs typeface="Calibri" charset="0"/>
              </a:rPr>
              <a:t>Data Layers:</a:t>
            </a:r>
          </a:p>
          <a:p>
            <a:pPr marL="461963" lvl="1" indent="-288925">
              <a:buSzPct val="80000"/>
              <a:buFont typeface="Courier New"/>
              <a:buChar char="o"/>
            </a:pPr>
            <a:r>
              <a:rPr lang="en-US" sz="2000" dirty="0">
                <a:solidFill>
                  <a:schemeClr val="tx1"/>
                </a:solidFill>
                <a:latin typeface="Calibri" charset="0"/>
                <a:ea typeface="ＭＳ Ｐゴシック" charset="0"/>
                <a:cs typeface="Calibri" charset="0"/>
              </a:rPr>
              <a:t>Metadata (Mission, Instrument, </a:t>
            </a:r>
            <a:br>
              <a:rPr lang="en-US" sz="2000" dirty="0">
                <a:solidFill>
                  <a:schemeClr val="tx1"/>
                </a:solidFill>
                <a:latin typeface="Calibri" charset="0"/>
                <a:ea typeface="ＭＳ Ｐゴシック" charset="0"/>
                <a:cs typeface="Calibri" charset="0"/>
              </a:rPr>
            </a:br>
            <a:r>
              <a:rPr lang="en-US" sz="2000" dirty="0">
                <a:solidFill>
                  <a:schemeClr val="tx1"/>
                </a:solidFill>
                <a:latin typeface="Calibri" charset="0"/>
                <a:ea typeface="ＭＳ Ｐゴシック" charset="0"/>
                <a:cs typeface="Calibri" charset="0"/>
              </a:rPr>
              <a:t>Acquisition Date, Pixel coordinates)</a:t>
            </a:r>
          </a:p>
          <a:p>
            <a:pPr marL="461963" lvl="1" indent="-288925">
              <a:buSzPct val="80000"/>
              <a:buFont typeface="Courier New"/>
              <a:buChar char="o"/>
            </a:pPr>
            <a:r>
              <a:rPr lang="en-US" sz="2000" dirty="0">
                <a:solidFill>
                  <a:schemeClr val="tx1"/>
                </a:solidFill>
                <a:latin typeface="Calibri" charset="0"/>
                <a:ea typeface="ＭＳ Ｐゴシック" charset="0"/>
                <a:cs typeface="Calibri" charset="0"/>
              </a:rPr>
              <a:t>Surface Reflectance – Bands 1 to 5, and 7</a:t>
            </a:r>
          </a:p>
          <a:p>
            <a:pPr marL="461963" lvl="1" indent="-288925">
              <a:buSzPct val="80000"/>
              <a:buFont typeface="Courier New"/>
              <a:buChar char="o"/>
            </a:pPr>
            <a:r>
              <a:rPr lang="en-US" sz="2000" dirty="0">
                <a:solidFill>
                  <a:schemeClr val="tx1"/>
                </a:solidFill>
                <a:latin typeface="Calibri" charset="0"/>
                <a:ea typeface="ＭＳ Ｐゴシック" charset="0"/>
                <a:cs typeface="Calibri" charset="0"/>
              </a:rPr>
              <a:t>Brightness Temperature – Band 6 </a:t>
            </a:r>
          </a:p>
          <a:p>
            <a:pPr marL="461963" lvl="1" indent="-288925">
              <a:buSzPct val="80000"/>
              <a:buFont typeface="Courier New"/>
              <a:buChar char="o"/>
            </a:pPr>
            <a:r>
              <a:rPr lang="en-US" sz="2000" dirty="0">
                <a:solidFill>
                  <a:schemeClr val="tx1"/>
                </a:solidFill>
                <a:latin typeface="Calibri" charset="0"/>
                <a:ea typeface="ＭＳ Ｐゴシック" charset="0"/>
                <a:cs typeface="Calibri" charset="0"/>
              </a:rPr>
              <a:t>Cloud Mask (CFMask: 0=clear, 1=water, 2=shadow, 3=snow, 4=cloud)</a:t>
            </a:r>
          </a:p>
          <a:p>
            <a:pPr marL="461963" lvl="1" indent="-288925">
              <a:buSzPct val="80000"/>
              <a:buFont typeface="Courier New"/>
              <a:buChar char="o"/>
            </a:pPr>
            <a:r>
              <a:rPr lang="en-US" sz="2000" dirty="0">
                <a:solidFill>
                  <a:schemeClr val="tx1"/>
                </a:solidFill>
                <a:latin typeface="Calibri" charset="0"/>
                <a:ea typeface="ＭＳ Ｐゴシック" charset="0"/>
                <a:cs typeface="Calibri" charset="0"/>
              </a:rPr>
              <a:t>Spectral Indices: NDVI, EVI</a:t>
            </a:r>
          </a:p>
          <a:p>
            <a:pPr marL="173038" indent="-173038">
              <a:buFont typeface="Wingdings" charset="2"/>
              <a:buChar char="§"/>
            </a:pPr>
            <a:r>
              <a:rPr lang="en-US" sz="2000" dirty="0">
                <a:solidFill>
                  <a:schemeClr val="tx1"/>
                </a:solidFill>
                <a:latin typeface="Calibri" charset="0"/>
                <a:ea typeface="ＭＳ Ｐゴシック" charset="0"/>
                <a:cs typeface="Calibri" charset="0"/>
              </a:rPr>
              <a:t>All pixels will be used. Clouds can be screened using CFMask information.</a:t>
            </a:r>
          </a:p>
        </p:txBody>
      </p:sp>
      <p:pic>
        <p:nvPicPr>
          <p:cNvPr id="2" name="Picture 1"/>
          <p:cNvPicPr>
            <a:picLocks noChangeAspect="1"/>
          </p:cNvPicPr>
          <p:nvPr/>
        </p:nvPicPr>
        <p:blipFill>
          <a:blip r:embed="rId2"/>
          <a:stretch>
            <a:fillRect/>
          </a:stretch>
        </p:blipFill>
        <p:spPr>
          <a:xfrm>
            <a:off x="5791200" y="1447800"/>
            <a:ext cx="3124200" cy="4216816"/>
          </a:xfrm>
          <a:prstGeom prst="rect">
            <a:avLst/>
          </a:prstGeom>
        </p:spPr>
      </p:pic>
      <p:sp>
        <p:nvSpPr>
          <p:cNvPr id="3" name="TextBox 2"/>
          <p:cNvSpPr txBox="1"/>
          <p:nvPr/>
        </p:nvSpPr>
        <p:spPr>
          <a:xfrm>
            <a:off x="5653639" y="5791200"/>
            <a:ext cx="2145026"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2569"/>
                </a:solidFill>
                <a:effectLst/>
                <a:uFillTx/>
              </a:rPr>
              <a:t>Example SR</a:t>
            </a:r>
            <a:r>
              <a:rPr kumimoji="0" lang="en-US" sz="1800" b="0" i="0" u="none" strike="noStrike" cap="none" spc="0" normalizeH="0" dirty="0">
                <a:ln>
                  <a:noFill/>
                </a:ln>
                <a:solidFill>
                  <a:srgbClr val="002569"/>
                </a:solidFill>
                <a:effectLst/>
                <a:uFillTx/>
              </a:rPr>
              <a:t> Image</a:t>
            </a:r>
            <a:endParaRPr kumimoji="0" lang="en-US"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2546626342"/>
      </p:ext>
    </p:extLst>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a:spLocks noGrp="1"/>
          </p:cNvSpPr>
          <p:nvPr>
            <p:ph type="sldNum" sz="quarter" idx="2"/>
          </p:nvPr>
        </p:nvSpPr>
        <p:spPr/>
        <p:txBody>
          <a:bodyPr/>
          <a:lstStyle>
            <a:lvl1pPr>
              <a:spcBef>
                <a:spcPts val="0"/>
              </a:spcBef>
            </a:lvl1pPr>
          </a:lstStyle>
          <a:p>
            <a:pPr lvl="0"/>
            <a:fld id="{86CB4B4D-7CA3-9044-876B-883B54F8677D}" type="slidenum">
              <a:rPr lang="en-US" smtClean="0"/>
              <a:pPr lvl="0"/>
              <a:t>6</a:t>
            </a:fld>
            <a:endParaRPr lang="en-US" dirty="0"/>
          </a:p>
        </p:txBody>
      </p:sp>
      <p:sp>
        <p:nvSpPr>
          <p:cNvPr id="5" name="Shape 3"/>
          <p:cNvSpPr/>
          <p:nvPr/>
        </p:nvSpPr>
        <p:spPr>
          <a:xfrm>
            <a:off x="2057400" y="304800"/>
            <a:ext cx="5333999" cy="553998"/>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US" sz="3600" b="1" dirty="0">
                <a:solidFill>
                  <a:srgbClr val="FFFFFF"/>
                </a:solidFill>
                <a:latin typeface="Proxima Nova Regular"/>
                <a:ea typeface="Proxima Nova Regular"/>
                <a:cs typeface="Proxima Nova Regular"/>
                <a:sym typeface="Proxima Nova Regular"/>
              </a:rPr>
              <a:t>SRTM Data Layer</a:t>
            </a:r>
            <a:endParaRPr sz="3600" b="1" dirty="0">
              <a:solidFill>
                <a:srgbClr val="FFFFFF"/>
              </a:solidFill>
              <a:latin typeface="Proxima Nova Regular"/>
              <a:ea typeface="Proxima Nova Regular"/>
              <a:cs typeface="Proxima Nova Regular"/>
              <a:sym typeface="Proxima Nova Regular"/>
            </a:endParaRPr>
          </a:p>
        </p:txBody>
      </p:sp>
      <p:sp>
        <p:nvSpPr>
          <p:cNvPr id="7" name="Content Placeholder 2"/>
          <p:cNvSpPr txBox="1">
            <a:spLocks/>
          </p:cNvSpPr>
          <p:nvPr/>
        </p:nvSpPr>
        <p:spPr>
          <a:xfrm>
            <a:off x="94863" y="1339032"/>
            <a:ext cx="4934337" cy="5259387"/>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169863" indent="-169863">
              <a:buFont typeface="Wingdings" charset="0"/>
              <a:buChar char="§"/>
            </a:pPr>
            <a:r>
              <a:rPr lang="en-US" sz="2000" dirty="0">
                <a:solidFill>
                  <a:schemeClr val="tx1"/>
                </a:solidFill>
                <a:latin typeface="Calibri" charset="0"/>
                <a:ea typeface="ＭＳ Ｐゴシック" charset="0"/>
                <a:cs typeface="Calibri" charset="0"/>
              </a:rPr>
              <a:t>The Shuttle Radar Topography Mission (SRTM) was flown aboard the space shuttle Endeavour February 11-22, 2000. </a:t>
            </a:r>
          </a:p>
          <a:p>
            <a:pPr marL="169863" indent="-169863">
              <a:buFont typeface="Wingdings" charset="0"/>
              <a:buChar char="§"/>
            </a:pPr>
            <a:r>
              <a:rPr lang="en-US" sz="2000" dirty="0">
                <a:solidFill>
                  <a:schemeClr val="tx1"/>
                </a:solidFill>
                <a:latin typeface="Calibri" charset="0"/>
                <a:ea typeface="ＭＳ Ｐゴシック" charset="0"/>
                <a:cs typeface="Calibri" charset="0"/>
              </a:rPr>
              <a:t>On September 23, 2014, the U.S. announced a release of the 1-arcsecond </a:t>
            </a:r>
            <a:br>
              <a:rPr lang="en-US" sz="2000" dirty="0">
                <a:solidFill>
                  <a:schemeClr val="tx1"/>
                </a:solidFill>
                <a:latin typeface="Calibri" charset="0"/>
                <a:ea typeface="ＭＳ Ｐゴシック" charset="0"/>
                <a:cs typeface="Calibri" charset="0"/>
              </a:rPr>
            </a:br>
            <a:r>
              <a:rPr lang="en-US" sz="2000" dirty="0">
                <a:solidFill>
                  <a:schemeClr val="tx1"/>
                </a:solidFill>
                <a:latin typeface="Calibri" charset="0"/>
                <a:ea typeface="ＭＳ Ｐゴシック" charset="0"/>
                <a:cs typeface="Calibri" charset="0"/>
              </a:rPr>
              <a:t>(30 meter resolution) global dataset.  Africa was the first region for this release, so data is available over Kenya. </a:t>
            </a:r>
          </a:p>
          <a:p>
            <a:pPr marL="169863" indent="-169863">
              <a:buFont typeface="Wingdings" charset="0"/>
              <a:buChar char="§"/>
            </a:pPr>
            <a:r>
              <a:rPr lang="en-US" sz="2000" dirty="0">
                <a:solidFill>
                  <a:schemeClr val="tx1"/>
                </a:solidFill>
                <a:latin typeface="Calibri" charset="0"/>
                <a:ea typeface="ＭＳ Ｐゴシック" charset="0"/>
                <a:cs typeface="Calibri" charset="0"/>
              </a:rPr>
              <a:t>Files are GeoTIFF, 1-arcsecond (30-meter) resolution.  Each file contains data for 1 square degree, based on whole number latitude-longitude spacing.</a:t>
            </a:r>
          </a:p>
          <a:p>
            <a:pPr marL="169863" indent="-169863">
              <a:buFont typeface="Wingdings" charset="0"/>
              <a:buChar char="§"/>
            </a:pPr>
            <a:r>
              <a:rPr lang="en-US" sz="2000" dirty="0">
                <a:solidFill>
                  <a:schemeClr val="tx1"/>
                </a:solidFill>
                <a:latin typeface="Calibri" charset="0"/>
                <a:ea typeface="ＭＳ Ｐゴシック" charset="0"/>
                <a:cs typeface="Calibri" charset="0"/>
              </a:rPr>
              <a:t>The estimated total number of datasets is 90 (one per square degree).  The total storage space is estimated at  90 * 26MB each = 2.34GB.</a:t>
            </a:r>
          </a:p>
          <a:p>
            <a:pPr marL="169863" indent="-169863">
              <a:buFont typeface="Wingdings" charset="0"/>
              <a:buChar char="§"/>
            </a:pPr>
            <a:endParaRPr lang="en-US" sz="2000" dirty="0">
              <a:solidFill>
                <a:schemeClr val="tx1"/>
              </a:solidFill>
              <a:latin typeface="Calibri" charset="0"/>
              <a:ea typeface="ＭＳ Ｐゴシック" charset="0"/>
              <a:cs typeface="Calibri" charset="0"/>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5181600" y="1447800"/>
            <a:ext cx="3505200" cy="3505200"/>
          </a:xfrm>
          <a:prstGeom prst="rect">
            <a:avLst/>
          </a:prstGeom>
        </p:spPr>
      </p:pic>
      <p:sp>
        <p:nvSpPr>
          <p:cNvPr id="3" name="TextBox 2"/>
          <p:cNvSpPr txBox="1"/>
          <p:nvPr/>
        </p:nvSpPr>
        <p:spPr>
          <a:xfrm>
            <a:off x="5334000" y="5105400"/>
            <a:ext cx="3248468"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2569"/>
                </a:solidFill>
                <a:effectLst/>
                <a:uFillTx/>
              </a:rPr>
              <a:t>Southwest border of Kenya</a:t>
            </a:r>
          </a:p>
          <a:p>
            <a:pPr algn="l" rtl="0" latinLnBrk="1" hangingPunct="0"/>
            <a:r>
              <a:rPr lang="en-US" dirty="0"/>
              <a:t>Mount Kilimanjaro on lower left</a:t>
            </a:r>
          </a:p>
        </p:txBody>
      </p:sp>
    </p:spTree>
    <p:extLst>
      <p:ext uri="{BB962C8B-B14F-4D97-AF65-F5344CB8AC3E}">
        <p14:creationId xmlns:p14="http://schemas.microsoft.com/office/powerpoint/2010/main" val="685049900"/>
      </p:ext>
    </p:extLst>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a:spLocks noGrp="1"/>
          </p:cNvSpPr>
          <p:nvPr>
            <p:ph type="sldNum" sz="quarter" idx="2"/>
          </p:nvPr>
        </p:nvSpPr>
        <p:spPr/>
        <p:txBody>
          <a:bodyPr/>
          <a:lstStyle>
            <a:lvl1pPr>
              <a:spcBef>
                <a:spcPts val="0"/>
              </a:spcBef>
            </a:lvl1pPr>
          </a:lstStyle>
          <a:p>
            <a:pPr lvl="0"/>
            <a:fld id="{86CB4B4D-7CA3-9044-876B-883B54F8677D}" type="slidenum">
              <a:rPr lang="en-US" smtClean="0"/>
              <a:pPr lvl="0"/>
              <a:t>7</a:t>
            </a:fld>
            <a:endParaRPr lang="en-US" dirty="0"/>
          </a:p>
        </p:txBody>
      </p:sp>
      <p:sp>
        <p:nvSpPr>
          <p:cNvPr id="15" name="Shape 15"/>
          <p:cNvSpPr/>
          <p:nvPr/>
        </p:nvSpPr>
        <p:spPr>
          <a:xfrm>
            <a:off x="228600" y="1371600"/>
            <a:ext cx="5562600" cy="5262979"/>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marL="285750" lvl="0" indent="-285750">
              <a:buSzPct val="100000"/>
              <a:buFont typeface="Arial"/>
              <a:buChar char="•"/>
              <a:defRPr>
                <a:solidFill>
                  <a:srgbClr val="000000"/>
                </a:solidFill>
              </a:defRPr>
            </a:pPr>
            <a:r>
              <a:rPr lang="en-US" sz="2400" b="1" dirty="0">
                <a:solidFill>
                  <a:schemeClr val="tx1"/>
                </a:solidFill>
                <a:latin typeface="Calibri" charset="0"/>
                <a:ea typeface="ＭＳ Ｐゴシック" charset="0"/>
                <a:cs typeface="Calibri" charset="0"/>
                <a:sym typeface="Arial"/>
              </a:rPr>
              <a:t>Landsat-8 </a:t>
            </a:r>
            <a:r>
              <a:rPr lang="en-US" sz="2400" dirty="0">
                <a:solidFill>
                  <a:schemeClr val="tx1"/>
                </a:solidFill>
                <a:latin typeface="Calibri" charset="0"/>
                <a:ea typeface="ＭＳ Ｐゴシック" charset="0"/>
                <a:cs typeface="Calibri" charset="0"/>
                <a:sym typeface="Arial"/>
              </a:rPr>
              <a:t>... Surface Reflectance products back online within a few months.</a:t>
            </a:r>
          </a:p>
          <a:p>
            <a:pPr marL="285750" lvl="0" indent="-285750">
              <a:buSzPct val="100000"/>
              <a:buFont typeface="Arial"/>
              <a:buChar char="•"/>
              <a:defRPr>
                <a:solidFill>
                  <a:srgbClr val="000000"/>
                </a:solidFill>
              </a:defRPr>
            </a:pPr>
            <a:r>
              <a:rPr lang="en-US" sz="2400" b="1" dirty="0">
                <a:solidFill>
                  <a:schemeClr val="tx1"/>
                </a:solidFill>
                <a:latin typeface="Calibri" charset="0"/>
                <a:ea typeface="ＭＳ Ｐゴシック" charset="0"/>
                <a:cs typeface="Calibri" charset="0"/>
                <a:sym typeface="Arial"/>
              </a:rPr>
              <a:t>MODIS</a:t>
            </a:r>
            <a:r>
              <a:rPr lang="en-US" sz="2400" dirty="0">
                <a:solidFill>
                  <a:schemeClr val="tx1"/>
                </a:solidFill>
                <a:latin typeface="Calibri" charset="0"/>
                <a:ea typeface="ＭＳ Ｐゴシック" charset="0"/>
                <a:cs typeface="Calibri" charset="0"/>
                <a:sym typeface="Arial"/>
              </a:rPr>
              <a:t> ... Early Warning and Change Detection</a:t>
            </a:r>
          </a:p>
          <a:p>
            <a:pPr marL="285750" indent="-285750">
              <a:buSzPct val="100000"/>
              <a:buFont typeface="Arial"/>
              <a:buChar char="•"/>
              <a:defRPr>
                <a:solidFill>
                  <a:srgbClr val="000000"/>
                </a:solidFill>
              </a:defRPr>
            </a:pPr>
            <a:r>
              <a:rPr lang="en-US" sz="2400" b="1" dirty="0">
                <a:solidFill>
                  <a:schemeClr val="tx1"/>
                </a:solidFill>
                <a:latin typeface="Calibri" charset="0"/>
                <a:ea typeface="ＭＳ Ｐゴシック" charset="0"/>
                <a:cs typeface="Calibri" charset="0"/>
                <a:sym typeface="Arial"/>
              </a:rPr>
              <a:t>Sentinel-2A </a:t>
            </a:r>
            <a:r>
              <a:rPr lang="en-US" sz="2400" dirty="0">
                <a:solidFill>
                  <a:schemeClr val="tx1"/>
                </a:solidFill>
                <a:latin typeface="Calibri" charset="0"/>
                <a:ea typeface="ＭＳ Ｐゴシック" charset="0"/>
                <a:cs typeface="Calibri" charset="0"/>
                <a:sym typeface="Arial"/>
              </a:rPr>
              <a:t>to complement Landsat for improved mid-resolution sampling.</a:t>
            </a:r>
          </a:p>
          <a:p>
            <a:pPr marL="285750" lvl="0" indent="-285750">
              <a:buSzPct val="100000"/>
              <a:buFont typeface="Arial"/>
              <a:buChar char="•"/>
              <a:defRPr>
                <a:solidFill>
                  <a:srgbClr val="000000"/>
                </a:solidFill>
              </a:defRPr>
            </a:pPr>
            <a:r>
              <a:rPr lang="en-US" sz="2400" dirty="0">
                <a:solidFill>
                  <a:schemeClr val="tx1"/>
                </a:solidFill>
                <a:latin typeface="Calibri" charset="0"/>
                <a:ea typeface="ＭＳ Ｐゴシック" charset="0"/>
                <a:cs typeface="Calibri" charset="0"/>
                <a:sym typeface="Arial"/>
              </a:rPr>
              <a:t>L-Band Radar (</a:t>
            </a:r>
            <a:r>
              <a:rPr lang="en-US" sz="2400" b="1" dirty="0">
                <a:solidFill>
                  <a:schemeClr val="tx1"/>
                </a:solidFill>
                <a:latin typeface="Calibri" charset="0"/>
                <a:ea typeface="ＭＳ Ｐゴシック" charset="0"/>
                <a:cs typeface="Calibri" charset="0"/>
                <a:sym typeface="Arial"/>
              </a:rPr>
              <a:t>SAOCOM</a:t>
            </a:r>
            <a:r>
              <a:rPr lang="en-US" sz="2400" dirty="0">
                <a:solidFill>
                  <a:schemeClr val="tx1"/>
                </a:solidFill>
                <a:latin typeface="Calibri" charset="0"/>
                <a:ea typeface="ＭＳ Ｐゴシック" charset="0"/>
                <a:cs typeface="Calibri" charset="0"/>
                <a:sym typeface="Arial"/>
              </a:rPr>
              <a:t> and/or </a:t>
            </a:r>
            <a:r>
              <a:rPr lang="en-US" sz="2400" b="1" dirty="0">
                <a:solidFill>
                  <a:schemeClr val="tx1"/>
                </a:solidFill>
                <a:latin typeface="Calibri" charset="0"/>
                <a:ea typeface="ＭＳ Ｐゴシック" charset="0"/>
                <a:cs typeface="Calibri" charset="0"/>
                <a:sym typeface="Arial"/>
              </a:rPr>
              <a:t>ALOS-2</a:t>
            </a:r>
            <a:r>
              <a:rPr lang="en-US" sz="2400" dirty="0">
                <a:solidFill>
                  <a:schemeClr val="tx1"/>
                </a:solidFill>
                <a:latin typeface="Calibri" charset="0"/>
                <a:ea typeface="ＭＳ Ｐゴシック" charset="0"/>
                <a:cs typeface="Calibri" charset="0"/>
                <a:sym typeface="Arial"/>
              </a:rPr>
              <a:t>) for forest / non-forest stratification</a:t>
            </a:r>
          </a:p>
          <a:p>
            <a:pPr marL="285750" lvl="0" indent="-285750">
              <a:buSzPct val="100000"/>
              <a:buFont typeface="Arial"/>
              <a:buChar char="•"/>
              <a:defRPr>
                <a:solidFill>
                  <a:srgbClr val="000000"/>
                </a:solidFill>
              </a:defRPr>
            </a:pPr>
            <a:r>
              <a:rPr lang="en-US" sz="2400" dirty="0">
                <a:solidFill>
                  <a:schemeClr val="tx1"/>
                </a:solidFill>
                <a:latin typeface="Calibri" charset="0"/>
                <a:ea typeface="ＭＳ Ｐゴシック" charset="0"/>
                <a:cs typeface="Calibri" charset="0"/>
                <a:sym typeface="Arial"/>
              </a:rPr>
              <a:t>C-Band SAR (</a:t>
            </a:r>
            <a:r>
              <a:rPr lang="en-US" sz="2400" b="1" dirty="0">
                <a:solidFill>
                  <a:schemeClr val="tx1"/>
                </a:solidFill>
                <a:latin typeface="Calibri" charset="0"/>
                <a:ea typeface="ＭＳ Ｐゴシック" charset="0"/>
                <a:cs typeface="Calibri" charset="0"/>
                <a:sym typeface="Arial"/>
              </a:rPr>
              <a:t>Sentinel-1A</a:t>
            </a:r>
            <a:r>
              <a:rPr lang="en-US" sz="2400" dirty="0">
                <a:solidFill>
                  <a:schemeClr val="tx1"/>
                </a:solidFill>
                <a:latin typeface="Calibri" charset="0"/>
                <a:ea typeface="ＭＳ Ｐゴシック" charset="0"/>
                <a:cs typeface="Calibri" charset="0"/>
                <a:sym typeface="Arial"/>
              </a:rPr>
              <a:t>) for forest change detection.  </a:t>
            </a:r>
          </a:p>
          <a:p>
            <a:pPr marL="285750" lvl="0" indent="-285750">
              <a:buSzPct val="100000"/>
              <a:buFont typeface="Arial"/>
              <a:buChar char="•"/>
              <a:defRPr>
                <a:solidFill>
                  <a:srgbClr val="000000"/>
                </a:solidFill>
              </a:defRPr>
            </a:pPr>
            <a:r>
              <a:rPr lang="en-US" sz="2400" b="1" dirty="0">
                <a:solidFill>
                  <a:schemeClr val="tx1"/>
                </a:solidFill>
                <a:latin typeface="Calibri" charset="0"/>
                <a:ea typeface="ＭＳ Ｐゴシック" charset="0"/>
                <a:cs typeface="Calibri" charset="0"/>
                <a:sym typeface="Arial"/>
              </a:rPr>
              <a:t>TanDEM-X</a:t>
            </a:r>
            <a:r>
              <a:rPr lang="en-US" sz="2400" dirty="0">
                <a:solidFill>
                  <a:schemeClr val="tx1"/>
                </a:solidFill>
                <a:latin typeface="Calibri" charset="0"/>
                <a:ea typeface="ＭＳ Ｐゴシック" charset="0"/>
                <a:cs typeface="Calibri" charset="0"/>
                <a:sym typeface="Arial"/>
              </a:rPr>
              <a:t> ... Higher resolution DEM data</a:t>
            </a:r>
          </a:p>
          <a:p>
            <a:pPr marL="285750" lvl="0" indent="-285750">
              <a:buSzPct val="100000"/>
              <a:buFont typeface="Arial"/>
              <a:buChar char="•"/>
              <a:defRPr>
                <a:solidFill>
                  <a:srgbClr val="000000"/>
                </a:solidFill>
              </a:defRPr>
            </a:pPr>
            <a:r>
              <a:rPr lang="en-US" sz="2400" dirty="0">
                <a:solidFill>
                  <a:schemeClr val="tx1"/>
                </a:solidFill>
                <a:latin typeface="Calibri" charset="0"/>
                <a:ea typeface="ＭＳ Ｐゴシック" charset="0"/>
                <a:cs typeface="Calibri" charset="0"/>
                <a:sym typeface="Arial"/>
              </a:rPr>
              <a:t>Other </a:t>
            </a:r>
            <a:r>
              <a:rPr lang="en-US" sz="2400" dirty="0">
                <a:solidFill>
                  <a:schemeClr val="tx1"/>
                </a:solidFill>
                <a:latin typeface="Calibri" charset="0"/>
                <a:ea typeface="ＭＳ Ｐゴシック" charset="0"/>
                <a:cs typeface="Calibri" charset="0"/>
                <a:sym typeface="Arial"/>
              </a:rPr>
              <a:t>High Resolution datasets to support R&amp;D</a:t>
            </a:r>
          </a:p>
        </p:txBody>
      </p:sp>
      <p:sp>
        <p:nvSpPr>
          <p:cNvPr id="5" name="Shape 3"/>
          <p:cNvSpPr/>
          <p:nvPr/>
        </p:nvSpPr>
        <p:spPr>
          <a:xfrm>
            <a:off x="2130871" y="284202"/>
            <a:ext cx="5336729" cy="553998"/>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US" sz="3600" b="1" dirty="0">
                <a:solidFill>
                  <a:srgbClr val="FFFFFF"/>
                </a:solidFill>
                <a:latin typeface="Proxima Nova Regular"/>
                <a:ea typeface="Proxima Nova Regular"/>
                <a:cs typeface="Proxima Nova Regular"/>
                <a:sym typeface="Proxima Nova Regular"/>
              </a:rPr>
              <a:t>Future Data Layers</a:t>
            </a:r>
            <a:endParaRPr sz="3600" b="1" dirty="0">
              <a:solidFill>
                <a:srgbClr val="FFFFFF"/>
              </a:solidFill>
              <a:latin typeface="Proxima Nova Regular"/>
              <a:ea typeface="Proxima Nova Regular"/>
              <a:cs typeface="Proxima Nova Regular"/>
              <a:sym typeface="Proxima Nova Regular"/>
            </a:endParaRPr>
          </a:p>
        </p:txBody>
      </p:sp>
      <p:pic>
        <p:nvPicPr>
          <p:cNvPr id="3" name="Picture 2"/>
          <p:cNvPicPr>
            <a:picLocks noChangeAspect="1"/>
          </p:cNvPicPr>
          <p:nvPr/>
        </p:nvPicPr>
        <p:blipFill>
          <a:blip r:embed="rId2"/>
          <a:stretch>
            <a:fillRect/>
          </a:stretch>
        </p:blipFill>
        <p:spPr>
          <a:xfrm>
            <a:off x="5943600" y="1371600"/>
            <a:ext cx="2717800" cy="2282122"/>
          </a:xfrm>
          <a:prstGeom prst="rect">
            <a:avLst/>
          </a:prstGeom>
        </p:spPr>
      </p:pic>
      <p:pic>
        <p:nvPicPr>
          <p:cNvPr id="4" name="Picture 3"/>
          <p:cNvPicPr>
            <a:picLocks noChangeAspect="1"/>
          </p:cNvPicPr>
          <p:nvPr/>
        </p:nvPicPr>
        <p:blipFill>
          <a:blip r:embed="rId3"/>
          <a:stretch>
            <a:fillRect/>
          </a:stretch>
        </p:blipFill>
        <p:spPr>
          <a:xfrm>
            <a:off x="5943600" y="3810000"/>
            <a:ext cx="2692029" cy="2794000"/>
          </a:xfrm>
          <a:prstGeom prst="rect">
            <a:avLst/>
          </a:prstGeom>
        </p:spPr>
      </p:pic>
    </p:spTree>
    <p:extLst>
      <p:ext uri="{BB962C8B-B14F-4D97-AF65-F5344CB8AC3E}">
        <p14:creationId xmlns:p14="http://schemas.microsoft.com/office/powerpoint/2010/main" val="534544035"/>
      </p:ext>
    </p:extLst>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a:spLocks noGrp="1"/>
          </p:cNvSpPr>
          <p:nvPr>
            <p:ph type="sldNum" sz="quarter" idx="2"/>
          </p:nvPr>
        </p:nvSpPr>
        <p:spPr/>
        <p:txBody>
          <a:bodyPr/>
          <a:lstStyle>
            <a:lvl1pPr>
              <a:spcBef>
                <a:spcPts val="0"/>
              </a:spcBef>
            </a:lvl1pPr>
          </a:lstStyle>
          <a:p>
            <a:pPr lvl="0"/>
            <a:fld id="{86CB4B4D-7CA3-9044-876B-883B54F8677D}" type="slidenum">
              <a:rPr lang="en-US" smtClean="0"/>
              <a:pPr lvl="0"/>
              <a:t>8</a:t>
            </a:fld>
            <a:endParaRPr lang="en-US" dirty="0"/>
          </a:p>
        </p:txBody>
      </p:sp>
      <p:sp>
        <p:nvSpPr>
          <p:cNvPr id="5" name="Shape 3"/>
          <p:cNvSpPr/>
          <p:nvPr/>
        </p:nvSpPr>
        <p:spPr>
          <a:xfrm>
            <a:off x="2057400" y="152400"/>
            <a:ext cx="5333999" cy="800219"/>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US" sz="3200" b="1" dirty="0">
                <a:solidFill>
                  <a:srgbClr val="FFFFFF"/>
                </a:solidFill>
                <a:latin typeface="Proxima Nova Regular"/>
                <a:ea typeface="Proxima Nova Regular"/>
                <a:cs typeface="Proxima Nova Regular"/>
                <a:sym typeface="Proxima Nova Regular"/>
              </a:rPr>
              <a:t>Zhu and Woodcock Paper</a:t>
            </a:r>
          </a:p>
          <a:p>
            <a:pPr lvl="0" defTabSz="914400">
              <a:defRPr>
                <a:solidFill>
                  <a:srgbClr val="000000"/>
                </a:solidFill>
              </a:defRPr>
            </a:pPr>
            <a:r>
              <a:rPr lang="en-US" sz="2000" b="1" dirty="0">
                <a:solidFill>
                  <a:srgbClr val="FFFFFF"/>
                </a:solidFill>
                <a:latin typeface="Proxima Nova Regular"/>
                <a:ea typeface="Proxima Nova Regular"/>
                <a:cs typeface="Proxima Nova Regular"/>
                <a:sym typeface="Proxima Nova Regular"/>
              </a:rPr>
              <a:t>2014, Remote Sensing of Environment</a:t>
            </a:r>
            <a:endParaRPr sz="2000" b="1" dirty="0">
              <a:solidFill>
                <a:srgbClr val="FFFFFF"/>
              </a:solidFill>
              <a:latin typeface="Proxima Nova Regular"/>
              <a:ea typeface="Proxima Nova Regular"/>
              <a:cs typeface="Proxima Nova Regular"/>
              <a:sym typeface="Proxima Nova Regular"/>
            </a:endParaRPr>
          </a:p>
        </p:txBody>
      </p:sp>
      <p:sp>
        <p:nvSpPr>
          <p:cNvPr id="7" name="Content Placeholder 2"/>
          <p:cNvSpPr txBox="1">
            <a:spLocks/>
          </p:cNvSpPr>
          <p:nvPr/>
        </p:nvSpPr>
        <p:spPr>
          <a:xfrm>
            <a:off x="94863" y="1339032"/>
            <a:ext cx="4629537" cy="5259387"/>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169863" indent="-169863">
              <a:buFont typeface="Wingdings" charset="0"/>
              <a:buChar char="§"/>
            </a:pPr>
            <a:r>
              <a:rPr lang="en-US" sz="1800" dirty="0">
                <a:solidFill>
                  <a:schemeClr val="tx1"/>
                </a:solidFill>
                <a:latin typeface="Calibri" charset="0"/>
                <a:ea typeface="ＭＳ Ｐゴシック" charset="0"/>
                <a:cs typeface="Calibri" charset="0"/>
              </a:rPr>
              <a:t>Feb 2014 paper introduced a new </a:t>
            </a:r>
            <a:r>
              <a:rPr lang="en-US" sz="1800" b="1" dirty="0">
                <a:solidFill>
                  <a:schemeClr val="tx1"/>
                </a:solidFill>
                <a:latin typeface="Calibri" charset="0"/>
                <a:ea typeface="ＭＳ Ｐゴシック" charset="0"/>
                <a:cs typeface="Calibri" charset="0"/>
              </a:rPr>
              <a:t>Continuous Change Detection and Classification (CCDC) </a:t>
            </a:r>
            <a:r>
              <a:rPr lang="en-US" sz="1800" dirty="0">
                <a:solidFill>
                  <a:schemeClr val="tx1"/>
                </a:solidFill>
                <a:latin typeface="Calibri" charset="0"/>
                <a:ea typeface="ＭＳ Ｐゴシック" charset="0"/>
                <a:cs typeface="Calibri" charset="0"/>
              </a:rPr>
              <a:t>algorithm for Landsat pixel-based studies.</a:t>
            </a:r>
          </a:p>
          <a:p>
            <a:pPr marL="169863" indent="-169863">
              <a:buFont typeface="Wingdings" charset="0"/>
              <a:buChar char="§"/>
            </a:pPr>
            <a:r>
              <a:rPr lang="en-US" sz="1800" dirty="0">
                <a:solidFill>
                  <a:schemeClr val="tx1"/>
                </a:solidFill>
                <a:latin typeface="Calibri" charset="0"/>
                <a:ea typeface="ＭＳ Ｐゴシック" charset="0"/>
                <a:cs typeface="Calibri" charset="0"/>
              </a:rPr>
              <a:t>Uses Surface Reflectance band data to initialize a baseline (12+ clear pixels) and then detects change (3 consecutive changed pixels).  </a:t>
            </a:r>
          </a:p>
          <a:p>
            <a:pPr marL="169863" indent="-169863">
              <a:buFont typeface="Wingdings" charset="0"/>
              <a:buChar char="§"/>
            </a:pPr>
            <a:r>
              <a:rPr lang="en-US" sz="1800" dirty="0">
                <a:solidFill>
                  <a:schemeClr val="tx1"/>
                </a:solidFill>
                <a:latin typeface="Calibri" charset="0"/>
                <a:ea typeface="ＭＳ Ｐゴシック" charset="0"/>
                <a:cs typeface="Calibri" charset="0"/>
              </a:rPr>
              <a:t>Such an algorithm would be ideal for the </a:t>
            </a:r>
            <a:r>
              <a:rPr lang="en-US" sz="1800" b="1" dirty="0">
                <a:solidFill>
                  <a:schemeClr val="tx1"/>
                </a:solidFill>
                <a:latin typeface="Calibri" charset="0"/>
                <a:ea typeface="ＭＳ Ｐゴシック" charset="0"/>
                <a:cs typeface="Calibri" charset="0"/>
              </a:rPr>
              <a:t>Data Cube project </a:t>
            </a:r>
            <a:r>
              <a:rPr lang="en-US" sz="1800" dirty="0">
                <a:solidFill>
                  <a:schemeClr val="tx1"/>
                </a:solidFill>
                <a:latin typeface="Calibri" charset="0"/>
                <a:ea typeface="ＭＳ Ｐゴシック" charset="0"/>
                <a:cs typeface="Calibri" charset="0"/>
              </a:rPr>
              <a:t>with 90%+ accuracy for change detection and classification.  They also believe it is easily adapted to new Sentinel-2 data. </a:t>
            </a:r>
          </a:p>
          <a:p>
            <a:pPr marL="169863" indent="-169863">
              <a:buFont typeface="Wingdings" charset="0"/>
              <a:buChar char="§"/>
            </a:pPr>
            <a:r>
              <a:rPr lang="en-US" sz="1800" dirty="0">
                <a:solidFill>
                  <a:schemeClr val="tx1"/>
                </a:solidFill>
                <a:latin typeface="Calibri" charset="0"/>
                <a:ea typeface="ＭＳ Ｐゴシック" charset="0"/>
                <a:cs typeface="Calibri" charset="0"/>
              </a:rPr>
              <a:t>Figure on the right supports the need for </a:t>
            </a:r>
            <a:r>
              <a:rPr lang="en-US" sz="1800" b="1" dirty="0">
                <a:solidFill>
                  <a:schemeClr val="tx1"/>
                </a:solidFill>
                <a:latin typeface="Calibri" charset="0"/>
                <a:ea typeface="ＭＳ Ｐゴシック" charset="0"/>
                <a:cs typeface="Calibri" charset="0"/>
              </a:rPr>
              <a:t>pixel-based analyses versus scene-based methods.</a:t>
            </a:r>
            <a:r>
              <a:rPr lang="en-US" sz="1800" dirty="0">
                <a:solidFill>
                  <a:schemeClr val="tx1"/>
                </a:solidFill>
                <a:latin typeface="Calibri" charset="0"/>
                <a:ea typeface="ＭＳ Ｐゴシック" charset="0"/>
                <a:cs typeface="Calibri" charset="0"/>
              </a:rPr>
              <a:t> If one only uses scenes with &lt;10% cloud cover (typical threshold for "clear" scenes) one would omit 50% of the clear pixels by not considering pixels from all of the "cloudy" scenes. </a:t>
            </a:r>
          </a:p>
        </p:txBody>
      </p:sp>
      <p:pic>
        <p:nvPicPr>
          <p:cNvPr id="2" name="Picture 1"/>
          <p:cNvPicPr>
            <a:picLocks noChangeAspect="1"/>
          </p:cNvPicPr>
          <p:nvPr/>
        </p:nvPicPr>
        <p:blipFill>
          <a:blip r:embed="rId2"/>
          <a:stretch>
            <a:fillRect/>
          </a:stretch>
        </p:blipFill>
        <p:spPr>
          <a:xfrm>
            <a:off x="4876800" y="1295400"/>
            <a:ext cx="4120813" cy="3069147"/>
          </a:xfrm>
          <a:prstGeom prst="rect">
            <a:avLst/>
          </a:prstGeom>
        </p:spPr>
      </p:pic>
      <p:sp>
        <p:nvSpPr>
          <p:cNvPr id="8" name="Content Placeholder 2"/>
          <p:cNvSpPr txBox="1">
            <a:spLocks/>
          </p:cNvSpPr>
          <p:nvPr/>
        </p:nvSpPr>
        <p:spPr>
          <a:xfrm>
            <a:off x="4876800" y="4495800"/>
            <a:ext cx="4190999" cy="1449387"/>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US" sz="1800" dirty="0">
                <a:solidFill>
                  <a:schemeClr val="tx1"/>
                </a:solidFill>
                <a:latin typeface="Calibri" charset="0"/>
                <a:ea typeface="ＭＳ Ｐゴシック" charset="0"/>
                <a:cs typeface="Calibri" charset="0"/>
              </a:rPr>
              <a:t>% of Clear Pixels vs. Image Cloud Cover % </a:t>
            </a:r>
            <a:br>
              <a:rPr lang="en-US" sz="1800" dirty="0">
                <a:solidFill>
                  <a:schemeClr val="tx1"/>
                </a:solidFill>
                <a:latin typeface="Calibri" charset="0"/>
                <a:ea typeface="ＭＳ Ｐゴシック" charset="0"/>
                <a:cs typeface="Calibri" charset="0"/>
              </a:rPr>
            </a:br>
            <a:r>
              <a:rPr lang="en-US" sz="1800" dirty="0">
                <a:solidFill>
                  <a:schemeClr val="tx1"/>
                </a:solidFill>
                <a:latin typeface="Calibri" charset="0"/>
                <a:ea typeface="ＭＳ Ｐゴシック" charset="0"/>
                <a:cs typeface="Calibri" charset="0"/>
              </a:rPr>
              <a:t/>
            </a:r>
            <a:br>
              <a:rPr lang="en-US" sz="1800" dirty="0">
                <a:solidFill>
                  <a:schemeClr val="tx1"/>
                </a:solidFill>
                <a:latin typeface="Calibri" charset="0"/>
                <a:ea typeface="ＭＳ Ｐゴシック" charset="0"/>
                <a:cs typeface="Calibri" charset="0"/>
              </a:rPr>
            </a:br>
            <a:r>
              <a:rPr lang="en-US" sz="1800" dirty="0">
                <a:solidFill>
                  <a:schemeClr val="tx1"/>
                </a:solidFill>
                <a:latin typeface="Calibri" charset="0"/>
                <a:ea typeface="ＭＳ Ｐゴシック" charset="0"/>
                <a:cs typeface="Calibri" charset="0"/>
              </a:rPr>
              <a:t>519 Landsat images from 1982 to 2011 over an area in New England, USA. </a:t>
            </a:r>
          </a:p>
        </p:txBody>
      </p:sp>
    </p:spTree>
    <p:extLst>
      <p:ext uri="{BB962C8B-B14F-4D97-AF65-F5344CB8AC3E}">
        <p14:creationId xmlns:p14="http://schemas.microsoft.com/office/powerpoint/2010/main" val="4206448250"/>
      </p:ext>
    </p:extLst>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a:spLocks noGrp="1"/>
          </p:cNvSpPr>
          <p:nvPr>
            <p:ph type="sldNum" sz="quarter" idx="2"/>
          </p:nvPr>
        </p:nvSpPr>
        <p:spPr/>
        <p:txBody>
          <a:bodyPr/>
          <a:lstStyle>
            <a:lvl1pPr>
              <a:spcBef>
                <a:spcPts val="0"/>
              </a:spcBef>
            </a:lvl1pPr>
          </a:lstStyle>
          <a:p>
            <a:pPr lvl="0"/>
            <a:fld id="{86CB4B4D-7CA3-9044-876B-883B54F8677D}" type="slidenum">
              <a:rPr lang="en-US" smtClean="0"/>
              <a:pPr lvl="0"/>
              <a:t>9</a:t>
            </a:fld>
            <a:endParaRPr lang="en-US" dirty="0"/>
          </a:p>
        </p:txBody>
      </p:sp>
      <p:sp>
        <p:nvSpPr>
          <p:cNvPr id="5" name="Shape 3"/>
          <p:cNvSpPr/>
          <p:nvPr/>
        </p:nvSpPr>
        <p:spPr>
          <a:xfrm>
            <a:off x="2286000" y="304800"/>
            <a:ext cx="4876800" cy="553998"/>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US" sz="3600" b="1" dirty="0">
                <a:solidFill>
                  <a:srgbClr val="FFFFFF"/>
                </a:solidFill>
                <a:latin typeface="Proxima Nova Regular"/>
                <a:ea typeface="Proxima Nova Regular"/>
                <a:cs typeface="Proxima Nova Regular"/>
                <a:sym typeface="Proxima Nova Regular"/>
              </a:rPr>
              <a:t>Project Schedule</a:t>
            </a:r>
            <a:endParaRPr sz="3600" b="1" dirty="0">
              <a:solidFill>
                <a:srgbClr val="FFFFFF"/>
              </a:solidFill>
              <a:latin typeface="Proxima Nova Regular"/>
              <a:ea typeface="Proxima Nova Regular"/>
              <a:cs typeface="Proxima Nova Regular"/>
              <a:sym typeface="Proxima Nova Regular"/>
            </a:endParaRPr>
          </a:p>
        </p:txBody>
      </p:sp>
      <p:sp>
        <p:nvSpPr>
          <p:cNvPr id="7" name="Content Placeholder 2"/>
          <p:cNvSpPr txBox="1">
            <a:spLocks/>
          </p:cNvSpPr>
          <p:nvPr/>
        </p:nvSpPr>
        <p:spPr>
          <a:xfrm>
            <a:off x="94863" y="1339033"/>
            <a:ext cx="8896737" cy="4909368"/>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169863" indent="-169863">
              <a:buFont typeface="Wingdings" charset="0"/>
              <a:buChar char="§"/>
            </a:pPr>
            <a:r>
              <a:rPr lang="en-US" sz="2000" b="1" dirty="0">
                <a:solidFill>
                  <a:schemeClr val="tx1"/>
                </a:solidFill>
                <a:latin typeface="Calibri" charset="0"/>
                <a:ea typeface="ＭＳ Ｐゴシック" charset="0"/>
                <a:cs typeface="Calibri" charset="0"/>
              </a:rPr>
              <a:t>March 9-11</a:t>
            </a:r>
            <a:r>
              <a:rPr lang="en-US" sz="2000" dirty="0">
                <a:solidFill>
                  <a:schemeClr val="tx1"/>
                </a:solidFill>
                <a:latin typeface="Calibri" charset="0"/>
                <a:ea typeface="ＭＳ Ｐゴシック" charset="0"/>
                <a:cs typeface="Calibri" charset="0"/>
              </a:rPr>
              <a:t>:  The NASA Systems Engineering Office (SEO) team and GA will meet in Canberra to initiate the Data Cube Project for Kenya.  </a:t>
            </a:r>
          </a:p>
          <a:p>
            <a:pPr marL="169863" indent="-169863">
              <a:buFont typeface="Wingdings" charset="0"/>
              <a:buChar char="§"/>
            </a:pPr>
            <a:r>
              <a:rPr lang="en-US" sz="2000" b="1" dirty="0">
                <a:solidFill>
                  <a:schemeClr val="tx1"/>
                </a:solidFill>
                <a:latin typeface="Calibri" charset="0"/>
                <a:ea typeface="ＭＳ Ｐゴシック" charset="0"/>
                <a:cs typeface="Calibri" charset="0"/>
              </a:rPr>
              <a:t>April 2015</a:t>
            </a:r>
            <a:r>
              <a:rPr lang="en-US" sz="2000" dirty="0">
                <a:solidFill>
                  <a:schemeClr val="tx1"/>
                </a:solidFill>
                <a:latin typeface="Calibri" charset="0"/>
                <a:ea typeface="ＭＳ Ｐゴシック" charset="0"/>
                <a:cs typeface="Calibri" charset="0"/>
              </a:rPr>
              <a:t>: SEO to procure Amazon Web Services (AWS).  Submit batch processing order to USGS for 6300+ Landsat-7 images (surface reflectance products).  Download L7 products and SRTM data over Kenya.  </a:t>
            </a:r>
          </a:p>
          <a:p>
            <a:pPr marL="169863" indent="-169863">
              <a:buFont typeface="Wingdings" charset="0"/>
              <a:buChar char="§"/>
            </a:pPr>
            <a:r>
              <a:rPr lang="en-US" sz="2000" b="1" dirty="0">
                <a:solidFill>
                  <a:schemeClr val="tx1"/>
                </a:solidFill>
                <a:latin typeface="Calibri" charset="0"/>
                <a:ea typeface="ＭＳ Ｐゴシック" charset="0"/>
                <a:cs typeface="Calibri" charset="0"/>
              </a:rPr>
              <a:t>June 2015</a:t>
            </a:r>
            <a:r>
              <a:rPr lang="en-US" sz="2000" dirty="0">
                <a:solidFill>
                  <a:schemeClr val="tx1"/>
                </a:solidFill>
                <a:latin typeface="Calibri" charset="0"/>
                <a:ea typeface="ＭＳ Ｐゴシック" charset="0"/>
                <a:cs typeface="Calibri" charset="0"/>
              </a:rPr>
              <a:t>: Release #1 of Data Cube.  Basic Data Cube with no user interface.</a:t>
            </a:r>
          </a:p>
          <a:p>
            <a:pPr marL="169863" indent="-169863">
              <a:buFont typeface="Wingdings" charset="0"/>
              <a:buChar char="§"/>
            </a:pPr>
            <a:r>
              <a:rPr lang="en-US" sz="2000" b="1" dirty="0">
                <a:solidFill>
                  <a:schemeClr val="tx1"/>
                </a:solidFill>
                <a:latin typeface="Calibri" charset="0"/>
                <a:ea typeface="ＭＳ Ｐゴシック" charset="0"/>
                <a:cs typeface="Calibri" charset="0"/>
              </a:rPr>
              <a:t>September 2015 (SDCG-8)</a:t>
            </a:r>
            <a:r>
              <a:rPr lang="en-US" sz="2000" dirty="0">
                <a:solidFill>
                  <a:schemeClr val="tx1"/>
                </a:solidFill>
                <a:latin typeface="Calibri" charset="0"/>
                <a:ea typeface="ＭＳ Ｐゴシック" charset="0"/>
                <a:cs typeface="Calibri" charset="0"/>
              </a:rPr>
              <a:t>: Release #2 of Data Cube.  Addition of Landsat-8 datasets. Add API-based user interface and product development tools for interacting with the Data Cube and creating analysis results. SEO to demonstrate operation of the Data Cube and obtain feedback from the SDCG group.</a:t>
            </a:r>
          </a:p>
          <a:p>
            <a:pPr marL="169863" indent="-169863">
              <a:buFont typeface="Wingdings" charset="0"/>
              <a:buChar char="§"/>
            </a:pPr>
            <a:r>
              <a:rPr lang="en-US" sz="2000" b="1" dirty="0">
                <a:solidFill>
                  <a:schemeClr val="tx1"/>
                </a:solidFill>
                <a:latin typeface="Calibri" charset="0"/>
                <a:ea typeface="ＭＳ Ｐゴシック" charset="0"/>
                <a:cs typeface="Calibri" charset="0"/>
              </a:rPr>
              <a:t>Early 2016</a:t>
            </a:r>
            <a:r>
              <a:rPr lang="en-US" sz="2000" dirty="0">
                <a:solidFill>
                  <a:schemeClr val="tx1"/>
                </a:solidFill>
                <a:latin typeface="Calibri" charset="0"/>
                <a:ea typeface="ＭＳ Ｐゴシック" charset="0"/>
                <a:cs typeface="Calibri" charset="0"/>
              </a:rPr>
              <a:t>:  Release #3 of Data Cube for SDCG-9 Meeting. Addition of MODIS and Sentinel-2A products.</a:t>
            </a:r>
          </a:p>
          <a:p>
            <a:pPr marL="169863" indent="-169863">
              <a:buFont typeface="Wingdings" charset="0"/>
              <a:buChar char="§"/>
            </a:pPr>
            <a:r>
              <a:rPr lang="en-US" sz="2000" b="1" dirty="0">
                <a:solidFill>
                  <a:schemeClr val="tx1"/>
                </a:solidFill>
                <a:latin typeface="Calibri" charset="0"/>
                <a:ea typeface="ＭＳ Ｐゴシック" charset="0"/>
                <a:cs typeface="Calibri" charset="0"/>
              </a:rPr>
              <a:t>Dec 31, 2016</a:t>
            </a:r>
            <a:r>
              <a:rPr lang="en-US" sz="2000" dirty="0">
                <a:solidFill>
                  <a:schemeClr val="tx1"/>
                </a:solidFill>
                <a:latin typeface="Calibri" charset="0"/>
                <a:ea typeface="ＭＳ Ｐゴシック" charset="0"/>
                <a:cs typeface="Calibri" charset="0"/>
              </a:rPr>
              <a:t>: End of Project.  Determine transition plan to deliver Data Cube to Kenya for daily operations and maintenance.  Also develop an automated plan for incremental ingestion of new data into the cube.</a:t>
            </a:r>
          </a:p>
          <a:p>
            <a:pPr marL="169863" indent="-169863">
              <a:buFont typeface="Wingdings" charset="0"/>
              <a:buChar char="§"/>
            </a:pPr>
            <a:endParaRPr lang="en-US" sz="2000" dirty="0">
              <a:solidFill>
                <a:schemeClr val="tx1"/>
              </a:solidFill>
              <a:latin typeface="Calibri" charset="0"/>
              <a:ea typeface="ＭＳ Ｐゴシック" charset="0"/>
              <a:cs typeface="Calibri" charset="0"/>
            </a:endParaRPr>
          </a:p>
        </p:txBody>
      </p:sp>
    </p:spTree>
    <p:extLst>
      <p:ext uri="{BB962C8B-B14F-4D97-AF65-F5344CB8AC3E}">
        <p14:creationId xmlns:p14="http://schemas.microsoft.com/office/powerpoint/2010/main" val="2280987338"/>
      </p:ext>
    </p:extLst>
  </p:cSld>
  <p:clrMapOvr>
    <a:masterClrMapping/>
  </p:clrMapOvr>
  <p:transition xmlns:p14="http://schemas.microsoft.com/office/powerpoint/2010/main" spd="med"/>
</p:sld>
</file>

<file path=ppt/theme/theme1.xml><?xml version="1.0" encoding="utf-8"?>
<a:theme xmlns:a="http://schemas.openxmlformats.org/drawingml/2006/main" name="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1517</TotalTime>
  <Words>902</Words>
  <Application>Microsoft Macintosh PowerPoint</Application>
  <PresentationFormat>On-screen Show (4:3)</PresentationFormat>
  <Paragraphs>75</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Default</vt:lpstr>
      <vt:lpstr>Kenya Data Cube Project Plans</vt:lpstr>
      <vt:lpstr>The Australian Geoscience Data Cube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Brian Killough</cp:lastModifiedBy>
  <cp:revision>114</cp:revision>
  <cp:lastPrinted>2015-02-04T17:36:21Z</cp:lastPrinted>
  <dcterms:modified xsi:type="dcterms:W3CDTF">2015-03-03T22:49:45Z</dcterms:modified>
</cp:coreProperties>
</file>