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4" r:id="rId3"/>
    <p:sldId id="281" r:id="rId4"/>
    <p:sldId id="279" r:id="rId5"/>
    <p:sldId id="273" r:id="rId6"/>
    <p:sldId id="267" r:id="rId7"/>
    <p:sldId id="288" r:id="rId8"/>
    <p:sldId id="291" r:id="rId9"/>
    <p:sldId id="292" r:id="rId10"/>
    <p:sldId id="293" r:id="rId11"/>
    <p:sldId id="275" r:id="rId12"/>
    <p:sldId id="294" r:id="rId13"/>
    <p:sldId id="287" r:id="rId14"/>
    <p:sldId id="284" r:id="rId15"/>
    <p:sldId id="290" r:id="rId16"/>
    <p:sldId id="285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5"/>
    <p:restoredTop sz="95829" autoAdjust="0"/>
  </p:normalViewPr>
  <p:slideViewPr>
    <p:cSldViewPr snapToGrid="0" snapToObjects="1">
      <p:cViewPr varScale="1">
        <p:scale>
          <a:sx n="92" d="100"/>
          <a:sy n="92" d="100"/>
        </p:scale>
        <p:origin x="-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54B0B-81C4-884E-B14F-07301C7FA896}" type="datetimeFigureOut">
              <a:rPr lang="en-US" smtClean="0"/>
              <a:t>9/23/15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535CD-27C0-1542-A83C-0E84A2E1E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09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8AEE1-B6DF-B643-873D-F3B314E6EA40}" type="datetimeFigureOut">
              <a:rPr lang="en-US" smtClean="0"/>
              <a:t>9/23/15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2A2F6-F579-EF4A-98AC-4E8D000D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430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01A11E-6162-1942-80B7-3462444EFAB4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2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5300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53F96C-F20E-5A47-BCBB-4D7C9B461DAB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12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7348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53F96C-F20E-5A47-BCBB-4D7C9B461DAB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13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7348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5C894D5-ECE4-F24C-8780-187F0E3C4B6A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15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9396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5C894D5-ECE4-F24C-8780-187F0E3C4B6A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16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9396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01A11E-6162-1942-80B7-3462444EFAB4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5300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01A11E-6162-1942-80B7-3462444EFAB4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4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5300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01A11E-6162-1942-80B7-3462444EFAB4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5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5300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5C894D5-ECE4-F24C-8780-187F0E3C4B6A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7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9396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53F96C-F20E-5A47-BCBB-4D7C9B461DAB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7348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53F96C-F20E-5A47-BCBB-4D7C9B461DAB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7348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53F96C-F20E-5A47-BCBB-4D7C9B461DAB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10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7348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53F96C-F20E-5A47-BCBB-4D7C9B461DAB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11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7348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237"/>
            <a:ext cx="6400800" cy="667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7329" y="2501911"/>
            <a:ext cx="6860028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761803" cy="569336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SDCG-8</a:t>
            </a:r>
          </a:p>
          <a:p>
            <a:pPr>
              <a:defRPr/>
            </a:pPr>
            <a:r>
              <a:rPr lang="en-US" b="1" dirty="0" smtClean="0"/>
              <a:t>DLR, Bonn, Germany</a:t>
            </a:r>
            <a:endParaRPr lang="en-US" sz="1000" b="1" dirty="0" smtClean="0"/>
          </a:p>
          <a:p>
            <a:pPr>
              <a:defRPr/>
            </a:pPr>
            <a:r>
              <a:rPr lang="en-US" sz="1000" b="1" dirty="0" smtClean="0"/>
              <a:t>September 23</a:t>
            </a:r>
            <a:r>
              <a:rPr lang="en-US" sz="1000" b="1" baseline="30000" dirty="0" smtClean="0"/>
              <a:t>rd</a:t>
            </a:r>
            <a:r>
              <a:rPr lang="en-US" sz="1000" b="1" dirty="0" smtClean="0"/>
              <a:t>-25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8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6004205" cy="69878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34989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759106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SDCG-8</a:t>
            </a:r>
          </a:p>
          <a:p>
            <a:pPr>
              <a:defRPr/>
            </a:pPr>
            <a:r>
              <a:rPr lang="en-US" b="1" dirty="0" smtClean="0"/>
              <a:t>DLR, Bonn, Germany</a:t>
            </a:r>
            <a:endParaRPr lang="en-US" sz="1000" b="1" dirty="0" smtClean="0"/>
          </a:p>
          <a:p>
            <a:pPr>
              <a:defRPr/>
            </a:pPr>
            <a:r>
              <a:rPr lang="en-US" sz="1000" b="1" dirty="0" smtClean="0"/>
              <a:t>September 23</a:t>
            </a:r>
            <a:r>
              <a:rPr lang="en-US" sz="1000" b="1" baseline="30000" dirty="0" smtClean="0"/>
              <a:t>rd</a:t>
            </a:r>
            <a:r>
              <a:rPr lang="en-US" sz="1000" b="1" dirty="0" smtClean="0"/>
              <a:t>-25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Picture 6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157564"/>
            <a:ext cx="9144000" cy="646329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83020782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o_logo.pn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pic>
        <p:nvPicPr>
          <p:cNvPr id="12" name="Picture 11" descr="ceos_logo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87" y="6267408"/>
            <a:ext cx="1263253" cy="500248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1447" y="6226899"/>
            <a:ext cx="1752843" cy="569336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SDCG-8</a:t>
            </a:r>
          </a:p>
          <a:p>
            <a:pPr>
              <a:defRPr/>
            </a:pPr>
            <a:r>
              <a:rPr lang="en-US" b="1" dirty="0" smtClean="0"/>
              <a:t>DLR, Bonn, Germany</a:t>
            </a:r>
            <a:endParaRPr lang="en-US" sz="1000" b="1" dirty="0" smtClean="0"/>
          </a:p>
          <a:p>
            <a:pPr>
              <a:defRPr/>
            </a:pPr>
            <a:r>
              <a:rPr lang="en-US" sz="1000" b="1" dirty="0" smtClean="0"/>
              <a:t>September 23</a:t>
            </a:r>
            <a:r>
              <a:rPr lang="en-US" sz="1000" b="1" baseline="30000" dirty="0" smtClean="0"/>
              <a:t>rd</a:t>
            </a:r>
            <a:r>
              <a:rPr lang="en-US" sz="1000" b="1" dirty="0" smtClean="0"/>
              <a:t>-25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www.gfoi.org/rd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ceos.org/ourwork/ad-hoc-teams/sdcg/" TargetMode="Externa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881925"/>
            <a:ext cx="6400800" cy="901913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Ake Rosenqvist, Nobuyoshi Fujimoto/ JAXA</a:t>
            </a:r>
          </a:p>
          <a:p>
            <a:r>
              <a:rPr lang="en-US" i="1" dirty="0" smtClean="0"/>
              <a:t>SDCG-8 Session #1, Agenda Item #7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7329" y="1600711"/>
            <a:ext cx="6860028" cy="69878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SDCG Element </a:t>
            </a:r>
            <a:r>
              <a:rPr lang="en-US" dirty="0">
                <a:solidFill>
                  <a:schemeClr val="tx2"/>
                </a:solidFill>
              </a:rPr>
              <a:t>3</a:t>
            </a:r>
            <a:r>
              <a:rPr lang="en-US" dirty="0" smtClean="0">
                <a:solidFill>
                  <a:schemeClr val="tx2"/>
                </a:solidFill>
              </a:rPr>
              <a:t>: 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Satellite </a:t>
            </a:r>
            <a:r>
              <a:rPr lang="en-US" dirty="0" smtClean="0">
                <a:solidFill>
                  <a:schemeClr val="tx2"/>
                </a:solidFill>
              </a:rPr>
              <a:t>Data Support 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to </a:t>
            </a:r>
            <a:r>
              <a:rPr lang="en-US" dirty="0" smtClean="0">
                <a:solidFill>
                  <a:schemeClr val="tx2"/>
                </a:solidFill>
              </a:rPr>
              <a:t>GFOI R&amp;D Activities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761803" cy="569336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SDCG-8</a:t>
            </a:r>
          </a:p>
          <a:p>
            <a:pPr>
              <a:defRPr/>
            </a:pPr>
            <a:r>
              <a:rPr lang="en-US" b="1" dirty="0" smtClean="0"/>
              <a:t>DLR, Bonn, Germany</a:t>
            </a:r>
            <a:endParaRPr lang="en-US" sz="1000" b="1" dirty="0" smtClean="0"/>
          </a:p>
          <a:p>
            <a:pPr>
              <a:defRPr/>
            </a:pPr>
            <a:r>
              <a:rPr lang="en-US" sz="1000" b="1" dirty="0" smtClean="0"/>
              <a:t>September 23</a:t>
            </a:r>
            <a:r>
              <a:rPr lang="en-US" sz="1000" b="1" baseline="30000" dirty="0" smtClean="0"/>
              <a:t>rd</a:t>
            </a:r>
            <a:r>
              <a:rPr lang="en-US" sz="1000" b="1" dirty="0" smtClean="0"/>
              <a:t>-25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530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546850"/>
            <a:ext cx="19050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940B80-F8DE-FB48-9393-0B00BB979D5A}" type="slidenum">
              <a:rPr lang="en-US" sz="1000">
                <a:solidFill>
                  <a:srgbClr val="002569"/>
                </a:solidFill>
                <a:latin typeface="Calibri" charset="0"/>
                <a:cs typeface="Calibri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sz="1000">
              <a:solidFill>
                <a:srgbClr val="002569"/>
              </a:solidFill>
              <a:latin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008000"/>
            <a:ext cx="8808484" cy="5608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200" b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Process</a:t>
            </a:r>
            <a:r>
              <a:rPr lang="en-GB" sz="2000" b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 (3/3)</a:t>
            </a:r>
            <a:endParaRPr lang="en-GB" sz="900" b="1" dirty="0" smtClean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defRPr/>
            </a:pPr>
            <a:endParaRPr lang="en-GB" sz="900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en-GB" sz="2000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6.</a:t>
            </a:r>
            <a:r>
              <a:rPr lang="en-GB" sz="2000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  <a:r>
              <a:rPr lang="en-GB" sz="2000" b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Reporting</a:t>
            </a:r>
            <a:endParaRPr lang="en-GB" sz="2000" b="1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en-GB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- 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Technical progress reports (compilation of research group results) – published 	annually for CEOS (Oct/Nov) [ = GEO-FCT R&amp;D </a:t>
            </a:r>
            <a:r>
              <a:rPr lang="en-GB" dirty="0" err="1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prog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.]</a:t>
            </a:r>
          </a:p>
          <a:p>
            <a:pPr>
              <a:lnSpc>
                <a:spcPct val="110000"/>
              </a:lnSpc>
              <a:defRPr/>
            </a:pPr>
            <a:r>
              <a:rPr lang="en-GB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- Presentations at annual GFOI Science meeting and Expert Workshops</a:t>
            </a:r>
          </a:p>
          <a:p>
            <a:pPr>
              <a:lnSpc>
                <a:spcPct val="110000"/>
              </a:lnSpc>
              <a:defRPr/>
            </a:pPr>
            <a:r>
              <a:rPr lang="en-GB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- Dedicated reports to space agencies and data providers in accordance with 	relevant user agreements.</a:t>
            </a:r>
          </a:p>
          <a:p>
            <a:pPr>
              <a:lnSpc>
                <a:spcPct val="110000"/>
              </a:lnSpc>
              <a:defRPr/>
            </a:pPr>
            <a:r>
              <a:rPr lang="en-GB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- Final reports by all groups at end of programme</a:t>
            </a:r>
            <a:endParaRPr lang="en-GB" sz="1000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en-GB" sz="1000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</a:p>
          <a:p>
            <a:pPr>
              <a:lnSpc>
                <a:spcPct val="110000"/>
              </a:lnSpc>
              <a:defRPr/>
            </a:pPr>
            <a:r>
              <a:rPr lang="en-GB" sz="2000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7.	</a:t>
            </a:r>
            <a:r>
              <a:rPr lang="en-GB" sz="2000" b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Assessing progress</a:t>
            </a:r>
            <a:endParaRPr lang="en-GB" sz="2000" b="1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en-GB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- 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GFOI R&amp;D goal: Advancing R&amp;D topics towards operational (or pre-	operational) status</a:t>
            </a:r>
          </a:p>
          <a:p>
            <a:pPr>
              <a:lnSpc>
                <a:spcPct val="110000"/>
              </a:lnSpc>
              <a:defRPr/>
            </a:pPr>
            <a:r>
              <a:rPr lang="en-GB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- Assessment criteria to be defined</a:t>
            </a:r>
          </a:p>
          <a:p>
            <a:pPr>
              <a:lnSpc>
                <a:spcPct val="110000"/>
              </a:lnSpc>
              <a:defRPr/>
            </a:pPr>
            <a:endParaRPr lang="en-GB" sz="1000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en-GB" sz="2000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8.</a:t>
            </a:r>
            <a:r>
              <a:rPr lang="en-GB" sz="2000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  <a:r>
              <a:rPr lang="en-GB" sz="2000" b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Links to GFOI MGD and GOFC-GOLD Sourcebook</a:t>
            </a:r>
            <a:endParaRPr lang="en-GB" sz="2000" b="1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en-GB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- 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Mechanism for integration of new “mature” methods into GFOI Methods and 	Guidance Document – to be defined through </a:t>
            </a:r>
            <a:r>
              <a:rPr lang="en-GB" i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GFOI Component Coordination</a:t>
            </a:r>
          </a:p>
          <a:p>
            <a:pPr>
              <a:lnSpc>
                <a:spcPct val="110000"/>
              </a:lnSpc>
              <a:defRPr/>
            </a:pPr>
            <a:r>
              <a:rPr lang="en-GB" sz="2000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- Results screened for possible inclusion in yearly updates of G-G Sourcebook</a:t>
            </a:r>
          </a:p>
        </p:txBody>
      </p:sp>
      <p:sp>
        <p:nvSpPr>
          <p:cNvPr id="6" name="Shape 3"/>
          <p:cNvSpPr/>
          <p:nvPr/>
        </p:nvSpPr>
        <p:spPr>
          <a:xfrm>
            <a:off x="228601" y="99325"/>
            <a:ext cx="7021598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Satellite data support to GFOI R&amp;D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– SDCG Element 3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365710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546850"/>
            <a:ext cx="19050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940B80-F8DE-FB48-9393-0B00BB979D5A}" type="slidenum">
              <a:rPr lang="en-US" sz="1000">
                <a:solidFill>
                  <a:srgbClr val="002569"/>
                </a:solidFill>
                <a:latin typeface="Calibri" charset="0"/>
                <a:cs typeface="Calibri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sz="1000">
              <a:solidFill>
                <a:srgbClr val="002569"/>
              </a:solidFill>
              <a:latin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094400"/>
            <a:ext cx="8710613" cy="54732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Possible means for </a:t>
            </a:r>
            <a:r>
              <a:rPr lang="en-US" sz="2200" b="1" dirty="0" smtClean="0">
                <a:solidFill>
                  <a:srgbClr val="C0504D"/>
                </a:solidFill>
                <a:latin typeface="Arial"/>
                <a:ea typeface="ＭＳ Ｐゴシック" pitchFamily="-106" charset="-128"/>
                <a:cs typeface="Arial"/>
              </a:rPr>
              <a:t>commercial data providers </a:t>
            </a:r>
            <a:r>
              <a:rPr lang="en-US" sz="2200" b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to contribute/participate (all voluntary)</a:t>
            </a:r>
            <a:endParaRPr lang="en-US" sz="2200" b="1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defRPr/>
            </a:pPr>
            <a:endParaRPr lang="en-US" sz="2000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en-US" sz="2000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•	</a:t>
            </a:r>
            <a:r>
              <a:rPr lang="en-US" sz="2000" b="1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Provision of satellite data </a:t>
            </a:r>
            <a:r>
              <a:rPr lang="en-US" sz="2000" b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over GFOI R&amp;D Study Sites  </a:t>
            </a:r>
          </a:p>
          <a:p>
            <a:pPr>
              <a:lnSpc>
                <a:spcPct val="110000"/>
              </a:lnSpc>
              <a:defRPr/>
            </a:pPr>
            <a:r>
              <a:rPr lang="en-US" sz="2000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- New data acquisitions (satellite tasking)</a:t>
            </a:r>
          </a:p>
          <a:p>
            <a:pPr>
              <a:lnSpc>
                <a:spcPct val="110000"/>
              </a:lnSpc>
              <a:defRPr/>
            </a:pPr>
            <a:r>
              <a:rPr lang="en-US" sz="2000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- Historical (archive) data </a:t>
            </a:r>
          </a:p>
          <a:p>
            <a:pPr>
              <a:lnSpc>
                <a:spcPct val="110000"/>
              </a:lnSpc>
              <a:defRPr/>
            </a:pPr>
            <a:r>
              <a:rPr lang="en-US" sz="2000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		</a:t>
            </a:r>
            <a:r>
              <a:rPr lang="en-US" sz="2000" i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and/or</a:t>
            </a:r>
            <a:endParaRPr lang="en-US" sz="2000" i="1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en-US" sz="2000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•</a:t>
            </a:r>
            <a:r>
              <a:rPr lang="en-US" sz="2000" b="1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  <a:r>
              <a:rPr lang="en-US" sz="2000" b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Funding opportunities</a:t>
            </a:r>
            <a:endParaRPr lang="en-US" sz="2000" b="1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en-US" sz="2000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- </a:t>
            </a:r>
            <a:r>
              <a:rPr lang="en-US" sz="2000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Sponsoring/collaboration with GFOI </a:t>
            </a:r>
            <a:r>
              <a:rPr lang="en-US" sz="2000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R&amp;D </a:t>
            </a:r>
            <a:r>
              <a:rPr lang="en-US" sz="2000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groups undertaking research 	of specific interest</a:t>
            </a:r>
            <a:endParaRPr lang="en-US" sz="2000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en-US" sz="2000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  <a:r>
              <a:rPr lang="en-US" sz="2000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	</a:t>
            </a:r>
            <a:r>
              <a:rPr lang="en-US" sz="2000" i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and</a:t>
            </a:r>
            <a:r>
              <a:rPr lang="en-US" sz="2000" i="1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/</a:t>
            </a:r>
            <a:r>
              <a:rPr lang="en-US" sz="2000" i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or</a:t>
            </a:r>
            <a:endParaRPr lang="en-US" sz="2000" dirty="0" smtClean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en-US" sz="2000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•</a:t>
            </a:r>
            <a:r>
              <a:rPr lang="en-US" sz="2000" b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Expertise </a:t>
            </a:r>
          </a:p>
          <a:p>
            <a:pPr>
              <a:lnSpc>
                <a:spcPct val="110000"/>
              </a:lnSpc>
              <a:defRPr/>
            </a:pPr>
            <a:r>
              <a:rPr lang="en-US" sz="2000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- Participation at </a:t>
            </a:r>
            <a:r>
              <a:rPr lang="en-US" sz="2000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R</a:t>
            </a:r>
            <a:r>
              <a:rPr lang="en-US" sz="2000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&amp;D Expert </a:t>
            </a:r>
            <a:r>
              <a:rPr lang="en-US" sz="2000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workshops, </a:t>
            </a:r>
          </a:p>
          <a:p>
            <a:pPr>
              <a:lnSpc>
                <a:spcPct val="110000"/>
              </a:lnSpc>
              <a:defRPr/>
            </a:pPr>
            <a:r>
              <a:rPr lang="en-US" sz="2000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  <a:r>
              <a:rPr lang="en-US" sz="2000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science meetings and other 	GFOI R&amp;D </a:t>
            </a:r>
          </a:p>
          <a:p>
            <a:pPr>
              <a:lnSpc>
                <a:spcPct val="110000"/>
              </a:lnSpc>
              <a:defRPr/>
            </a:pPr>
            <a:r>
              <a:rPr lang="en-US" sz="2000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  <a:r>
              <a:rPr lang="en-US" sz="2000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events</a:t>
            </a:r>
            <a:endParaRPr lang="en-US" sz="2000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en-US" sz="2000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</a:p>
        </p:txBody>
      </p:sp>
      <p:sp>
        <p:nvSpPr>
          <p:cNvPr id="6" name="Shape 3"/>
          <p:cNvSpPr/>
          <p:nvPr/>
        </p:nvSpPr>
        <p:spPr>
          <a:xfrm>
            <a:off x="228601" y="99325"/>
            <a:ext cx="7021598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Satellite data support to GFOI R&amp;D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– SDCG Element 3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pic>
        <p:nvPicPr>
          <p:cNvPr id="2" name="Picture 1" descr="Brisbane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761" y="4475430"/>
            <a:ext cx="3338390" cy="1600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660671" y="6118133"/>
            <a:ext cx="31505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3</a:t>
            </a:r>
            <a:r>
              <a:rPr lang="en-US" sz="1100" baseline="30000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rd</a:t>
            </a:r>
            <a:r>
              <a:rPr lang="en-US" sz="1100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 GFOI R&amp;D Expert Workshop – Biomass est.</a:t>
            </a:r>
          </a:p>
          <a:p>
            <a:pPr algn="ctr"/>
            <a:r>
              <a:rPr lang="en-US" sz="1100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(Brisbane, Australia,  Feb. 2015)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9932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546850"/>
            <a:ext cx="19050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940B80-F8DE-FB48-9393-0B00BB979D5A}" type="slidenum">
              <a:rPr lang="en-US" sz="1000">
                <a:solidFill>
                  <a:srgbClr val="002569"/>
                </a:solidFill>
                <a:latin typeface="Calibri" charset="0"/>
                <a:cs typeface="Calibri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sz="1000">
              <a:solidFill>
                <a:srgbClr val="002569"/>
              </a:solidFill>
              <a:latin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039176"/>
            <a:ext cx="8710613" cy="63366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200" b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Why does SDCG seek your participation?</a:t>
            </a:r>
            <a:endParaRPr lang="en-GB" sz="1050" b="1" dirty="0" smtClean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defRPr/>
            </a:pPr>
            <a:endParaRPr lang="en-GB" sz="1000" dirty="0" smtClean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GB" sz="2000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Participation completely voluntary and should be “win-win” – no requirements or expectations from SDCG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GB" sz="2000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Satellite sensors complementary – utilisation of multiple-sensors of benefit for all. Several sensor types (HR &amp; VHR optical, L-band SAR, X-band SAR) available only through commercial or semi-commercial missions.</a:t>
            </a:r>
          </a:p>
          <a:p>
            <a:pPr>
              <a:defRPr/>
            </a:pPr>
            <a:endParaRPr lang="en-GB" sz="2200" b="1" dirty="0" smtClean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defRPr/>
            </a:pPr>
            <a:r>
              <a:rPr lang="en-GB" sz="2200" b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Benefits for you?</a:t>
            </a:r>
            <a:endParaRPr lang="en-GB" sz="1000" b="1" dirty="0" smtClean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defRPr/>
            </a:pPr>
            <a:endParaRPr lang="en-GB" sz="1000" dirty="0" smtClean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GB" sz="2000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“Free” research on topics of common interest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GB" sz="2000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Potential discovery of new applications not previously envisaged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GB" sz="2000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Opportunity to demonstrate usefulness to GFOI countries and users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GB" sz="2000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Others?...</a:t>
            </a:r>
          </a:p>
          <a:p>
            <a:pPr>
              <a:lnSpc>
                <a:spcPct val="110000"/>
              </a:lnSpc>
              <a:defRPr/>
            </a:pPr>
            <a:endParaRPr lang="en-GB" sz="1100" dirty="0" smtClean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en-GB" sz="2000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Note: Project descriptions and data requirements are listed in Element-3 document. Supporting selected projects of interest possible. </a:t>
            </a:r>
          </a:p>
          <a:p>
            <a:pPr>
              <a:lnSpc>
                <a:spcPct val="110000"/>
              </a:lnSpc>
              <a:defRPr/>
            </a:pPr>
            <a:endParaRPr lang="en-GB" sz="2000" dirty="0" smtClean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lnSpc>
                <a:spcPct val="110000"/>
              </a:lnSpc>
              <a:defRPr/>
            </a:pPr>
            <a:endParaRPr lang="en-GB" sz="2000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</p:txBody>
      </p:sp>
      <p:sp>
        <p:nvSpPr>
          <p:cNvPr id="6" name="Shape 3"/>
          <p:cNvSpPr/>
          <p:nvPr/>
        </p:nvSpPr>
        <p:spPr>
          <a:xfrm>
            <a:off x="228601" y="99325"/>
            <a:ext cx="7021598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Satellite data support to GFOI R&amp;D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– SDCG Element 3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812997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546850"/>
            <a:ext cx="19050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940B80-F8DE-FB48-9393-0B00BB979D5A}" type="slidenum">
              <a:rPr lang="en-US" sz="1000">
                <a:solidFill>
                  <a:srgbClr val="002569"/>
                </a:solidFill>
                <a:latin typeface="Calibri" charset="0"/>
                <a:cs typeface="Calibri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sz="1000">
              <a:solidFill>
                <a:srgbClr val="002569"/>
              </a:solidFill>
              <a:latin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701468"/>
            <a:ext cx="8710613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 smtClean="0">
                <a:latin typeface="Arial"/>
                <a:ea typeface="ＭＳ Ｐゴシック" pitchFamily="-106" charset="-128"/>
                <a:cs typeface="Arial"/>
              </a:rPr>
              <a:t>Extra slides</a:t>
            </a:r>
          </a:p>
        </p:txBody>
      </p:sp>
      <p:sp>
        <p:nvSpPr>
          <p:cNvPr id="6" name="Shape 3"/>
          <p:cNvSpPr/>
          <p:nvPr/>
        </p:nvSpPr>
        <p:spPr>
          <a:xfrm>
            <a:off x="228601" y="99325"/>
            <a:ext cx="7021598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Satellite data support to GFOI R&amp;D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– SDCG Element 3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574458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16 at 1.42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99325"/>
            <a:ext cx="4426497" cy="6588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Shape 3"/>
          <p:cNvSpPr/>
          <p:nvPr/>
        </p:nvSpPr>
        <p:spPr>
          <a:xfrm>
            <a:off x="228601" y="99325"/>
            <a:ext cx="1948593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SDCG 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Element 3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02303631"/>
      </p:ext>
    </p:extLst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546850"/>
            <a:ext cx="19050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D8C731-2C4C-324A-9685-2DD107AA7B29}" type="slidenum">
              <a:rPr lang="en-US" sz="1000">
                <a:solidFill>
                  <a:srgbClr val="002569"/>
                </a:solidFill>
                <a:latin typeface="Calibri" charset="0"/>
                <a:cs typeface="Calibri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sz="1000">
              <a:solidFill>
                <a:srgbClr val="002569"/>
              </a:solidFill>
              <a:latin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983840"/>
            <a:ext cx="8710613" cy="4514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000" b="1" dirty="0" smtClean="0">
                <a:latin typeface="Arial"/>
                <a:ea typeface="ＭＳ Ｐゴシック" pitchFamily="-106" charset="-128"/>
                <a:cs typeface="Arial"/>
              </a:rPr>
              <a:t>GFOI R&amp;D Groups</a:t>
            </a:r>
            <a:endParaRPr lang="en-US" sz="2000" b="1" dirty="0">
              <a:latin typeface="Arial"/>
              <a:ea typeface="ＭＳ Ｐゴシック" pitchFamily="-106" charset="-128"/>
              <a:cs typeface="Arial"/>
            </a:endParaRPr>
          </a:p>
        </p:txBody>
      </p:sp>
      <p:sp>
        <p:nvSpPr>
          <p:cNvPr id="10" name="Shape 3"/>
          <p:cNvSpPr/>
          <p:nvPr/>
        </p:nvSpPr>
        <p:spPr>
          <a:xfrm>
            <a:off x="228601" y="99325"/>
            <a:ext cx="7021598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Satellite data support to GFOI R&amp;D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– SDCG Element 3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pic>
        <p:nvPicPr>
          <p:cNvPr id="5" name="Picture 4" descr="Screen Shot 2015-09-16 at 5.05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98" y="1516042"/>
            <a:ext cx="3407756" cy="5165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Screen Shot 2015-09-16 at 5.06.0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495" y="1435246"/>
            <a:ext cx="3440886" cy="5246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263708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546850"/>
            <a:ext cx="19050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D8C731-2C4C-324A-9685-2DD107AA7B29}" type="slidenum">
              <a:rPr lang="en-US" sz="1000">
                <a:solidFill>
                  <a:srgbClr val="002569"/>
                </a:solidFill>
                <a:latin typeface="Calibri" charset="0"/>
                <a:cs typeface="Calibri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sz="1000">
              <a:solidFill>
                <a:srgbClr val="002569"/>
              </a:solidFill>
              <a:latin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7987" y="983840"/>
            <a:ext cx="4147426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000" b="1" dirty="0" smtClean="0">
                <a:latin typeface="Arial"/>
                <a:ea typeface="ＭＳ Ｐゴシック" pitchFamily="-106" charset="-128"/>
                <a:cs typeface="Arial"/>
              </a:rPr>
              <a:t>GFOI R&amp;D Study Sites</a:t>
            </a:r>
            <a:endParaRPr lang="en-US" sz="2000" b="1" dirty="0">
              <a:latin typeface="Arial"/>
              <a:ea typeface="ＭＳ Ｐゴシック" pitchFamily="-106" charset="-128"/>
              <a:cs typeface="Arial"/>
            </a:endParaRPr>
          </a:p>
        </p:txBody>
      </p:sp>
      <p:sp>
        <p:nvSpPr>
          <p:cNvPr id="10" name="Shape 3"/>
          <p:cNvSpPr/>
          <p:nvPr/>
        </p:nvSpPr>
        <p:spPr>
          <a:xfrm>
            <a:off x="228601" y="99325"/>
            <a:ext cx="7021598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Satellite data support to GFOI R&amp;D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– SDCG Element 3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pic>
        <p:nvPicPr>
          <p:cNvPr id="5" name="Picture 4" descr="Screen Shot 2015-09-16 at 3.25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967" y="2784305"/>
            <a:ext cx="4217942" cy="1401064"/>
          </a:xfrm>
          <a:prstGeom prst="rect">
            <a:avLst/>
          </a:prstGeom>
        </p:spPr>
      </p:pic>
      <p:pic>
        <p:nvPicPr>
          <p:cNvPr id="6" name="Picture 5" descr="Screen Shot 2015-09-16 at 3.24.2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29" y="983840"/>
            <a:ext cx="4217942" cy="562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58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3"/>
          <p:cNvSpPr/>
          <p:nvPr/>
        </p:nvSpPr>
        <p:spPr>
          <a:xfrm>
            <a:off x="228601" y="99325"/>
            <a:ext cx="1948593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SDCG 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Element 3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pic>
        <p:nvPicPr>
          <p:cNvPr id="3" name="Picture 2" descr="Screen Shot 2015-09-16 at 4.52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40" y="99325"/>
            <a:ext cx="4432318" cy="6579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3478" y="1258560"/>
            <a:ext cx="2434283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2000" b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Example</a:t>
            </a:r>
          </a:p>
          <a:p>
            <a:pPr>
              <a:lnSpc>
                <a:spcPct val="110000"/>
              </a:lnSpc>
              <a:defRPr/>
            </a:pPr>
            <a:r>
              <a:rPr lang="en-US" sz="2000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Data requests for optical high res (here: 5~10m GSD)</a:t>
            </a:r>
          </a:p>
          <a:p>
            <a:pPr>
              <a:lnSpc>
                <a:spcPct val="110000"/>
              </a:lnSpc>
              <a:defRPr/>
            </a:pPr>
            <a:endParaRPr lang="en-US" sz="2000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en-US" sz="2000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92148215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50199" y="6597729"/>
            <a:ext cx="19050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A9AF47-F427-6B42-9CB9-F2FBB9D8F817}" type="slidenum">
              <a:rPr lang="en-US" sz="1000">
                <a:solidFill>
                  <a:srgbClr val="002569"/>
                </a:solidFill>
                <a:latin typeface="Calibri" charset="0"/>
                <a:cs typeface="Calibri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sz="1000" dirty="0">
              <a:solidFill>
                <a:srgbClr val="002569"/>
              </a:solidFill>
              <a:latin typeface="Calibri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660" y="1222315"/>
            <a:ext cx="8710613" cy="51398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2000" b="1" dirty="0" smtClean="0">
                <a:solidFill>
                  <a:schemeClr val="accent4"/>
                </a:solidFill>
                <a:latin typeface="Arial"/>
                <a:ea typeface="ＭＳ Ｐゴシック" pitchFamily="-106" charset="-128"/>
                <a:cs typeface="Arial"/>
              </a:rPr>
              <a:t>GFOI </a:t>
            </a:r>
            <a:r>
              <a:rPr lang="en-AU" sz="2000" b="1" dirty="0">
                <a:solidFill>
                  <a:schemeClr val="accent4"/>
                </a:solidFill>
                <a:latin typeface="Arial"/>
                <a:ea typeface="ＭＳ Ｐゴシック" pitchFamily="-106" charset="-128"/>
                <a:cs typeface="Arial"/>
              </a:rPr>
              <a:t>R&amp;D </a:t>
            </a:r>
            <a:r>
              <a:rPr lang="en-AU" sz="2000" dirty="0" smtClean="0">
                <a:solidFill>
                  <a:schemeClr val="tx2"/>
                </a:solidFill>
                <a:latin typeface="Arial"/>
                <a:ea typeface="ＭＳ Ｐゴシック" pitchFamily="-106" charset="-128"/>
                <a:cs typeface="Arial"/>
              </a:rPr>
              <a:t>&amp; </a:t>
            </a:r>
            <a:r>
              <a:rPr lang="en-AU" sz="2000" b="1" dirty="0" smtClean="0">
                <a:solidFill>
                  <a:schemeClr val="tx2"/>
                </a:solidFill>
                <a:latin typeface="Arial"/>
                <a:ea typeface="ＭＳ Ｐゴシック" pitchFamily="-106" charset="-128"/>
                <a:cs typeface="Arial"/>
              </a:rPr>
              <a:t>SDCG</a:t>
            </a:r>
            <a:endParaRPr lang="en-AU" sz="2000" b="1" dirty="0">
              <a:solidFill>
                <a:schemeClr val="tx2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defRPr/>
            </a:pPr>
            <a:endParaRPr lang="en-AU" sz="2000" dirty="0">
              <a:solidFill>
                <a:srgbClr val="8064A2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 marL="342900" indent="-342900">
              <a:buFont typeface="Wingdings" charset="2"/>
              <a:buChar char="§"/>
              <a:defRPr/>
            </a:pPr>
            <a:r>
              <a:rPr lang="en-AU" sz="2000" b="1" dirty="0" smtClean="0">
                <a:solidFill>
                  <a:srgbClr val="8064A2"/>
                </a:solidFill>
                <a:latin typeface="Arial"/>
                <a:ea typeface="ＭＳ Ｐゴシック" pitchFamily="-106" charset="-128"/>
                <a:cs typeface="Arial"/>
              </a:rPr>
              <a:t>GFOI R&amp;D Component </a:t>
            </a:r>
            <a:r>
              <a:rPr lang="en-AU" sz="2000" dirty="0" smtClean="0">
                <a:solidFill>
                  <a:srgbClr val="8064A2"/>
                </a:solidFill>
                <a:latin typeface="Arial"/>
                <a:ea typeface="ＭＳ Ｐゴシック" pitchFamily="-106" charset="-128"/>
                <a:cs typeface="Arial"/>
              </a:rPr>
              <a:t>(Lead: GOFC-GOLD)</a:t>
            </a:r>
          </a:p>
          <a:p>
            <a:pPr lvl="2">
              <a:lnSpc>
                <a:spcPct val="120000"/>
              </a:lnSpc>
              <a:defRPr/>
            </a:pPr>
            <a:r>
              <a:rPr lang="en-AU" sz="2000" dirty="0">
                <a:solidFill>
                  <a:srgbClr val="8064A2"/>
                </a:solidFill>
                <a:latin typeface="Arial"/>
                <a:ea typeface="ＭＳ Ｐゴシック" pitchFamily="-106" charset="-128"/>
                <a:cs typeface="Arial"/>
              </a:rPr>
              <a:t> </a:t>
            </a:r>
            <a:r>
              <a:rPr lang="en-AU" sz="2000" dirty="0" smtClean="0">
                <a:solidFill>
                  <a:srgbClr val="8064A2"/>
                </a:solidFill>
                <a:latin typeface="Arial"/>
                <a:ea typeface="ＭＳ Ｐゴシック" pitchFamily="-106" charset="-128"/>
                <a:cs typeface="Arial"/>
              </a:rPr>
              <a:t>  	- Coordination of R&amp;D towards GFOI priority topics</a:t>
            </a:r>
          </a:p>
          <a:p>
            <a:pPr lvl="2">
              <a:lnSpc>
                <a:spcPct val="120000"/>
              </a:lnSpc>
              <a:defRPr/>
            </a:pPr>
            <a:r>
              <a:rPr lang="en-US" sz="2000" dirty="0" smtClean="0">
                <a:solidFill>
                  <a:srgbClr val="8064A2"/>
                </a:solidFill>
                <a:latin typeface="Arial"/>
                <a:cs typeface="Arial"/>
              </a:rPr>
              <a:t>	</a:t>
            </a:r>
            <a:r>
              <a:rPr lang="en-AU" sz="2000" dirty="0">
                <a:solidFill>
                  <a:srgbClr val="8064A2"/>
                </a:solidFill>
                <a:latin typeface="Arial"/>
                <a:ea typeface="ＭＳ Ｐゴシック" pitchFamily="-106" charset="-128"/>
                <a:cs typeface="Arial"/>
              </a:rPr>
              <a:t>- Management of research groups (R&amp;D programme)</a:t>
            </a:r>
          </a:p>
          <a:p>
            <a:pPr lvl="2">
              <a:lnSpc>
                <a:spcPct val="120000"/>
              </a:lnSpc>
              <a:defRPr/>
            </a:pPr>
            <a:r>
              <a:rPr lang="en-US" sz="2000" dirty="0" smtClean="0">
                <a:solidFill>
                  <a:srgbClr val="8064A2"/>
                </a:solidFill>
                <a:latin typeface="Arial"/>
                <a:cs typeface="Arial"/>
              </a:rPr>
              <a:t>	- Mechanism for integration of new methods into GFOI MGD</a:t>
            </a:r>
            <a:endParaRPr lang="en-AU" sz="2000" dirty="0" smtClean="0">
              <a:solidFill>
                <a:srgbClr val="8064A2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 lvl="2">
              <a:lnSpc>
                <a:spcPct val="120000"/>
              </a:lnSpc>
              <a:defRPr/>
            </a:pPr>
            <a:r>
              <a:rPr lang="en-AU" sz="2000" dirty="0" smtClean="0">
                <a:solidFill>
                  <a:srgbClr val="8064A2"/>
                </a:solidFill>
                <a:latin typeface="Arial"/>
                <a:ea typeface="ＭＳ Ｐゴシック" pitchFamily="-106" charset="-128"/>
                <a:cs typeface="Arial"/>
              </a:rPr>
              <a:t>	- </a:t>
            </a:r>
            <a:r>
              <a:rPr lang="en-US" sz="2000" dirty="0">
                <a:solidFill>
                  <a:srgbClr val="8064A2"/>
                </a:solidFill>
                <a:latin typeface="Arial"/>
                <a:cs typeface="Arial"/>
              </a:rPr>
              <a:t>Mechanism for </a:t>
            </a:r>
            <a:r>
              <a:rPr lang="en-CA" sz="2000" dirty="0" smtClean="0">
                <a:solidFill>
                  <a:srgbClr val="8064A2"/>
                </a:solidFill>
                <a:latin typeface="Arial"/>
                <a:cs typeface="Arial"/>
              </a:rPr>
              <a:t>reporting </a:t>
            </a:r>
            <a:r>
              <a:rPr lang="en-AU" sz="2000" dirty="0" smtClean="0">
                <a:solidFill>
                  <a:srgbClr val="8064A2"/>
                </a:solidFill>
                <a:latin typeface="Arial"/>
                <a:ea typeface="ＭＳ Ｐゴシック" pitchFamily="-106" charset="-128"/>
                <a:cs typeface="Arial"/>
              </a:rPr>
              <a:t>and feed-back to space agencies 	and GFOI</a:t>
            </a:r>
          </a:p>
          <a:p>
            <a:pPr lvl="2">
              <a:lnSpc>
                <a:spcPct val="120000"/>
              </a:lnSpc>
              <a:defRPr/>
            </a:pPr>
            <a:r>
              <a:rPr lang="en-AU" sz="2000" dirty="0">
                <a:solidFill>
                  <a:srgbClr val="8064A2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  <a:r>
              <a:rPr lang="en-AU" sz="2000" dirty="0" smtClean="0">
                <a:solidFill>
                  <a:srgbClr val="8064A2"/>
                </a:solidFill>
                <a:latin typeface="Arial"/>
                <a:ea typeface="ＭＳ Ｐゴシック" pitchFamily="-106" charset="-128"/>
                <a:cs typeface="Arial"/>
              </a:rPr>
              <a:t>- Catalysing R&amp;D through organisation of R&amp;D Expert 	workshops and science meetings</a:t>
            </a:r>
            <a:endParaRPr lang="en-AU" sz="2000" dirty="0">
              <a:solidFill>
                <a:srgbClr val="8064A2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 marL="342900" indent="-342900">
              <a:buFont typeface="Wingdings" charset="2"/>
              <a:buChar char="§"/>
              <a:defRPr/>
            </a:pPr>
            <a:endParaRPr lang="en-AU" sz="2000" dirty="0">
              <a:solidFill>
                <a:schemeClr val="tx2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 marL="342900" indent="-342900">
              <a:buFont typeface="Wingdings" charset="2"/>
              <a:buChar char="§"/>
              <a:defRPr/>
            </a:pPr>
            <a:r>
              <a:rPr lang="en-AU" sz="2000" b="1" dirty="0" smtClean="0">
                <a:solidFill>
                  <a:schemeClr val="tx2"/>
                </a:solidFill>
                <a:latin typeface="Arial"/>
                <a:ea typeface="ＭＳ Ｐゴシック" pitchFamily="-106" charset="-128"/>
                <a:cs typeface="Arial"/>
              </a:rPr>
              <a:t>Space Data Coordination Group </a:t>
            </a:r>
            <a:r>
              <a:rPr lang="en-AU" sz="2000" dirty="0" smtClean="0">
                <a:solidFill>
                  <a:schemeClr val="tx2"/>
                </a:solidFill>
                <a:latin typeface="Arial"/>
                <a:ea typeface="ＭＳ Ｐゴシック" pitchFamily="-106" charset="-128"/>
                <a:cs typeface="Arial"/>
              </a:rPr>
              <a:t>(Lead: CEOS)</a:t>
            </a:r>
          </a:p>
          <a:p>
            <a:pPr lvl="2" indent="0">
              <a:defRPr/>
            </a:pPr>
            <a:r>
              <a:rPr lang="en-AU" sz="2000" dirty="0" smtClean="0">
                <a:solidFill>
                  <a:schemeClr val="tx2"/>
                </a:solidFill>
                <a:latin typeface="Arial"/>
                <a:ea typeface="ＭＳ Ｐゴシック" pitchFamily="-106" charset="-128"/>
                <a:cs typeface="Arial"/>
              </a:rPr>
              <a:t> 	- Satellite data support to the GFOI R&amp;D Component through the SDCG Element-3 strategy</a:t>
            </a:r>
          </a:p>
          <a:p>
            <a:pPr>
              <a:defRPr/>
            </a:pPr>
            <a:endParaRPr lang="en-AU" sz="2000" dirty="0" smtClean="0">
              <a:solidFill>
                <a:schemeClr val="tx2"/>
              </a:solidFill>
              <a:latin typeface="Arial"/>
              <a:ea typeface="ＭＳ Ｐゴシック" pitchFamily="-106" charset="-128"/>
              <a:cs typeface="Arial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28601" y="99325"/>
            <a:ext cx="7021598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Satellite data support to GFOI R&amp;D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– SDCG Element 3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374173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FOI or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" t="6586" r="3706" b="5449"/>
          <a:stretch/>
        </p:blipFill>
        <p:spPr>
          <a:xfrm>
            <a:off x="420309" y="2560175"/>
            <a:ext cx="5911734" cy="3140927"/>
          </a:xfrm>
          <a:prstGeom prst="rect">
            <a:avLst/>
          </a:prstGeom>
        </p:spPr>
      </p:pic>
      <p:sp>
        <p:nvSpPr>
          <p:cNvPr id="54273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546850"/>
            <a:ext cx="19050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A9AF47-F427-6B42-9CB9-F2FBB9D8F817}" type="slidenum">
              <a:rPr lang="en-US" sz="1000">
                <a:solidFill>
                  <a:srgbClr val="002569"/>
                </a:solidFill>
                <a:latin typeface="Calibri" charset="0"/>
                <a:cs typeface="Calibri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sz="1000">
              <a:solidFill>
                <a:srgbClr val="002569"/>
              </a:solidFill>
              <a:latin typeface="Calibri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660" y="1222315"/>
            <a:ext cx="871061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2000" b="1" dirty="0">
                <a:solidFill>
                  <a:schemeClr val="accent4"/>
                </a:solidFill>
                <a:latin typeface="Arial"/>
                <a:ea typeface="ＭＳ Ｐゴシック" pitchFamily="-106" charset="-128"/>
                <a:cs typeface="Arial"/>
              </a:rPr>
              <a:t>GFOI R&amp;D </a:t>
            </a:r>
            <a:r>
              <a:rPr lang="en-AU" sz="2000" dirty="0" smtClean="0">
                <a:solidFill>
                  <a:schemeClr val="tx2"/>
                </a:solidFill>
                <a:latin typeface="Arial"/>
                <a:ea typeface="ＭＳ Ｐゴシック" pitchFamily="-106" charset="-128"/>
                <a:cs typeface="Arial"/>
              </a:rPr>
              <a:t>&amp; </a:t>
            </a:r>
            <a:r>
              <a:rPr lang="en-AU" sz="2000" b="1" dirty="0" smtClean="0">
                <a:solidFill>
                  <a:schemeClr val="tx2"/>
                </a:solidFill>
                <a:latin typeface="Arial"/>
                <a:ea typeface="ＭＳ Ｐゴシック" pitchFamily="-106" charset="-128"/>
                <a:cs typeface="Arial"/>
              </a:rPr>
              <a:t>SDCG</a:t>
            </a:r>
            <a:endParaRPr lang="en-AU" sz="2000" b="1" dirty="0">
              <a:solidFill>
                <a:schemeClr val="tx2"/>
              </a:solidFill>
              <a:latin typeface="Arial"/>
              <a:ea typeface="ＭＳ Ｐゴシック" pitchFamily="-106" charset="-128"/>
              <a:cs typeface="Arial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28601" y="99325"/>
            <a:ext cx="7021598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Satellite data support to GFOI R&amp;D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– SDCG Element 3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7352873" y="3074901"/>
            <a:ext cx="510169" cy="907381"/>
          </a:xfrm>
          <a:prstGeom prst="downArrow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50082" y="3314499"/>
            <a:ext cx="13003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b="1" dirty="0" smtClean="0">
                <a:solidFill>
                  <a:srgbClr val="000000"/>
                </a:solidFill>
                <a:latin typeface="Arial"/>
                <a:ea typeface="ＭＳ Ｐゴシック" pitchFamily="-106" charset="-128"/>
                <a:cs typeface="Arial"/>
              </a:rPr>
              <a:t>Data support</a:t>
            </a: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02485" y="2635050"/>
            <a:ext cx="389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b="1" dirty="0" smtClean="0">
                <a:solidFill>
                  <a:schemeClr val="tx2"/>
                </a:solidFill>
                <a:latin typeface="Arial"/>
                <a:ea typeface="ＭＳ Ｐゴシック" pitchFamily="-106" charset="-128"/>
                <a:cs typeface="Arial"/>
              </a:rPr>
              <a:t>__</a:t>
            </a:r>
            <a:endParaRPr lang="en-GB" sz="14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32043" y="2765426"/>
            <a:ext cx="2495722" cy="24135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6793349" y="2723551"/>
            <a:ext cx="16113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b="1" dirty="0" smtClean="0">
                <a:solidFill>
                  <a:schemeClr val="bg1"/>
                </a:solidFill>
                <a:latin typeface="Arial"/>
                <a:ea typeface="ＭＳ Ｐゴシック" pitchFamily="-106" charset="-128"/>
                <a:cs typeface="Arial"/>
              </a:rPr>
              <a:t>SDCG Element-3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02485" y="3852369"/>
            <a:ext cx="389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b="1" dirty="0" smtClean="0">
                <a:solidFill>
                  <a:schemeClr val="accent4"/>
                </a:solidFill>
                <a:latin typeface="Arial"/>
                <a:ea typeface="ＭＳ Ｐゴシック" pitchFamily="-106" charset="-128"/>
                <a:cs typeface="Arial"/>
              </a:rPr>
              <a:t>__</a:t>
            </a:r>
            <a:endParaRPr lang="en-GB" sz="1400" b="1" dirty="0">
              <a:solidFill>
                <a:schemeClr val="accent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32043" y="3993890"/>
            <a:ext cx="2487342" cy="24135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6574061" y="3954874"/>
            <a:ext cx="2108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b="1" dirty="0" smtClean="0">
                <a:solidFill>
                  <a:schemeClr val="bg1"/>
                </a:solidFill>
                <a:latin typeface="Arial"/>
                <a:ea typeface="ＭＳ Ｐゴシック" pitchFamily="-106" charset="-128"/>
                <a:cs typeface="Arial"/>
              </a:rPr>
              <a:t>GFOI R&amp;D programme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339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546850"/>
            <a:ext cx="19050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A9AF47-F427-6B42-9CB9-F2FBB9D8F817}" type="slidenum">
              <a:rPr lang="en-US" sz="1000">
                <a:solidFill>
                  <a:srgbClr val="002569"/>
                </a:solidFill>
                <a:latin typeface="Calibri" charset="0"/>
                <a:cs typeface="Calibri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sz="1000">
              <a:solidFill>
                <a:srgbClr val="002569"/>
              </a:solidFill>
              <a:latin typeface="Calibri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660" y="1013505"/>
            <a:ext cx="5385097" cy="6032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§"/>
              <a:defRPr/>
            </a:pPr>
            <a:r>
              <a:rPr lang="en-GB" sz="2000" b="1" dirty="0" smtClean="0">
                <a:solidFill>
                  <a:schemeClr val="accent4"/>
                </a:solidFill>
                <a:latin typeface="Arial"/>
                <a:cs typeface="Arial"/>
              </a:rPr>
              <a:t>What are the “GFOI Priority R&amp;D Topics”?  </a:t>
            </a:r>
          </a:p>
          <a:p>
            <a:pPr marL="342900" indent="-342900">
              <a:buFont typeface="Wingdings" charset="2"/>
              <a:buChar char="§"/>
              <a:defRPr/>
            </a:pPr>
            <a:endParaRPr lang="en-GB" sz="1000" b="1" dirty="0" smtClean="0">
              <a:solidFill>
                <a:schemeClr val="accent4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§"/>
              <a:defRPr/>
            </a:pPr>
            <a:r>
              <a:rPr lang="en-GB" sz="2000" b="1" dirty="0" smtClean="0">
                <a:solidFill>
                  <a:schemeClr val="accent4"/>
                </a:solidFill>
                <a:latin typeface="Arial"/>
                <a:cs typeface="Arial"/>
              </a:rPr>
              <a:t>R&amp;D topics of importance to elevate to operational status </a:t>
            </a:r>
            <a:r>
              <a:rPr lang="en-GB" sz="2000" b="1" dirty="0">
                <a:solidFill>
                  <a:schemeClr val="accent4"/>
                </a:solidFill>
                <a:latin typeface="Arial"/>
                <a:cs typeface="Arial"/>
              </a:rPr>
              <a:t>(</a:t>
            </a:r>
            <a:r>
              <a:rPr lang="en-GB" sz="2000" b="1" dirty="0" smtClean="0">
                <a:solidFill>
                  <a:schemeClr val="accent4"/>
                </a:solidFill>
                <a:latin typeface="Arial"/>
                <a:cs typeface="Arial"/>
              </a:rPr>
              <a:t>for future inclusion in GFOI Methods and Guidance Doc)</a:t>
            </a:r>
            <a:endParaRPr lang="en-GB" sz="1000" b="1" dirty="0" smtClean="0">
              <a:solidFill>
                <a:schemeClr val="accent4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§"/>
              <a:defRPr/>
            </a:pPr>
            <a:endParaRPr lang="en-GB" sz="1000" b="1" dirty="0" smtClean="0">
              <a:solidFill>
                <a:schemeClr val="accent4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§"/>
              <a:defRPr/>
            </a:pPr>
            <a:r>
              <a:rPr lang="en-CA" sz="2000" dirty="0" smtClean="0">
                <a:solidFill>
                  <a:schemeClr val="accent4"/>
                </a:solidFill>
                <a:latin typeface="Arial"/>
                <a:cs typeface="Arial"/>
              </a:rPr>
              <a:t>Thematic topics</a:t>
            </a:r>
            <a:endParaRPr lang="en-AU" sz="2000" dirty="0">
              <a:solidFill>
                <a:schemeClr val="accent4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 marL="800100" lvl="1" indent="-342900">
              <a:buFont typeface="Wingdings" charset="2"/>
              <a:buChar char="§"/>
              <a:defRPr/>
            </a:pPr>
            <a:r>
              <a:rPr lang="en-AU" dirty="0" smtClean="0">
                <a:solidFill>
                  <a:schemeClr val="accent4"/>
                </a:solidFill>
                <a:latin typeface="Arial"/>
                <a:ea typeface="ＭＳ Ｐゴシック" pitchFamily="-106" charset="-128"/>
                <a:cs typeface="Arial"/>
              </a:rPr>
              <a:t>Degradation (and enhancements) of Carbon stocks</a:t>
            </a:r>
          </a:p>
          <a:p>
            <a:pPr marL="800100" lvl="1" indent="-342900">
              <a:buFont typeface="Wingdings" charset="2"/>
              <a:buChar char="§"/>
              <a:defRPr/>
            </a:pPr>
            <a:r>
              <a:rPr lang="en-AU" dirty="0" smtClean="0">
                <a:solidFill>
                  <a:schemeClr val="accent4"/>
                </a:solidFill>
                <a:latin typeface="Arial"/>
                <a:ea typeface="ＭＳ Ｐゴシック" pitchFamily="-106" charset="-128"/>
                <a:cs typeface="Arial"/>
              </a:rPr>
              <a:t>Degradation type mapping</a:t>
            </a:r>
          </a:p>
          <a:p>
            <a:pPr marL="800100" lvl="1" indent="-342900">
              <a:buFont typeface="Wingdings" charset="2"/>
              <a:buChar char="§"/>
              <a:defRPr/>
            </a:pPr>
            <a:r>
              <a:rPr lang="en-AU" dirty="0" smtClean="0">
                <a:solidFill>
                  <a:schemeClr val="accent4"/>
                </a:solidFill>
                <a:latin typeface="Arial"/>
                <a:ea typeface="ＭＳ Ｐゴシック" pitchFamily="-106" charset="-128"/>
                <a:cs typeface="Arial"/>
              </a:rPr>
              <a:t>Forest stratification methods</a:t>
            </a:r>
          </a:p>
          <a:p>
            <a:pPr marL="800100" lvl="1" indent="-342900">
              <a:buFont typeface="Wingdings" charset="2"/>
              <a:buChar char="§"/>
              <a:defRPr/>
            </a:pPr>
            <a:r>
              <a:rPr lang="en-AU" dirty="0" smtClean="0">
                <a:solidFill>
                  <a:schemeClr val="accent4"/>
                </a:solidFill>
                <a:latin typeface="Arial"/>
                <a:ea typeface="ＭＳ Ｐゴシック" pitchFamily="-106" charset="-128"/>
                <a:cs typeface="Arial"/>
              </a:rPr>
              <a:t>Forest/Non-Forest Change</a:t>
            </a:r>
          </a:p>
          <a:p>
            <a:pPr marL="800100" lvl="1" indent="-342900">
              <a:buFont typeface="Wingdings" charset="2"/>
              <a:buChar char="§"/>
              <a:defRPr/>
            </a:pPr>
            <a:r>
              <a:rPr lang="en-AU" dirty="0" smtClean="0">
                <a:solidFill>
                  <a:schemeClr val="accent4"/>
                </a:solidFill>
                <a:latin typeface="Arial"/>
                <a:ea typeface="ＭＳ Ｐゴシック" pitchFamily="-106" charset="-128"/>
                <a:cs typeface="Arial"/>
              </a:rPr>
              <a:t>Land Use/Cover Change</a:t>
            </a:r>
          </a:p>
          <a:p>
            <a:pPr marL="800100" lvl="1" indent="-342900">
              <a:buFont typeface="Wingdings" charset="2"/>
              <a:buChar char="§"/>
              <a:defRPr/>
            </a:pPr>
            <a:r>
              <a:rPr lang="en-AU" dirty="0" smtClean="0">
                <a:solidFill>
                  <a:schemeClr val="accent4"/>
                </a:solidFill>
                <a:latin typeface="Arial"/>
                <a:ea typeface="ＭＳ Ｐゴシック" pitchFamily="-106" charset="-128"/>
                <a:cs typeface="Arial"/>
              </a:rPr>
              <a:t>Above-ground biomass stocks and change</a:t>
            </a:r>
            <a:endParaRPr lang="en-AU" sz="500" dirty="0" smtClean="0">
              <a:solidFill>
                <a:schemeClr val="accent4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 marL="342900" indent="-342900">
              <a:buFont typeface="Wingdings" charset="2"/>
              <a:buChar char="§"/>
              <a:defRPr/>
            </a:pPr>
            <a:endParaRPr lang="en-AU" sz="600" dirty="0">
              <a:solidFill>
                <a:schemeClr val="accent4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 marL="342900" indent="-342900">
              <a:buFont typeface="Wingdings" charset="2"/>
              <a:buChar char="§"/>
              <a:defRPr/>
            </a:pPr>
            <a:r>
              <a:rPr lang="en-AU" sz="2000" dirty="0" smtClean="0">
                <a:solidFill>
                  <a:schemeClr val="accent4"/>
                </a:solidFill>
                <a:latin typeface="Arial"/>
                <a:ea typeface="ＭＳ Ｐゴシック" pitchFamily="-106" charset="-128"/>
                <a:cs typeface="Arial"/>
              </a:rPr>
              <a:t>Cross-cutting topics</a:t>
            </a:r>
          </a:p>
          <a:p>
            <a:pPr marL="800100" lvl="1" indent="-342900">
              <a:buFont typeface="Wingdings" charset="2"/>
              <a:buChar char="§"/>
              <a:defRPr/>
            </a:pPr>
            <a:r>
              <a:rPr lang="en-AU" dirty="0" smtClean="0">
                <a:solidFill>
                  <a:schemeClr val="accent4"/>
                </a:solidFill>
                <a:latin typeface="Arial"/>
                <a:ea typeface="ＭＳ Ｐゴシック" pitchFamily="-106" charset="-128"/>
                <a:cs typeface="Arial"/>
              </a:rPr>
              <a:t>Sensor interoperability and complementarity</a:t>
            </a:r>
          </a:p>
          <a:p>
            <a:pPr marL="800100" lvl="1" indent="-342900">
              <a:buFont typeface="Wingdings" charset="2"/>
              <a:buChar char="§"/>
              <a:defRPr/>
            </a:pPr>
            <a:r>
              <a:rPr lang="en-AU" dirty="0" smtClean="0">
                <a:solidFill>
                  <a:schemeClr val="accent4"/>
                </a:solidFill>
                <a:latin typeface="Arial"/>
                <a:ea typeface="ＭＳ Ｐゴシック" pitchFamily="-106" charset="-128"/>
                <a:cs typeface="Arial"/>
              </a:rPr>
              <a:t>Uncertainty and accuracy</a:t>
            </a:r>
          </a:p>
          <a:p>
            <a:pPr marL="342900" indent="-342900">
              <a:buFont typeface="Wingdings" charset="2"/>
              <a:buChar char="§"/>
              <a:defRPr/>
            </a:pPr>
            <a:endParaRPr lang="en-AU" sz="2000" dirty="0" smtClean="0">
              <a:solidFill>
                <a:schemeClr val="accent4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 marL="342900" indent="-342900">
              <a:buFont typeface="Wingdings" charset="2"/>
              <a:buChar char="§"/>
              <a:defRPr/>
            </a:pPr>
            <a:endParaRPr lang="en-AU" sz="2000" dirty="0">
              <a:latin typeface="Arial"/>
              <a:ea typeface="ＭＳ Ｐゴシック" pitchFamily="-106" charset="-128"/>
              <a:cs typeface="Arial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17402" y="92135"/>
            <a:ext cx="7021598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GFOI R&amp;D Component – 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Review of Priority R&amp;D Topics 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pic>
        <p:nvPicPr>
          <p:cNvPr id="2" name="Picture 1" descr="Screen Shot 2015-09-14 at 12.19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591" y="1508850"/>
            <a:ext cx="2967260" cy="4202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073715" y="5738996"/>
            <a:ext cx="2469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Available at </a:t>
            </a:r>
          </a:p>
          <a:p>
            <a:pPr algn="ctr"/>
            <a:r>
              <a:rPr lang="en-GB" dirty="0" smtClean="0">
                <a:hlinkClick r:id="rId4"/>
              </a:rPr>
              <a:t>http</a:t>
            </a:r>
            <a:r>
              <a:rPr lang="en-GB" dirty="0">
                <a:hlinkClick r:id="rId4"/>
              </a:rPr>
              <a:t>://www.gfoi.org/rd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558543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546850"/>
            <a:ext cx="19050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A9AF47-F427-6B42-9CB9-F2FBB9D8F817}" type="slidenum">
              <a:rPr lang="en-US" sz="1000">
                <a:solidFill>
                  <a:srgbClr val="002569"/>
                </a:solidFill>
                <a:latin typeface="Calibri" charset="0"/>
                <a:cs typeface="Calibri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sz="1000">
              <a:solidFill>
                <a:srgbClr val="002569"/>
              </a:solidFill>
              <a:latin typeface="Calibri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660" y="1082982"/>
            <a:ext cx="8710613" cy="4862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charset="2"/>
              <a:buChar char="§"/>
              <a:defRPr/>
            </a:pPr>
            <a:r>
              <a:rPr lang="en-GB" sz="2000" b="1" dirty="0" smtClean="0">
                <a:solidFill>
                  <a:schemeClr val="tx2"/>
                </a:solidFill>
                <a:latin typeface="Arial"/>
                <a:cs typeface="Arial"/>
              </a:rPr>
              <a:t>SDCG Element 3</a:t>
            </a:r>
            <a:r>
              <a:rPr lang="en-GB" sz="2000" b="1" dirty="0">
                <a:solidFill>
                  <a:schemeClr val="tx2"/>
                </a:solidFill>
                <a:latin typeface="Arial"/>
                <a:cs typeface="Arial"/>
              </a:rPr>
              <a:t>: </a:t>
            </a:r>
            <a:r>
              <a:rPr lang="en-GB" sz="2000" dirty="0">
                <a:solidFill>
                  <a:schemeClr val="tx2"/>
                </a:solidFill>
                <a:latin typeface="Arial"/>
                <a:cs typeface="Arial"/>
              </a:rPr>
              <a:t>Satellite Data in support of </a:t>
            </a:r>
            <a:r>
              <a:rPr lang="en-GB" sz="2000" dirty="0" smtClean="0">
                <a:solidFill>
                  <a:schemeClr val="tx2"/>
                </a:solidFill>
                <a:latin typeface="Arial"/>
                <a:cs typeface="Arial"/>
              </a:rPr>
              <a:t>GFOI Research </a:t>
            </a:r>
            <a:r>
              <a:rPr lang="en-GB" sz="2000" dirty="0">
                <a:solidFill>
                  <a:schemeClr val="tx2"/>
                </a:solidFill>
                <a:latin typeface="Arial"/>
                <a:cs typeface="Arial"/>
              </a:rPr>
              <a:t>&amp; Development (R&amp;D) </a:t>
            </a:r>
            <a:r>
              <a:rPr lang="en-GB" sz="2000" dirty="0" smtClean="0">
                <a:solidFill>
                  <a:schemeClr val="tx2"/>
                </a:solidFill>
                <a:latin typeface="Arial"/>
                <a:cs typeface="Arial"/>
              </a:rPr>
              <a:t>Activities</a:t>
            </a:r>
            <a:endParaRPr lang="en-GB" sz="10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§"/>
              <a:defRPr/>
            </a:pPr>
            <a:endParaRPr lang="en-AU" sz="1000" dirty="0">
              <a:solidFill>
                <a:schemeClr val="tx2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 marL="342900" indent="-342900">
              <a:buFont typeface="Wingdings" charset="2"/>
              <a:buChar char="§"/>
              <a:defRPr/>
            </a:pPr>
            <a:r>
              <a:rPr lang="en-AU" sz="2000" dirty="0" smtClean="0">
                <a:solidFill>
                  <a:schemeClr val="tx2"/>
                </a:solidFill>
                <a:latin typeface="Arial"/>
                <a:ea typeface="ＭＳ Ｐゴシック" pitchFamily="-106" charset="-128"/>
                <a:cs typeface="Arial"/>
              </a:rPr>
              <a:t>R&amp;D focus provides a means also for </a:t>
            </a:r>
            <a:r>
              <a:rPr lang="en-AU" sz="2000" b="1" dirty="0" smtClean="0">
                <a:solidFill>
                  <a:schemeClr val="tx2"/>
                </a:solidFill>
                <a:latin typeface="Arial"/>
                <a:ea typeface="ＭＳ Ｐゴシック" pitchFamily="-106" charset="-128"/>
                <a:cs typeface="Arial"/>
              </a:rPr>
              <a:t>CEOS agencies with commercial missions (PPPs etc.) </a:t>
            </a:r>
            <a:r>
              <a:rPr lang="en-AU" sz="2000" dirty="0" smtClean="0">
                <a:solidFill>
                  <a:schemeClr val="tx2"/>
                </a:solidFill>
                <a:latin typeface="Arial"/>
                <a:ea typeface="ＭＳ Ｐゴシック" pitchFamily="-106" charset="-128"/>
                <a:cs typeface="Arial"/>
              </a:rPr>
              <a:t>to actively contribute to GFOI with satellite data at no cost</a:t>
            </a:r>
            <a:endParaRPr lang="en-AU" sz="1000" dirty="0" smtClean="0">
              <a:solidFill>
                <a:schemeClr val="tx2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 marL="342900" indent="-342900">
              <a:buFont typeface="Wingdings" charset="2"/>
              <a:buChar char="§"/>
              <a:defRPr/>
            </a:pPr>
            <a:endParaRPr lang="en-AU" sz="1000" dirty="0" smtClean="0">
              <a:solidFill>
                <a:schemeClr val="tx2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 marL="342900" indent="-342900">
              <a:buFont typeface="Wingdings" charset="2"/>
              <a:buChar char="§"/>
              <a:defRPr/>
            </a:pPr>
            <a:r>
              <a:rPr lang="en-AU" sz="2000" dirty="0" smtClean="0">
                <a:solidFill>
                  <a:schemeClr val="tx2"/>
                </a:solidFill>
                <a:latin typeface="Arial"/>
                <a:ea typeface="ＭＳ Ｐゴシック" pitchFamily="-106" charset="-128"/>
                <a:cs typeface="Arial"/>
              </a:rPr>
              <a:t>Contributing agencies and missions</a:t>
            </a:r>
          </a:p>
          <a:p>
            <a:pPr lvl="2">
              <a:defRPr/>
            </a:pPr>
            <a:r>
              <a:rPr lang="en-AU" sz="2000" dirty="0" smtClean="0">
                <a:solidFill>
                  <a:schemeClr val="tx2"/>
                </a:solidFill>
                <a:latin typeface="Arial"/>
                <a:ea typeface="ＭＳ Ｐゴシック" pitchFamily="-106" charset="-128"/>
                <a:cs typeface="Arial"/>
              </a:rPr>
              <a:t>  	- ASI: 		COSMO-SkyMed</a:t>
            </a:r>
          </a:p>
          <a:p>
            <a:pPr lvl="2">
              <a:defRPr/>
            </a:pPr>
            <a:r>
              <a:rPr lang="en-AU" sz="2000" dirty="0">
                <a:solidFill>
                  <a:schemeClr val="tx2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  <a:r>
              <a:rPr lang="en-AU" sz="2000" dirty="0" smtClean="0">
                <a:solidFill>
                  <a:schemeClr val="tx2"/>
                </a:solidFill>
                <a:latin typeface="Arial"/>
                <a:ea typeface="ＭＳ Ｐゴシック" pitchFamily="-106" charset="-128"/>
                <a:cs typeface="Arial"/>
              </a:rPr>
              <a:t>- CNES: 	Pléiades, SPOT 1-5</a:t>
            </a:r>
          </a:p>
          <a:p>
            <a:pPr lvl="2">
              <a:defRPr/>
            </a:pPr>
            <a:r>
              <a:rPr lang="en-AU" sz="2000" dirty="0">
                <a:solidFill>
                  <a:schemeClr val="tx2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  <a:r>
              <a:rPr lang="en-AU" sz="2000" dirty="0" smtClean="0">
                <a:solidFill>
                  <a:schemeClr val="tx2"/>
                </a:solidFill>
                <a:latin typeface="Arial"/>
                <a:ea typeface="ＭＳ Ｐゴシック" pitchFamily="-106" charset="-128"/>
                <a:cs typeface="Arial"/>
              </a:rPr>
              <a:t>- CSA: 		RADARSAT-1 and RADARSAT-2</a:t>
            </a:r>
          </a:p>
          <a:p>
            <a:pPr lvl="2">
              <a:defRPr/>
            </a:pPr>
            <a:r>
              <a:rPr lang="en-AU" sz="2000" dirty="0">
                <a:solidFill>
                  <a:schemeClr val="tx2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  <a:r>
              <a:rPr lang="en-AU" sz="2000" dirty="0" smtClean="0">
                <a:solidFill>
                  <a:schemeClr val="tx2"/>
                </a:solidFill>
                <a:latin typeface="Arial"/>
                <a:ea typeface="ＭＳ Ｐゴシック" pitchFamily="-106" charset="-128"/>
                <a:cs typeface="Arial"/>
              </a:rPr>
              <a:t>- </a:t>
            </a:r>
            <a:r>
              <a:rPr lang="en-GB" sz="2000" dirty="0" smtClean="0">
                <a:solidFill>
                  <a:schemeClr val="tx2"/>
                </a:solidFill>
                <a:latin typeface="Arial"/>
                <a:ea typeface="ＭＳ Ｐゴシック" pitchFamily="-106" charset="-128"/>
                <a:cs typeface="Arial"/>
              </a:rPr>
              <a:t>DLR</a:t>
            </a:r>
            <a:r>
              <a:rPr lang="en-AU" sz="2000" dirty="0" smtClean="0">
                <a:solidFill>
                  <a:schemeClr val="tx2"/>
                </a:solidFill>
                <a:latin typeface="Arial"/>
                <a:ea typeface="ＭＳ Ｐゴシック" pitchFamily="-106" charset="-128"/>
                <a:cs typeface="Arial"/>
              </a:rPr>
              <a:t>: 		TerraSAR-X and TanDEM-X</a:t>
            </a:r>
          </a:p>
          <a:p>
            <a:pPr lvl="2">
              <a:defRPr/>
            </a:pPr>
            <a:r>
              <a:rPr lang="en-AU" sz="2000" dirty="0">
                <a:solidFill>
                  <a:schemeClr val="tx2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  <a:r>
              <a:rPr lang="en-AU" sz="2000" dirty="0" smtClean="0">
                <a:solidFill>
                  <a:schemeClr val="tx2"/>
                </a:solidFill>
                <a:latin typeface="Arial"/>
                <a:ea typeface="ＭＳ Ｐゴシック" pitchFamily="-106" charset="-128"/>
                <a:cs typeface="Arial"/>
              </a:rPr>
              <a:t>- JAXA: 	ALOS and ALOS-2</a:t>
            </a:r>
          </a:p>
          <a:p>
            <a:pPr lvl="2">
              <a:defRPr/>
            </a:pPr>
            <a:r>
              <a:rPr lang="en-AU" sz="2000" dirty="0">
                <a:solidFill>
                  <a:schemeClr val="tx2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  <a:r>
              <a:rPr lang="en-AU" sz="2000" dirty="0" smtClean="0">
                <a:solidFill>
                  <a:schemeClr val="tx2"/>
                </a:solidFill>
                <a:latin typeface="Arial"/>
                <a:ea typeface="ＭＳ Ｐゴシック" pitchFamily="-106" charset="-128"/>
                <a:cs typeface="Arial"/>
              </a:rPr>
              <a:t>and in addition, “Core Mission” agencies ESA, </a:t>
            </a:r>
          </a:p>
          <a:p>
            <a:pPr lvl="2">
              <a:defRPr/>
            </a:pPr>
            <a:r>
              <a:rPr lang="en-AU" sz="2000" dirty="0">
                <a:solidFill>
                  <a:schemeClr val="tx2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  <a:r>
              <a:rPr lang="en-AU" sz="2000" dirty="0" smtClean="0">
                <a:solidFill>
                  <a:schemeClr val="tx2"/>
                </a:solidFill>
                <a:latin typeface="Arial"/>
                <a:ea typeface="ＭＳ Ｐゴシック" pitchFamily="-106" charset="-128"/>
                <a:cs typeface="Arial"/>
              </a:rPr>
              <a:t>INPE and USGS with Sentinels, CBERS and Landsat</a:t>
            </a:r>
            <a:endParaRPr lang="en-AU" sz="1000" dirty="0" smtClean="0">
              <a:solidFill>
                <a:schemeClr val="tx2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 marL="342900" indent="-342900">
              <a:buFont typeface="Wingdings" charset="2"/>
              <a:buChar char="§"/>
              <a:defRPr/>
            </a:pPr>
            <a:endParaRPr lang="en-AU" sz="1000" dirty="0">
              <a:latin typeface="Arial"/>
              <a:ea typeface="ＭＳ Ｐゴシック" pitchFamily="-106" charset="-128"/>
              <a:cs typeface="Arial"/>
            </a:endParaRPr>
          </a:p>
          <a:p>
            <a:pPr marL="342900" indent="-342900">
              <a:buFont typeface="Wingdings" charset="2"/>
              <a:buChar char="§"/>
              <a:defRPr/>
            </a:pPr>
            <a:r>
              <a:rPr lang="en-AU" sz="2000" b="1" dirty="0" smtClean="0">
                <a:solidFill>
                  <a:schemeClr val="accent2"/>
                </a:solidFill>
                <a:latin typeface="Arial"/>
                <a:ea typeface="ＭＳ Ｐゴシック" pitchFamily="-106" charset="-128"/>
                <a:cs typeface="Arial"/>
              </a:rPr>
              <a:t>Commercial Data Providers </a:t>
            </a:r>
            <a:r>
              <a:rPr lang="en-AU" sz="2000" dirty="0" smtClean="0">
                <a:solidFill>
                  <a:schemeClr val="accent2"/>
                </a:solidFill>
                <a:latin typeface="Arial"/>
                <a:ea typeface="ＭＳ Ｐゴシック" pitchFamily="-106" charset="-128"/>
                <a:cs typeface="Arial"/>
              </a:rPr>
              <a:t>– invited to participate and contribute</a:t>
            </a:r>
            <a:endParaRPr lang="en-AU" sz="2000" dirty="0">
              <a:solidFill>
                <a:schemeClr val="accent2"/>
              </a:solidFill>
              <a:latin typeface="Arial"/>
              <a:ea typeface="ＭＳ Ｐゴシック" pitchFamily="-106" charset="-128"/>
              <a:cs typeface="Arial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28601" y="99325"/>
            <a:ext cx="7021598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Satellite data support to GFOI R&amp;D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– SDCG Element 3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836384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/>
        </p:nvSpPr>
        <p:spPr>
          <a:xfrm>
            <a:off x="228601" y="99325"/>
            <a:ext cx="7021598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Satellite data support to GFOI R&amp;D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– SDCG Element 3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1069510"/>
            <a:ext cx="5713750" cy="549777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000" b="1" dirty="0" smtClean="0">
                <a:solidFill>
                  <a:srgbClr val="1F497D"/>
                </a:solidFill>
                <a:latin typeface="Arial"/>
                <a:cs typeface="Arial"/>
              </a:rPr>
              <a:t>SDCG Element-3 Strategy</a:t>
            </a:r>
            <a:endParaRPr lang="en-GB" sz="1000" b="1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eaLnBrk="1" hangingPunct="1"/>
            <a:endParaRPr lang="en-GB" sz="1000" b="1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eaLnBrk="1" hangingPunct="1">
              <a:buFont typeface="Arial" charset="0"/>
              <a:buChar char="•"/>
            </a:pPr>
            <a:r>
              <a:rPr lang="en-GB" sz="2000" dirty="0" smtClean="0">
                <a:solidFill>
                  <a:srgbClr val="1F497D"/>
                </a:solidFill>
                <a:latin typeface="Arial"/>
                <a:cs typeface="Arial"/>
              </a:rPr>
              <a:t>Endorsed by CEOS SIT-30 (Paris, April 2015)</a:t>
            </a:r>
            <a:endParaRPr lang="en-GB" sz="1000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eaLnBrk="1" hangingPunct="1">
              <a:buFont typeface="Arial" charset="0"/>
              <a:buChar char="•"/>
            </a:pPr>
            <a:endParaRPr lang="en-GB" sz="1000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eaLnBrk="1" hangingPunct="1">
              <a:buFont typeface="Arial" charset="0"/>
              <a:buChar char="•"/>
            </a:pPr>
            <a:r>
              <a:rPr lang="en-GB" sz="2000" dirty="0" smtClean="0">
                <a:solidFill>
                  <a:srgbClr val="1F497D"/>
                </a:solidFill>
                <a:latin typeface="Arial"/>
                <a:cs typeface="Arial"/>
              </a:rPr>
              <a:t>Describes the SDCG R&amp;D support plan to </a:t>
            </a:r>
          </a:p>
          <a:p>
            <a:pPr marL="0" indent="0" eaLnBrk="1" hangingPunct="1"/>
            <a:r>
              <a:rPr lang="en-GB" sz="2000" dirty="0">
                <a:solidFill>
                  <a:srgbClr val="1F497D"/>
                </a:solidFill>
                <a:latin typeface="Arial"/>
                <a:cs typeface="Arial"/>
              </a:rPr>
              <a:t>	</a:t>
            </a:r>
            <a:r>
              <a:rPr lang="en-GB" sz="2000" dirty="0" smtClean="0">
                <a:solidFill>
                  <a:srgbClr val="1F497D"/>
                </a:solidFill>
                <a:latin typeface="Arial"/>
                <a:cs typeface="Arial"/>
              </a:rPr>
              <a:t>GFOI in detail:</a:t>
            </a:r>
          </a:p>
          <a:p>
            <a:pPr marL="685800" lvl="1" eaLnBrk="1" hangingPunct="1">
              <a:buFont typeface="Arial"/>
              <a:buChar char="•"/>
            </a:pPr>
            <a:r>
              <a:rPr lang="en-GB" sz="1800" dirty="0" smtClean="0">
                <a:solidFill>
                  <a:srgbClr val="1F497D"/>
                </a:solidFill>
                <a:latin typeface="Arial"/>
                <a:cs typeface="Arial"/>
              </a:rPr>
              <a:t>Background to CEOS support to GFOI R&amp;D</a:t>
            </a:r>
          </a:p>
          <a:p>
            <a:pPr marL="685800" lvl="1" eaLnBrk="1" hangingPunct="1">
              <a:buFont typeface="Arial"/>
              <a:buChar char="•"/>
            </a:pPr>
            <a:r>
              <a:rPr lang="en-GB" sz="1800" dirty="0" smtClean="0">
                <a:solidFill>
                  <a:srgbClr val="1F497D"/>
                </a:solidFill>
                <a:latin typeface="Arial"/>
                <a:cs typeface="Arial"/>
              </a:rPr>
              <a:t>How research needs were identified and </a:t>
            </a:r>
          </a:p>
          <a:p>
            <a:pPr marL="400050" lvl="1" indent="0" eaLnBrk="1" hangingPunct="1"/>
            <a:r>
              <a:rPr lang="en-GB" sz="1800" dirty="0" smtClean="0">
                <a:solidFill>
                  <a:srgbClr val="1F497D"/>
                </a:solidFill>
                <a:latin typeface="Arial"/>
                <a:cs typeface="Arial"/>
              </a:rPr>
              <a:t>	    prioritised</a:t>
            </a:r>
          </a:p>
          <a:p>
            <a:pPr marL="685800" lvl="1" eaLnBrk="1" hangingPunct="1">
              <a:buFont typeface="Arial"/>
              <a:buChar char="•"/>
            </a:pPr>
            <a:r>
              <a:rPr lang="en-GB" sz="1800" dirty="0" smtClean="0">
                <a:solidFill>
                  <a:srgbClr val="1F497D"/>
                </a:solidFill>
                <a:latin typeface="Arial"/>
                <a:cs typeface="Arial"/>
              </a:rPr>
              <a:t>Links to GFOI R&amp;D programme</a:t>
            </a:r>
          </a:p>
          <a:p>
            <a:pPr marL="857250" lvl="2" indent="0" eaLnBrk="1" hangingPunct="1"/>
            <a:r>
              <a:rPr lang="en-GB" sz="1800" i="1" dirty="0" smtClean="0">
                <a:solidFill>
                  <a:srgbClr val="1F497D"/>
                </a:solidFill>
                <a:latin typeface="Arial"/>
                <a:cs typeface="Arial"/>
              </a:rPr>
              <a:t>- Participating research groups and their research objectives</a:t>
            </a:r>
          </a:p>
          <a:p>
            <a:pPr marL="857250" lvl="2" indent="0" eaLnBrk="1" hangingPunct="1"/>
            <a:r>
              <a:rPr lang="en-GB" sz="1800" i="1" dirty="0" smtClean="0">
                <a:solidFill>
                  <a:srgbClr val="1F497D"/>
                </a:solidFill>
                <a:latin typeface="Arial"/>
                <a:cs typeface="Arial"/>
              </a:rPr>
              <a:t>- GFOI R&amp;D Study Sites</a:t>
            </a:r>
          </a:p>
          <a:p>
            <a:pPr marL="685800" lvl="1" eaLnBrk="1" hangingPunct="1">
              <a:buFont typeface="Arial"/>
              <a:buChar char="•"/>
            </a:pPr>
            <a:r>
              <a:rPr lang="en-GB" sz="1800" dirty="0" smtClean="0">
                <a:solidFill>
                  <a:srgbClr val="1F497D"/>
                </a:solidFill>
                <a:latin typeface="Arial"/>
                <a:cs typeface="Arial"/>
              </a:rPr>
              <a:t>Specifies satellite data requirements (archived, new) per sensor/sensor type</a:t>
            </a:r>
          </a:p>
          <a:p>
            <a:pPr lvl="2" indent="-285750" eaLnBrk="1" hangingPunct="1">
              <a:buFontTx/>
              <a:buChar char="-"/>
            </a:pPr>
            <a:r>
              <a:rPr lang="en-GB" sz="1800" i="1" dirty="0" smtClean="0">
                <a:solidFill>
                  <a:srgbClr val="1F497D"/>
                </a:solidFill>
                <a:latin typeface="Arial"/>
                <a:cs typeface="Arial"/>
              </a:rPr>
              <a:t>Optical high- and VHR</a:t>
            </a:r>
          </a:p>
          <a:p>
            <a:pPr lvl="2" indent="-285750" eaLnBrk="1" hangingPunct="1">
              <a:buFontTx/>
              <a:buChar char="-"/>
            </a:pPr>
            <a:r>
              <a:rPr lang="en-GB" sz="1800" i="1" dirty="0" smtClean="0">
                <a:solidFill>
                  <a:srgbClr val="1F497D"/>
                </a:solidFill>
                <a:latin typeface="Arial"/>
                <a:cs typeface="Arial"/>
              </a:rPr>
              <a:t>L-band SAR</a:t>
            </a:r>
          </a:p>
          <a:p>
            <a:pPr lvl="2" indent="-285750" eaLnBrk="1" hangingPunct="1">
              <a:buFontTx/>
              <a:buChar char="-"/>
            </a:pPr>
            <a:r>
              <a:rPr lang="en-GB" sz="1800" i="1" dirty="0" smtClean="0">
                <a:solidFill>
                  <a:srgbClr val="1F497D"/>
                </a:solidFill>
                <a:latin typeface="Arial"/>
                <a:cs typeface="Arial"/>
              </a:rPr>
              <a:t>C-band SAR</a:t>
            </a:r>
          </a:p>
          <a:p>
            <a:pPr lvl="2" indent="-285750" eaLnBrk="1" hangingPunct="1">
              <a:buFontTx/>
              <a:buChar char="-"/>
            </a:pPr>
            <a:r>
              <a:rPr lang="en-GB" sz="1800" i="1" dirty="0" smtClean="0">
                <a:solidFill>
                  <a:srgbClr val="1F497D"/>
                </a:solidFill>
                <a:latin typeface="Arial"/>
                <a:cs typeface="Arial"/>
              </a:rPr>
              <a:t>X-band SAR</a:t>
            </a:r>
          </a:p>
          <a:p>
            <a:pPr lvl="2" indent="-285750" eaLnBrk="1" hangingPunct="1">
              <a:buFontTx/>
              <a:buChar char="-"/>
            </a:pPr>
            <a:r>
              <a:rPr lang="en-GB" sz="1800" i="1" dirty="0" smtClean="0">
                <a:solidFill>
                  <a:srgbClr val="1F497D"/>
                </a:solidFill>
                <a:latin typeface="Arial"/>
                <a:cs typeface="Arial"/>
              </a:rPr>
              <a:t>DEM data</a:t>
            </a:r>
          </a:p>
          <a:p>
            <a:pPr marL="1085850" lvl="2" eaLnBrk="1" hangingPunct="1">
              <a:buFont typeface="Arial"/>
              <a:buChar char="•"/>
            </a:pPr>
            <a:endParaRPr lang="en-GB" sz="1800" dirty="0" smtClean="0">
              <a:latin typeface="Arial"/>
              <a:cs typeface="Arial"/>
            </a:endParaRPr>
          </a:p>
          <a:p>
            <a:pPr marL="685800" lvl="1" eaLnBrk="1" hangingPunct="1">
              <a:buFont typeface="Arial"/>
              <a:buChar char="•"/>
            </a:pPr>
            <a:endParaRPr lang="en-GB" sz="1800" dirty="0" smtClean="0">
              <a:latin typeface="Arial"/>
              <a:cs typeface="Arial"/>
            </a:endParaRPr>
          </a:p>
          <a:p>
            <a:pPr marL="685800" lvl="1" eaLnBrk="1" hangingPunct="1">
              <a:buFont typeface="Arial"/>
              <a:buChar char="•"/>
            </a:pPr>
            <a:endParaRPr lang="en-GB" sz="1800" dirty="0" smtClean="0">
              <a:latin typeface="Arial"/>
              <a:cs typeface="Arial"/>
            </a:endParaRPr>
          </a:p>
          <a:p>
            <a:pPr lvl="1" eaLnBrk="1" hangingPunct="1">
              <a:buFont typeface="Arial" charset="0"/>
              <a:buChar char="•"/>
            </a:pPr>
            <a:endParaRPr lang="en-GB" sz="1800" dirty="0" smtClean="0">
              <a:latin typeface="Arial"/>
              <a:cs typeface="Arial"/>
            </a:endParaRPr>
          </a:p>
          <a:p>
            <a:pPr eaLnBrk="1" hangingPunct="1">
              <a:buFont typeface="Arial" charset="0"/>
              <a:buChar char="•"/>
            </a:pPr>
            <a:endParaRPr lang="en-GB" sz="1800" dirty="0" smtClean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1475" y="5643956"/>
            <a:ext cx="2608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1F497D"/>
                </a:solidFill>
              </a:rPr>
              <a:t>Available </a:t>
            </a:r>
            <a:r>
              <a:rPr lang="en-GB" dirty="0" smtClean="0">
                <a:solidFill>
                  <a:srgbClr val="1F497D"/>
                </a:solidFill>
                <a:latin typeface="Arial"/>
                <a:cs typeface="Arial"/>
              </a:rPr>
              <a:t>at</a:t>
            </a:r>
          </a:p>
          <a:p>
            <a:r>
              <a:rPr lang="en-GB" dirty="0" smtClean="0">
                <a:latin typeface="Arial"/>
                <a:cs typeface="Arial"/>
                <a:hlinkClick r:id="rId2"/>
              </a:rPr>
              <a:t>http</a:t>
            </a:r>
            <a:r>
              <a:rPr lang="en-GB" dirty="0">
                <a:latin typeface="Arial"/>
                <a:cs typeface="Arial"/>
                <a:hlinkClick r:id="rId2"/>
              </a:rPr>
              <a:t>://ceos.org/ourwork</a:t>
            </a:r>
            <a:r>
              <a:rPr lang="en-GB" dirty="0" smtClean="0">
                <a:latin typeface="Arial"/>
                <a:cs typeface="Arial"/>
                <a:hlinkClick r:id="rId2"/>
              </a:rPr>
              <a:t>/</a:t>
            </a:r>
          </a:p>
          <a:p>
            <a:r>
              <a:rPr lang="en-GB" dirty="0" smtClean="0">
                <a:latin typeface="Arial"/>
                <a:cs typeface="Arial"/>
                <a:hlinkClick r:id="rId2"/>
              </a:rPr>
              <a:t>ad</a:t>
            </a:r>
            <a:r>
              <a:rPr lang="en-GB" dirty="0">
                <a:latin typeface="Arial"/>
                <a:cs typeface="Arial"/>
                <a:hlinkClick r:id="rId2"/>
              </a:rPr>
              <a:t>-hoc-teams/sdcg/</a:t>
            </a:r>
            <a:endParaRPr lang="en-GB" dirty="0">
              <a:latin typeface="Arial"/>
              <a:cs typeface="Arial"/>
            </a:endParaRPr>
          </a:p>
        </p:txBody>
      </p:sp>
      <p:pic>
        <p:nvPicPr>
          <p:cNvPr id="8" name="Picture 7" descr="Screen Shot 2015-09-15 at 3.36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350" y="1413810"/>
            <a:ext cx="2970751" cy="4202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9468304"/>
      </p:ext>
    </p:extLst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546850"/>
            <a:ext cx="19050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D8C731-2C4C-324A-9685-2DD107AA7B29}" type="slidenum">
              <a:rPr lang="en-US" sz="1000">
                <a:solidFill>
                  <a:srgbClr val="002569"/>
                </a:solidFill>
                <a:latin typeface="Calibri" charset="0"/>
                <a:cs typeface="Calibri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sz="1000">
              <a:solidFill>
                <a:srgbClr val="002569"/>
              </a:solidFill>
              <a:latin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983840"/>
            <a:ext cx="8710613" cy="17820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000" b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GFOI R&amp;D Study Sites &amp; R&amp;D teams</a:t>
            </a:r>
            <a:endParaRPr lang="en-US" sz="2000" b="1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  <a:defRPr/>
            </a:pPr>
            <a:r>
              <a:rPr lang="en-GB" dirty="0" smtClean="0">
                <a:solidFill>
                  <a:srgbClr val="1F497D"/>
                </a:solidFill>
              </a:rPr>
              <a:t>Currently 32 </a:t>
            </a:r>
            <a:r>
              <a:rPr lang="en-GB" dirty="0">
                <a:solidFill>
                  <a:srgbClr val="1F497D"/>
                </a:solidFill>
              </a:rPr>
              <a:t>m</a:t>
            </a:r>
            <a:r>
              <a:rPr lang="en-GB" dirty="0" smtClean="0">
                <a:solidFill>
                  <a:srgbClr val="1F497D"/>
                </a:solidFill>
              </a:rPr>
              <a:t>ulti</a:t>
            </a:r>
            <a:r>
              <a:rPr lang="en-GB" dirty="0">
                <a:solidFill>
                  <a:srgbClr val="1F497D"/>
                </a:solidFill>
              </a:rPr>
              <a:t>-disciplinary </a:t>
            </a:r>
            <a:r>
              <a:rPr lang="en-GB" dirty="0" smtClean="0">
                <a:solidFill>
                  <a:srgbClr val="1F497D"/>
                </a:solidFill>
              </a:rPr>
              <a:t>sites, addressing multiple GFOI Priority </a:t>
            </a:r>
            <a:r>
              <a:rPr lang="en-GB" dirty="0">
                <a:solidFill>
                  <a:srgbClr val="1F497D"/>
                </a:solidFill>
              </a:rPr>
              <a:t>R&amp;D </a:t>
            </a:r>
            <a:r>
              <a:rPr lang="en-GB" dirty="0" smtClean="0">
                <a:solidFill>
                  <a:srgbClr val="1F497D"/>
                </a:solidFill>
              </a:rPr>
              <a:t>topics</a:t>
            </a:r>
          </a:p>
          <a:p>
            <a:pPr marL="285750" indent="-285750">
              <a:lnSpc>
                <a:spcPct val="120000"/>
              </a:lnSpc>
              <a:buFontTx/>
              <a:buChar char="-"/>
              <a:defRPr/>
            </a:pPr>
            <a:r>
              <a:rPr lang="en-GB" dirty="0" smtClean="0">
                <a:solidFill>
                  <a:srgbClr val="1F497D"/>
                </a:solidFill>
              </a:rPr>
              <a:t>Including Study </a:t>
            </a:r>
            <a:r>
              <a:rPr lang="en-GB" dirty="0" smtClean="0">
                <a:solidFill>
                  <a:srgbClr val="1F497D"/>
                </a:solidFill>
              </a:rPr>
              <a:t>Sites </a:t>
            </a:r>
            <a:r>
              <a:rPr lang="en-GB" dirty="0" smtClean="0">
                <a:solidFill>
                  <a:srgbClr val="1F497D"/>
                </a:solidFill>
              </a:rPr>
              <a:t>in former GEO-FCT National Demonstrator countries</a:t>
            </a:r>
          </a:p>
          <a:p>
            <a:pPr marL="285750" indent="-285750">
              <a:lnSpc>
                <a:spcPct val="120000"/>
              </a:lnSpc>
              <a:buFontTx/>
              <a:buChar char="-"/>
              <a:defRPr/>
            </a:pPr>
            <a:r>
              <a:rPr lang="en-GB" dirty="0" smtClean="0">
                <a:solidFill>
                  <a:srgbClr val="1F497D"/>
                </a:solidFill>
              </a:rPr>
              <a:t>Currently 13 R&amp;D teams from GFOI countries and national and int’l research organisations</a:t>
            </a:r>
          </a:p>
        </p:txBody>
      </p:sp>
      <p:sp>
        <p:nvSpPr>
          <p:cNvPr id="10" name="Shape 3"/>
          <p:cNvSpPr/>
          <p:nvPr/>
        </p:nvSpPr>
        <p:spPr>
          <a:xfrm>
            <a:off x="228601" y="99325"/>
            <a:ext cx="7021598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Satellite data support to GFOI R&amp;D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– SDCG Element 3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pic>
        <p:nvPicPr>
          <p:cNvPr id="5" name="Picture 4" descr="Screen Shot 2015-09-16 at 3.48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13" y="2819920"/>
            <a:ext cx="6350307" cy="3358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Screen Shot 2015-09-16 at 3.24.2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766" y="2662762"/>
            <a:ext cx="2131847" cy="2844117"/>
          </a:xfrm>
          <a:prstGeom prst="rect">
            <a:avLst/>
          </a:prstGeom>
        </p:spPr>
      </p:pic>
      <p:pic>
        <p:nvPicPr>
          <p:cNvPr id="4" name="Picture 3" descr="Screen Shot 2015-09-16 at 3.25.1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766" y="5699418"/>
            <a:ext cx="2131847" cy="70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7054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546850"/>
            <a:ext cx="19050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940B80-F8DE-FB48-9393-0B00BB979D5A}" type="slidenum">
              <a:rPr lang="en-US" sz="1000">
                <a:solidFill>
                  <a:srgbClr val="002569"/>
                </a:solidFill>
                <a:latin typeface="Calibri" charset="0"/>
                <a:cs typeface="Calibri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sz="1000">
              <a:solidFill>
                <a:srgbClr val="002569"/>
              </a:solidFill>
              <a:latin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008000"/>
            <a:ext cx="8710613" cy="51290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200" b="1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Process</a:t>
            </a:r>
            <a:r>
              <a:rPr lang="en-GB" sz="2000" b="1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 (1/3)</a:t>
            </a:r>
            <a:endParaRPr lang="en-GB" sz="900" b="1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defRPr/>
            </a:pPr>
            <a:endParaRPr lang="en-GB" sz="1000" dirty="0" smtClean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en-GB" sz="2000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1.	</a:t>
            </a:r>
            <a:r>
              <a:rPr lang="en-GB" sz="2000" b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Identification of priority R&amp;D topics for GFOI  </a:t>
            </a:r>
          </a:p>
          <a:p>
            <a:pPr>
              <a:lnSpc>
                <a:spcPct val="110000"/>
              </a:lnSpc>
              <a:defRPr/>
            </a:pP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- Through </a:t>
            </a:r>
            <a:r>
              <a:rPr lang="en-GB" i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Review of Priority R&amp;D Topics (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peer-reviewed study, 	published by 	GFOI Office Dec. 2013)</a:t>
            </a:r>
          </a:p>
          <a:p>
            <a:pPr>
              <a:lnSpc>
                <a:spcPct val="110000"/>
              </a:lnSpc>
              <a:defRPr/>
            </a:pP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- Country consultations (GFOI capacity building workshops and SDCG “country 	days”) </a:t>
            </a:r>
          </a:p>
          <a:p>
            <a:pPr>
              <a:lnSpc>
                <a:spcPct val="110000"/>
              </a:lnSpc>
              <a:defRPr/>
            </a:pPr>
            <a:endParaRPr lang="en-GB" sz="1000" dirty="0" smtClean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endParaRPr lang="en-GB" sz="1000" dirty="0" smtClean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en-GB" sz="2000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2.	</a:t>
            </a:r>
            <a:r>
              <a:rPr lang="en-GB" sz="2000" b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Engagement of int’l science community </a:t>
            </a:r>
          </a:p>
          <a:p>
            <a:pPr>
              <a:lnSpc>
                <a:spcPct val="110000"/>
              </a:lnSpc>
              <a:defRPr/>
            </a:pPr>
            <a:r>
              <a:rPr lang="en-GB" sz="2000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- Organisation of workshops for top experts in the field - “R&amp;D Expert 	workshops” - with focus on selected priority topics. </a:t>
            </a:r>
          </a:p>
          <a:p>
            <a:pPr>
              <a:lnSpc>
                <a:spcPct val="120000"/>
              </a:lnSpc>
              <a:defRPr/>
            </a:pP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  <a:r>
              <a:rPr lang="en-GB" sz="2000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- Sensor interoperability/complementarity (Boston/US, May 2014)</a:t>
            </a:r>
          </a:p>
          <a:p>
            <a:pPr>
              <a:lnSpc>
                <a:spcPct val="120000"/>
              </a:lnSpc>
              <a:defRPr/>
            </a:pP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	- Forest degradation (Wageningen/NL, Oct. 2014)</a:t>
            </a:r>
          </a:p>
          <a:p>
            <a:pPr>
              <a:lnSpc>
                <a:spcPct val="120000"/>
              </a:lnSpc>
              <a:defRPr/>
            </a:pP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	- Vegetation biomass est. (Brisbane/AU, Feb. 2015)</a:t>
            </a:r>
          </a:p>
          <a:p>
            <a:pPr>
              <a:lnSpc>
                <a:spcPct val="120000"/>
              </a:lnSpc>
              <a:defRPr/>
            </a:pP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	- Further workshops planned for 2015-2016 (TBA by GOFC-GOLD)</a:t>
            </a:r>
          </a:p>
          <a:p>
            <a:pPr>
              <a:lnSpc>
                <a:spcPct val="110000"/>
              </a:lnSpc>
              <a:defRPr/>
            </a:pPr>
            <a:r>
              <a:rPr lang="en-GB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	</a:t>
            </a:r>
          </a:p>
        </p:txBody>
      </p:sp>
      <p:sp>
        <p:nvSpPr>
          <p:cNvPr id="6" name="Shape 3"/>
          <p:cNvSpPr/>
          <p:nvPr/>
        </p:nvSpPr>
        <p:spPr>
          <a:xfrm>
            <a:off x="228601" y="99325"/>
            <a:ext cx="7021598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Satellite data support to GFOI R&amp;D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– SDCG Element 3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551909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546850"/>
            <a:ext cx="19050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940B80-F8DE-FB48-9393-0B00BB979D5A}" type="slidenum">
              <a:rPr lang="en-US" sz="1000">
                <a:solidFill>
                  <a:srgbClr val="002569"/>
                </a:solidFill>
                <a:latin typeface="Calibri" charset="0"/>
                <a:cs typeface="Calibri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sz="1000" dirty="0">
              <a:solidFill>
                <a:srgbClr val="002569"/>
              </a:solidFill>
              <a:latin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008000"/>
            <a:ext cx="8808484" cy="5544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200" b="1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Process</a:t>
            </a:r>
            <a:r>
              <a:rPr lang="en-GB" sz="2000" b="1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 </a:t>
            </a:r>
            <a:r>
              <a:rPr lang="en-GB" sz="2000" b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(2/</a:t>
            </a:r>
            <a:r>
              <a:rPr lang="en-GB" sz="2000" b="1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3)</a:t>
            </a:r>
            <a:endParaRPr lang="en-GB" sz="900" b="1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defRPr/>
            </a:pPr>
            <a:endParaRPr lang="en-GB" sz="900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en-GB" sz="2000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3</a:t>
            </a:r>
            <a:r>
              <a:rPr lang="en-GB" sz="2000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.	</a:t>
            </a:r>
            <a:r>
              <a:rPr lang="en-GB" sz="2000" b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Group/project selection</a:t>
            </a:r>
            <a:endParaRPr lang="en-GB" sz="2000" b="1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en-GB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- 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Experts engaged through GFOI workshops</a:t>
            </a:r>
          </a:p>
          <a:p>
            <a:pPr>
              <a:lnSpc>
                <a:spcPct val="110000"/>
              </a:lnSpc>
              <a:defRPr/>
            </a:pPr>
            <a:r>
              <a:rPr lang="en-GB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- </a:t>
            </a:r>
            <a:r>
              <a:rPr lang="en-GB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Nominations by space 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agencies</a:t>
            </a:r>
          </a:p>
          <a:p>
            <a:pPr>
              <a:lnSpc>
                <a:spcPct val="110000"/>
              </a:lnSpc>
              <a:defRPr/>
            </a:pPr>
            <a:r>
              <a:rPr lang="en-GB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- “National Demonstrator” country groups from GEO-FCT R&amp;D </a:t>
            </a:r>
            <a:r>
              <a:rPr lang="en-GB" dirty="0" err="1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prog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 (2009-2011)</a:t>
            </a:r>
          </a:p>
          <a:p>
            <a:pPr>
              <a:lnSpc>
                <a:spcPct val="110000"/>
              </a:lnSpc>
              <a:defRPr/>
            </a:pP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- Accommodation of </a:t>
            </a:r>
            <a:r>
              <a:rPr lang="en-GB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new 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groups and Study Sites as GFOI R&amp;D Component 	progresses?  (SDCG </a:t>
            </a:r>
            <a:r>
              <a:rPr lang="en-GB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and </a:t>
            </a:r>
            <a:r>
              <a:rPr lang="en-GB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GOFC</a:t>
            </a:r>
            <a:r>
              <a:rPr lang="en-GB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-GOLD to 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discuss).</a:t>
            </a:r>
          </a:p>
          <a:p>
            <a:pPr>
              <a:lnSpc>
                <a:spcPct val="110000"/>
              </a:lnSpc>
              <a:defRPr/>
            </a:pPr>
            <a:r>
              <a:rPr lang="en-GB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- Focus on one or more GFOI Priority R&amp;D Topic prerequisite for participation</a:t>
            </a:r>
            <a:endParaRPr lang="en-GB" sz="1000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defRPr/>
            </a:pPr>
            <a:endParaRPr lang="en-GB" sz="1000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en-GB" sz="2000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4.	</a:t>
            </a:r>
            <a:r>
              <a:rPr lang="en-GB" sz="2000" b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Funding</a:t>
            </a:r>
            <a:endParaRPr lang="en-GB" sz="2000" b="1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en-GB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- GFOI provides no funds for 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research groups. R</a:t>
            </a:r>
            <a:r>
              <a:rPr lang="en-GB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&amp;D programme depends 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entirely on voluntary </a:t>
            </a:r>
            <a:r>
              <a:rPr lang="en-GB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contributions by external groups.  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Sub-optimal but reality.                  	 “Bait”: </a:t>
            </a:r>
            <a:r>
              <a:rPr lang="en-GB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access 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to </a:t>
            </a:r>
            <a:r>
              <a:rPr lang="en-GB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EO data for R&amp;D 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and </a:t>
            </a:r>
            <a:r>
              <a:rPr lang="en-GB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shared research 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interests</a:t>
            </a:r>
            <a:endParaRPr lang="en-GB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defRPr/>
            </a:pPr>
            <a:endParaRPr lang="en-GB" sz="1000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en-GB" sz="2000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5.</a:t>
            </a:r>
            <a:r>
              <a:rPr lang="en-GB" sz="2000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  <a:r>
              <a:rPr lang="en-GB" sz="2000" b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Programme timelines</a:t>
            </a:r>
          </a:p>
          <a:p>
            <a:pPr>
              <a:lnSpc>
                <a:spcPct val="110000"/>
              </a:lnSpc>
              <a:defRPr/>
            </a:pP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- Start October 2015 (through GOFC-GOLD LC office)</a:t>
            </a:r>
          </a:p>
          <a:p>
            <a:pPr>
              <a:lnSpc>
                <a:spcPct val="110000"/>
              </a:lnSpc>
              <a:defRPr/>
            </a:pPr>
            <a:r>
              <a:rPr lang="en-GB" sz="1000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- Programme duration: 2-3 years minimum requirement of meaningful R&amp;D. 	Continued funds for coordination anticipated. </a:t>
            </a:r>
            <a:endParaRPr lang="en-GB" sz="1000" dirty="0" smtClean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</p:txBody>
      </p:sp>
      <p:sp>
        <p:nvSpPr>
          <p:cNvPr id="6" name="Shape 3"/>
          <p:cNvSpPr/>
          <p:nvPr/>
        </p:nvSpPr>
        <p:spPr>
          <a:xfrm>
            <a:off x="228601" y="99325"/>
            <a:ext cx="7021598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Satellite data support to GFOI R&amp;D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– SDCG Element 3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878522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12715</TotalTime>
  <Words>725</Words>
  <Application>Microsoft Macintosh PowerPoint</Application>
  <PresentationFormat>On-screen Show (4:3)</PresentationFormat>
  <Paragraphs>220</Paragraphs>
  <Slides>17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SDCG Element 3:  Satellite Data Support  to GFOI R&amp;D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Steventon</dc:creator>
  <cp:lastModifiedBy>Ake Rosenqvist</cp:lastModifiedBy>
  <cp:revision>144</cp:revision>
  <dcterms:created xsi:type="dcterms:W3CDTF">2015-02-13T06:47:15Z</dcterms:created>
  <dcterms:modified xsi:type="dcterms:W3CDTF">2015-09-23T08:58:36Z</dcterms:modified>
</cp:coreProperties>
</file>