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1" r:id="rId3"/>
    <p:sldId id="326" r:id="rId4"/>
    <p:sldId id="340" r:id="rId5"/>
    <p:sldId id="348" r:id="rId6"/>
    <p:sldId id="349" r:id="rId7"/>
    <p:sldId id="350" r:id="rId8"/>
    <p:sldId id="352" r:id="rId9"/>
    <p:sldId id="351" r:id="rId10"/>
    <p:sldId id="353" r:id="rId11"/>
    <p:sldId id="354" r:id="rId12"/>
    <p:sldId id="356" r:id="rId13"/>
    <p:sldId id="355" r:id="rId14"/>
    <p:sldId id="357" r:id="rId15"/>
    <p:sldId id="358" r:id="rId16"/>
    <p:sldId id="344" r:id="rId17"/>
    <p:sldId id="347" r:id="rId18"/>
    <p:sldId id="360" r:id="rId19"/>
    <p:sldId id="361" r:id="rId20"/>
    <p:sldId id="362" r:id="rId21"/>
    <p:sldId id="359" r:id="rId22"/>
    <p:sldId id="331" r:id="rId23"/>
  </p:sldIdLst>
  <p:sldSz cx="9906000" cy="6858000" type="A4"/>
  <p:notesSz cx="6858000" cy="91440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20000"/>
      </a:spcBef>
      <a:spcAft>
        <a:spcPct val="0"/>
      </a:spcAft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400" kern="1200">
        <a:solidFill>
          <a:srgbClr val="999933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823"/>
    <a:srgbClr val="A6D8D9"/>
    <a:srgbClr val="A6DBDC"/>
    <a:srgbClr val="A8DBDC"/>
    <a:srgbClr val="A2D9DA"/>
    <a:srgbClr val="C99C2D"/>
    <a:srgbClr val="3ABC6C"/>
    <a:srgbClr val="33C36D"/>
    <a:srgbClr val="39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3" autoAdjust="0"/>
    <p:restoredTop sz="86430" autoAdjust="0"/>
  </p:normalViewPr>
  <p:slideViewPr>
    <p:cSldViewPr snapToGrid="0">
      <p:cViewPr varScale="1">
        <p:scale>
          <a:sx n="91" d="100"/>
          <a:sy n="91" d="100"/>
        </p:scale>
        <p:origin x="280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7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7DA18-89D5-4A93-B298-5BCF6C3F458B}" type="datetimeFigureOut">
              <a:rPr lang="en-AU" smtClean="0"/>
              <a:pPr/>
              <a:t>25/09/2015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4306-E2F4-4F8C-A4CA-EE827853E97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42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9053B11B-4BF6-5A44-A43C-59BB7886F9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80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2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13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11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03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12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13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71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14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9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15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07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16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44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17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28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19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029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20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13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21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49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3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003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22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46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4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94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5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30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6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7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7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8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51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9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5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992-F1EA-6541-B175-3916E6110C59}" type="slidenum">
              <a:rPr lang="en-GB"/>
              <a:pPr/>
              <a:t>10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6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9906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1363" y="1412875"/>
            <a:ext cx="8420100" cy="1079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1363" y="2708275"/>
            <a:ext cx="8423275" cy="792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9461" name="Picture 6" descr="Pic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79388"/>
            <a:ext cx="32337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0"/>
            <a:ext cx="3625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61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765175"/>
            <a:ext cx="2228850" cy="5360988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765175"/>
            <a:ext cx="6534150" cy="5360988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830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5175"/>
            <a:ext cx="8915400" cy="652463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92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9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9657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9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95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97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625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427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7550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65175"/>
            <a:ext cx="8915400" cy="652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8439" name="Picture 6" descr="Picture1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77800"/>
            <a:ext cx="32337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8862"/>
            <a:ext cx="3625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Arial" charset="0"/>
          <a:cs typeface="+mn-cs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7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39" y="1205547"/>
            <a:ext cx="9164637" cy="1079500"/>
          </a:xfrm>
        </p:spPr>
        <p:txBody>
          <a:bodyPr/>
          <a:lstStyle/>
          <a:p>
            <a:pPr algn="ctr"/>
            <a:r>
              <a:rPr lang="en-GB" b="0" noProof="0" dirty="0" smtClean="0">
                <a:solidFill>
                  <a:schemeClr val="tx1"/>
                </a:solidFill>
              </a:rPr>
              <a:t>Global Forest Observations Initiative </a:t>
            </a:r>
            <a:br>
              <a:rPr lang="en-GB" b="0" noProof="0" dirty="0" smtClean="0">
                <a:solidFill>
                  <a:schemeClr val="tx1"/>
                </a:solidFill>
              </a:rPr>
            </a:br>
            <a:r>
              <a:rPr lang="en-GB" noProof="0" dirty="0" smtClean="0">
                <a:solidFill>
                  <a:schemeClr val="tx1"/>
                </a:solidFill>
              </a:rPr>
              <a:t>Time Series Consistency Methods and Guidance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587" y="2344394"/>
            <a:ext cx="9164637" cy="1028700"/>
          </a:xfrm>
        </p:spPr>
        <p:txBody>
          <a:bodyPr/>
          <a:lstStyle/>
          <a:p>
            <a:pPr algn="ctr"/>
            <a:r>
              <a:rPr lang="en-GB" sz="2400" noProof="0" dirty="0" smtClean="0"/>
              <a:t>Dr Carly Green – MGD Component Manager</a:t>
            </a:r>
            <a:endParaRPr lang="en-GB" sz="2400" noProof="0" dirty="0"/>
          </a:p>
          <a:p>
            <a:endParaRPr lang="en-GB" sz="1200" noProof="0" dirty="0"/>
          </a:p>
          <a:p>
            <a:pPr algn="ctr"/>
            <a:r>
              <a:rPr lang="en-GB" sz="1800" dirty="0" smtClean="0"/>
              <a:t>SDCG 25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September 2015, Bonn, Germany</a:t>
            </a:r>
            <a:endParaRPr lang="en-GB" sz="1800" noProof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0" y="1406019"/>
            <a:ext cx="8552926" cy="481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3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i="1" dirty="0" smtClean="0"/>
              <a:t>Current Advances in Guidance</a:t>
            </a:r>
            <a:endParaRPr lang="en-GB" sz="2000" dirty="0" smtClean="0"/>
          </a:p>
          <a:p>
            <a:r>
              <a:rPr lang="en-GB" sz="2000" dirty="0" smtClean="0"/>
              <a:t>MGD Online Application under development and will be available </a:t>
            </a:r>
          </a:p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7" y="1412157"/>
            <a:ext cx="8642553" cy="486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84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7" y="1402212"/>
            <a:ext cx="8662219" cy="48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26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6" y="1434274"/>
            <a:ext cx="8564356" cy="481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58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5" y="1427566"/>
            <a:ext cx="8603228" cy="48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99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1" y="1406014"/>
            <a:ext cx="8650118" cy="486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80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0" y="1411239"/>
            <a:ext cx="8450824" cy="47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6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98194" cy="4525963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0" y="1412091"/>
            <a:ext cx="8443640" cy="474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94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5175"/>
            <a:ext cx="9105900" cy="652463"/>
          </a:xfrm>
        </p:spPr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Methods and Guidance Web Application - SDCG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388" y="1435386"/>
            <a:ext cx="8895805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Aim to improve the quality of the communication and iteration between data suppliers and countries.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Currently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there is a mismatch: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Typically countries ask: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can we get?</a:t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don't know what we can do because we don't know what is available.</a:t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the parameters that need to be specified in a request.</a:t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Supplier:</a:t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 you need?</a:t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&lt;very specific technical detailed point&gt; do you want?</a:t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you going to use the data for</a:t>
            </a: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 Methods and Guidance combined with targeted capacity building can reduce the iteration</a:t>
            </a: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0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9131300" cy="360363"/>
          </a:xfrm>
        </p:spPr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Methods and Guidance Web Application - SDCG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76071" cy="4682613"/>
          </a:xfrm>
        </p:spPr>
        <p:txBody>
          <a:bodyPr/>
          <a:lstStyle/>
          <a:p>
            <a:r>
              <a:rPr lang="en-NZ" sz="2400" dirty="0"/>
              <a:t>Improve the quality of the communication and iteration between counties and GFOI </a:t>
            </a:r>
          </a:p>
          <a:p>
            <a:r>
              <a:rPr lang="en-NZ" sz="2400" dirty="0"/>
              <a:t>Currently a mismatched communication between data suppliers and </a:t>
            </a:r>
            <a:r>
              <a:rPr lang="en-NZ" sz="2400" dirty="0" smtClean="0"/>
              <a:t>countries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 smtClean="0"/>
          </a:p>
          <a:p>
            <a:endParaRPr lang="en-NZ" sz="2400" dirty="0"/>
          </a:p>
          <a:p>
            <a:pPr marL="0" indent="0">
              <a:buNone/>
            </a:pPr>
            <a:r>
              <a:rPr lang="en-NZ" sz="1800" dirty="0" smtClean="0"/>
              <a:t/>
            </a:r>
            <a:br>
              <a:rPr lang="en-NZ" sz="1800" dirty="0" smtClean="0"/>
            </a:br>
            <a:r>
              <a:rPr lang="en-NZ" sz="1800" dirty="0" smtClean="0"/>
              <a:t/>
            </a:r>
            <a:br>
              <a:rPr lang="en-NZ" sz="1800" dirty="0" smtClean="0"/>
            </a:br>
            <a:endParaRPr lang="en-NZ" sz="1800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2859"/>
              </p:ext>
            </p:extLst>
          </p:nvPr>
        </p:nvGraphicFramePr>
        <p:xfrm>
          <a:off x="609600" y="3958166"/>
          <a:ext cx="8534400" cy="17373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Country:</a:t>
                      </a:r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NZ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800" b="0" dirty="0" smtClean="0">
                          <a:solidFill>
                            <a:schemeClr val="tx1"/>
                          </a:solidFill>
                        </a:rPr>
                        <a:t>What can we get?</a:t>
                      </a:r>
                      <a:br>
                        <a:rPr lang="en-NZ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800" b="0" dirty="0" smtClean="0">
                          <a:solidFill>
                            <a:schemeClr val="tx1"/>
                          </a:solidFill>
                        </a:rPr>
                        <a:t>We don't know what we can do because we don't know what is available.</a:t>
                      </a:r>
                      <a:br>
                        <a:rPr lang="en-NZ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800" b="0" dirty="0" smtClean="0">
                          <a:solidFill>
                            <a:schemeClr val="tx1"/>
                          </a:solidFill>
                        </a:rPr>
                        <a:t>What are the parameters that need to be specified in a request.</a:t>
                      </a:r>
                      <a:endParaRPr lang="en-N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Supplier:</a:t>
                      </a:r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NZ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800" b="0" dirty="0" smtClean="0">
                          <a:solidFill>
                            <a:schemeClr val="tx1"/>
                          </a:solidFill>
                        </a:rPr>
                        <a:t>What do you need?</a:t>
                      </a:r>
                      <a:br>
                        <a:rPr lang="en-NZ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800" b="0" dirty="0" smtClean="0">
                          <a:solidFill>
                            <a:schemeClr val="tx1"/>
                          </a:solidFill>
                        </a:rPr>
                        <a:t>Which &lt;very specific technical detailed point&gt; do you want?</a:t>
                      </a:r>
                      <a:br>
                        <a:rPr lang="en-NZ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NZ" sz="1800" b="0" dirty="0" smtClean="0">
                          <a:solidFill>
                            <a:schemeClr val="tx1"/>
                          </a:solidFill>
                        </a:rPr>
                        <a:t>What are you going to use the data for?</a:t>
                      </a:r>
                    </a:p>
                    <a:p>
                      <a:endParaRPr lang="en-NZ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74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Presentation Outline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1600200"/>
            <a:ext cx="3898900" cy="4525963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MGD Milestones</a:t>
            </a:r>
          </a:p>
          <a:p>
            <a:pPr lvl="1"/>
            <a:r>
              <a:rPr lang="en-GB" sz="1600" dirty="0" smtClean="0"/>
              <a:t>MGD Version 2.0</a:t>
            </a:r>
          </a:p>
          <a:p>
            <a:pPr lvl="1"/>
            <a:r>
              <a:rPr lang="en-GB" sz="1600" dirty="0" smtClean="0"/>
              <a:t>MGD Online Portal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3" y="1661652"/>
            <a:ext cx="5327416" cy="39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2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9093200" cy="360363"/>
          </a:xfrm>
        </p:spPr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Methods and Guidance Web Application - SDCG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76071" cy="4682613"/>
          </a:xfrm>
        </p:spPr>
        <p:txBody>
          <a:bodyPr/>
          <a:lstStyle/>
          <a:p>
            <a:r>
              <a:rPr lang="en-NZ" sz="2400" dirty="0" smtClean="0"/>
              <a:t>If </a:t>
            </a:r>
            <a:r>
              <a:rPr lang="en-NZ" sz="2400" dirty="0"/>
              <a:t>a protocol can be defined or better structured, data needs can be more readily identified and justified and further effort can be focused efficiently on interested/active countries need.</a:t>
            </a:r>
            <a:br>
              <a:rPr lang="en-NZ" sz="2400" dirty="0"/>
            </a:br>
            <a:r>
              <a:rPr lang="en-NZ" sz="2400" dirty="0"/>
              <a:t/>
            </a:r>
            <a:br>
              <a:rPr lang="en-NZ" sz="2400" dirty="0"/>
            </a:br>
            <a:endParaRPr lang="en-NZ" sz="2400" dirty="0"/>
          </a:p>
          <a:p>
            <a:r>
              <a:rPr lang="en-NZ" sz="2400" dirty="0"/>
              <a:t>The portal is capable of collecting and storing information related to design decisions which can be sent with data requests to SDCG</a:t>
            </a:r>
            <a:r>
              <a:rPr lang="en-NZ" sz="2400" dirty="0" smtClean="0"/>
              <a:t>.</a:t>
            </a:r>
          </a:p>
          <a:p>
            <a:endParaRPr lang="en-NZ" sz="2400" dirty="0"/>
          </a:p>
          <a:p>
            <a:r>
              <a:rPr lang="en-NZ" sz="2400" dirty="0"/>
              <a:t>Would this be of value/interest?</a:t>
            </a:r>
          </a:p>
          <a:p>
            <a:endParaRPr lang="en-GB" sz="2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27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MGD and SDCG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8876071" cy="468261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MGD Version 2.0</a:t>
            </a:r>
          </a:p>
          <a:p>
            <a:r>
              <a:rPr lang="en-GB" sz="2400" dirty="0" smtClean="0"/>
              <a:t>Contributing authors</a:t>
            </a:r>
          </a:p>
          <a:p>
            <a:r>
              <a:rPr lang="en-GB" sz="2400" dirty="0" smtClean="0"/>
              <a:t>Reviewers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MGD </a:t>
            </a:r>
            <a:r>
              <a:rPr lang="en-GB" sz="2400" b="1" dirty="0" smtClean="0"/>
              <a:t>Web Application</a:t>
            </a:r>
            <a:endParaRPr lang="en-GB" sz="2400" b="1" dirty="0"/>
          </a:p>
          <a:p>
            <a:r>
              <a:rPr lang="en-GB" sz="2400" dirty="0" smtClean="0"/>
              <a:t>Review comments</a:t>
            </a:r>
          </a:p>
          <a:p>
            <a:r>
              <a:rPr lang="en-GB" sz="2400" dirty="0" smtClean="0"/>
              <a:t>Suggestions of how to integrate SDCG materials</a:t>
            </a:r>
          </a:p>
          <a:p>
            <a:r>
              <a:rPr lang="en-GB" sz="2400" dirty="0" smtClean="0"/>
              <a:t>Suggestions of useful country profile information </a:t>
            </a:r>
          </a:p>
          <a:p>
            <a:endParaRPr lang="en-GB" sz="2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72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Thanks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008688"/>
            <a:ext cx="3657600" cy="84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600200"/>
            <a:ext cx="901249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If you have an interest in authoring or reviewing MGD material please contact: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Dr </a:t>
            </a:r>
            <a:r>
              <a:rPr lang="en-GB" sz="2400" dirty="0"/>
              <a:t>Carly Green 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MGD </a:t>
            </a:r>
            <a:r>
              <a:rPr lang="en-GB" sz="2400" dirty="0"/>
              <a:t>Component </a:t>
            </a:r>
            <a:r>
              <a:rPr lang="en-GB" sz="2400" dirty="0" smtClean="0"/>
              <a:t>Manager</a:t>
            </a:r>
          </a:p>
          <a:p>
            <a:pPr marL="0" indent="0">
              <a:buNone/>
            </a:pPr>
            <a:r>
              <a:rPr lang="en-GB" sz="2400" dirty="0"/>
              <a:t>c</a:t>
            </a:r>
            <a:r>
              <a:rPr lang="en-GB" sz="2400" dirty="0" smtClean="0"/>
              <a:t>arly.green@enviroaccounts.com</a:t>
            </a:r>
            <a:endParaRPr lang="en-GB" sz="2400" dirty="0"/>
          </a:p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16" y="2418735"/>
            <a:ext cx="4939705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46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Document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73369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i="1" dirty="0" smtClean="0"/>
              <a:t>Current Status</a:t>
            </a:r>
            <a:endParaRPr lang="en-GB" sz="2000" dirty="0" smtClean="0"/>
          </a:p>
          <a:p>
            <a:pPr lvl="0"/>
            <a:r>
              <a:rPr lang="en-AU" sz="2000" dirty="0" smtClean="0"/>
              <a:t>MGD Version 1.0 pdf is available for download from the GFOI website in English/Spanish/French </a:t>
            </a:r>
          </a:p>
          <a:p>
            <a:pPr lvl="0"/>
            <a:endParaRPr lang="en-AU" sz="2000" dirty="0"/>
          </a:p>
          <a:p>
            <a:pPr lvl="0"/>
            <a:r>
              <a:rPr lang="en-AU" sz="2000" dirty="0" smtClean="0"/>
              <a:t>More than 200 printed versions of the document have been distributed in developing countries </a:t>
            </a:r>
          </a:p>
          <a:p>
            <a:pPr lvl="0"/>
            <a:endParaRPr lang="en-AU" sz="2000" dirty="0"/>
          </a:p>
          <a:p>
            <a:r>
              <a:rPr lang="en-GB" sz="2000" dirty="0" smtClean="0"/>
              <a:t>Rapid response modules have been developed related to global map products and reference emission levels</a:t>
            </a:r>
          </a:p>
          <a:p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Cross referencing with other GFOI partner resources has been a focus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USAID FCMC Manual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GOFC-GOLD/World Bank REDD+ Training Modules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7" name="Picture 6" descr="MGDCover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4" y="2081484"/>
            <a:ext cx="2224886" cy="31406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06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Document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73369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i="1" dirty="0" smtClean="0"/>
              <a:t>Plan for Update of Guidance Document</a:t>
            </a:r>
            <a:endParaRPr lang="en-AU" sz="1600" dirty="0" smtClean="0"/>
          </a:p>
          <a:p>
            <a:pPr lvl="0"/>
            <a:endParaRPr lang="en-AU" sz="2000" dirty="0" smtClean="0"/>
          </a:p>
          <a:p>
            <a:pPr lvl="0"/>
            <a:r>
              <a:rPr lang="en-AU" sz="2000" dirty="0" smtClean="0"/>
              <a:t>Technical material in the MGD is currently being updated</a:t>
            </a:r>
          </a:p>
          <a:p>
            <a:pPr lvl="1"/>
            <a:r>
              <a:rPr lang="en-AU" sz="1600" dirty="0" smtClean="0"/>
              <a:t>Version 2.0 will be released in June 2016</a:t>
            </a:r>
          </a:p>
          <a:p>
            <a:pPr lvl="0"/>
            <a:endParaRPr lang="en-AU" sz="2000" dirty="0"/>
          </a:p>
          <a:p>
            <a:r>
              <a:rPr lang="en-GB" sz="2000" dirty="0" smtClean="0"/>
              <a:t>Lead authors (Jim Penman, Curtis Woodcock, Pontus </a:t>
            </a:r>
            <a:r>
              <a:rPr lang="en-GB" sz="2000" dirty="0" err="1" smtClean="0"/>
              <a:t>Olofsson</a:t>
            </a:r>
            <a:r>
              <a:rPr lang="en-GB" sz="2000" dirty="0" smtClean="0"/>
              <a:t>, John Raison, Carly Green)</a:t>
            </a:r>
          </a:p>
          <a:p>
            <a:endParaRPr lang="en-GB" sz="2000" dirty="0"/>
          </a:p>
          <a:p>
            <a:r>
              <a:rPr lang="en-GB" sz="2000" dirty="0" smtClean="0"/>
              <a:t>Curtis Woodcock leads the activity data section</a:t>
            </a:r>
          </a:p>
          <a:p>
            <a:pPr lvl="1"/>
            <a:r>
              <a:rPr lang="en-GB" sz="1600" dirty="0" smtClean="0"/>
              <a:t>Primarily covers space data and remote sensing observations</a:t>
            </a:r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7" name="Picture 6" descr="MGDCover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4" y="2081484"/>
            <a:ext cx="2224886" cy="31406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575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Document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73369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i="1" dirty="0" smtClean="0"/>
              <a:t>Plan for Update of </a:t>
            </a:r>
            <a:r>
              <a:rPr lang="en-NZ" sz="2000" b="1" i="1" dirty="0" smtClean="0"/>
              <a:t>Activity Data Section</a:t>
            </a:r>
            <a:endParaRPr lang="en-AU" sz="1600" dirty="0" smtClean="0"/>
          </a:p>
          <a:p>
            <a:pPr lvl="0"/>
            <a:endParaRPr lang="en-AU" sz="2000" dirty="0" smtClean="0"/>
          </a:p>
          <a:p>
            <a:pPr lvl="0"/>
            <a:r>
              <a:rPr lang="en-AU" sz="2000" dirty="0" smtClean="0"/>
              <a:t>Expand guidance on the use of global data sets</a:t>
            </a:r>
          </a:p>
          <a:p>
            <a:pPr lvl="0"/>
            <a:r>
              <a:rPr lang="en-AU" sz="2000" dirty="0" smtClean="0"/>
              <a:t>Include options for managing large datasets</a:t>
            </a:r>
          </a:p>
          <a:p>
            <a:pPr lvl="0"/>
            <a:r>
              <a:rPr lang="en-AU" sz="2000" dirty="0" smtClean="0"/>
              <a:t>Cover any tools that have been released since publication of Version 1.0</a:t>
            </a:r>
          </a:p>
          <a:p>
            <a:pPr lvl="0"/>
            <a:r>
              <a:rPr lang="en-AU" sz="2000" dirty="0" smtClean="0"/>
              <a:t>Review and update satellite data table</a:t>
            </a:r>
          </a:p>
          <a:p>
            <a:pPr lvl="0"/>
            <a:r>
              <a:rPr lang="en-AU" sz="2000" dirty="0" smtClean="0"/>
              <a:t>Anything else?</a:t>
            </a:r>
          </a:p>
          <a:p>
            <a:pPr lvl="0"/>
            <a:endParaRPr lang="en-AU" sz="1600" dirty="0" smtClean="0"/>
          </a:p>
          <a:p>
            <a:pPr lvl="0"/>
            <a:endParaRPr lang="en-AU" sz="2000" dirty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7" name="Picture 6" descr="MGDCover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4" y="2081484"/>
            <a:ext cx="2224886" cy="31406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58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Document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73369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i="1" dirty="0" smtClean="0"/>
              <a:t>Plan for Update of </a:t>
            </a:r>
            <a:r>
              <a:rPr lang="en-NZ" sz="2000" b="1" i="1" dirty="0" smtClean="0"/>
              <a:t>Activity Data Section</a:t>
            </a:r>
            <a:endParaRPr lang="en-AU" sz="1600" dirty="0" smtClean="0"/>
          </a:p>
          <a:p>
            <a:pPr lvl="0"/>
            <a:endParaRPr lang="en-AU" sz="2000" dirty="0" smtClean="0"/>
          </a:p>
          <a:p>
            <a:pPr lvl="0"/>
            <a:r>
              <a:rPr lang="en-AU" sz="2000" dirty="0" smtClean="0"/>
              <a:t>Expand guidance on the use of global data sets</a:t>
            </a:r>
          </a:p>
          <a:p>
            <a:pPr lvl="0"/>
            <a:r>
              <a:rPr lang="en-AU" sz="2000" dirty="0" smtClean="0"/>
              <a:t>Include options for managing large datasets</a:t>
            </a:r>
          </a:p>
          <a:p>
            <a:pPr lvl="0"/>
            <a:r>
              <a:rPr lang="en-AU" sz="2000" dirty="0" smtClean="0"/>
              <a:t>Cover any tools that have been released since publication of Version 1.0</a:t>
            </a:r>
          </a:p>
          <a:p>
            <a:pPr lvl="0"/>
            <a:r>
              <a:rPr lang="en-AU" sz="2000" dirty="0" smtClean="0"/>
              <a:t>Review and update satellite data table</a:t>
            </a:r>
          </a:p>
          <a:p>
            <a:pPr lvl="0"/>
            <a:r>
              <a:rPr lang="en-AU" sz="2000" dirty="0" smtClean="0"/>
              <a:t>Anything else?</a:t>
            </a:r>
          </a:p>
          <a:p>
            <a:pPr lvl="0"/>
            <a:endParaRPr lang="en-AU" sz="2000" dirty="0"/>
          </a:p>
          <a:p>
            <a:pPr lvl="0"/>
            <a:r>
              <a:rPr lang="en-AU" sz="2000" dirty="0" smtClean="0"/>
              <a:t>Interested </a:t>
            </a:r>
            <a:r>
              <a:rPr lang="en-AU" sz="2000" dirty="0"/>
              <a:t>C</a:t>
            </a:r>
            <a:r>
              <a:rPr lang="en-AU" sz="2000" dirty="0" smtClean="0"/>
              <a:t>ontributing Authors / Reviewers of this section</a:t>
            </a:r>
          </a:p>
          <a:p>
            <a:pPr lvl="1"/>
            <a:r>
              <a:rPr lang="en-AU" sz="1600" dirty="0" smtClean="0"/>
              <a:t>Anthea Mitchell</a:t>
            </a:r>
          </a:p>
          <a:p>
            <a:pPr lvl="1"/>
            <a:r>
              <a:rPr lang="en-AU" sz="1600" dirty="0" smtClean="0"/>
              <a:t>Erik Lindquist</a:t>
            </a:r>
            <a:endParaRPr lang="en-AU" sz="1600" dirty="0"/>
          </a:p>
          <a:p>
            <a:pPr lvl="1"/>
            <a:endParaRPr lang="en-AU" sz="1600" dirty="0" smtClean="0"/>
          </a:p>
          <a:p>
            <a:pPr lvl="0"/>
            <a:endParaRPr lang="en-AU" sz="1600" dirty="0" smtClean="0"/>
          </a:p>
          <a:p>
            <a:pPr lvl="0"/>
            <a:endParaRPr lang="en-AU" sz="2000" dirty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7" name="Picture 6" descr="MGDCover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4" y="2081484"/>
            <a:ext cx="2224886" cy="31406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376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Document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73369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i="1" dirty="0" smtClean="0"/>
              <a:t>MGD Version 2.0 Schedule</a:t>
            </a:r>
          </a:p>
          <a:p>
            <a:pPr marL="0" indent="0" algn="ctr">
              <a:buNone/>
            </a:pPr>
            <a:endParaRPr lang="en-AU" sz="2000" dirty="0" smtClean="0"/>
          </a:p>
          <a:p>
            <a:pPr lvl="0"/>
            <a:r>
              <a:rPr lang="en-AU" sz="2000" dirty="0" smtClean="0"/>
              <a:t>Review of existing material and identification of gaps in material (end September)</a:t>
            </a:r>
          </a:p>
          <a:p>
            <a:pPr lvl="0"/>
            <a:r>
              <a:rPr lang="en-AU" sz="2000" dirty="0" smtClean="0"/>
              <a:t>Engage with willing contributing authors to fill gaps (October-January 2016)</a:t>
            </a:r>
          </a:p>
          <a:p>
            <a:pPr lvl="0"/>
            <a:r>
              <a:rPr lang="en-AU" sz="2000" dirty="0" smtClean="0"/>
              <a:t>Lead authors collate and edit material to generate first draft of Version 2.0 (February 2016)</a:t>
            </a:r>
          </a:p>
          <a:p>
            <a:pPr lvl="0"/>
            <a:r>
              <a:rPr lang="en-AU" sz="2000" dirty="0" smtClean="0"/>
              <a:t>External review of Version 2.0 (March 2016)</a:t>
            </a:r>
          </a:p>
          <a:p>
            <a:pPr lvl="0"/>
            <a:r>
              <a:rPr lang="en-AU" sz="2000" dirty="0" smtClean="0"/>
              <a:t>Integration of review comments (April 2016)</a:t>
            </a:r>
          </a:p>
          <a:p>
            <a:pPr lvl="0"/>
            <a:r>
              <a:rPr lang="en-AU" sz="2000" dirty="0" smtClean="0"/>
              <a:t>Copy edit process of Version 2.0 (May 2016)</a:t>
            </a:r>
          </a:p>
          <a:p>
            <a:pPr lvl="0"/>
            <a:r>
              <a:rPr lang="en-AU" sz="2000" dirty="0" smtClean="0"/>
              <a:t>Publication of Version 2.0 (June 2016)</a:t>
            </a:r>
          </a:p>
          <a:p>
            <a:pPr lvl="0"/>
            <a:endParaRPr lang="en-AU" sz="1600" dirty="0"/>
          </a:p>
          <a:p>
            <a:pPr lvl="1"/>
            <a:endParaRPr lang="en-AU" sz="1600" dirty="0" smtClean="0"/>
          </a:p>
          <a:p>
            <a:pPr lvl="0"/>
            <a:endParaRPr lang="en-AU" sz="1600" dirty="0" smtClean="0"/>
          </a:p>
          <a:p>
            <a:pPr lvl="0"/>
            <a:endParaRPr lang="en-AU" sz="2000" dirty="0"/>
          </a:p>
          <a:p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7" name="Picture 6" descr="MGDCover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4" y="2081484"/>
            <a:ext cx="2224886" cy="31406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73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Web Application 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6463071" cy="4525963"/>
          </a:xfrm>
        </p:spPr>
        <p:txBody>
          <a:bodyPr/>
          <a:lstStyle/>
          <a:p>
            <a:pPr marL="479425" lvl="1" indent="0">
              <a:buNone/>
            </a:pPr>
            <a:r>
              <a:rPr lang="en-AU" sz="2800" b="1" dirty="0" smtClean="0"/>
              <a:t>Purpose</a:t>
            </a:r>
          </a:p>
          <a:p>
            <a:pPr lvl="1"/>
            <a:r>
              <a:rPr lang="en-AU" sz="2400" dirty="0" smtClean="0"/>
              <a:t>Link </a:t>
            </a:r>
            <a:r>
              <a:rPr lang="en-GB" sz="2400" dirty="0"/>
              <a:t>users to </a:t>
            </a:r>
            <a:r>
              <a:rPr lang="en-GB" sz="2400" dirty="0" smtClean="0"/>
              <a:t>methods and guidance resources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Allow easy updates of the electronic form of the MGD and its translations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Increase engagement of the MGD target audience through dynamic interface which progress users through the elements of MRV systems</a:t>
            </a:r>
          </a:p>
          <a:p>
            <a:pPr marL="479425" lvl="1" indent="0">
              <a:buNone/>
            </a:pPr>
            <a:endParaRPr lang="en-GB" sz="2400" dirty="0" smtClean="0"/>
          </a:p>
          <a:p>
            <a:pPr marL="479425" lvl="1" indent="0">
              <a:buNone/>
            </a:pPr>
            <a:endParaRPr lang="en-GB" sz="2400" dirty="0" smtClean="0"/>
          </a:p>
          <a:p>
            <a:pPr marL="479425" lvl="1" indent="0">
              <a:buNone/>
            </a:pPr>
            <a:endParaRPr lang="en-GB" sz="2400" dirty="0"/>
          </a:p>
          <a:p>
            <a:endParaRPr lang="en-GB" sz="2000" dirty="0" smtClean="0"/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GB" sz="2000" dirty="0"/>
          </a:p>
          <a:p>
            <a:pPr marL="0" indent="0" algn="ctr">
              <a:buNone/>
            </a:pPr>
            <a:endParaRPr lang="en-GB" sz="2000" b="1" i="1" noProof="0" dirty="0"/>
          </a:p>
          <a:p>
            <a:pPr marL="0" indent="0" algn="ctr">
              <a:buNone/>
            </a:pPr>
            <a:endParaRPr lang="en-GB" sz="2000" b="1" noProof="0" dirty="0" smtClean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88" y="1435100"/>
            <a:ext cx="3105138" cy="17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3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908050"/>
            <a:ext cx="8915400" cy="360363"/>
          </a:xfrm>
        </p:spPr>
        <p:txBody>
          <a:bodyPr/>
          <a:lstStyle/>
          <a:p>
            <a:r>
              <a:rPr lang="en-GB" sz="3600" noProof="0" dirty="0" smtClean="0">
                <a:solidFill>
                  <a:schemeClr val="tx1"/>
                </a:solidFill>
              </a:rPr>
              <a:t>Methods and Guidance Web Application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129" y="1600200"/>
            <a:ext cx="7186971" cy="468261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Development Process</a:t>
            </a:r>
          </a:p>
          <a:p>
            <a:r>
              <a:rPr lang="en-GB" sz="2000" dirty="0" smtClean="0"/>
              <a:t>Review of Alpha release version – ends 25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2015</a:t>
            </a:r>
          </a:p>
          <a:p>
            <a:endParaRPr lang="en-GB" sz="2000" dirty="0" smtClean="0"/>
          </a:p>
          <a:p>
            <a:r>
              <a:rPr lang="en-GB" sz="2000" dirty="0" smtClean="0"/>
              <a:t>Integrate suggestions and release Beta version – Sept/Oct 2015</a:t>
            </a:r>
          </a:p>
          <a:p>
            <a:endParaRPr lang="en-GB" sz="2000" dirty="0" smtClean="0"/>
          </a:p>
          <a:p>
            <a:r>
              <a:rPr lang="en-GB" sz="2000" dirty="0" smtClean="0"/>
              <a:t>Test with users – Oct/Nov/Dec 2015</a:t>
            </a:r>
          </a:p>
          <a:p>
            <a:endParaRPr lang="en-GB" sz="2000" dirty="0" smtClean="0"/>
          </a:p>
          <a:p>
            <a:r>
              <a:rPr lang="en-GB" sz="2000" dirty="0" smtClean="0"/>
              <a:t>Integrate suggestions/lessons learnt from user testing – Jan/Feb 2016</a:t>
            </a:r>
          </a:p>
          <a:p>
            <a:endParaRPr lang="en-GB" sz="2000" dirty="0" smtClean="0"/>
          </a:p>
          <a:p>
            <a:r>
              <a:rPr lang="en-GB" sz="2000" dirty="0" smtClean="0"/>
              <a:t>Release Web Application – Apr 2016</a:t>
            </a:r>
          </a:p>
          <a:p>
            <a:endParaRPr lang="en-GB" sz="2000" dirty="0" smtClean="0"/>
          </a:p>
          <a:p>
            <a:r>
              <a:rPr lang="en-GB" sz="2000" dirty="0" smtClean="0"/>
              <a:t>Integrate MGD Version 2.0 material into portal – May/Jun/Jul 2016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052" y="6282813"/>
            <a:ext cx="2757947" cy="5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88" y="1435100"/>
            <a:ext cx="3105138" cy="17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8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OI_GEOX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GFOI_GEOX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400" b="0" i="0" u="none" strike="noStrike" cap="none" normalizeH="0" baseline="0">
            <a:ln>
              <a:noFill/>
            </a:ln>
            <a:solidFill>
              <a:srgbClr val="999933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400" b="0" i="0" u="none" strike="noStrike" cap="none" normalizeH="0" baseline="0">
            <a:ln>
              <a:noFill/>
            </a:ln>
            <a:solidFill>
              <a:srgbClr val="999933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GFOI_GE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OI_GEO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OI_GEO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Forest Observations Initiative Intro</Template>
  <TotalTime>13728</TotalTime>
  <Words>697</Words>
  <Application>Microsoft Macintosh PowerPoint</Application>
  <PresentationFormat>A4 Paper (210x297 mm)</PresentationFormat>
  <Paragraphs>247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Arial Unicode MS</vt:lpstr>
      <vt:lpstr>ＭＳ Ｐゴシック</vt:lpstr>
      <vt:lpstr>GFOI_GEOX</vt:lpstr>
      <vt:lpstr>Global Forest Observations Initiative  Time Series Consistency Methods and Guidance</vt:lpstr>
      <vt:lpstr>Presentation Outline</vt:lpstr>
      <vt:lpstr>Methods and Guidance Document</vt:lpstr>
      <vt:lpstr>Methods and Guidance Document</vt:lpstr>
      <vt:lpstr>Methods and Guidance Document</vt:lpstr>
      <vt:lpstr>Methods and Guidance Document</vt:lpstr>
      <vt:lpstr>Methods and Guidance Document</vt:lpstr>
      <vt:lpstr>Methods and Guidance Web Application </vt:lpstr>
      <vt:lpstr>Methods and Guidance Web Application</vt:lpstr>
      <vt:lpstr>Methods and Guidance Web Application</vt:lpstr>
      <vt:lpstr>Methods and Guidance Web Application</vt:lpstr>
      <vt:lpstr>Methods and Guidance Web Application</vt:lpstr>
      <vt:lpstr>Methods and Guidance Web Application</vt:lpstr>
      <vt:lpstr>Methods and Guidance Web Application</vt:lpstr>
      <vt:lpstr>Methods and Guidance Web Application</vt:lpstr>
      <vt:lpstr>Methods and Guidance Web Application</vt:lpstr>
      <vt:lpstr>Methods and Guidance Web Application</vt:lpstr>
      <vt:lpstr>Methods and Guidance Web Application - SDCG</vt:lpstr>
      <vt:lpstr>Methods and Guidance Web Application - SDCG</vt:lpstr>
      <vt:lpstr>Methods and Guidance Web Application - SDCG</vt:lpstr>
      <vt:lpstr>MGD and SDCG</vt:lpstr>
      <vt:lpstr>Thanks</vt:lpstr>
    </vt:vector>
  </TitlesOfParts>
  <Company>WMO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needs from the Forest sector</dc:title>
  <dc:creator>Simon Eggleston</dc:creator>
  <cp:lastModifiedBy>Stephen Ward</cp:lastModifiedBy>
  <cp:revision>302</cp:revision>
  <dcterms:created xsi:type="dcterms:W3CDTF">2014-04-30T08:53:01Z</dcterms:created>
  <dcterms:modified xsi:type="dcterms:W3CDTF">2015-09-25T07:34:52Z</dcterms:modified>
</cp:coreProperties>
</file>