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7" r:id="rId3"/>
    <p:sldId id="306" r:id="rId4"/>
    <p:sldId id="286" r:id="rId5"/>
    <p:sldId id="296" r:id="rId6"/>
    <p:sldId id="297" r:id="rId7"/>
    <p:sldId id="298" r:id="rId8"/>
    <p:sldId id="281" r:id="rId9"/>
    <p:sldId id="299" r:id="rId10"/>
    <p:sldId id="307" r:id="rId11"/>
    <p:sldId id="308" r:id="rId12"/>
    <p:sldId id="314" r:id="rId13"/>
    <p:sldId id="315" r:id="rId14"/>
    <p:sldId id="309" r:id="rId15"/>
    <p:sldId id="317" r:id="rId16"/>
    <p:sldId id="310" r:id="rId17"/>
    <p:sldId id="326" r:id="rId18"/>
    <p:sldId id="318" r:id="rId19"/>
    <p:sldId id="320" r:id="rId20"/>
    <p:sldId id="321" r:id="rId21"/>
    <p:sldId id="319" r:id="rId22"/>
    <p:sldId id="313" r:id="rId23"/>
    <p:sldId id="311" r:id="rId24"/>
    <p:sldId id="312" r:id="rId25"/>
    <p:sldId id="323" r:id="rId26"/>
    <p:sldId id="322" r:id="rId27"/>
    <p:sldId id="324" r:id="rId28"/>
    <p:sldId id="325" r:id="rId29"/>
    <p:sldId id="316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5829" autoAdjust="0"/>
  </p:normalViewPr>
  <p:slideViewPr>
    <p:cSldViewPr snapToGrid="0" snapToObjects="1">
      <p:cViewPr varScale="1">
        <p:scale>
          <a:sx n="123" d="100"/>
          <a:sy n="123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25/02/16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25/02/16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 sz="1100" smtClean="0">
              <a:ea typeface="ＭＳ Ｐゴシック" pitchFamily="34" charset="-128"/>
            </a:endParaRPr>
          </a:p>
        </p:txBody>
      </p:sp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ECE14A-F60A-4D75-A77E-A83524B4D9A7}" type="slidenum">
              <a:rPr lang="en-US" altLang="en-US" sz="1200">
                <a:latin typeface="Calibri" pitchFamily="34" charset="0"/>
                <a:cs typeface="Arial" charset="0"/>
              </a:rPr>
              <a:pPr algn="r"/>
              <a:t>20</a:t>
            </a:fld>
            <a:endParaRPr lang="en-US" alt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894D5-ECE4-F24C-8780-187F0E3C4B6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6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553F96C-F20E-5A47-BCBB-4D7C9B461DAB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8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3716533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9" name="Grafik 8" descr="C:\ProgramData\DLR\CD-Vorlagen\Stammdaten\dlrlogo\png\DLR-Signet_Weiss_DE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3" y="89224"/>
            <a:ext cx="813435" cy="6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948906" y="37355"/>
            <a:ext cx="6323162" cy="8292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TerraSAR &amp; TanDEM-X Mission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0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9" name="Grafik 8" descr="C:\ProgramData\DLR\CD-Vorlagen\Stammdaten\dlrlogo\png\DLR-Signet_Weiss_DE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3" y="89224"/>
            <a:ext cx="813435" cy="6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948906" y="37355"/>
            <a:ext cx="6323162" cy="8292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TerraSAR &amp; TanDEM-X Mission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0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9" name="Grafik 8" descr="C:\ProgramData\DLR\CD-Vorlagen\Stammdaten\dlrlogo\png\DLR-Signet_Weiss_DE.pn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3" y="89224"/>
            <a:ext cx="813435" cy="6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948906" y="37355"/>
            <a:ext cx="6323162" cy="8292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TerraSAR &amp; TanDEM-X Mission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12323"/>
            <a:ext cx="6400800" cy="90191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A. Rosenqvist, N. Fujimoto, B. Mora</a:t>
            </a:r>
            <a:endParaRPr lang="en-US" i="1" dirty="0"/>
          </a:p>
          <a:p>
            <a:r>
              <a:rPr lang="en-US" i="1" dirty="0" smtClean="0"/>
              <a:t>SDCG-9 Session #8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802428"/>
            <a:ext cx="6860028" cy="69878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3</a:t>
            </a:r>
            <a:b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Space Data Support to GFOI R</a:t>
            </a: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Data provision</a:t>
            </a:r>
            <a:b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Agency updates (summary)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6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ASI – Cosmo-SkyMed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6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299"/>
            <a:ext cx="7865533" cy="530473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Background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 </a:t>
            </a:r>
            <a:endParaRPr lang="en-US" sz="26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/>
              <a:t>The Italian Space Agency has joined the CEOS SDCG in occurrence of the 2014 SDCG-6 in Oslo.</a:t>
            </a:r>
            <a:endParaRPr lang="en-US" sz="2200" dirty="0"/>
          </a:p>
          <a:p>
            <a:pPr marL="0" indent="0">
              <a:buNone/>
              <a:defRPr/>
            </a:pPr>
            <a:r>
              <a:rPr lang="en-US" sz="2200" dirty="0" smtClean="0"/>
              <a:t>ASI is interested to support R&amp;D </a:t>
            </a:r>
            <a:r>
              <a:rPr lang="en-US" sz="2200" dirty="0"/>
              <a:t>activities </a:t>
            </a:r>
            <a:r>
              <a:rPr lang="en-US" sz="2200" dirty="0" smtClean="0"/>
              <a:t>involving</a:t>
            </a:r>
            <a:endParaRPr lang="en-US" sz="2200" dirty="0"/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200" dirty="0" err="1">
                <a:latin typeface="Calibri" panose="020F0502020204030204" pitchFamily="34" charset="0"/>
              </a:rPr>
              <a:t>Validation</a:t>
            </a:r>
            <a:r>
              <a:rPr lang="it-IT" altLang="it-IT" sz="2200" dirty="0">
                <a:latin typeface="Calibri" panose="020F0502020204030204" pitchFamily="34" charset="0"/>
              </a:rPr>
              <a:t> </a:t>
            </a:r>
            <a:r>
              <a:rPr lang="it-IT" altLang="it-IT" sz="2200" dirty="0" err="1" smtClean="0">
                <a:latin typeface="Calibri" panose="020F0502020204030204" pitchFamily="34" charset="0"/>
              </a:rPr>
              <a:t>studies</a:t>
            </a:r>
            <a:r>
              <a:rPr lang="it-IT" altLang="it-IT" sz="2200" dirty="0" smtClean="0">
                <a:latin typeface="Calibri" panose="020F0502020204030204" pitchFamily="34" charset="0"/>
              </a:rPr>
              <a:t>;</a:t>
            </a:r>
            <a:endParaRPr lang="it-IT" altLang="it-IT" sz="22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altLang="it-IT" sz="2200" dirty="0" err="1" smtClean="0">
                <a:latin typeface="Calibri" panose="020F0502020204030204" pitchFamily="34" charset="0"/>
              </a:rPr>
              <a:t>Activities</a:t>
            </a:r>
            <a:r>
              <a:rPr lang="it-IT" altLang="it-IT" sz="2200" dirty="0" smtClean="0">
                <a:latin typeface="Calibri" panose="020F0502020204030204" pitchFamily="34" charset="0"/>
              </a:rPr>
              <a:t> </a:t>
            </a:r>
            <a:r>
              <a:rPr lang="it-IT" altLang="it-IT" sz="2200" dirty="0" err="1" smtClean="0">
                <a:latin typeface="Calibri" panose="020F0502020204030204" pitchFamily="34" charset="0"/>
              </a:rPr>
              <a:t>taking</a:t>
            </a:r>
            <a:r>
              <a:rPr lang="it-IT" altLang="it-IT" sz="2200" dirty="0" smtClean="0">
                <a:latin typeface="Calibri" panose="020F0502020204030204" pitchFamily="34" charset="0"/>
              </a:rPr>
              <a:t> </a:t>
            </a:r>
            <a:r>
              <a:rPr lang="it-IT" altLang="it-IT" sz="2200" dirty="0" err="1">
                <a:latin typeface="Calibri" panose="020F0502020204030204" pitchFamily="34" charset="0"/>
              </a:rPr>
              <a:t>advantages</a:t>
            </a:r>
            <a:r>
              <a:rPr lang="it-IT" altLang="it-IT" sz="2200" dirty="0">
                <a:latin typeface="Calibri" panose="020F0502020204030204" pitchFamily="34" charset="0"/>
              </a:rPr>
              <a:t> from the use of </a:t>
            </a:r>
            <a:r>
              <a:rPr lang="it-IT" altLang="it-IT" sz="2200" dirty="0" smtClean="0">
                <a:latin typeface="Calibri" panose="020F0502020204030204" pitchFamily="34" charset="0"/>
              </a:rPr>
              <a:t>X-band: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altLang="it-IT" sz="2200" dirty="0" smtClean="0">
                <a:latin typeface="Calibri" panose="020F0502020204030204" pitchFamily="34" charset="0"/>
              </a:rPr>
              <a:t>exploit </a:t>
            </a:r>
            <a:r>
              <a:rPr lang="it-IT" altLang="it-IT" sz="2200" dirty="0">
                <a:latin typeface="Calibri" panose="020F0502020204030204" pitchFamily="34" charset="0"/>
              </a:rPr>
              <a:t>the information </a:t>
            </a:r>
            <a:r>
              <a:rPr lang="it-IT" altLang="it-IT" sz="2200" dirty="0" err="1">
                <a:latin typeface="Calibri" panose="020F0502020204030204" pitchFamily="34" charset="0"/>
              </a:rPr>
              <a:t>content</a:t>
            </a:r>
            <a:r>
              <a:rPr lang="it-IT" altLang="it-IT" sz="2200" dirty="0">
                <a:latin typeface="Calibri" panose="020F0502020204030204" pitchFamily="34" charset="0"/>
              </a:rPr>
              <a:t> </a:t>
            </a:r>
            <a:r>
              <a:rPr lang="en-US" altLang="it-IT" sz="2200" dirty="0">
                <a:latin typeface="Calibri" panose="020F0502020204030204" pitchFamily="34" charset="0"/>
              </a:rPr>
              <a:t>of dual and quad-</a:t>
            </a:r>
            <a:r>
              <a:rPr lang="en-US" altLang="it-IT" sz="2200" dirty="0" err="1">
                <a:latin typeface="Calibri" panose="020F0502020204030204" pitchFamily="34" charset="0"/>
              </a:rPr>
              <a:t>polarised</a:t>
            </a:r>
            <a:r>
              <a:rPr lang="en-US" altLang="it-IT" sz="2200" dirty="0">
                <a:latin typeface="Calibri" panose="020F0502020204030204" pitchFamily="34" charset="0"/>
              </a:rPr>
              <a:t> SAR </a:t>
            </a:r>
            <a:r>
              <a:rPr lang="en-US" altLang="it-IT" sz="2200" dirty="0" smtClean="0">
                <a:latin typeface="Calibri" panose="020F0502020204030204" pitchFamily="34" charset="0"/>
              </a:rPr>
              <a:t>data;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it-IT" sz="2200" dirty="0" smtClean="0">
                <a:latin typeface="Calibri" charset="0"/>
              </a:rPr>
              <a:t>synergy </a:t>
            </a:r>
            <a:r>
              <a:rPr lang="en-US" altLang="it-IT" sz="2200" dirty="0">
                <a:latin typeface="Calibri" charset="0"/>
              </a:rPr>
              <a:t>with</a:t>
            </a:r>
            <a:r>
              <a:rPr lang="en-US" altLang="it-IT" sz="2200" dirty="0" smtClean="0">
                <a:latin typeface="Calibri" panose="020F0502020204030204" pitchFamily="34" charset="0"/>
              </a:rPr>
              <a:t> L-band, C-band </a:t>
            </a:r>
            <a:r>
              <a:rPr lang="en-US" altLang="it-IT" sz="2200" dirty="0">
                <a:latin typeface="Calibri" panose="020F0502020204030204" pitchFamily="34" charset="0"/>
              </a:rPr>
              <a:t>and optical </a:t>
            </a:r>
            <a:r>
              <a:rPr lang="en-US" altLang="it-IT" sz="2200" dirty="0" smtClean="0">
                <a:latin typeface="Calibri" panose="020F0502020204030204" pitchFamily="34" charset="0"/>
              </a:rPr>
              <a:t>data;</a:t>
            </a:r>
            <a:endParaRPr lang="it-IT" altLang="it-IT" sz="2200" dirty="0">
              <a:latin typeface="Calibri" panose="020F0502020204030204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ASI – COSMO-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SkyMed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6517" y="869427"/>
            <a:ext cx="8433995" cy="580031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b="1" i="1" dirty="0">
                <a:solidFill>
                  <a:schemeClr val="tx2"/>
                </a:solidFill>
              </a:rPr>
              <a:t>Data provision procedures</a:t>
            </a:r>
          </a:p>
          <a:p>
            <a:pPr marL="0" indent="0">
              <a:buNone/>
            </a:pPr>
            <a:r>
              <a:rPr lang="en-US" sz="2000" dirty="0"/>
              <a:t>Regarding the access procedures </a:t>
            </a:r>
            <a:r>
              <a:rPr lang="en-US" sz="2000" b="1" u="sng" dirty="0"/>
              <a:t>nothing has changed </a:t>
            </a:r>
            <a:r>
              <a:rPr lang="en-US" sz="2000" dirty="0"/>
              <a:t>:</a:t>
            </a:r>
          </a:p>
          <a:p>
            <a:r>
              <a:rPr lang="en-US" sz="2000" dirty="0"/>
              <a:t>Access for research/institutional users;</a:t>
            </a:r>
          </a:p>
          <a:p>
            <a:r>
              <a:rPr lang="it-IT" sz="2000" dirty="0" err="1"/>
              <a:t>Submission</a:t>
            </a:r>
            <a:r>
              <a:rPr lang="it-IT" sz="2000" dirty="0"/>
              <a:t> of an R&amp;D </a:t>
            </a:r>
            <a:r>
              <a:rPr lang="it-IT" sz="2000" dirty="0" err="1"/>
              <a:t>project</a:t>
            </a:r>
            <a:r>
              <a:rPr lang="it-IT" sz="2000" dirty="0"/>
              <a:t> to ASI for the </a:t>
            </a:r>
            <a:r>
              <a:rPr lang="it-IT" sz="2000" dirty="0" err="1"/>
              <a:t>exploitation</a:t>
            </a:r>
            <a:r>
              <a:rPr lang="it-IT" sz="2000" dirty="0"/>
              <a:t> of COSMO-</a:t>
            </a:r>
            <a:r>
              <a:rPr lang="it-IT" sz="2000" dirty="0" err="1"/>
              <a:t>SkyMed</a:t>
            </a:r>
            <a:r>
              <a:rPr lang="it-IT" sz="2000" dirty="0"/>
              <a:t> data;</a:t>
            </a:r>
          </a:p>
          <a:p>
            <a:r>
              <a:rPr lang="it-IT" sz="2000" dirty="0" err="1"/>
              <a:t>Accepted</a:t>
            </a:r>
            <a:r>
              <a:rPr lang="it-IT" sz="2000" dirty="0"/>
              <a:t> </a:t>
            </a:r>
            <a:r>
              <a:rPr lang="it-IT" sz="2000" dirty="0" err="1"/>
              <a:t>proposals</a:t>
            </a:r>
            <a:r>
              <a:rPr lang="it-IT" sz="2000" dirty="0"/>
              <a:t> must </a:t>
            </a:r>
            <a:r>
              <a:rPr lang="it-IT" sz="2000" dirty="0" err="1"/>
              <a:t>sign</a:t>
            </a:r>
            <a:r>
              <a:rPr lang="it-IT" sz="2000" dirty="0"/>
              <a:t> an </a:t>
            </a:r>
            <a:r>
              <a:rPr lang="it-IT" sz="2000" dirty="0" err="1"/>
              <a:t>agreement</a:t>
            </a:r>
            <a:r>
              <a:rPr lang="it-IT" sz="2000" dirty="0"/>
              <a:t> with ASI and </a:t>
            </a:r>
            <a:r>
              <a:rPr lang="it-IT" sz="2000" dirty="0" err="1"/>
              <a:t>obtain</a:t>
            </a:r>
            <a:r>
              <a:rPr lang="it-IT" sz="2000" dirty="0"/>
              <a:t> a data </a:t>
            </a:r>
            <a:r>
              <a:rPr lang="it-IT" sz="2000" dirty="0" err="1"/>
              <a:t>license</a:t>
            </a:r>
            <a:r>
              <a:rPr lang="it-IT" sz="2000" dirty="0"/>
              <a:t>;</a:t>
            </a:r>
          </a:p>
          <a:p>
            <a:r>
              <a:rPr lang="it-IT" sz="2000" dirty="0"/>
              <a:t>The </a:t>
            </a:r>
            <a:r>
              <a:rPr lang="it-IT" sz="2000" dirty="0" err="1"/>
              <a:t>access</a:t>
            </a:r>
            <a:r>
              <a:rPr lang="it-IT" sz="2000" dirty="0"/>
              <a:t> to the COSMO-</a:t>
            </a:r>
            <a:r>
              <a:rPr lang="it-IT" sz="2000" dirty="0" err="1"/>
              <a:t>SkyMed</a:t>
            </a:r>
            <a:r>
              <a:rPr lang="it-IT" sz="2000" dirty="0"/>
              <a:t> </a:t>
            </a:r>
            <a:r>
              <a:rPr lang="it-IT" sz="2000" dirty="0" err="1"/>
              <a:t>archive</a:t>
            </a:r>
            <a:r>
              <a:rPr lang="it-IT" sz="2000" dirty="0"/>
              <a:t> </a:t>
            </a:r>
            <a:r>
              <a:rPr lang="it-IT" sz="2000" dirty="0" err="1" smtClean="0"/>
              <a:t>available</a:t>
            </a:r>
            <a:r>
              <a:rPr lang="it-IT" sz="2000" dirty="0" smtClean="0"/>
              <a:t> </a:t>
            </a:r>
            <a:r>
              <a:rPr lang="it-IT" sz="2000" dirty="0" err="1" smtClean="0"/>
              <a:t>through</a:t>
            </a:r>
            <a:r>
              <a:rPr lang="it-IT" sz="2000" dirty="0" smtClean="0"/>
              <a:t> </a:t>
            </a:r>
            <a:r>
              <a:rPr lang="it-IT" sz="2000" dirty="0"/>
              <a:t>the website http://87.241.31.78/index.php by </a:t>
            </a:r>
            <a:r>
              <a:rPr lang="it-IT" sz="2000" dirty="0" err="1"/>
              <a:t>subscription</a:t>
            </a:r>
            <a:r>
              <a:rPr lang="it-IT" sz="2000" dirty="0"/>
              <a:t>;</a:t>
            </a:r>
          </a:p>
          <a:p>
            <a:pPr marL="0" indent="0">
              <a:buNone/>
              <a:defRPr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</a:rPr>
              <a:t>Research </a:t>
            </a:r>
            <a:r>
              <a:rPr lang="en-US" sz="2400" b="1" i="1" dirty="0">
                <a:solidFill>
                  <a:schemeClr val="tx2"/>
                </a:solidFill>
              </a:rPr>
              <a:t>Announcements</a:t>
            </a:r>
          </a:p>
          <a:p>
            <a:pPr marL="0" indent="0">
              <a:buNone/>
            </a:pPr>
            <a:r>
              <a:rPr lang="it-IT" sz="2000" dirty="0"/>
              <a:t>The </a:t>
            </a:r>
            <a:r>
              <a:rPr lang="it-IT" sz="2000" b="1" i="1" dirty="0"/>
              <a:t>“Open Call for Science”</a:t>
            </a:r>
            <a:r>
              <a:rPr lang="it-IT" sz="2000" i="1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started</a:t>
            </a:r>
            <a:r>
              <a:rPr lang="it-IT" sz="2000" dirty="0"/>
              <a:t> on 25th </a:t>
            </a:r>
            <a:r>
              <a:rPr lang="it-IT" sz="2000" dirty="0" err="1"/>
              <a:t>February</a:t>
            </a:r>
            <a:r>
              <a:rPr lang="it-IT" sz="2000" dirty="0"/>
              <a:t> 2015, </a:t>
            </a:r>
            <a:r>
              <a:rPr lang="it-IT" sz="2000" dirty="0" err="1"/>
              <a:t>details</a:t>
            </a:r>
            <a:r>
              <a:rPr lang="it-IT" sz="2000" dirty="0"/>
              <a:t> for </a:t>
            </a:r>
            <a:r>
              <a:rPr lang="it-IT" sz="2000" dirty="0" err="1"/>
              <a:t>application</a:t>
            </a:r>
            <a:r>
              <a:rPr lang="it-IT" sz="2000" dirty="0"/>
              <a:t> </a:t>
            </a:r>
            <a:r>
              <a:rPr lang="it-IT" sz="2000" dirty="0" err="1"/>
              <a:t>available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err="1"/>
              <a:t>following</a:t>
            </a:r>
            <a:r>
              <a:rPr lang="it-IT" sz="2000" dirty="0"/>
              <a:t> link: </a:t>
            </a:r>
            <a:r>
              <a:rPr lang="it-IT" sz="2000" u="sng" dirty="0"/>
              <a:t>http://www.asi.it/en/agency/bandi_en/calls/cosmoskymed_open_call_for_science</a:t>
            </a:r>
          </a:p>
          <a:p>
            <a:pPr marL="0" indent="0">
              <a:buNone/>
            </a:pPr>
            <a:r>
              <a:rPr lang="en-US" sz="2000" b="1" i="1" dirty="0"/>
              <a:t>Land Cover &amp; Vegetation</a:t>
            </a:r>
            <a:r>
              <a:rPr lang="en-US" sz="2000" b="1" dirty="0"/>
              <a:t> </a:t>
            </a:r>
            <a:r>
              <a:rPr lang="en-US" sz="2000" dirty="0"/>
              <a:t>is among the primary application domains</a:t>
            </a:r>
            <a:r>
              <a:rPr lang="en-US" sz="1800" dirty="0" smtClean="0"/>
              <a:t>.</a:t>
            </a:r>
            <a:endParaRPr lang="it-IT" sz="1800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ASI – COSMO-</a:t>
            </a:r>
            <a:r>
              <a:rPr lang="en-US" dirty="0" err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SkyMed</a:t>
            </a:r>
            <a:endParaRPr lang="en-US" sz="360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6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ASI:</a:t>
            </a:r>
            <a:endParaRPr lang="en-US" sz="1400" b="1" i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sz="2200" dirty="0">
                <a:solidFill>
                  <a:schemeClr val="tx2"/>
                </a:solidFill>
              </a:rPr>
              <a:t>3 R&amp;D groups have requested COSMO-SkyMed data and ASI is able to support</a:t>
            </a:r>
          </a:p>
          <a:p>
            <a:pPr marL="228600" indent="-228600">
              <a:buAutoNum type="arabicParenR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r>
              <a:rPr lang="en-US" sz="2200" dirty="0">
                <a:solidFill>
                  <a:schemeClr val="tx2"/>
                </a:solidFill>
              </a:rPr>
              <a:t>New acquisitions by COSMO-SkyMed requested</a:t>
            </a: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r>
              <a:rPr lang="en-US" sz="2200" dirty="0">
                <a:solidFill>
                  <a:schemeClr val="tx2"/>
                </a:solidFill>
              </a:rPr>
              <a:t>Contacts established and licence agreements underway</a:t>
            </a: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ASI – COSMO-Skymed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0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– Pl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éiades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4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CNES:</a:t>
            </a:r>
            <a:endParaRPr lang="en-US" sz="1400" b="1" i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sz="2200" dirty="0">
                <a:solidFill>
                  <a:schemeClr val="tx2"/>
                </a:solidFill>
              </a:rPr>
              <a:t>CNES in principle able to support all groups that requires optical </a:t>
            </a:r>
            <a:r>
              <a:rPr lang="en-US" sz="2200" dirty="0">
                <a:solidFill>
                  <a:schemeClr val="tx2"/>
                </a:solidFill>
              </a:rPr>
              <a:t>VHR </a:t>
            </a:r>
            <a:r>
              <a:rPr lang="en-US" sz="2200" dirty="0">
                <a:solidFill>
                  <a:schemeClr val="tx2"/>
                </a:solidFill>
              </a:rPr>
              <a:t>data</a:t>
            </a:r>
          </a:p>
          <a:p>
            <a:pPr marL="228600" indent="-228600">
              <a:buAutoNum type="arabicParenR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r>
              <a:rPr lang="en-US" sz="2200" dirty="0">
                <a:solidFill>
                  <a:schemeClr val="tx2"/>
                </a:solidFill>
              </a:rPr>
              <a:t>Both archive and new acquisitions possible </a:t>
            </a:r>
          </a:p>
          <a:p>
            <a:pPr marL="457200" indent="-457200">
              <a:buAutoNum type="arabicParenR" startAt="2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Font typeface="Arial"/>
              <a:buAutoNum type="arabicParenR" startAt="2"/>
              <a:defRPr/>
            </a:pPr>
            <a:r>
              <a:rPr lang="en-US" sz="2200" dirty="0">
                <a:solidFill>
                  <a:schemeClr val="tx2"/>
                </a:solidFill>
              </a:rPr>
              <a:t>Up to approx. 20,000 km</a:t>
            </a:r>
            <a:r>
              <a:rPr lang="en-US" sz="2200" baseline="30000" dirty="0">
                <a:solidFill>
                  <a:schemeClr val="tx2"/>
                </a:solidFill>
              </a:rPr>
              <a:t>2</a:t>
            </a:r>
            <a:r>
              <a:rPr lang="en-US" sz="2200" dirty="0">
                <a:solidFill>
                  <a:schemeClr val="tx2"/>
                </a:solidFill>
              </a:rPr>
              <a:t> during 2016 (min area 100 km</a:t>
            </a:r>
            <a:r>
              <a:rPr lang="en-US" sz="2200" baseline="30000" dirty="0">
                <a:solidFill>
                  <a:schemeClr val="tx2"/>
                </a:solidFill>
              </a:rPr>
              <a:t>2</a:t>
            </a:r>
            <a:r>
              <a:rPr lang="en-US" sz="2200" dirty="0">
                <a:solidFill>
                  <a:schemeClr val="tx2"/>
                </a:solidFill>
              </a:rPr>
              <a:t>)</a:t>
            </a:r>
            <a:endParaRPr lang="en-US" sz="10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4)	Quota available during 2016. Quick start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CNES – Pl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é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iades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8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0438" y="1003300"/>
            <a:ext cx="4100407" cy="373260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Data provision procedures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Data distribution framework to international institutional research teams now </a:t>
            </a:r>
            <a:r>
              <a:rPr lang="en-US" sz="2200" dirty="0" err="1" smtClean="0">
                <a:solidFill>
                  <a:schemeClr val="tx2"/>
                </a:solidFill>
              </a:rPr>
              <a:t>finalised</a:t>
            </a:r>
            <a:endParaRPr lang="en-US" sz="2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Once signed by CNES and ADS, </a:t>
            </a:r>
            <a:r>
              <a:rPr lang="en-US" sz="2200" dirty="0" err="1" smtClean="0">
                <a:solidFill>
                  <a:schemeClr val="tx2"/>
                </a:solidFill>
              </a:rPr>
              <a:t>pleiades</a:t>
            </a:r>
            <a:r>
              <a:rPr lang="en-US" sz="2200" dirty="0" smtClean="0">
                <a:solidFill>
                  <a:schemeClr val="tx2"/>
                </a:solidFill>
              </a:rPr>
              <a:t> data can be distributed 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Each participating laboratory must sign an agreement with CNES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 </a:t>
            </a:r>
            <a:r>
              <a:rPr lang="en-US" sz="2200" dirty="0" err="1" smtClean="0">
                <a:solidFill>
                  <a:schemeClr val="tx2"/>
                </a:solidFill>
              </a:rPr>
              <a:t>licence</a:t>
            </a:r>
            <a:r>
              <a:rPr lang="en-US" sz="2200" dirty="0" smtClean="0">
                <a:solidFill>
                  <a:schemeClr val="tx2"/>
                </a:solidFill>
              </a:rPr>
              <a:t> must be signed for the images</a:t>
            </a:r>
          </a:p>
          <a:p>
            <a:pPr>
              <a:defRPr/>
            </a:pP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CNES </a:t>
            </a:r>
            <a:r>
              <a:rPr lang="en-US" dirty="0" err="1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Pléiades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98" y="1103567"/>
            <a:ext cx="4067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2" y="1387326"/>
            <a:ext cx="40290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66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CSA – Radarsat-2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7865533" cy="210396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Introduction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 </a:t>
            </a:r>
            <a:r>
              <a:rPr lang="en-CA" sz="2200" dirty="0" smtClean="0">
                <a:solidFill>
                  <a:schemeClr val="tx2"/>
                </a:solidFill>
              </a:rPr>
              <a:t>The </a:t>
            </a:r>
            <a:r>
              <a:rPr lang="en-CA" sz="2200" dirty="0">
                <a:solidFill>
                  <a:schemeClr val="tx2"/>
                </a:solidFill>
              </a:rPr>
              <a:t>Canadian Space Agency overarching objectives in support of the GFOI Element 3:</a:t>
            </a:r>
          </a:p>
          <a:p>
            <a:pPr>
              <a:defRPr/>
            </a:pPr>
            <a:r>
              <a:rPr lang="en-CA" sz="2200" dirty="0">
                <a:solidFill>
                  <a:schemeClr val="tx2"/>
                </a:solidFill>
              </a:rPr>
              <a:t>To support our National Forest community (government, academic and private sectors) </a:t>
            </a:r>
          </a:p>
          <a:p>
            <a:pPr>
              <a:defRPr/>
            </a:pPr>
            <a:r>
              <a:rPr lang="en-CA" sz="2200" dirty="0">
                <a:solidFill>
                  <a:schemeClr val="tx2"/>
                </a:solidFill>
              </a:rPr>
              <a:t>In the context of multiple constellations of C-Band SAR missions:</a:t>
            </a:r>
          </a:p>
          <a:p>
            <a:pPr lvl="1">
              <a:defRPr/>
            </a:pPr>
            <a:r>
              <a:rPr lang="en-CA" sz="1800" dirty="0">
                <a:solidFill>
                  <a:schemeClr val="tx2"/>
                </a:solidFill>
              </a:rPr>
              <a:t>To support science and R&amp;D activities demonstrating unambiguously the contribution of C-Band data in an individual, interoperable and complementary basis.</a:t>
            </a:r>
          </a:p>
          <a:p>
            <a:pPr lvl="1">
              <a:defRPr/>
            </a:pPr>
            <a:r>
              <a:rPr lang="en-CA" sz="1800" dirty="0">
                <a:solidFill>
                  <a:schemeClr val="tx2"/>
                </a:solidFill>
              </a:rPr>
              <a:t>To enable end-users to exploit the large amount of SAR data that is now or will soon be available in support of their programs for forest management, ecosystem protection, carbon accounting, etc.</a:t>
            </a:r>
          </a:p>
          <a:p>
            <a:pPr lvl="1">
              <a:defRPr/>
            </a:pPr>
            <a:r>
              <a:rPr lang="en-CA" sz="1800" dirty="0">
                <a:solidFill>
                  <a:schemeClr val="tx2"/>
                </a:solidFill>
              </a:rPr>
              <a:t>To the development of documented, validated and repeatable algorithms directed to the development of products on forest attributes – this should avoid the constraints related to restricted data policy </a:t>
            </a: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Space Agency </a:t>
            </a:r>
            <a:b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rgbClr val="C0504D"/>
                </a:solidFill>
                <a:latin typeface="Calibri" charset="0"/>
                <a:ea typeface="ＭＳ Ｐゴシック" charset="0"/>
                <a:cs typeface="ＭＳ Ｐゴシック" charset="0"/>
              </a:rPr>
              <a:t>– RADARSAT 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9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25 at 19.09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3" y="1036722"/>
            <a:ext cx="8602102" cy="527317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8 outline</a:t>
            </a:r>
          </a:p>
        </p:txBody>
      </p:sp>
    </p:spTree>
    <p:extLst>
      <p:ext uri="{BB962C8B-B14F-4D97-AF65-F5344CB8AC3E}">
        <p14:creationId xmlns:p14="http://schemas.microsoft.com/office/powerpoint/2010/main" val="390407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204788" y="11248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b="1" dirty="0" smtClean="0">
                <a:solidFill>
                  <a:srgbClr val="C0504D"/>
                </a:solidFill>
                <a:ea typeface="ＭＳ Ｐゴシック" pitchFamily="34" charset="-128"/>
              </a:rPr>
              <a:t>Main Areas of Interest</a:t>
            </a:r>
            <a:endParaRPr lang="en-US" altLang="en-US" sz="3600" b="1" dirty="0">
              <a:solidFill>
                <a:srgbClr val="C0504D"/>
              </a:solidFill>
              <a:ea typeface="ＭＳ Ｐゴシック" pitchFamily="34" charset="-128"/>
            </a:endParaRPr>
          </a:p>
        </p:txBody>
      </p:sp>
      <p:sp>
        <p:nvSpPr>
          <p:cNvPr id="10246" name="Slide Number Placeholder 3"/>
          <p:cNvSpPr txBox="1">
            <a:spLocks noGrp="1"/>
          </p:cNvSpPr>
          <p:nvPr/>
        </p:nvSpPr>
        <p:spPr bwMode="auto">
          <a:xfrm>
            <a:off x="6972300" y="759301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E2F7BCF-206F-47D6-B6A8-2C16332A5FD5}" type="slidenum">
              <a:rPr lang="en-US" altLang="en-US" sz="1000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/>
              <a:t>20</a:t>
            </a:fld>
            <a:endParaRPr lang="en-US" altLang="en-US" sz="1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1266" y="1366958"/>
            <a:ext cx="8280400" cy="49704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The Canadian Space Agency will focus its contribution towards the SDCG Element 3 objectives related to the use of C-Band: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As an individual / repeatable source of data (individual data collection)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Under a sensor interoperability framework - </a:t>
            </a:r>
            <a:r>
              <a:rPr lang="en-CA" sz="2000" dirty="0" smtClean="0">
                <a:solidFill>
                  <a:schemeClr val="tx2"/>
                </a:solidFill>
              </a:rPr>
              <a:t>obtaining </a:t>
            </a:r>
            <a:r>
              <a:rPr lang="en-CA" sz="2000" dirty="0">
                <a:solidFill>
                  <a:schemeClr val="tx2"/>
                </a:solidFill>
              </a:rPr>
              <a:t>the same thematic results from different </a:t>
            </a:r>
            <a:r>
              <a:rPr lang="en-CA" sz="2000" dirty="0" smtClean="0">
                <a:solidFill>
                  <a:schemeClr val="tx2"/>
                </a:solidFill>
              </a:rPr>
              <a:t>sensor (required coordination)</a:t>
            </a:r>
            <a:endParaRPr lang="en-US" sz="2000" dirty="0" smtClean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CA" sz="1600" dirty="0" smtClean="0">
                <a:solidFill>
                  <a:schemeClr val="tx2"/>
                </a:solidFill>
              </a:rPr>
              <a:t>Full </a:t>
            </a:r>
            <a:r>
              <a:rPr lang="en-CA" sz="1600" dirty="0">
                <a:solidFill>
                  <a:schemeClr val="tx2"/>
                </a:solidFill>
              </a:rPr>
              <a:t>interoperability: Same thematic </a:t>
            </a:r>
            <a:r>
              <a:rPr lang="en-CA" sz="1600" dirty="0" smtClean="0">
                <a:solidFill>
                  <a:schemeClr val="tx2"/>
                </a:solidFill>
              </a:rPr>
              <a:t>results (i.e. </a:t>
            </a:r>
            <a:r>
              <a:rPr lang="en-CA" sz="1600" dirty="0" err="1" smtClean="0">
                <a:solidFill>
                  <a:schemeClr val="tx2"/>
                </a:solidFill>
              </a:rPr>
              <a:t>intercalibrated</a:t>
            </a:r>
            <a:r>
              <a:rPr lang="en-CA" sz="1600" dirty="0" smtClean="0">
                <a:solidFill>
                  <a:schemeClr val="tx2"/>
                </a:solidFill>
              </a:rPr>
              <a:t> sensors)</a:t>
            </a:r>
            <a:endParaRPr lang="en-CA" sz="1600" dirty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CA" sz="1600" dirty="0">
                <a:solidFill>
                  <a:schemeClr val="tx2"/>
                </a:solidFill>
              </a:rPr>
              <a:t>Partial interoperability: Varying range of similarity </a:t>
            </a:r>
            <a:r>
              <a:rPr lang="en-CA" sz="1600" dirty="0" smtClean="0">
                <a:solidFill>
                  <a:schemeClr val="tx2"/>
                </a:solidFill>
              </a:rPr>
              <a:t> (i.e. use of multiple missions)</a:t>
            </a:r>
          </a:p>
          <a:p>
            <a:pPr lvl="1">
              <a:defRPr/>
            </a:pPr>
            <a:r>
              <a:rPr lang="en-CA" sz="1600" dirty="0" smtClean="0">
                <a:solidFill>
                  <a:schemeClr val="tx2"/>
                </a:solidFill>
              </a:rPr>
              <a:t>Partial </a:t>
            </a:r>
            <a:r>
              <a:rPr lang="en-CA" sz="1600" dirty="0">
                <a:solidFill>
                  <a:schemeClr val="tx2"/>
                </a:solidFill>
              </a:rPr>
              <a:t>interoperability generally acceptable if the differences can be quantified and corrected </a:t>
            </a:r>
            <a:r>
              <a:rPr lang="en-CA" sz="1600" dirty="0" smtClean="0">
                <a:solidFill>
                  <a:schemeClr val="tx2"/>
                </a:solidFill>
              </a:rPr>
              <a:t>for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Under a sensor complementarity framework -</a:t>
            </a:r>
            <a:r>
              <a:rPr lang="en-CA" sz="2000" dirty="0" smtClean="0">
                <a:solidFill>
                  <a:schemeClr val="tx2"/>
                </a:solidFill>
              </a:rPr>
              <a:t>obtaining </a:t>
            </a:r>
            <a:r>
              <a:rPr lang="en-CA" sz="2000" dirty="0">
                <a:solidFill>
                  <a:schemeClr val="tx2"/>
                </a:solidFill>
              </a:rPr>
              <a:t>additional thematic information through the (</a:t>
            </a:r>
            <a:r>
              <a:rPr lang="en-CA" sz="2000" dirty="0" smtClean="0">
                <a:solidFill>
                  <a:schemeClr val="tx2"/>
                </a:solidFill>
              </a:rPr>
              <a:t>synergistic</a:t>
            </a:r>
            <a:r>
              <a:rPr lang="en-CA" sz="2000" dirty="0">
                <a:solidFill>
                  <a:schemeClr val="tx2"/>
                </a:solidFill>
              </a:rPr>
              <a:t>) use of two or more different </a:t>
            </a:r>
            <a:r>
              <a:rPr lang="en-CA" sz="2000" dirty="0" smtClean="0">
                <a:solidFill>
                  <a:schemeClr val="tx2"/>
                </a:solidFill>
              </a:rPr>
              <a:t>sensors (required coordination)</a:t>
            </a:r>
          </a:p>
          <a:p>
            <a:pPr lvl="1">
              <a:defRPr/>
            </a:pPr>
            <a:r>
              <a:rPr lang="en-CA" sz="1600" dirty="0" smtClean="0">
                <a:solidFill>
                  <a:schemeClr val="tx2"/>
                </a:solidFill>
              </a:rPr>
              <a:t>SAR / Optical missions</a:t>
            </a:r>
          </a:p>
          <a:p>
            <a:pPr lvl="1"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SAR / SAR  missions – multi-frequency</a:t>
            </a:r>
          </a:p>
        </p:txBody>
      </p:sp>
    </p:spTree>
    <p:extLst>
      <p:ext uri="{BB962C8B-B14F-4D97-AF65-F5344CB8AC3E}">
        <p14:creationId xmlns:p14="http://schemas.microsoft.com/office/powerpoint/2010/main" val="106878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DLR 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– TSX &amp; TDX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083138" cy="549250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DLR’s </a:t>
            </a:r>
            <a:r>
              <a:rPr lang="en-US" sz="2600" b="1" i="1" dirty="0">
                <a:solidFill>
                  <a:schemeClr val="tx2"/>
                </a:solidFill>
              </a:rPr>
              <a:t>interest to contribute to the GFOI R&amp;D activities</a:t>
            </a:r>
          </a:p>
          <a:p>
            <a:r>
              <a:rPr lang="en-US" sz="2400" dirty="0" smtClean="0"/>
              <a:t>Identify the residual gaps (region-wise &amp; problem-wise) where TSX/TDX data can complement the cost-free baseline data or provide an added value</a:t>
            </a:r>
          </a:p>
          <a:p>
            <a:r>
              <a:rPr lang="en-US" sz="2400" dirty="0" smtClean="0"/>
              <a:t>Increasing </a:t>
            </a:r>
            <a:r>
              <a:rPr lang="en-US" sz="2400" dirty="0"/>
              <a:t>number of researchers and operational use of </a:t>
            </a:r>
            <a:r>
              <a:rPr lang="en-US" sz="2400" dirty="0" smtClean="0"/>
              <a:t>TSX/TDX  data</a:t>
            </a:r>
            <a:endParaRPr lang="en-US" sz="2400" dirty="0"/>
          </a:p>
          <a:p>
            <a:pPr lvl="0"/>
            <a:r>
              <a:rPr lang="en-US" sz="2400" dirty="0" smtClean="0"/>
              <a:t>Streamlining GFOI/REDD </a:t>
            </a:r>
            <a:r>
              <a:rPr lang="en-US" sz="2400" dirty="0"/>
              <a:t>related </a:t>
            </a:r>
            <a:r>
              <a:rPr lang="en-US" sz="2400" dirty="0" smtClean="0"/>
              <a:t>R&amp;D </a:t>
            </a:r>
            <a:r>
              <a:rPr lang="en-US" sz="2400" dirty="0"/>
              <a:t>using </a:t>
            </a:r>
            <a:r>
              <a:rPr lang="en-US" sz="2400" dirty="0" smtClean="0"/>
              <a:t>TSX/TDX &amp; Sentinel data </a:t>
            </a:r>
            <a:r>
              <a:rPr lang="en-US" sz="2400" dirty="0"/>
              <a:t>by bringing together </a:t>
            </a:r>
            <a:r>
              <a:rPr lang="en-US" sz="2400" dirty="0" smtClean="0"/>
              <a:t>R&amp;D groups &amp; </a:t>
            </a:r>
            <a:r>
              <a:rPr lang="en-US" sz="2400" dirty="0"/>
              <a:t>test sites</a:t>
            </a:r>
            <a:endParaRPr lang="en-GB" sz="2400" dirty="0"/>
          </a:p>
          <a:p>
            <a:pPr lvl="0"/>
            <a:r>
              <a:rPr lang="en-US" sz="2400" dirty="0" smtClean="0"/>
              <a:t>Development of new methodologies using </a:t>
            </a:r>
            <a:r>
              <a:rPr lang="en-US" sz="2400" dirty="0"/>
              <a:t>d</a:t>
            </a:r>
            <a:r>
              <a:rPr lang="en-US" sz="2400" dirty="0" smtClean="0"/>
              <a:t>ifferent TSX/TDX data products, e.g. </a:t>
            </a:r>
            <a:r>
              <a:rPr lang="en-US" sz="2000" dirty="0" smtClean="0"/>
              <a:t> </a:t>
            </a:r>
            <a:r>
              <a:rPr lang="en-US" sz="2400" dirty="0"/>
              <a:t>multi-frequency, </a:t>
            </a:r>
            <a:r>
              <a:rPr lang="en-US" sz="2400" dirty="0" smtClean="0"/>
              <a:t>multi-temporal,  Pol-</a:t>
            </a:r>
            <a:r>
              <a:rPr lang="en-US" sz="2400" dirty="0" err="1" smtClean="0"/>
              <a:t>InSar</a:t>
            </a:r>
            <a:r>
              <a:rPr lang="en-US" sz="2400" dirty="0"/>
              <a:t> </a:t>
            </a:r>
            <a:r>
              <a:rPr lang="en-US" sz="2400" dirty="0" smtClean="0"/>
              <a:t>&amp; TDX-DEM e.g. for degradation monitoring, biomass estimation, improved change detection</a:t>
            </a:r>
            <a:endParaRPr lang="en-US" sz="2400" dirty="0"/>
          </a:p>
          <a:p>
            <a:pPr lvl="0"/>
            <a:r>
              <a:rPr lang="en-US" sz="2400" dirty="0" smtClean="0"/>
              <a:t>Support synergies &amp; complementary use of TSX/TDX with other SAR and Optical data for multi-sensor approaches </a:t>
            </a:r>
            <a:endParaRPr lang="en-GB" sz="2400" dirty="0"/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948906" y="37355"/>
            <a:ext cx="6323162" cy="8292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TerraSAR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&amp; </a:t>
            </a:r>
            <a:r>
              <a:rPr lang="en-US" sz="3600" dirty="0" err="1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TanDEM</a:t>
            </a:r>
            <a:r>
              <a:rPr lang="en-US" sz="3600" dirty="0" smtClean="0">
                <a:solidFill>
                  <a:schemeClr val="bg1">
                    <a:lumMod val="8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-X Mission</a:t>
            </a:r>
            <a:endParaRPr lang="en-US" sz="3600" dirty="0">
              <a:solidFill>
                <a:schemeClr val="bg1">
                  <a:lumMod val="8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225642" cy="55875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dirty="0" err="1">
                <a:solidFill>
                  <a:schemeClr val="tx2"/>
                </a:solidFill>
              </a:rPr>
              <a:t>TerraSAR</a:t>
            </a:r>
            <a:r>
              <a:rPr lang="en-US" sz="2200" b="1" dirty="0">
                <a:solidFill>
                  <a:schemeClr val="tx2"/>
                </a:solidFill>
              </a:rPr>
              <a:t>-X  </a:t>
            </a:r>
            <a:r>
              <a:rPr lang="en-US" sz="2200" b="1" dirty="0" smtClean="0">
                <a:solidFill>
                  <a:schemeClr val="tx2"/>
                </a:solidFill>
              </a:rPr>
              <a:t>Data </a:t>
            </a:r>
            <a:r>
              <a:rPr lang="en-US" sz="2200" b="1" dirty="0">
                <a:solidFill>
                  <a:schemeClr val="tx2"/>
                </a:solidFill>
              </a:rPr>
              <a:t>provision </a:t>
            </a:r>
            <a:r>
              <a:rPr lang="en-US" sz="2200" b="1" dirty="0" smtClean="0">
                <a:solidFill>
                  <a:schemeClr val="tx2"/>
                </a:solidFill>
              </a:rPr>
              <a:t>procedures &amp; Research </a:t>
            </a:r>
            <a:r>
              <a:rPr lang="en-US" sz="2200" b="1" dirty="0">
                <a:solidFill>
                  <a:schemeClr val="tx2"/>
                </a:solidFill>
              </a:rPr>
              <a:t>Announcements</a:t>
            </a:r>
          </a:p>
          <a:p>
            <a:pPr marL="0" indent="0">
              <a:buNone/>
              <a:defRPr/>
            </a:pPr>
            <a:endParaRPr lang="en-US" sz="22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200" dirty="0" err="1" smtClean="0">
                <a:solidFill>
                  <a:schemeClr val="tx2"/>
                </a:solidFill>
              </a:rPr>
              <a:t>TerraSAR</a:t>
            </a:r>
            <a:r>
              <a:rPr lang="en-US" sz="2200" dirty="0" smtClean="0">
                <a:solidFill>
                  <a:schemeClr val="tx2"/>
                </a:solidFill>
              </a:rPr>
              <a:t> Archive AO  open permanently</a:t>
            </a:r>
          </a:p>
          <a:p>
            <a:pPr>
              <a:defRPr/>
            </a:pPr>
            <a:r>
              <a:rPr lang="en-GB" sz="2200" dirty="0" smtClean="0">
                <a:solidFill>
                  <a:schemeClr val="tx2"/>
                </a:solidFill>
              </a:rPr>
              <a:t>New AO </a:t>
            </a:r>
            <a:r>
              <a:rPr lang="en-GB" sz="2200" dirty="0" err="1" smtClean="0">
                <a:solidFill>
                  <a:schemeClr val="tx2"/>
                </a:solidFill>
              </a:rPr>
              <a:t>Terrasar</a:t>
            </a:r>
            <a:r>
              <a:rPr lang="en-GB" sz="2200" dirty="0" smtClean="0">
                <a:solidFill>
                  <a:schemeClr val="tx2"/>
                </a:solidFill>
              </a:rPr>
              <a:t>-x Like Products From Tandem-x Pursuit Monostatic Mode</a:t>
            </a:r>
            <a:r>
              <a:rPr lang="en-US" sz="2200" dirty="0" smtClean="0">
                <a:solidFill>
                  <a:schemeClr val="tx2"/>
                </a:solidFill>
              </a:rPr>
              <a:t> planned at March 2015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TSX Background Mission for GFOI R&amp;D Groups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tx2"/>
                </a:solidFill>
              </a:rPr>
              <a:t>All </a:t>
            </a:r>
            <a:r>
              <a:rPr lang="en-GB" sz="1800" dirty="0" err="1" smtClean="0">
                <a:solidFill>
                  <a:schemeClr val="tx2"/>
                </a:solidFill>
              </a:rPr>
              <a:t>Prio</a:t>
            </a:r>
            <a:r>
              <a:rPr lang="en-GB" sz="1800" dirty="0" smtClean="0">
                <a:solidFill>
                  <a:schemeClr val="tx2"/>
                </a:solidFill>
              </a:rPr>
              <a:t> 1 sites  </a:t>
            </a:r>
            <a:r>
              <a:rPr lang="en-GB" sz="1800" dirty="0">
                <a:solidFill>
                  <a:schemeClr val="tx2"/>
                </a:solidFill>
              </a:rPr>
              <a:t>supersites are regularly (every 22 days) monitored from an ascending and a descending orbit</a:t>
            </a:r>
            <a:r>
              <a:rPr lang="en-GB" sz="1800" dirty="0" smtClean="0">
                <a:solidFill>
                  <a:schemeClr val="tx2"/>
                </a:solidFill>
              </a:rPr>
              <a:t>. 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tx2"/>
                </a:solidFill>
              </a:rPr>
              <a:t>For About half of the sites </a:t>
            </a:r>
            <a:r>
              <a:rPr lang="en-GB" sz="1800" dirty="0">
                <a:solidFill>
                  <a:schemeClr val="tx2"/>
                </a:solidFill>
              </a:rPr>
              <a:t>regularly (every 22 </a:t>
            </a:r>
            <a:r>
              <a:rPr lang="en-GB" sz="1800" dirty="0" smtClean="0">
                <a:solidFill>
                  <a:schemeClr val="tx2"/>
                </a:solidFill>
              </a:rPr>
              <a:t>days) are </a:t>
            </a:r>
            <a:r>
              <a:rPr lang="en-GB" sz="1800" dirty="0" err="1" smtClean="0">
                <a:solidFill>
                  <a:schemeClr val="tx2"/>
                </a:solidFill>
              </a:rPr>
              <a:t>sucessfull</a:t>
            </a:r>
            <a:endParaRPr lang="en-GB" sz="1800" dirty="0" smtClean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All other sites have at a minimum 3 successful acquisitions</a:t>
            </a:r>
          </a:p>
          <a:p>
            <a:pPr lvl="1"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Status can be checked by R&amp;D teams via DLR </a:t>
            </a:r>
            <a:r>
              <a:rPr lang="en-US" sz="1800" dirty="0" err="1" smtClean="0">
                <a:solidFill>
                  <a:schemeClr val="tx2"/>
                </a:solidFill>
              </a:rPr>
              <a:t>EOWEBmKML</a:t>
            </a:r>
            <a:r>
              <a:rPr lang="en-US" sz="1800" dirty="0" smtClean="0">
                <a:solidFill>
                  <a:schemeClr val="tx2"/>
                </a:solidFill>
              </a:rPr>
              <a:t> will be provided after the meeting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Access to  acquired TSX GFOI Background Mission for R&amp;D Groups via General  TSX AO, in advance information is required to allow cost-free access -&gt; see Coordinated approach suggestion </a:t>
            </a:r>
          </a:p>
          <a:p>
            <a:pPr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endParaRPr lang="en-GB" sz="22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4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225642" cy="55875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dirty="0">
                <a:solidFill>
                  <a:schemeClr val="tx2"/>
                </a:solidFill>
              </a:rPr>
              <a:t>Data provision </a:t>
            </a:r>
            <a:r>
              <a:rPr lang="en-US" sz="2200" b="1" dirty="0" smtClean="0">
                <a:solidFill>
                  <a:schemeClr val="tx2"/>
                </a:solidFill>
              </a:rPr>
              <a:t>procedures &amp; Research </a:t>
            </a:r>
            <a:r>
              <a:rPr lang="en-US" sz="2200" b="1" dirty="0">
                <a:solidFill>
                  <a:schemeClr val="tx2"/>
                </a:solidFill>
              </a:rPr>
              <a:t>Announcements</a:t>
            </a:r>
          </a:p>
          <a:p>
            <a:pPr marL="0" indent="0">
              <a:buNone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</a:rPr>
              <a:t>TanDEM</a:t>
            </a:r>
            <a:r>
              <a:rPr lang="en-US" sz="2200" b="1" dirty="0" smtClean="0">
                <a:solidFill>
                  <a:schemeClr val="tx2"/>
                </a:solidFill>
              </a:rPr>
              <a:t>-X :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DEM  AO will finally be announced in March 2016. High request are expected - &gt; First come , First serve,  amount of data restricted to 4-20 tile</a:t>
            </a:r>
            <a:r>
              <a:rPr lang="en-US" sz="2200" dirty="0">
                <a:solidFill>
                  <a:schemeClr val="tx2"/>
                </a:solidFill>
              </a:rPr>
              <a:t>s</a:t>
            </a:r>
            <a:r>
              <a:rPr lang="en-US" sz="2200" dirty="0" smtClean="0">
                <a:solidFill>
                  <a:schemeClr val="tx2"/>
                </a:solidFill>
              </a:rPr>
              <a:t> (1 tile 10,000 km2)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For GFOI R&amp;D Groups an access to data after closure after AO on request.</a:t>
            </a:r>
          </a:p>
          <a:p>
            <a:r>
              <a:rPr lang="en-GB" sz="2200" dirty="0" smtClean="0">
                <a:solidFill>
                  <a:schemeClr val="tx2"/>
                </a:solidFill>
              </a:rPr>
              <a:t>Acquisition plan 2016 </a:t>
            </a:r>
            <a:r>
              <a:rPr lang="en-GB" sz="2200" dirty="0" err="1" smtClean="0">
                <a:solidFill>
                  <a:schemeClr val="tx2"/>
                </a:solidFill>
              </a:rPr>
              <a:t>ff</a:t>
            </a:r>
            <a:r>
              <a:rPr lang="en-GB" sz="2200" dirty="0" smtClean="0">
                <a:solidFill>
                  <a:schemeClr val="tx2"/>
                </a:solidFill>
              </a:rPr>
              <a:t>: DEM </a:t>
            </a:r>
            <a:r>
              <a:rPr lang="en-GB" sz="2200" dirty="0">
                <a:solidFill>
                  <a:schemeClr val="tx2"/>
                </a:solidFill>
              </a:rPr>
              <a:t>and HDEM </a:t>
            </a:r>
            <a:r>
              <a:rPr lang="en-GB" sz="2200" dirty="0" smtClean="0">
                <a:solidFill>
                  <a:schemeClr val="tx2"/>
                </a:solidFill>
              </a:rPr>
              <a:t>Demo products acquisitions </a:t>
            </a:r>
            <a:r>
              <a:rPr lang="en-GB" sz="2200" dirty="0">
                <a:solidFill>
                  <a:schemeClr val="tx2"/>
                </a:solidFill>
              </a:rPr>
              <a:t>till </a:t>
            </a:r>
            <a:r>
              <a:rPr lang="en-GB" sz="2200" dirty="0" smtClean="0">
                <a:solidFill>
                  <a:schemeClr val="tx2"/>
                </a:solidFill>
              </a:rPr>
              <a:t>12.09.2016 (Baseline not suited well for forest),</a:t>
            </a:r>
          </a:p>
          <a:p>
            <a:r>
              <a:rPr lang="en-GB" sz="2200" dirty="0" smtClean="0">
                <a:solidFill>
                  <a:schemeClr val="tx2"/>
                </a:solidFill>
              </a:rPr>
              <a:t>Planning  &amp; Mission constellation after Sept. 2016 not yet finalized </a:t>
            </a:r>
          </a:p>
          <a:p>
            <a:endParaRPr lang="en-GB" sz="2200" dirty="0">
              <a:solidFill>
                <a:schemeClr val="tx2"/>
              </a:solidFill>
            </a:endParaRPr>
          </a:p>
          <a:p>
            <a:r>
              <a:rPr lang="en-GB" sz="2200" dirty="0" smtClean="0">
                <a:solidFill>
                  <a:schemeClr val="tx2"/>
                </a:solidFill>
              </a:rPr>
              <a:t>Addition of new R&amp;D group proposed (U. Jena – Mexico study site)</a:t>
            </a:r>
          </a:p>
          <a:p>
            <a:endParaRPr lang="en-GB" sz="22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6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JAXA 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– ALOS-2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2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JAXA:</a:t>
            </a:r>
            <a:endParaRPr lang="en-US" sz="1400" b="1" i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sz="2200" dirty="0">
                <a:solidFill>
                  <a:schemeClr val="tx2"/>
                </a:solidFill>
              </a:rPr>
              <a:t>Distribution at cost of reproduction (currently JPY 9000/scene) to R&amp;D groups approved. </a:t>
            </a:r>
          </a:p>
          <a:p>
            <a:pPr marL="457200" indent="-457200">
              <a:buAutoNum type="arabicParenR"/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sz="2200" dirty="0">
                <a:solidFill>
                  <a:schemeClr val="tx2"/>
                </a:solidFill>
              </a:rPr>
              <a:t>For free of charge data provision, further internal coordination required before decision can be made.</a:t>
            </a:r>
          </a:p>
          <a:p>
            <a:pPr marL="228600" indent="-228600">
              <a:buAutoNum type="arabicParenR"/>
              <a:defRPr/>
            </a:pP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JAXA – ALOS-2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9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Airbus/France 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– SPOT 6/7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7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Airbus:</a:t>
            </a:r>
            <a:endParaRPr lang="en-US" sz="1400" b="1" i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457200" indent="-457200">
              <a:buAutoNum type="arabicParenR"/>
              <a:defRPr/>
            </a:pPr>
            <a:r>
              <a:rPr lang="en-US" sz="2200" dirty="0">
                <a:solidFill>
                  <a:schemeClr val="tx2"/>
                </a:solidFill>
              </a:rPr>
              <a:t>Airbus very positive to support selected R&amp;D groups with      SPOT-6/7 (VHR) data</a:t>
            </a:r>
          </a:p>
          <a:p>
            <a:pPr marL="228600" indent="-228600">
              <a:buAutoNum type="arabicParenR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r>
              <a:rPr lang="en-US" sz="2200" dirty="0">
                <a:solidFill>
                  <a:schemeClr val="tx2"/>
                </a:solidFill>
              </a:rPr>
              <a:t>No fixed scene limitation. To be evaluated on a case by case basis</a:t>
            </a: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r>
              <a:rPr lang="en-US" sz="2200" dirty="0">
                <a:solidFill>
                  <a:schemeClr val="tx2"/>
                </a:solidFill>
              </a:rPr>
              <a:t>Airbus may propose new R&amp;D group to join</a:t>
            </a: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Airbus – SPOT 6/7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3 implementation – Discussions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7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Overview of 3-Year Work Plan Tasks and Outcomes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8C731-2C4C-324A-9685-2DD107AA7B29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83840"/>
            <a:ext cx="8710613" cy="1782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R&amp;D Study Sites &amp; R&amp;D teams</a:t>
            </a:r>
            <a:endParaRPr lang="en-US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Currently 32 </a:t>
            </a:r>
            <a:r>
              <a:rPr lang="en-GB" dirty="0">
                <a:solidFill>
                  <a:srgbClr val="1F497D"/>
                </a:solidFill>
              </a:rPr>
              <a:t>m</a:t>
            </a:r>
            <a:r>
              <a:rPr lang="en-GB" dirty="0" smtClean="0">
                <a:solidFill>
                  <a:srgbClr val="1F497D"/>
                </a:solidFill>
              </a:rPr>
              <a:t>ulti</a:t>
            </a:r>
            <a:r>
              <a:rPr lang="en-GB" dirty="0">
                <a:solidFill>
                  <a:srgbClr val="1F497D"/>
                </a:solidFill>
              </a:rPr>
              <a:t>-disciplinary </a:t>
            </a:r>
            <a:r>
              <a:rPr lang="en-GB" dirty="0" smtClean="0">
                <a:solidFill>
                  <a:srgbClr val="1F497D"/>
                </a:solidFill>
              </a:rPr>
              <a:t>sites, addressing multiple GFOI Priority </a:t>
            </a:r>
            <a:r>
              <a:rPr lang="en-GB" dirty="0">
                <a:solidFill>
                  <a:srgbClr val="1F497D"/>
                </a:solidFill>
              </a:rPr>
              <a:t>R&amp;D </a:t>
            </a:r>
            <a:r>
              <a:rPr lang="en-GB" dirty="0" smtClean="0">
                <a:solidFill>
                  <a:srgbClr val="1F497D"/>
                </a:solidFill>
              </a:rPr>
              <a:t>topics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Including Study Sites in former GEO-FCT National Demonstrator countries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Currently 13 R&amp;D teams from GFOI countries and national and int’l research organisations</a:t>
            </a:r>
          </a:p>
        </p:txBody>
      </p:sp>
      <p:sp>
        <p:nvSpPr>
          <p:cNvPr id="10" name="Shape 3"/>
          <p:cNvSpPr/>
          <p:nvPr/>
        </p:nvSpPr>
        <p:spPr>
          <a:xfrm>
            <a:off x="228601" y="25697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El-3 implementation – current process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5" name="Picture 4" descr="Screen Shot 2015-09-16 at 3.48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3" y="2819920"/>
            <a:ext cx="6350307" cy="335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Screen Shot 2015-09-16 at 3.24.2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66" y="2662762"/>
            <a:ext cx="2131847" cy="2844117"/>
          </a:xfrm>
          <a:prstGeom prst="rect">
            <a:avLst/>
          </a:prstGeom>
        </p:spPr>
      </p:pic>
      <p:pic>
        <p:nvPicPr>
          <p:cNvPr id="4" name="Picture 3" descr="Screen Shot 2015-09-16 at 3.25.1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66" y="5699418"/>
            <a:ext cx="2131847" cy="7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2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08000"/>
            <a:ext cx="8710613" cy="59046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Process</a:t>
            </a:r>
            <a:r>
              <a:rPr lang="en-GB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(1/3)</a:t>
            </a:r>
            <a:endParaRPr lang="en-GB" sz="9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1.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Identification of priority R&amp;D topics for GFOI  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Through </a:t>
            </a:r>
            <a:r>
              <a:rPr lang="en-GB" i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Review of Priority R&amp;D Topics (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peer-reviewed study, 	published by 	GFOI Office Dec. 2013)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Country consultations (GFOI capacity building workshops and SDCG “country 	days”) </a:t>
            </a:r>
          </a:p>
          <a:p>
            <a:pPr>
              <a:lnSpc>
                <a:spcPct val="110000"/>
              </a:lnSpc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2.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Engagement of int’l science community </a:t>
            </a: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Organisation of workshops for top experts in the field - “R&amp;D Expert 	workshops” - with focus on selected priority topics. 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Sensor interoperability/complementarity (Boston/US, May 2014)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- Forest degradation (Wageningen/NL, Oct. 2014)</a:t>
            </a: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- Vegetation biomass est. (Brisbane/AU, Feb. 2015)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             - Global datasets for national REDD+ (Wageningen/NL, Oct. 2015)</a:t>
            </a:r>
          </a:p>
          <a:p>
            <a:pPr>
              <a:lnSpc>
                <a:spcPct val="12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             - Regional Expert WS (Mexico City, June 7-10, 2016 )</a:t>
            </a:r>
            <a:endParaRPr lang="en-GB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- GFOI/GOFC-GOLD Science Meeting (Oct/Nov 2016)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	</a:t>
            </a:r>
          </a:p>
        </p:txBody>
      </p:sp>
      <p:sp>
        <p:nvSpPr>
          <p:cNvPr id="5" name="Shape 3"/>
          <p:cNvSpPr/>
          <p:nvPr/>
        </p:nvSpPr>
        <p:spPr>
          <a:xfrm>
            <a:off x="228601" y="25697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El-3 implementation – current process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86771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sz="1000" dirty="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08000"/>
            <a:ext cx="8808484" cy="5593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Process</a:t>
            </a:r>
            <a:r>
              <a:rPr lang="en-GB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(2/</a:t>
            </a:r>
            <a:r>
              <a:rPr lang="en-GB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3)</a:t>
            </a:r>
            <a:endParaRPr lang="en-GB" sz="9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9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3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Group/project selection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Experts engaged through GFOI workshops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Nominations by space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agencies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National Demonstrator country groups from GEO-FCT R&amp;D </a:t>
            </a:r>
            <a:r>
              <a:rPr lang="en-GB" dirty="0" err="1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prog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(2009-2011)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Accommodation of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new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groups as GFOI R&amp;D Component progresses  </a:t>
            </a: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endParaRPr lang="en-GB" sz="1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4.    </a:t>
            </a:r>
            <a:r>
              <a:rPr lang="en-GB" sz="2000" b="1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Group details (El-3 doc, Annex B)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Priority topic targeted (primary, secondary)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Relevance in the field, publications etc.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Study areas and satellite data requirements</a:t>
            </a:r>
            <a:endParaRPr lang="en-GB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5.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Funding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&amp;D programme depends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on voluntary </a:t>
            </a: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contributions by external groups. 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Sub-	optimal but reality. </a:t>
            </a: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6.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Programme timelines</a:t>
            </a:r>
          </a:p>
          <a:p>
            <a:pPr>
              <a:lnSpc>
                <a:spcPct val="110000"/>
              </a:lnSpc>
              <a:defRPr/>
            </a:pP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Start Q1/2016.: 2-3 years minimum duration requirement of meaningful R&amp;D. 	Continued funds for GOFC-GOLD coordination anticipated. </a:t>
            </a:r>
            <a:endParaRPr lang="en-GB" sz="1000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601" y="25697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El-3 implementation – current process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504910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008000"/>
            <a:ext cx="8808484" cy="5608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Process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 (3/3)</a:t>
            </a:r>
            <a:endParaRPr lang="en-GB" sz="900" b="1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9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7.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Reporting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Technical progress reports (compilation of research group results) – published 	annually for CEOS (Oct/Nov) [ = GEO-FCT R&amp;D </a:t>
            </a:r>
            <a:r>
              <a:rPr lang="en-GB" dirty="0" err="1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prog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.]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Presentations at annual GFOI Science meeting and Expert Workshops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Dedicated reports to space agencies and data providers in accordance with 	relevant user agreements.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Final reports by all groups at end of programme</a:t>
            </a: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1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</a:p>
          <a:p>
            <a:pPr>
              <a:lnSpc>
                <a:spcPct val="110000"/>
              </a:lnSpc>
              <a:defRPr/>
            </a:pP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9.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Assessing progress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R&amp;D goal: Advancing R&amp;D topics towards operational (technical 	readiness) status</a:t>
            </a: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Assessment criteria to be defined</a:t>
            </a:r>
          </a:p>
          <a:p>
            <a:pPr>
              <a:lnSpc>
                <a:spcPct val="110000"/>
              </a:lnSpc>
              <a:defRPr/>
            </a:pPr>
            <a:endParaRPr lang="en-GB" sz="10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9.</a:t>
            </a:r>
            <a:r>
              <a:rPr lang="en-GB" sz="20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Links to GFOI MGD and GOFC-GOLD Sourcebook</a:t>
            </a:r>
            <a:endParaRPr lang="en-GB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lnSpc>
                <a:spcPct val="110000"/>
              </a:lnSpc>
              <a:defRPr/>
            </a:pPr>
            <a:r>
              <a:rPr lang="en-GB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- 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Mechanism for integration of new “mature” methods into GFOI Methods and 	Guidance Document – to be defined through </a:t>
            </a:r>
            <a:r>
              <a:rPr lang="en-GB" i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Component Coordination</a:t>
            </a: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	</a:t>
            </a:r>
            <a:r>
              <a:rPr lang="en-GB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- Results screened for possible inclusion in yearly updates of G-G Sourcebook</a:t>
            </a:r>
          </a:p>
        </p:txBody>
      </p:sp>
      <p:sp>
        <p:nvSpPr>
          <p:cNvPr id="5" name="Shape 3"/>
          <p:cNvSpPr/>
          <p:nvPr/>
        </p:nvSpPr>
        <p:spPr>
          <a:xfrm>
            <a:off x="228601" y="25697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El-3 implementation – current process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9734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93966"/>
            <a:ext cx="880848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Proposed improvements to the current process.</a:t>
            </a:r>
          </a:p>
          <a:p>
            <a:pPr algn="ctr">
              <a:defRPr/>
            </a:pPr>
            <a:endParaRPr lang="en-GB" sz="22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algn="ctr"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[Yves Crevier]</a:t>
            </a:r>
            <a:endParaRPr lang="en-GB" sz="900" b="1" dirty="0" smtClean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>
              <a:defRPr/>
            </a:pPr>
            <a:endParaRPr lang="en-GB" sz="9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601" y="256971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El-3 implementation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507130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940B80-F8DE-FB48-9393-0B00BB979D5A}" type="slidenum">
              <a:rPr lang="en-US" sz="1000">
                <a:solidFill>
                  <a:srgbClr val="002569"/>
                </a:solidFill>
                <a:latin typeface="Calibri" charset="0"/>
                <a:cs typeface="Calibri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sz="1000">
              <a:solidFill>
                <a:srgbClr val="002569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551" y="1437972"/>
            <a:ext cx="790041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Additional information requests from the R&amp;D groups:</a:t>
            </a:r>
            <a:endParaRPr lang="en-GB" sz="22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“Minimum required datasets” to complete research task (sensor, mode, time window, teporal frequency etc.)</a:t>
            </a:r>
            <a:endParaRPr lang="en-GB" sz="22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Improved study site definition [kml]</a:t>
            </a:r>
            <a:endParaRPr lang="en-GB" sz="22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Anticipated impact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2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Standardised template agreed by SDCG agencies</a:t>
            </a:r>
          </a:p>
          <a:p>
            <a:pPr marL="342900" indent="-342900">
              <a:buFont typeface="Arial"/>
              <a:buChar char="•"/>
              <a:defRPr/>
            </a:pPr>
            <a:endParaRPr lang="en-GB" sz="22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Link to Brisbane WS presentations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sz="2200" dirty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Add info on agency AOs on GFOI.org/RD</a:t>
            </a:r>
            <a:endParaRPr lang="en-GB" sz="2200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8601" y="256971"/>
            <a:ext cx="7021598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El-3 implementation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254631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3-Year Work Plan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Screen Shot 2016-02-25 at 17.2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51" y="1085901"/>
            <a:ext cx="8419570" cy="54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3-Year Work Plan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6-02-25 at 17.4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1057342"/>
            <a:ext cx="88646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" y="4678926"/>
            <a:ext cx="88537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C0504D"/>
                </a:solidFill>
              </a:rPr>
              <a:t>Status: On schedule. 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C0504D"/>
                </a:solidFill>
              </a:rPr>
              <a:t>Latest draft provided to Agencies (15 Feb 2016)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C0504D"/>
                </a:solidFill>
              </a:rPr>
              <a:t>Agencies to review and update </a:t>
            </a:r>
            <a:r>
              <a:rPr lang="en-GB" sz="2000">
                <a:solidFill>
                  <a:srgbClr val="C0504D"/>
                </a:solidFill>
              </a:rPr>
              <a:t>agency-related info (chapter 5 and Annex A) 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C0504D"/>
                </a:solidFill>
              </a:rPr>
              <a:t>Ake to revise doc to reflect SDCG-9 discussions (today). To be completed in time </a:t>
            </a:r>
          </a:p>
          <a:p>
            <a:r>
              <a:rPr lang="en-GB" sz="2000">
                <a:solidFill>
                  <a:srgbClr val="C0504D"/>
                </a:solidFill>
              </a:rPr>
              <a:t>before SIT-31</a:t>
            </a:r>
          </a:p>
          <a:p>
            <a:endParaRPr lang="en-GB" sz="200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8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3-Year Work Plan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6-02-25 at 17.42.5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" y="1070070"/>
            <a:ext cx="8864600" cy="1050091"/>
          </a:xfrm>
          <a:prstGeom prst="rect">
            <a:avLst/>
          </a:prstGeom>
        </p:spPr>
      </p:pic>
      <p:pic>
        <p:nvPicPr>
          <p:cNvPr id="3" name="Picture 2" descr="Screen Shot 2016-02-25 at 17.43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64" y="2120161"/>
            <a:ext cx="8839200" cy="231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0" y="4678926"/>
            <a:ext cx="8547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504D"/>
                </a:solidFill>
              </a:rPr>
              <a:t>Status: Have started in Q1/2016. Bulk of activities expected during next few months.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C0504D"/>
                </a:solidFill>
              </a:rPr>
              <a:t>Agency status to be reported below</a:t>
            </a:r>
            <a:endParaRPr lang="en-GB" sz="2000">
              <a:solidFill>
                <a:srgbClr val="C0504D"/>
              </a:solidFill>
            </a:endParaRPr>
          </a:p>
          <a:p>
            <a:endParaRPr lang="en-GB" sz="200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3-Year Work Plan</a:t>
            </a:r>
            <a:endParaRPr lang="en-US" sz="3600" dirty="0">
              <a:solidFill>
                <a:srgbClr val="C0504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Screen Shot 2016-02-25 at 17.42.5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" y="1043050"/>
            <a:ext cx="8864600" cy="1143000"/>
          </a:xfrm>
          <a:prstGeom prst="rect">
            <a:avLst/>
          </a:prstGeom>
        </p:spPr>
      </p:pic>
      <p:pic>
        <p:nvPicPr>
          <p:cNvPr id="3" name="Picture 2" descr="Screen Shot 2016-02-25 at 17.43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065734"/>
            <a:ext cx="8851900" cy="2600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1" y="4678926"/>
            <a:ext cx="8764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C0504D"/>
                </a:solidFill>
              </a:rPr>
              <a:t>Status: Ongoing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C0504D"/>
                </a:solidFill>
              </a:rPr>
              <a:t>Airbus (France): strong engagement. Has committed to contribute SPOT-6/7 data. Willing follow same procedures as to be defined for SDCG agencies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C0504D"/>
                </a:solidFill>
              </a:rPr>
              <a:t>BlackBridge/PlanetLabs:  Expressed interest at SDCG-8 to contribute once implications of BB-PL merger clarified. Response still pending.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C0504D"/>
                </a:solidFill>
              </a:rPr>
              <a:t>GAF: Distributor of 3</a:t>
            </a:r>
            <a:r>
              <a:rPr lang="en-GB" sz="2000" baseline="30000">
                <a:solidFill>
                  <a:srgbClr val="C0504D"/>
                </a:solidFill>
              </a:rPr>
              <a:t>rd</a:t>
            </a:r>
            <a:r>
              <a:rPr lang="en-GB" sz="2000">
                <a:solidFill>
                  <a:srgbClr val="C0504D"/>
                </a:solidFill>
              </a:rPr>
              <a:t> party mission data. No possibility to contribute.</a:t>
            </a:r>
          </a:p>
        </p:txBody>
      </p:sp>
    </p:spTree>
    <p:extLst>
      <p:ext uri="{BB962C8B-B14F-4D97-AF65-F5344CB8AC3E}">
        <p14:creationId xmlns:p14="http://schemas.microsoft.com/office/powerpoint/2010/main" val="161920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003300"/>
            <a:ext cx="8280400" cy="49704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600" b="1" i="1" dirty="0" smtClean="0">
                <a:solidFill>
                  <a:schemeClr val="tx2"/>
                </a:solidFill>
              </a:rPr>
              <a:t>3 Year Work Plan Outcomes:</a:t>
            </a:r>
            <a:endParaRPr lang="en-US" sz="1400" b="1" i="1" dirty="0" smtClean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1)	Implementation of the Element-3 strategy. </a:t>
            </a:r>
            <a:r>
              <a:rPr lang="en-US" sz="2200" dirty="0">
                <a:solidFill>
                  <a:srgbClr val="C0504D"/>
                </a:solidFill>
              </a:rPr>
              <a:t>Ongoing</a:t>
            </a: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12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r>
              <a:rPr lang="en-US" sz="2200" dirty="0">
                <a:solidFill>
                  <a:schemeClr val="tx2"/>
                </a:solidFill>
              </a:rPr>
              <a:t>Providing the satellite data required to progress the GFOI priority R&amp;D topics outlined in the GFOI R&amp;D plan to pre-operational or operational status, in coordination with the R&amp;D component, and in support of improvements to the Methods and Guidance.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C0504D"/>
                </a:solidFill>
              </a:rPr>
              <a:t>	Just started</a:t>
            </a:r>
            <a:endParaRPr lang="en-US" sz="1000" dirty="0">
              <a:solidFill>
                <a:schemeClr val="tx2"/>
              </a:solidFill>
            </a:endParaRPr>
          </a:p>
          <a:p>
            <a:pPr marL="457200" indent="-457200">
              <a:buAutoNum type="arabicParenR" startAt="2"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3)	Private sector engagement implemented in conjunction with an 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       SDCG mechanism for brokering space data requests in support of 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/>
                </a:solidFill>
              </a:rPr>
              <a:t>       GFOI R&amp;D activities.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rgbClr val="C0504D"/>
                </a:solidFill>
              </a:rPr>
              <a:t>	Just started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37355"/>
            <a:ext cx="8229600" cy="829233"/>
          </a:xfrm>
        </p:spPr>
        <p:txBody>
          <a:bodyPr/>
          <a:lstStyle/>
          <a:p>
            <a:pPr algn="ctr"/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3-Year Work Plan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2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of GFOI R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 Component </a:t>
            </a:r>
            <a:b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coordination and resources</a:t>
            </a:r>
            <a:b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Brice)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11756</TotalTime>
  <Words>1558</Words>
  <Application>Microsoft Macintosh PowerPoint</Application>
  <PresentationFormat>On-screen Show (4:3)</PresentationFormat>
  <Paragraphs>242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Element 3 Space Data Support to GFOI R&amp;D</vt:lpstr>
      <vt:lpstr>Session 8 outline</vt:lpstr>
      <vt:lpstr>Status Overview of 3-Year Work Plan Tasks and Outcomes</vt:lpstr>
      <vt:lpstr>3-Year Work Plan</vt:lpstr>
      <vt:lpstr>3-Year Work Plan</vt:lpstr>
      <vt:lpstr>3-Year Work Plan</vt:lpstr>
      <vt:lpstr>3-Year Work Plan</vt:lpstr>
      <vt:lpstr>3-Year Work Plan</vt:lpstr>
      <vt:lpstr>Status of GFOI R&amp;D Component  coordination and resources (Brice)</vt:lpstr>
      <vt:lpstr>Data provision  Agency updates (summary)</vt:lpstr>
      <vt:lpstr>ASI – Cosmo-SkyMed</vt:lpstr>
      <vt:lpstr>ASI – COSMO-SkyMed</vt:lpstr>
      <vt:lpstr>ASI – COSMO-SkyMed</vt:lpstr>
      <vt:lpstr>ASI – COSMO-Skymed</vt:lpstr>
      <vt:lpstr>CNES – Pléiades</vt:lpstr>
      <vt:lpstr>CNES – Pléiades</vt:lpstr>
      <vt:lpstr>CNES Pléiades</vt:lpstr>
      <vt:lpstr>CSA – Radarsat-2</vt:lpstr>
      <vt:lpstr>Canadian Space Agency  – RADARSAT </vt:lpstr>
      <vt:lpstr>Main Areas of Interest</vt:lpstr>
      <vt:lpstr>DLR – TSX &amp; TDX</vt:lpstr>
      <vt:lpstr>TerraSAR &amp; TanDEM-X Mission</vt:lpstr>
      <vt:lpstr>PowerPoint Presentation</vt:lpstr>
      <vt:lpstr>PowerPoint Presentation</vt:lpstr>
      <vt:lpstr>JAXA – ALOS-2</vt:lpstr>
      <vt:lpstr>JAXA – ALOS-2</vt:lpstr>
      <vt:lpstr>Airbus/France – SPOT 6/7</vt:lpstr>
      <vt:lpstr>Airbus – SPOT 6/7</vt:lpstr>
      <vt:lpstr>Element 3 implementation – Discussions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Ake Rosenqvist</cp:lastModifiedBy>
  <cp:revision>175</cp:revision>
  <dcterms:created xsi:type="dcterms:W3CDTF">2015-02-13T06:47:15Z</dcterms:created>
  <dcterms:modified xsi:type="dcterms:W3CDTF">2016-02-26T09:38:53Z</dcterms:modified>
</cp:coreProperties>
</file>