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78" r:id="rId2"/>
    <p:sldMasterId id="2147483685" r:id="rId3"/>
    <p:sldMasterId id="2147483697" r:id="rId4"/>
    <p:sldMasterId id="2147483707" r:id="rId5"/>
    <p:sldMasterId id="2147483721" r:id="rId6"/>
  </p:sldMasterIdLst>
  <p:notesMasterIdLst>
    <p:notesMasterId r:id="rId46"/>
  </p:notesMasterIdLst>
  <p:sldIdLst>
    <p:sldId id="439" r:id="rId7"/>
    <p:sldId id="440" r:id="rId8"/>
    <p:sldId id="441" r:id="rId9"/>
    <p:sldId id="451" r:id="rId10"/>
    <p:sldId id="452" r:id="rId11"/>
    <p:sldId id="453" r:id="rId12"/>
    <p:sldId id="45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478" r:id="rId37"/>
    <p:sldId id="479" r:id="rId38"/>
    <p:sldId id="480" r:id="rId39"/>
    <p:sldId id="481" r:id="rId40"/>
    <p:sldId id="482" r:id="rId41"/>
    <p:sldId id="483" r:id="rId42"/>
    <p:sldId id="415" r:id="rId43"/>
    <p:sldId id="416" r:id="rId44"/>
    <p:sldId id="417" r:id="rId45"/>
  </p:sldIdLst>
  <p:sldSz cx="9906000" cy="6858000" type="A4"/>
  <p:notesSz cx="6858000" cy="9144000"/>
  <p:defaultTextStyle>
    <a:defPPr>
      <a:defRPr lang="en-GB"/>
    </a:defPPr>
    <a:lvl1pPr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1pPr>
    <a:lvl2pPr marL="4572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2pPr>
    <a:lvl3pPr marL="9144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3pPr>
    <a:lvl4pPr marL="13716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4pPr>
    <a:lvl5pPr marL="18288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5pPr>
    <a:lvl6pPr marL="2286000" algn="l" defTabSz="457200" rtl="0" eaLnBrk="1" latinLnBrk="0" hangingPunct="1">
      <a:defRPr sz="3400" kern="1200">
        <a:solidFill>
          <a:srgbClr val="999933"/>
        </a:solidFill>
        <a:latin typeface="Arial" charset="0"/>
        <a:ea typeface="ＭＳ Ｐゴシック" charset="0"/>
        <a:cs typeface="ＭＳ Ｐゴシック" charset="0"/>
      </a:defRPr>
    </a:lvl6pPr>
    <a:lvl7pPr marL="2743200" algn="l" defTabSz="457200" rtl="0" eaLnBrk="1" latinLnBrk="0" hangingPunct="1">
      <a:defRPr sz="3400" kern="1200">
        <a:solidFill>
          <a:srgbClr val="999933"/>
        </a:solidFill>
        <a:latin typeface="Arial" charset="0"/>
        <a:ea typeface="ＭＳ Ｐゴシック" charset="0"/>
        <a:cs typeface="ＭＳ Ｐゴシック" charset="0"/>
      </a:defRPr>
    </a:lvl7pPr>
    <a:lvl8pPr marL="3200400" algn="l" defTabSz="457200" rtl="0" eaLnBrk="1" latinLnBrk="0" hangingPunct="1">
      <a:defRPr sz="3400" kern="1200">
        <a:solidFill>
          <a:srgbClr val="999933"/>
        </a:solidFill>
        <a:latin typeface="Arial" charset="0"/>
        <a:ea typeface="ＭＳ Ｐゴシック" charset="0"/>
        <a:cs typeface="ＭＳ Ｐゴシック" charset="0"/>
      </a:defRPr>
    </a:lvl8pPr>
    <a:lvl9pPr marL="3657600" algn="l" defTabSz="457200" rtl="0" eaLnBrk="1" latinLnBrk="0" hangingPunct="1">
      <a:defRPr sz="3400" kern="1200">
        <a:solidFill>
          <a:srgbClr val="999933"/>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 Penman" initials="Ji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05C"/>
    <a:srgbClr val="768648"/>
    <a:srgbClr val="576823"/>
    <a:srgbClr val="A6D8D9"/>
    <a:srgbClr val="A6DBDC"/>
    <a:srgbClr val="A8DBDC"/>
    <a:srgbClr val="A2D9DA"/>
    <a:srgbClr val="C99C2D"/>
    <a:srgbClr val="3ABC6C"/>
    <a:srgbClr val="33C3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8" autoAdjust="0"/>
    <p:restoredTop sz="93317" autoAdjust="0"/>
  </p:normalViewPr>
  <p:slideViewPr>
    <p:cSldViewPr snapToGrid="0">
      <p:cViewPr varScale="1">
        <p:scale>
          <a:sx n="62" d="100"/>
          <a:sy n="62" d="100"/>
        </p:scale>
        <p:origin x="1408" y="184"/>
      </p:cViewPr>
      <p:guideLst>
        <p:guide orient="horz" pos="2160"/>
        <p:guide pos="3120"/>
      </p:guideLst>
    </p:cSldViewPr>
  </p:slideViewPr>
  <p:outlineViewPr>
    <p:cViewPr>
      <p:scale>
        <a:sx n="33" d="100"/>
        <a:sy n="33" d="100"/>
      </p:scale>
      <p:origin x="0" y="1832"/>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solidFill>
                  <a:schemeClr val="tx1"/>
                </a:solidFill>
                <a:cs typeface="Arial" charset="0"/>
              </a:defRPr>
            </a:lvl1pPr>
          </a:lstStyle>
          <a:p>
            <a:endParaRPr lang="en-GB"/>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cs typeface="Arial" charset="0"/>
              </a:defRPr>
            </a:lvl1pPr>
          </a:lstStyle>
          <a:p>
            <a:endParaRPr lang="en-GB"/>
          </a:p>
        </p:txBody>
      </p:sp>
      <p:sp>
        <p:nvSpPr>
          <p:cNvPr id="297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cs typeface="Arial" charset="0"/>
              </a:defRPr>
            </a:lvl1pPr>
          </a:lstStyle>
          <a:p>
            <a:endParaRPr lang="en-GB"/>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cs typeface="Arial" charset="0"/>
              </a:defRPr>
            </a:lvl1pPr>
          </a:lstStyle>
          <a:p>
            <a:fld id="{9053B11B-4BF6-5A44-A43C-59BB7886F9C2}" type="slidenum">
              <a:rPr lang="en-GB"/>
              <a:pPr/>
              <a:t>‹#›</a:t>
            </a:fld>
            <a:endParaRPr lang="en-GB"/>
          </a:p>
        </p:txBody>
      </p:sp>
    </p:spTree>
    <p:extLst>
      <p:ext uri="{BB962C8B-B14F-4D97-AF65-F5344CB8AC3E}">
        <p14:creationId xmlns:p14="http://schemas.microsoft.com/office/powerpoint/2010/main" val="34236803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89868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a:t>
            </a:r>
            <a:r>
              <a:rPr lang="en-US" baseline="0" dirty="0" smtClean="0"/>
              <a:t> clearing layer. Currently viewing the tropical monthly alert system. Will also have the Brazilian alert system developed by </a:t>
            </a:r>
            <a:r>
              <a:rPr lang="en-US" baseline="0" dirty="0" err="1" smtClean="0"/>
              <a:t>Imazon</a:t>
            </a:r>
            <a:r>
              <a:rPr lang="en-US" baseline="0" dirty="0" smtClean="0"/>
              <a:t>, the quarterly alert system developed by NASA, and the annual, 30m forest loss layer developed by UMD. </a:t>
            </a:r>
          </a:p>
          <a:p>
            <a:endParaRPr lang="en-US" baseline="0" dirty="0" smtClean="0"/>
          </a:p>
          <a:p>
            <a:r>
              <a:rPr lang="en-US" baseline="0" dirty="0" err="1" smtClean="0"/>
              <a:t>Timeslider</a:t>
            </a:r>
            <a:r>
              <a:rPr lang="en-US" baseline="0" dirty="0" smtClean="0"/>
              <a:t> are the bottom allows you to view the alerts through time</a:t>
            </a:r>
            <a:endParaRPr lang="en-US" dirty="0"/>
          </a:p>
        </p:txBody>
      </p:sp>
      <p:sp>
        <p:nvSpPr>
          <p:cNvPr id="4" name="Slide Number Placeholder 3"/>
          <p:cNvSpPr>
            <a:spLocks noGrp="1"/>
          </p:cNvSpPr>
          <p:nvPr>
            <p:ph type="sldNum" sz="quarter" idx="10"/>
          </p:nvPr>
        </p:nvSpPr>
        <p:spPr/>
        <p:txBody>
          <a:bodyPr/>
          <a:lstStyle/>
          <a:p>
            <a:fld id="{57FEE317-7D03-4574-B47F-09694660B16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08586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conservation we have protected areas layer provided</a:t>
            </a:r>
            <a:r>
              <a:rPr lang="en-US" baseline="0" dirty="0" smtClean="0"/>
              <a:t> by UNEP – WCMC. </a:t>
            </a:r>
            <a:endParaRPr lang="en-US" dirty="0"/>
          </a:p>
        </p:txBody>
      </p:sp>
      <p:sp>
        <p:nvSpPr>
          <p:cNvPr id="4" name="Slide Number Placeholder 3"/>
          <p:cNvSpPr>
            <a:spLocks noGrp="1"/>
          </p:cNvSpPr>
          <p:nvPr>
            <p:ph type="sldNum" sz="quarter" idx="10"/>
          </p:nvPr>
        </p:nvSpPr>
        <p:spPr/>
        <p:txBody>
          <a:bodyPr/>
          <a:lstStyle/>
          <a:p>
            <a:fld id="{57FEE317-7D03-4574-B47F-09694660B16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5713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forest use menu we have logging, mining, oil</a:t>
            </a:r>
            <a:r>
              <a:rPr lang="en-US" baseline="0" dirty="0" smtClean="0"/>
              <a:t> palm, and wood fiber concessions. This is official data provided by the government. As you can see, we currently only have this data for Congo Basin countries and Indonesia. </a:t>
            </a:r>
            <a:endParaRPr lang="en-US" dirty="0"/>
          </a:p>
        </p:txBody>
      </p:sp>
      <p:sp>
        <p:nvSpPr>
          <p:cNvPr id="4" name="Slide Number Placeholder 3"/>
          <p:cNvSpPr>
            <a:spLocks noGrp="1"/>
          </p:cNvSpPr>
          <p:nvPr>
            <p:ph type="sldNum" sz="quarter" idx="10"/>
          </p:nvPr>
        </p:nvSpPr>
        <p:spPr/>
        <p:txBody>
          <a:bodyPr/>
          <a:lstStyle/>
          <a:p>
            <a:fld id="{57FEE317-7D03-4574-B47F-09694660B16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05586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does the atmosphere see !!!</a:t>
            </a:r>
            <a:endParaRPr lang="en-US" dirty="0"/>
          </a:p>
        </p:txBody>
      </p:sp>
      <p:sp>
        <p:nvSpPr>
          <p:cNvPr id="4" name="Slide Number Placeholder 3"/>
          <p:cNvSpPr>
            <a:spLocks noGrp="1"/>
          </p:cNvSpPr>
          <p:nvPr>
            <p:ph type="sldNum" sz="quarter" idx="10"/>
          </p:nvPr>
        </p:nvSpPr>
        <p:spPr/>
        <p:txBody>
          <a:bodyPr/>
          <a:lstStyle/>
          <a:p>
            <a:fld id="{FA4CC89F-A6E2-4B80-93C4-63BCE6DDC64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71194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38928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3045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1787621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164968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90226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190639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contrast that with the world of finance and business, where everyone – from a CEO to an individual managing her</a:t>
            </a:r>
            <a:r>
              <a:rPr lang="en-US" sz="1200" kern="1200" baseline="0" dirty="0" smtClean="0">
                <a:solidFill>
                  <a:schemeClr val="tx1"/>
                </a:solidFill>
                <a:effectLst/>
                <a:latin typeface="+mn-lt"/>
                <a:ea typeface="+mn-ea"/>
                <a:cs typeface="+mn-cs"/>
              </a:rPr>
              <a:t> personal savings </a:t>
            </a:r>
            <a:r>
              <a:rPr lang="en-US" sz="1200" kern="1200" dirty="0" smtClean="0">
                <a:solidFill>
                  <a:schemeClr val="tx1"/>
                </a:solidFill>
                <a:effectLst/>
                <a:latin typeface="+mn-lt"/>
                <a:ea typeface="+mn-ea"/>
                <a:cs typeface="+mn-cs"/>
              </a:rPr>
              <a:t>- has access to information about thousands of companies in hundreds of countries that is updated almost every second. This information</a:t>
            </a:r>
            <a:r>
              <a:rPr lang="en-US" sz="1200" kern="1200" baseline="0" dirty="0" smtClean="0">
                <a:solidFill>
                  <a:schemeClr val="tx1"/>
                </a:solidFill>
                <a:effectLst/>
                <a:latin typeface="+mn-lt"/>
                <a:ea typeface="+mn-ea"/>
                <a:cs typeface="+mn-cs"/>
              </a:rPr>
              <a:t> is</a:t>
            </a:r>
            <a:r>
              <a:rPr lang="en-US" sz="1200" kern="1200" dirty="0" smtClean="0">
                <a:solidFill>
                  <a:schemeClr val="tx1"/>
                </a:solidFill>
                <a:effectLst/>
                <a:latin typeface="+mn-lt"/>
                <a:ea typeface="+mn-ea"/>
                <a:cs typeface="+mn-cs"/>
              </a:rPr>
              <a:t> completely free and</a:t>
            </a:r>
            <a:r>
              <a:rPr lang="en-US" sz="1200" kern="1200" baseline="0" dirty="0" smtClean="0">
                <a:solidFill>
                  <a:schemeClr val="tx1"/>
                </a:solidFill>
                <a:effectLst/>
                <a:latin typeface="+mn-lt"/>
                <a:ea typeface="+mn-ea"/>
                <a:cs typeface="+mn-cs"/>
              </a:rPr>
              <a:t> presented in ways that are easy to understand and draw conclusions from, despite the incredible complexity of the underlying data.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7DA0E0-10C8-4483-A903-085C52314A4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3589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CC89F-A6E2-4B80-93C4-63BCE6DDC64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9529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changes in satellite Earth observations and with </a:t>
            </a:r>
            <a:r>
              <a:rPr lang="en-US" sz="1050" dirty="0" smtClean="0"/>
              <a:t/>
            </a:r>
            <a:br>
              <a:rPr lang="en-US" sz="1050" dirty="0" smtClean="0"/>
            </a:br>
            <a:r>
              <a:rPr lang="en-US" sz="1200" dirty="0" smtClean="0"/>
              <a:t>new op</a:t>
            </a:r>
          </a:p>
          <a:p>
            <a:endParaRPr lang="en-US" sz="1200" dirty="0" smtClean="0"/>
          </a:p>
          <a:p>
            <a:r>
              <a:rPr lang="en-US" sz="1200" dirty="0" smtClean="0"/>
              <a:t>We have 5 </a:t>
            </a:r>
            <a:r>
              <a:rPr lang="en-US" sz="1200" dirty="0" err="1" smtClean="0"/>
              <a:t>Mou</a:t>
            </a:r>
            <a:r>
              <a:rPr lang="en-US" sz="1200" dirty="0" smtClean="0"/>
              <a:t> with</a:t>
            </a:r>
          </a:p>
          <a:p>
            <a:r>
              <a:rPr lang="en-US" sz="1200" dirty="0" smtClean="0"/>
              <a:t>Astro digital, </a:t>
            </a:r>
            <a:r>
              <a:rPr lang="en-US" sz="1200" dirty="0" err="1" smtClean="0"/>
              <a:t>Planetlabbs</a:t>
            </a:r>
            <a:r>
              <a:rPr lang="en-US" sz="1200" dirty="0" smtClean="0"/>
              <a:t>, digital globe, orbital </a:t>
            </a:r>
            <a:r>
              <a:rPr lang="en-US" sz="1200" dirty="0" err="1" smtClean="0"/>
              <a:t>iisths</a:t>
            </a:r>
            <a:r>
              <a:rPr lang="en-US" sz="1200" dirty="0" smtClean="0"/>
              <a:t>, </a:t>
            </a:r>
            <a:r>
              <a:rPr lang="en-US" sz="1200" dirty="0" err="1" smtClean="0"/>
              <a:t>Urthecast</a:t>
            </a:r>
            <a:endParaRPr lang="en-US" sz="1200" dirty="0" smtClean="0"/>
          </a:p>
          <a:p>
            <a:endParaRPr lang="en-US" sz="1200" dirty="0" smtClean="0"/>
          </a:p>
          <a:p>
            <a:r>
              <a:rPr lang="en-US" sz="1200" dirty="0" err="1" smtClean="0"/>
              <a:t>portunities</a:t>
            </a:r>
            <a:r>
              <a:rPr lang="en-US" sz="1200" dirty="0" smtClean="0"/>
              <a:t> provided by computing technology such as data cubes and analysis-ready data</a:t>
            </a:r>
            <a:endParaRPr lang="en-US" dirty="0"/>
          </a:p>
        </p:txBody>
      </p:sp>
      <p:sp>
        <p:nvSpPr>
          <p:cNvPr id="4" name="Slide Number Placeholder 3"/>
          <p:cNvSpPr>
            <a:spLocks noGrp="1"/>
          </p:cNvSpPr>
          <p:nvPr>
            <p:ph type="sldNum" sz="quarter" idx="10"/>
          </p:nvPr>
        </p:nvSpPr>
        <p:spPr/>
        <p:txBody>
          <a:bodyPr/>
          <a:lstStyle/>
          <a:p>
            <a:fld id="{FA4CC89F-A6E2-4B80-93C4-63BCE6DDC64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83228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CC89F-A6E2-4B80-93C4-63BCE6DDC64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9100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a:t>
            </a:r>
            <a:r>
              <a:rPr lang="en-US" dirty="0" err="1" smtClean="0"/>
              <a:t>basemaps</a:t>
            </a:r>
            <a:r>
              <a:rPr lang="en-US" dirty="0" smtClean="0"/>
              <a:t> available</a:t>
            </a:r>
            <a:endParaRPr lang="en-US" dirty="0"/>
          </a:p>
        </p:txBody>
      </p:sp>
      <p:sp>
        <p:nvSpPr>
          <p:cNvPr id="4" name="Slide Number Placeholder 3"/>
          <p:cNvSpPr>
            <a:spLocks noGrp="1"/>
          </p:cNvSpPr>
          <p:nvPr>
            <p:ph type="sldNum" sz="quarter" idx="10"/>
          </p:nvPr>
        </p:nvSpPr>
        <p:spPr/>
        <p:txBody>
          <a:bodyPr/>
          <a:lstStyle/>
          <a:p>
            <a:fld id="{57FEE317-7D03-4574-B47F-09694660B16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91127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Satellite</a:t>
            </a:r>
            <a:endParaRPr lang="en-US" dirty="0"/>
          </a:p>
        </p:txBody>
      </p:sp>
      <p:sp>
        <p:nvSpPr>
          <p:cNvPr id="4" name="Slide Number Placeholder 3"/>
          <p:cNvSpPr>
            <a:spLocks noGrp="1"/>
          </p:cNvSpPr>
          <p:nvPr>
            <p:ph type="sldNum" sz="quarter" idx="10"/>
          </p:nvPr>
        </p:nvSpPr>
        <p:spPr/>
        <p:txBody>
          <a:bodyPr/>
          <a:lstStyle/>
          <a:p>
            <a:fld id="{57FEE317-7D03-4574-B47F-09694660B16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6499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219238"/>
            <a:ext cx="69342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275440" y="2501912"/>
            <a:ext cx="7431697"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
        <p:nvSpPr>
          <p:cNvPr id="14"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9193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022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741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107" indent="0">
              <a:buNone/>
              <a:defRPr sz="1200"/>
            </a:lvl2pPr>
            <a:lvl3pPr marL="914215" indent="0">
              <a:buNone/>
              <a:defRPr sz="1000"/>
            </a:lvl3pPr>
            <a:lvl4pPr marL="1371321" indent="0">
              <a:buNone/>
              <a:defRPr sz="900"/>
            </a:lvl4pPr>
            <a:lvl5pPr marL="1828428" indent="0">
              <a:buNone/>
              <a:defRPr sz="900"/>
            </a:lvl5pPr>
            <a:lvl6pPr marL="2285532" indent="0">
              <a:buNone/>
              <a:defRPr sz="900"/>
            </a:lvl6pPr>
            <a:lvl7pPr marL="2742646" indent="0">
              <a:buNone/>
              <a:defRPr sz="900"/>
            </a:lvl7pPr>
            <a:lvl8pPr marL="3199749" indent="0">
              <a:buNone/>
              <a:defRPr sz="900"/>
            </a:lvl8pPr>
            <a:lvl9pPr marL="3656856" indent="0">
              <a:buNone/>
              <a:defRPr sz="900"/>
            </a:lvl9pPr>
          </a:lstStyle>
          <a:p>
            <a:pPr lvl="0"/>
            <a:r>
              <a:rPr lang="en-US" smtClean="0"/>
              <a:t>Click to edit Master text styles</a:t>
            </a:r>
          </a:p>
        </p:txBody>
      </p:sp>
    </p:spTree>
    <p:extLst>
      <p:ext uri="{BB962C8B-B14F-4D97-AF65-F5344CB8AC3E}">
        <p14:creationId xmlns:p14="http://schemas.microsoft.com/office/powerpoint/2010/main" val="50144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6"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6" y="612775"/>
            <a:ext cx="5486400" cy="4114800"/>
          </a:xfrm>
        </p:spPr>
        <p:txBody>
          <a:bodyPr/>
          <a:lstStyle>
            <a:lvl1pPr marL="0" indent="0">
              <a:buNone/>
              <a:defRPr sz="3200"/>
            </a:lvl1pPr>
            <a:lvl2pPr marL="457107" indent="0">
              <a:buNone/>
              <a:defRPr sz="2800"/>
            </a:lvl2pPr>
            <a:lvl3pPr marL="914215" indent="0">
              <a:buNone/>
              <a:defRPr sz="2400"/>
            </a:lvl3pPr>
            <a:lvl4pPr marL="1371321" indent="0">
              <a:buNone/>
              <a:defRPr sz="2000"/>
            </a:lvl4pPr>
            <a:lvl5pPr marL="1828428" indent="0">
              <a:buNone/>
              <a:defRPr sz="2000"/>
            </a:lvl5pPr>
            <a:lvl6pPr marL="2285532" indent="0">
              <a:buNone/>
              <a:defRPr sz="2000"/>
            </a:lvl6pPr>
            <a:lvl7pPr marL="2742646" indent="0">
              <a:buNone/>
              <a:defRPr sz="2000"/>
            </a:lvl7pPr>
            <a:lvl8pPr marL="3199749" indent="0">
              <a:buNone/>
              <a:defRPr sz="2000"/>
            </a:lvl8pPr>
            <a:lvl9pPr marL="3656856" indent="0">
              <a:buNone/>
              <a:defRPr sz="2000"/>
            </a:lvl9pPr>
          </a:lstStyle>
          <a:p>
            <a:pPr lvl="0"/>
            <a:endParaRPr lang="en-US" noProof="0" dirty="0" smtClean="0"/>
          </a:p>
        </p:txBody>
      </p:sp>
      <p:sp>
        <p:nvSpPr>
          <p:cNvPr id="4" name="Text Placeholder 3"/>
          <p:cNvSpPr>
            <a:spLocks noGrp="1"/>
          </p:cNvSpPr>
          <p:nvPr>
            <p:ph type="body" sz="half" idx="2"/>
          </p:nvPr>
        </p:nvSpPr>
        <p:spPr>
          <a:xfrm>
            <a:off x="1792296" y="5367338"/>
            <a:ext cx="5486400" cy="804862"/>
          </a:xfrm>
        </p:spPr>
        <p:txBody>
          <a:bodyPr/>
          <a:lstStyle>
            <a:lvl1pPr marL="0" indent="0">
              <a:buNone/>
              <a:defRPr sz="1400"/>
            </a:lvl1pPr>
            <a:lvl2pPr marL="457107" indent="0">
              <a:buNone/>
              <a:defRPr sz="1200"/>
            </a:lvl2pPr>
            <a:lvl3pPr marL="914215" indent="0">
              <a:buNone/>
              <a:defRPr sz="1000"/>
            </a:lvl3pPr>
            <a:lvl4pPr marL="1371321" indent="0">
              <a:buNone/>
              <a:defRPr sz="900"/>
            </a:lvl4pPr>
            <a:lvl5pPr marL="1828428" indent="0">
              <a:buNone/>
              <a:defRPr sz="900"/>
            </a:lvl5pPr>
            <a:lvl6pPr marL="2285532" indent="0">
              <a:buNone/>
              <a:defRPr sz="900"/>
            </a:lvl6pPr>
            <a:lvl7pPr marL="2742646" indent="0">
              <a:buNone/>
              <a:defRPr sz="900"/>
            </a:lvl7pPr>
            <a:lvl8pPr marL="3199749" indent="0">
              <a:buNone/>
              <a:defRPr sz="900"/>
            </a:lvl8pPr>
            <a:lvl9pPr marL="3656856" indent="0">
              <a:buNone/>
              <a:defRPr sz="900"/>
            </a:lvl9pPr>
          </a:lstStyle>
          <a:p>
            <a:pPr lvl="0"/>
            <a:r>
              <a:rPr lang="en-US" smtClean="0"/>
              <a:t>Click to edit Master text styles</a:t>
            </a:r>
          </a:p>
        </p:txBody>
      </p:sp>
    </p:spTree>
    <p:extLst>
      <p:ext uri="{BB962C8B-B14F-4D97-AF65-F5344CB8AC3E}">
        <p14:creationId xmlns:p14="http://schemas.microsoft.com/office/powerpoint/2010/main" val="78647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1630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73692" y="4354540"/>
            <a:ext cx="1539875" cy="1684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63" y="4354540"/>
            <a:ext cx="4467225" cy="1684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065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65558" y="3886200"/>
            <a:ext cx="8611200" cy="419100"/>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636322" y="2574925"/>
            <a:ext cx="8609277" cy="579438"/>
          </a:xfr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hidden="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84477" y="5864215"/>
            <a:ext cx="54345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a:spcBef>
                <a:spcPct val="50000"/>
              </a:spcBef>
            </a:pPr>
            <a:r>
              <a:rPr lang="en-US" sz="800" smtClean="0">
                <a:solidFill>
                  <a:srgbClr val="000000"/>
                </a:solidFill>
                <a:latin typeface="Verdana" pitchFamily="34" charset="0"/>
                <a:ea typeface=""/>
                <a:cs typeface=""/>
              </a:rPr>
              <a:t>Issue/Revision: .</a:t>
            </a:r>
          </a:p>
          <a:p>
            <a:pPr algn="l">
              <a:spcBef>
                <a:spcPct val="50000"/>
              </a:spcBef>
            </a:pPr>
            <a:r>
              <a:rPr lang="en-US" sz="800" smtClean="0">
                <a:solidFill>
                  <a:srgbClr val="000000"/>
                </a:solidFill>
                <a:latin typeface="Verdana" pitchFamily="34" charset="0"/>
                <a:ea typeface=""/>
                <a:cs typeface=""/>
              </a:rPr>
              <a:t>Reference: </a:t>
            </a:r>
          </a:p>
          <a:p>
            <a:pPr algn="l">
              <a:spcBef>
                <a:spcPct val="50000"/>
              </a:spcBef>
            </a:pPr>
            <a:r>
              <a:rPr lang="en-US" sz="800" smtClean="0">
                <a:solidFill>
                  <a:srgbClr val="000000"/>
                </a:solidFill>
                <a:latin typeface="Verdana" pitchFamily="34" charset="0"/>
                <a:ea typeface=""/>
                <a:cs typeface=""/>
              </a:rPr>
              <a:t>Status: N/A</a:t>
            </a:r>
          </a:p>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45245677"/>
      </p:ext>
    </p:extLst>
  </p:cSld>
  <p:clrMapOvr>
    <a:masterClrMapping/>
  </p:clrMapOvr>
  <p:timing>
    <p:tnLst>
      <p:par>
        <p:cTn id="1" dur="indefinite" restart="never" nodeType="tmRoot"/>
      </p:par>
    </p:tn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5918897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3000" y="4406899"/>
            <a:ext cx="8438138"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63000" y="2906713"/>
            <a:ext cx="84381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5569595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67279" y="1673225"/>
            <a:ext cx="4213491"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5045867" y="1673225"/>
            <a:ext cx="4212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331226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44" y="89225"/>
            <a:ext cx="650455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53843" y="1349891"/>
            <a:ext cx="89154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9199235" y="6322871"/>
            <a:ext cx="552919" cy="365125"/>
          </a:xfrm>
          <a:prstGeom prst="rect">
            <a:avLst/>
          </a:prstGeom>
        </p:spPr>
        <p:txBody>
          <a:bodyPr/>
          <a:lstStyle>
            <a:lvl1pPr>
              <a:defRPr sz="1200">
                <a:solidFill>
                  <a:srgbClr val="FFFFFF"/>
                </a:solidFill>
              </a:defRPr>
            </a:lvl1pPr>
          </a:lstStyle>
          <a:p>
            <a:fld id="{82D36AB3-2316-484A-8EF9-67EFC1B9B32B}" type="slidenum">
              <a:rPr lang="en-US" smtClean="0"/>
              <a:pP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Tree>
    <p:extLst>
      <p:ext uri="{BB962C8B-B14F-4D97-AF65-F5344CB8AC3E}">
        <p14:creationId xmlns:p14="http://schemas.microsoft.com/office/powerpoint/2010/main" val="308638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8600" y="381600"/>
            <a:ext cx="6614400" cy="428400"/>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70717" y="1666800"/>
            <a:ext cx="42198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5032111" y="1666875"/>
            <a:ext cx="4221117"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5032112" y="2174875"/>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70800" y="2174400"/>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5163820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55282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5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8600" y="409890"/>
            <a:ext cx="66144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872971" y="1666875"/>
            <a:ext cx="5382948"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70719" y="1666800"/>
            <a:ext cx="3083587"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172813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5500" y="5069087"/>
            <a:ext cx="64272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35269" y="1666874"/>
            <a:ext cx="6426862"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735500" y="5372100"/>
            <a:ext cx="64272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34982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967384" y="1151932"/>
            <a:ext cx="7971235" cy="2321719"/>
          </a:xfrm>
          <a:prstGeom prst="rect">
            <a:avLst/>
          </a:prstGeom>
        </p:spPr>
        <p:txBody>
          <a:bodyPr anchor="b"/>
          <a:lstStyle/>
          <a:p>
            <a:pPr lvl="0">
              <a:defRPr sz="1800">
                <a:solidFill>
                  <a:srgbClr val="000000"/>
                </a:solidFill>
              </a:defRPr>
            </a:pPr>
            <a:r>
              <a:rPr sz="5625">
                <a:solidFill>
                  <a:srgbClr val="FFFFFF"/>
                </a:solidFill>
              </a:rPr>
              <a:t>Title Text</a:t>
            </a:r>
          </a:p>
        </p:txBody>
      </p:sp>
      <p:sp>
        <p:nvSpPr>
          <p:cNvPr id="6" name="Shape 6"/>
          <p:cNvSpPr>
            <a:spLocks noGrp="1"/>
          </p:cNvSpPr>
          <p:nvPr>
            <p:ph type="body" idx="1"/>
          </p:nvPr>
        </p:nvSpPr>
        <p:spPr>
          <a:xfrm>
            <a:off x="967384" y="3536156"/>
            <a:ext cx="7971235"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21465220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967384" y="2268143"/>
            <a:ext cx="7971235" cy="2321719"/>
          </a:xfrm>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113565177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725538" y="446484"/>
            <a:ext cx="4063008" cy="2803922"/>
          </a:xfrm>
          <a:prstGeom prst="rect">
            <a:avLst/>
          </a:prstGeom>
        </p:spPr>
        <p:txBody>
          <a:bodyPr anchor="b"/>
          <a:lstStyle>
            <a:lvl1pPr>
              <a:defRPr sz="4219"/>
            </a:lvl1pPr>
          </a:lstStyle>
          <a:p>
            <a:pPr lvl="0">
              <a:defRPr sz="1800">
                <a:solidFill>
                  <a:srgbClr val="000000"/>
                </a:solidFill>
              </a:defRPr>
            </a:pPr>
            <a:r>
              <a:rPr sz="4219">
                <a:solidFill>
                  <a:srgbClr val="FFFFFF"/>
                </a:solidFill>
              </a:rPr>
              <a:t>Title Text</a:t>
            </a:r>
          </a:p>
        </p:txBody>
      </p:sp>
      <p:sp>
        <p:nvSpPr>
          <p:cNvPr id="14" name="Shape 14"/>
          <p:cNvSpPr>
            <a:spLocks noGrp="1"/>
          </p:cNvSpPr>
          <p:nvPr>
            <p:ph type="body" idx="1"/>
          </p:nvPr>
        </p:nvSpPr>
        <p:spPr>
          <a:xfrm>
            <a:off x="725538" y="3348635"/>
            <a:ext cx="4063008"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12500404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126325472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156812432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219238"/>
            <a:ext cx="69342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275440" y="2501912"/>
            <a:ext cx="7431697"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
        <p:nvSpPr>
          <p:cNvPr id="14"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1330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22" name="Shape 22"/>
          <p:cNvSpPr>
            <a:spLocks noGrp="1"/>
          </p:cNvSpPr>
          <p:nvPr>
            <p:ph type="body" idx="1"/>
          </p:nvPr>
        </p:nvSpPr>
        <p:spPr>
          <a:xfrm>
            <a:off x="725538" y="1821658"/>
            <a:ext cx="4063008"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pPr lvl="0">
              <a:defRPr sz="1800">
                <a:solidFill>
                  <a:srgbClr val="000000"/>
                </a:solidFill>
              </a:defRPr>
            </a:pPr>
            <a:r>
              <a:rPr sz="1969">
                <a:solidFill>
                  <a:srgbClr val="FFFFFF"/>
                </a:solidFill>
              </a:rPr>
              <a:t>Body Level One</a:t>
            </a:r>
          </a:p>
          <a:p>
            <a:pPr lvl="1">
              <a:defRPr sz="1800">
                <a:solidFill>
                  <a:srgbClr val="000000"/>
                </a:solidFill>
              </a:defRPr>
            </a:pPr>
            <a:r>
              <a:rPr sz="1969">
                <a:solidFill>
                  <a:srgbClr val="FFFFFF"/>
                </a:solidFill>
              </a:rPr>
              <a:t>Body Level Two</a:t>
            </a:r>
          </a:p>
          <a:p>
            <a:pPr lvl="2">
              <a:defRPr sz="1800">
                <a:solidFill>
                  <a:srgbClr val="000000"/>
                </a:solidFill>
              </a:defRPr>
            </a:pPr>
            <a:r>
              <a:rPr sz="1969">
                <a:solidFill>
                  <a:srgbClr val="FFFFFF"/>
                </a:solidFill>
              </a:rPr>
              <a:t>Body Level Three</a:t>
            </a:r>
          </a:p>
          <a:p>
            <a:pPr lvl="3">
              <a:defRPr sz="1800">
                <a:solidFill>
                  <a:srgbClr val="000000"/>
                </a:solidFill>
              </a:defRPr>
            </a:pPr>
            <a:r>
              <a:rPr sz="1969">
                <a:solidFill>
                  <a:srgbClr val="FFFFFF"/>
                </a:solidFill>
              </a:rPr>
              <a:t>Body Level Four</a:t>
            </a:r>
          </a:p>
          <a:p>
            <a:pPr lvl="4">
              <a:defRPr sz="1800">
                <a:solidFill>
                  <a:srgbClr val="000000"/>
                </a:solidFill>
              </a:defRPr>
            </a:pPr>
            <a:r>
              <a:rPr sz="1969">
                <a:solidFill>
                  <a:srgbClr val="FFFFFF"/>
                </a:solidFill>
              </a:rPr>
              <a:t>Body Level Five</a:t>
            </a:r>
          </a:p>
        </p:txBody>
      </p:sp>
    </p:spTree>
    <p:extLst>
      <p:ext uri="{BB962C8B-B14F-4D97-AF65-F5344CB8AC3E}">
        <p14:creationId xmlns:p14="http://schemas.microsoft.com/office/powerpoint/2010/main" val="210650963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725538" y="892971"/>
            <a:ext cx="8454926" cy="5072063"/>
          </a:xfrm>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132353626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46328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21831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59639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5773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3"/>
            <a:ext cx="2311400" cy="365125"/>
          </a:xfrm>
          <a:prstGeom prst="rect">
            <a:avLst/>
          </a:prstGeom>
        </p:spPr>
        <p:txBody>
          <a:bodyPr/>
          <a:lstStyle/>
          <a:p>
            <a:pPr algn="l" fontAlgn="auto">
              <a:spcBef>
                <a:spcPts val="0"/>
              </a:spcBef>
              <a:spcAft>
                <a:spcPts val="0"/>
              </a:spcAft>
            </a:pPr>
            <a:fld id="{0936CDC5-43A0-4CCD-A45F-B89CB84D4DEF}" type="datetime1">
              <a:rPr lang="en-US" sz="1800" smtClean="0">
                <a:solidFill>
                  <a:srgbClr val="FFFFFF"/>
                </a:solidFill>
                <a:latin typeface="Helvetica Light"/>
                <a:ea typeface="Helvetica Light"/>
                <a:cs typeface="Helvetica Light"/>
              </a:rPr>
              <a:pPr algn="l" fontAlgn="auto">
                <a:spcBef>
                  <a:spcPts val="0"/>
                </a:spcBef>
                <a:spcAft>
                  <a:spcPts val="0"/>
                </a:spcAft>
              </a:pPr>
              <a:t>2/24/16</a:t>
            </a:fld>
            <a:endParaRPr lang="en-US" sz="1800">
              <a:solidFill>
                <a:srgbClr val="FFFFFF"/>
              </a:solidFill>
              <a:latin typeface="Helvetica Light"/>
              <a:ea typeface="Helvetica Light"/>
              <a:cs typeface="Helvetica Light"/>
            </a:endParaRPr>
          </a:p>
        </p:txBody>
      </p:sp>
      <p:sp>
        <p:nvSpPr>
          <p:cNvPr id="5" name="Footer Placeholder 4"/>
          <p:cNvSpPr>
            <a:spLocks noGrp="1"/>
          </p:cNvSpPr>
          <p:nvPr>
            <p:ph type="ftr" sz="quarter" idx="11"/>
          </p:nvPr>
        </p:nvSpPr>
        <p:spPr>
          <a:xfrm>
            <a:off x="3384550" y="6356353"/>
            <a:ext cx="3136900" cy="365125"/>
          </a:xfrm>
          <a:prstGeom prst="rect">
            <a:avLst/>
          </a:prstGeom>
        </p:spPr>
        <p:txBody>
          <a:bodyPr/>
          <a:lstStyle/>
          <a:p>
            <a:pPr algn="l" fontAlgn="auto">
              <a:spcBef>
                <a:spcPts val="0"/>
              </a:spcBef>
              <a:spcAft>
                <a:spcPts val="0"/>
              </a:spcAft>
            </a:pPr>
            <a:endParaRPr lang="en-US" sz="1800">
              <a:solidFill>
                <a:srgbClr val="FFFFFF"/>
              </a:solidFill>
              <a:latin typeface="Helvetica Light"/>
              <a:ea typeface="Helvetica Light"/>
              <a:cs typeface="Helvetica Light"/>
            </a:endParaRPr>
          </a:p>
        </p:txBody>
      </p:sp>
      <p:sp>
        <p:nvSpPr>
          <p:cNvPr id="6" name="Slide Number Placeholder 5"/>
          <p:cNvSpPr>
            <a:spLocks noGrp="1"/>
          </p:cNvSpPr>
          <p:nvPr>
            <p:ph type="sldNum" sz="quarter" idx="12"/>
          </p:nvPr>
        </p:nvSpPr>
        <p:spPr>
          <a:xfrm>
            <a:off x="7099300" y="6356353"/>
            <a:ext cx="2311400" cy="365125"/>
          </a:xfrm>
          <a:prstGeom prst="rect">
            <a:avLst/>
          </a:prstGeom>
        </p:spPr>
        <p:txBody>
          <a:bodyPr/>
          <a:lstStyle/>
          <a:p>
            <a:pPr algn="l" fontAlgn="auto">
              <a:spcBef>
                <a:spcPts val="0"/>
              </a:spcBef>
              <a:spcAft>
                <a:spcPts val="0"/>
              </a:spcAft>
            </a:pPr>
            <a:fld id="{A3CCE4BE-5567-4423-B3EE-861DD3595C9F}" type="slidenum">
              <a:rPr lang="en-US" sz="1800" smtClean="0">
                <a:solidFill>
                  <a:srgbClr val="FFFFFF"/>
                </a:solidFill>
                <a:latin typeface="Helvetica Light"/>
                <a:ea typeface="Helvetica Light"/>
                <a:cs typeface="Helvetica Light"/>
              </a:rPr>
              <a:pPr algn="l" fontAlgn="auto">
                <a:spcBef>
                  <a:spcPts val="0"/>
                </a:spcBef>
                <a:spcAft>
                  <a:spcPts val="0"/>
                </a:spcAft>
              </a:pPr>
              <a:t>‹#›</a:t>
            </a:fld>
            <a:endParaRPr lang="en-US" sz="1800">
              <a:solidFill>
                <a:srgbClr val="FFFFFF"/>
              </a:solidFill>
              <a:latin typeface="Helvetica Light"/>
              <a:ea typeface="Helvetica Light"/>
              <a:cs typeface="Helvetica Light"/>
            </a:endParaRPr>
          </a:p>
        </p:txBody>
      </p:sp>
    </p:spTree>
    <p:extLst>
      <p:ext uri="{BB962C8B-B14F-4D97-AF65-F5344CB8AC3E}">
        <p14:creationId xmlns:p14="http://schemas.microsoft.com/office/powerpoint/2010/main" val="892401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subTitle" idx="1"/>
          </p:nvPr>
        </p:nvSpPr>
        <p:spPr>
          <a:xfrm>
            <a:off x="742950" y="3786739"/>
            <a:ext cx="8420100" cy="1046399"/>
          </a:xfrm>
          <a:prstGeom prst="rect">
            <a:avLst/>
          </a:prstGeom>
        </p:spPr>
        <p:txBody>
          <a:bodyPr lIns="91425" tIns="91425" rIns="91425" bIns="91425" anchor="t" anchorCtr="0"/>
          <a:lstStyle>
            <a:lvl1pPr lvl="0" algn="ctr">
              <a:spcBef>
                <a:spcPts val="0"/>
              </a:spcBef>
              <a:buClr>
                <a:schemeClr val="lt2"/>
              </a:buClr>
              <a:buNone/>
              <a:defRPr>
                <a:solidFill>
                  <a:schemeClr val="lt2"/>
                </a:solidFill>
              </a:defRPr>
            </a:lvl1pPr>
            <a:lvl2pPr lvl="1" algn="ctr">
              <a:spcBef>
                <a:spcPts val="0"/>
              </a:spcBef>
              <a:buClr>
                <a:schemeClr val="lt2"/>
              </a:buClr>
              <a:buSzPct val="100000"/>
              <a:buNone/>
              <a:defRPr sz="3000">
                <a:solidFill>
                  <a:schemeClr val="lt2"/>
                </a:solidFill>
              </a:defRPr>
            </a:lvl2pPr>
            <a:lvl3pPr lvl="2" algn="ctr">
              <a:spcBef>
                <a:spcPts val="0"/>
              </a:spcBef>
              <a:buClr>
                <a:schemeClr val="lt2"/>
              </a:buClr>
              <a:buSzPct val="100000"/>
              <a:buNone/>
              <a:defRPr sz="3000">
                <a:solidFill>
                  <a:schemeClr val="lt2"/>
                </a:solidFill>
              </a:defRPr>
            </a:lvl3pPr>
            <a:lvl4pPr lvl="3" algn="ctr">
              <a:spcBef>
                <a:spcPts val="0"/>
              </a:spcBef>
              <a:buClr>
                <a:schemeClr val="lt2"/>
              </a:buClr>
              <a:buSzPct val="100000"/>
              <a:buNone/>
              <a:defRPr sz="3000">
                <a:solidFill>
                  <a:schemeClr val="lt2"/>
                </a:solidFill>
              </a:defRPr>
            </a:lvl4pPr>
            <a:lvl5pPr lvl="4" algn="ctr">
              <a:spcBef>
                <a:spcPts val="0"/>
              </a:spcBef>
              <a:buClr>
                <a:schemeClr val="lt2"/>
              </a:buClr>
              <a:buSzPct val="100000"/>
              <a:buNone/>
              <a:defRPr sz="3000">
                <a:solidFill>
                  <a:schemeClr val="lt2"/>
                </a:solidFill>
              </a:defRPr>
            </a:lvl5pPr>
            <a:lvl6pPr lvl="5" algn="ctr">
              <a:spcBef>
                <a:spcPts val="0"/>
              </a:spcBef>
              <a:buClr>
                <a:schemeClr val="lt2"/>
              </a:buClr>
              <a:buSzPct val="100000"/>
              <a:buNone/>
              <a:defRPr sz="3000">
                <a:solidFill>
                  <a:schemeClr val="lt2"/>
                </a:solidFill>
              </a:defRPr>
            </a:lvl6pPr>
            <a:lvl7pPr lvl="6" algn="ctr">
              <a:spcBef>
                <a:spcPts val="0"/>
              </a:spcBef>
              <a:buClr>
                <a:schemeClr val="lt2"/>
              </a:buClr>
              <a:buSzPct val="100000"/>
              <a:buNone/>
              <a:defRPr sz="3000">
                <a:solidFill>
                  <a:schemeClr val="lt2"/>
                </a:solidFill>
              </a:defRPr>
            </a:lvl7pPr>
            <a:lvl8pPr lvl="7" algn="ctr">
              <a:spcBef>
                <a:spcPts val="0"/>
              </a:spcBef>
              <a:buClr>
                <a:schemeClr val="lt2"/>
              </a:buClr>
              <a:buSzPct val="100000"/>
              <a:buNone/>
              <a:defRPr sz="3000">
                <a:solidFill>
                  <a:schemeClr val="lt2"/>
                </a:solidFill>
              </a:defRPr>
            </a:lvl8pPr>
            <a:lvl9pPr lvl="8" algn="ctr">
              <a:spcBef>
                <a:spcPts val="0"/>
              </a:spcBef>
              <a:buClr>
                <a:schemeClr val="lt2"/>
              </a:buClr>
              <a:buSzPct val="100000"/>
              <a:buNone/>
              <a:defRPr sz="3000">
                <a:solidFill>
                  <a:schemeClr val="lt2"/>
                </a:solidFill>
              </a:defRPr>
            </a:lvl9pPr>
          </a:lstStyle>
          <a:p>
            <a:endParaRPr/>
          </a:p>
        </p:txBody>
      </p:sp>
      <p:sp>
        <p:nvSpPr>
          <p:cNvPr id="11" name="Shape 11"/>
          <p:cNvSpPr txBox="1">
            <a:spLocks noGrp="1"/>
          </p:cNvSpPr>
          <p:nvPr>
            <p:ph type="ctrTitle"/>
          </p:nvPr>
        </p:nvSpPr>
        <p:spPr>
          <a:xfrm>
            <a:off x="742950" y="2111124"/>
            <a:ext cx="8420100" cy="1546399"/>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2" name="Shape 12"/>
          <p:cNvSpPr txBox="1">
            <a:spLocks noGrp="1"/>
          </p:cNvSpPr>
          <p:nvPr>
            <p:ph type="sldNum" idx="12"/>
          </p:nvPr>
        </p:nvSpPr>
        <p:spPr>
          <a:xfrm>
            <a:off x="9269859" y="6333133"/>
            <a:ext cx="594424" cy="524800"/>
          </a:xfrm>
          <a:prstGeom prst="rect">
            <a:avLst/>
          </a:prstGeom>
        </p:spPr>
        <p:txBody>
          <a:bodyPr lIns="91425" tIns="91425" rIns="91425" bIns="91425" anchor="ctr" anchorCtr="0">
            <a:noAutofit/>
          </a:bodyPr>
          <a:lstStyle/>
          <a:p>
            <a:pPr algn="l" fontAlgn="auto">
              <a:spcBef>
                <a:spcPts val="0"/>
              </a:spcBef>
              <a:spcAft>
                <a:spcPts val="0"/>
              </a:spcAft>
            </a:pPr>
            <a:fld id="{00000000-1234-1234-1234-123412341234}" type="slidenum">
              <a:rPr lang="en" sz="1800" smtClean="0">
                <a:solidFill>
                  <a:srgbClr val="FFFFFF"/>
                </a:solidFill>
                <a:latin typeface="Helvetica Light"/>
                <a:ea typeface="Helvetica Light"/>
                <a:cs typeface="Helvetica Light"/>
              </a:rPr>
              <a:pPr algn="l" fontAlgn="auto">
                <a:spcBef>
                  <a:spcPts val="0"/>
                </a:spcBef>
                <a:spcAft>
                  <a:spcPts val="0"/>
                </a:spcAft>
              </a:pPr>
              <a:t>‹#›</a:t>
            </a:fld>
            <a:endParaRPr lang="en" sz="1800">
              <a:solidFill>
                <a:srgbClr val="FFFFFF"/>
              </a:solidFill>
              <a:latin typeface="Helvetica Light"/>
              <a:ea typeface="Helvetica Light"/>
              <a:cs typeface="Helvetica Light"/>
            </a:endParaRPr>
          </a:p>
        </p:txBody>
      </p:sp>
    </p:spTree>
    <p:extLst>
      <p:ext uri="{BB962C8B-B14F-4D97-AF65-F5344CB8AC3E}">
        <p14:creationId xmlns:p14="http://schemas.microsoft.com/office/powerpoint/2010/main" val="143174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65558" y="3886200"/>
            <a:ext cx="8611200" cy="419100"/>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636322" y="2574925"/>
            <a:ext cx="8609277" cy="579438"/>
          </a:xfr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hidden="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84477" y="5864215"/>
            <a:ext cx="54345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a:spcBef>
                <a:spcPct val="50000"/>
              </a:spcBef>
            </a:pPr>
            <a:r>
              <a:rPr lang="en-US" sz="800" smtClean="0">
                <a:solidFill>
                  <a:srgbClr val="000000"/>
                </a:solidFill>
                <a:latin typeface="Verdana" pitchFamily="34" charset="0"/>
                <a:ea typeface=""/>
                <a:cs typeface=""/>
              </a:rPr>
              <a:t>Issue/Revision: .</a:t>
            </a:r>
          </a:p>
          <a:p>
            <a:pPr algn="l">
              <a:spcBef>
                <a:spcPct val="50000"/>
              </a:spcBef>
            </a:pPr>
            <a:r>
              <a:rPr lang="en-US" sz="800" smtClean="0">
                <a:solidFill>
                  <a:srgbClr val="000000"/>
                </a:solidFill>
                <a:latin typeface="Verdana" pitchFamily="34" charset="0"/>
                <a:ea typeface=""/>
                <a:cs typeface=""/>
              </a:rPr>
              <a:t>Reference: </a:t>
            </a:r>
          </a:p>
          <a:p>
            <a:pPr algn="l">
              <a:spcBef>
                <a:spcPct val="50000"/>
              </a:spcBef>
            </a:pPr>
            <a:r>
              <a:rPr lang="en-US" sz="800" smtClean="0">
                <a:solidFill>
                  <a:srgbClr val="000000"/>
                </a:solidFill>
                <a:latin typeface="Verdana" pitchFamily="34" charset="0"/>
                <a:ea typeface=""/>
                <a:cs typeface=""/>
              </a:rPr>
              <a:t>Status: N/A</a:t>
            </a:r>
          </a:p>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1222448332"/>
      </p:ext>
    </p:extLst>
  </p:cSld>
  <p:clrMapOvr>
    <a:masterClrMapping/>
  </p:clrMapOvr>
  <p:timing>
    <p:tnLst>
      <p:par>
        <p:cTn id="1" dur="indefinite" restart="never" nodeType="tmRoot"/>
      </p:par>
    </p:tnLst>
  </p:timing>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5259652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44" y="89225"/>
            <a:ext cx="650455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53843" y="1349891"/>
            <a:ext cx="89154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9199235" y="6322871"/>
            <a:ext cx="552919"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Tree>
    <p:extLst>
      <p:ext uri="{BB962C8B-B14F-4D97-AF65-F5344CB8AC3E}">
        <p14:creationId xmlns:p14="http://schemas.microsoft.com/office/powerpoint/2010/main" val="1894106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3000" y="4406899"/>
            <a:ext cx="8438138"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63000" y="2906713"/>
            <a:ext cx="84381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59214552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67279" y="1673225"/>
            <a:ext cx="4213491"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5045867" y="1673225"/>
            <a:ext cx="4212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08713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8600" y="381600"/>
            <a:ext cx="6614400" cy="428400"/>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70717" y="1666800"/>
            <a:ext cx="42198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5032111" y="1666875"/>
            <a:ext cx="4221117"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5032112" y="2174875"/>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70800" y="2174400"/>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6950706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35048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88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8600" y="409890"/>
            <a:ext cx="66144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872971" y="1666875"/>
            <a:ext cx="5382948"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70719" y="1666800"/>
            <a:ext cx="3083587"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21098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5500" y="5069087"/>
            <a:ext cx="64272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35269" y="1666874"/>
            <a:ext cx="6426862"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735500" y="5372100"/>
            <a:ext cx="64272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2367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7" indent="0" algn="ctr">
              <a:buNone/>
              <a:defRPr/>
            </a:lvl2pPr>
            <a:lvl3pPr marL="914215" indent="0" algn="ctr">
              <a:buNone/>
              <a:defRPr/>
            </a:lvl3pPr>
            <a:lvl4pPr marL="1371321" indent="0" algn="ctr">
              <a:buNone/>
              <a:defRPr/>
            </a:lvl4pPr>
            <a:lvl5pPr marL="1828428" indent="0" algn="ctr">
              <a:buNone/>
              <a:defRPr/>
            </a:lvl5pPr>
            <a:lvl6pPr marL="2285532" indent="0" algn="ctr">
              <a:buNone/>
              <a:defRPr/>
            </a:lvl6pPr>
            <a:lvl7pPr marL="2742646" indent="0" algn="ctr">
              <a:buNone/>
              <a:defRPr/>
            </a:lvl7pPr>
            <a:lvl8pPr marL="3199749" indent="0" algn="ctr">
              <a:buNone/>
              <a:defRPr/>
            </a:lvl8pPr>
            <a:lvl9pPr marL="365685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6238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516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2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7"/>
            <a:ext cx="7772400" cy="1500187"/>
          </a:xfrm>
        </p:spPr>
        <p:txBody>
          <a:bodyPr/>
          <a:lstStyle>
            <a:lvl1pPr marL="0" indent="0">
              <a:buNone/>
              <a:defRPr sz="2000"/>
            </a:lvl1pPr>
            <a:lvl2pPr marL="457107" indent="0">
              <a:buNone/>
              <a:defRPr sz="1800"/>
            </a:lvl2pPr>
            <a:lvl3pPr marL="914215" indent="0">
              <a:buNone/>
              <a:defRPr sz="1600"/>
            </a:lvl3pPr>
            <a:lvl4pPr marL="1371321" indent="0">
              <a:buNone/>
              <a:defRPr sz="1400"/>
            </a:lvl4pPr>
            <a:lvl5pPr marL="1828428" indent="0">
              <a:buNone/>
              <a:defRPr sz="1400"/>
            </a:lvl5pPr>
            <a:lvl6pPr marL="2285532" indent="0">
              <a:buNone/>
              <a:defRPr sz="1400"/>
            </a:lvl6pPr>
            <a:lvl7pPr marL="2742646" indent="0">
              <a:buNone/>
              <a:defRPr sz="1400"/>
            </a:lvl7pPr>
            <a:lvl8pPr marL="3199749" indent="0">
              <a:buNone/>
              <a:defRPr sz="1400"/>
            </a:lvl8pPr>
            <a:lvl9pPr marL="3656856" indent="0">
              <a:buNone/>
              <a:defRPr sz="1400"/>
            </a:lvl9pPr>
          </a:lstStyle>
          <a:p>
            <a:pPr lvl="0"/>
            <a:r>
              <a:rPr lang="en-US" smtClean="0"/>
              <a:t>Click to edit Master text styles</a:t>
            </a:r>
          </a:p>
        </p:txBody>
      </p:sp>
    </p:spTree>
    <p:extLst>
      <p:ext uri="{BB962C8B-B14F-4D97-AF65-F5344CB8AC3E}">
        <p14:creationId xmlns:p14="http://schemas.microsoft.com/office/powerpoint/2010/main" val="55244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4050" y="4924452"/>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0" y="4924452"/>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079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3" y="363557"/>
            <a:ext cx="8051800" cy="538161"/>
          </a:xfrm>
        </p:spPr>
        <p:txBody>
          <a:bodyPr/>
          <a:lstStyle>
            <a:lvl1pPr>
              <a:defRPr sz="2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3" y="1535116"/>
            <a:ext cx="4040188" cy="639762"/>
          </a:xfrm>
        </p:spPr>
        <p:txBody>
          <a:bodyPr/>
          <a:lstStyle>
            <a:lvl1pPr marL="0" indent="0">
              <a:buNone/>
              <a:defRPr sz="2400" b="1"/>
            </a:lvl1pPr>
            <a:lvl2pPr marL="457107" indent="0">
              <a:buNone/>
              <a:defRPr sz="2000" b="1"/>
            </a:lvl2pPr>
            <a:lvl3pPr marL="914215" indent="0">
              <a:buNone/>
              <a:defRPr sz="1800" b="1"/>
            </a:lvl3pPr>
            <a:lvl4pPr marL="1371321" indent="0">
              <a:buNone/>
              <a:defRPr sz="1600" b="1"/>
            </a:lvl4pPr>
            <a:lvl5pPr marL="1828428" indent="0">
              <a:buNone/>
              <a:defRPr sz="1600" b="1"/>
            </a:lvl5pPr>
            <a:lvl6pPr marL="2285532" indent="0">
              <a:buNone/>
              <a:defRPr sz="1600" b="1"/>
            </a:lvl6pPr>
            <a:lvl7pPr marL="2742646" indent="0">
              <a:buNone/>
              <a:defRPr sz="1600" b="1"/>
            </a:lvl7pPr>
            <a:lvl8pPr marL="3199749" indent="0">
              <a:buNone/>
              <a:defRPr sz="1600" b="1"/>
            </a:lvl8pPr>
            <a:lvl9pPr marL="36568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6"/>
            <a:ext cx="4041775" cy="639762"/>
          </a:xfrm>
        </p:spPr>
        <p:txBody>
          <a:bodyPr/>
          <a:lstStyle>
            <a:lvl1pPr marL="0" indent="0">
              <a:buNone/>
              <a:defRPr sz="2400" b="1"/>
            </a:lvl1pPr>
            <a:lvl2pPr marL="457107" indent="0">
              <a:buNone/>
              <a:defRPr sz="2000" b="1"/>
            </a:lvl2pPr>
            <a:lvl3pPr marL="914215" indent="0">
              <a:buNone/>
              <a:defRPr sz="1800" b="1"/>
            </a:lvl3pPr>
            <a:lvl4pPr marL="1371321" indent="0">
              <a:buNone/>
              <a:defRPr sz="1600" b="1"/>
            </a:lvl4pPr>
            <a:lvl5pPr marL="1828428" indent="0">
              <a:buNone/>
              <a:defRPr sz="1600" b="1"/>
            </a:lvl5pPr>
            <a:lvl6pPr marL="2285532" indent="0">
              <a:buNone/>
              <a:defRPr sz="1600" b="1"/>
            </a:lvl6pPr>
            <a:lvl7pPr marL="2742646" indent="0">
              <a:buNone/>
              <a:defRPr sz="1600" b="1"/>
            </a:lvl7pPr>
            <a:lvl8pPr marL="3199749" indent="0">
              <a:buNone/>
              <a:defRPr sz="1600" b="1"/>
            </a:lvl8pPr>
            <a:lvl9pPr marL="36568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450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3.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5.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5.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5.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5">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pic>
        <p:nvPicPr>
          <p:cNvPr id="12" name="Picture 11" descr="ceos_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5778" y="6267408"/>
            <a:ext cx="1368524" cy="500248"/>
          </a:xfrm>
          <a:prstGeom prst="rect">
            <a:avLst/>
          </a:prstGeom>
        </p:spPr>
      </p:pic>
      <p:sp>
        <p:nvSpPr>
          <p:cNvPr id="13" name="Footer Placeholder 4"/>
          <p:cNvSpPr>
            <a:spLocks noGrp="1"/>
          </p:cNvSpPr>
          <p:nvPr>
            <p:ph type="ftr" sz="quarter" idx="3"/>
          </p:nvPr>
        </p:nvSpPr>
        <p:spPr>
          <a:xfrm>
            <a:off x="4248235" y="6226899"/>
            <a:ext cx="1415924" cy="569336"/>
          </a:xfrm>
          <a:prstGeom prst="rect">
            <a:avLst/>
          </a:prstGeom>
        </p:spPr>
        <p:txBody>
          <a:bodyPr/>
          <a:lstStyle>
            <a:lvl1pPr algn="ctr">
              <a:defRPr sz="1050">
                <a:solidFill>
                  <a:srgbClr val="FFFFFF"/>
                </a:solidFill>
              </a:defRPr>
            </a:lvl1pPr>
          </a:lstStyle>
          <a:p>
            <a:pPr defTabSz="457200" fontAlgn="auto">
              <a:spcBef>
                <a:spcPts val="0"/>
              </a:spcBef>
              <a:spcAft>
                <a:spcPts val="0"/>
              </a:spcAft>
              <a:defRPr/>
            </a:pPr>
            <a:r>
              <a:rPr lang="en-US" b="1" smtClean="0">
                <a:latin typeface="Calibri"/>
                <a:ea typeface=""/>
                <a:cs typeface=""/>
              </a:rPr>
              <a:t>SDCG-7</a:t>
            </a:r>
          </a:p>
          <a:p>
            <a:pPr defTabSz="457200" fontAlgn="auto">
              <a:spcBef>
                <a:spcPts val="0"/>
              </a:spcBef>
              <a:spcAft>
                <a:spcPts val="0"/>
              </a:spcAft>
              <a:defRPr/>
            </a:pPr>
            <a:r>
              <a:rPr lang="en-US" b="1" smtClean="0">
                <a:latin typeface="Calibri"/>
                <a:ea typeface=""/>
                <a:cs typeface=""/>
              </a:rPr>
              <a:t>Sydney</a:t>
            </a:r>
            <a:r>
              <a:rPr lang="en-US" sz="1000" b="1" smtClean="0">
                <a:latin typeface="Calibri"/>
                <a:ea typeface=""/>
                <a:cs typeface=""/>
              </a:rPr>
              <a:t>, Australia</a:t>
            </a:r>
          </a:p>
          <a:p>
            <a:pPr defTabSz="457200" fontAlgn="auto">
              <a:spcBef>
                <a:spcPts val="0"/>
              </a:spcBef>
              <a:spcAft>
                <a:spcPts val="0"/>
              </a:spcAft>
              <a:defRPr/>
            </a:pPr>
            <a:r>
              <a:rPr lang="en-US" sz="1000" b="1" smtClean="0">
                <a:latin typeface="Calibri"/>
                <a:ea typeface=""/>
                <a:cs typeface=""/>
              </a:rPr>
              <a:t>March 5</a:t>
            </a:r>
            <a:r>
              <a:rPr lang="en-US" sz="1000" b="1" baseline="30000" smtClean="0">
                <a:latin typeface="Calibri"/>
                <a:ea typeface=""/>
                <a:cs typeface=""/>
              </a:rPr>
              <a:t>th</a:t>
            </a:r>
            <a:r>
              <a:rPr lang="en-US" sz="1000" b="1" smtClean="0">
                <a:latin typeface="Calibri"/>
                <a:ea typeface=""/>
                <a:cs typeface=""/>
              </a:rPr>
              <a:t> – 6</a:t>
            </a:r>
            <a:r>
              <a:rPr lang="en-US" sz="1000" b="1" baseline="30000" smtClean="0">
                <a:latin typeface="Calibri"/>
                <a:ea typeface=""/>
                <a:cs typeface=""/>
              </a:rPr>
              <a:t>th</a:t>
            </a:r>
            <a:r>
              <a:rPr lang="en-US" sz="1000" b="1" smtClean="0">
                <a:latin typeface="Calibri"/>
                <a:ea typeface=""/>
                <a:cs typeface=""/>
              </a:rPr>
              <a:t> 2015</a:t>
            </a:r>
            <a:endParaRPr lang="en-US" sz="1000" smtClean="0">
              <a:latin typeface="Calibri"/>
              <a:ea typeface=""/>
              <a:cs typeface=""/>
            </a:endParaRPr>
          </a:p>
          <a:p>
            <a:pPr defTabSz="457200" fontAlgn="auto">
              <a:spcBef>
                <a:spcPts val="0"/>
              </a:spcBef>
              <a:spcAft>
                <a:spcPts val="0"/>
              </a:spcAft>
            </a:pPr>
            <a:endParaRPr lang="en-US" dirty="0">
              <a:latin typeface="Calibri"/>
              <a:ea typeface=""/>
              <a:cs typeface=""/>
            </a:endParaRPr>
          </a:p>
        </p:txBody>
      </p:sp>
      <p:sp>
        <p:nvSpPr>
          <p:cNvPr id="14" name="Slide Number Placeholder 5"/>
          <p:cNvSpPr>
            <a:spLocks noGrp="1"/>
          </p:cNvSpPr>
          <p:nvPr>
            <p:ph type="sldNum" sz="quarter" idx="4"/>
          </p:nvPr>
        </p:nvSpPr>
        <p:spPr>
          <a:xfrm>
            <a:off x="9199235" y="6322871"/>
            <a:ext cx="552919" cy="365125"/>
          </a:xfrm>
          <a:prstGeom prst="rect">
            <a:avLst/>
          </a:prstGeom>
        </p:spPr>
        <p:txBody>
          <a:bodyPr/>
          <a:lstStyle>
            <a:lvl1pPr>
              <a:defRPr sz="1200">
                <a:solidFill>
                  <a:srgbClr val="FFFFFF"/>
                </a:solidFill>
              </a:defRPr>
            </a:lvl1pPr>
          </a:lstStyle>
          <a:p>
            <a:pPr defTabSz="457200" fontAlgn="auto">
              <a:spcBef>
                <a:spcPts val="0"/>
              </a:spcBef>
              <a:spcAft>
                <a:spcPts val="0"/>
              </a:spcAft>
            </a:pPr>
            <a:fld id="{82D36AB3-2316-484A-8EF9-67EFC1B9B32B}" type="slidenum">
              <a:rPr lang="en-US" smtClean="0">
                <a:latin typeface="Calibri"/>
                <a:ea typeface=""/>
                <a:cs typeface=""/>
              </a:rPr>
              <a:pPr defTabSz="457200" fontAlgn="auto">
                <a:spcBef>
                  <a:spcPts val="0"/>
                </a:spcBef>
                <a:spcAft>
                  <a:spcPts val="0"/>
                </a:spcAft>
              </a:pPr>
              <a:t>‹#›</a:t>
            </a:fld>
            <a:endParaRPr lang="en-US" dirty="0">
              <a:latin typeface="Calibri"/>
              <a:ea typeface=""/>
              <a:cs typeface=""/>
            </a:endParaRPr>
          </a:p>
        </p:txBody>
      </p:sp>
    </p:spTree>
    <p:extLst>
      <p:ext uri="{BB962C8B-B14F-4D97-AF65-F5344CB8AC3E}">
        <p14:creationId xmlns:p14="http://schemas.microsoft.com/office/powerpoint/2010/main" val="530564289"/>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5">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pic>
        <p:nvPicPr>
          <p:cNvPr id="12" name="Picture 11" descr="ceos_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5778" y="6267408"/>
            <a:ext cx="1368524" cy="500248"/>
          </a:xfrm>
          <a:prstGeom prst="rect">
            <a:avLst/>
          </a:prstGeom>
        </p:spPr>
      </p:pic>
      <p:sp>
        <p:nvSpPr>
          <p:cNvPr id="13" name="Footer Placeholder 4"/>
          <p:cNvSpPr>
            <a:spLocks noGrp="1"/>
          </p:cNvSpPr>
          <p:nvPr>
            <p:ph type="ftr" sz="quarter" idx="3"/>
          </p:nvPr>
        </p:nvSpPr>
        <p:spPr>
          <a:xfrm>
            <a:off x="4248235" y="6226899"/>
            <a:ext cx="1415924" cy="569336"/>
          </a:xfrm>
          <a:prstGeom prst="rect">
            <a:avLst/>
          </a:prstGeom>
        </p:spPr>
        <p:txBody>
          <a:bodyPr/>
          <a:lstStyle>
            <a:lvl1pPr algn="ctr">
              <a:defRPr sz="1050">
                <a:solidFill>
                  <a:srgbClr val="FFFFFF"/>
                </a:solidFill>
              </a:defRPr>
            </a:lvl1pPr>
          </a:lstStyle>
          <a:p>
            <a:pPr defTabSz="457200" fontAlgn="auto">
              <a:spcBef>
                <a:spcPts val="0"/>
              </a:spcBef>
              <a:spcAft>
                <a:spcPts val="0"/>
              </a:spcAft>
              <a:defRPr/>
            </a:pPr>
            <a:r>
              <a:rPr lang="en-US" b="1" smtClean="0">
                <a:latin typeface="Calibri"/>
                <a:ea typeface=""/>
                <a:cs typeface=""/>
              </a:rPr>
              <a:t>SDCG-7</a:t>
            </a:r>
          </a:p>
          <a:p>
            <a:pPr defTabSz="457200" fontAlgn="auto">
              <a:spcBef>
                <a:spcPts val="0"/>
              </a:spcBef>
              <a:spcAft>
                <a:spcPts val="0"/>
              </a:spcAft>
              <a:defRPr/>
            </a:pPr>
            <a:r>
              <a:rPr lang="en-US" b="1" smtClean="0">
                <a:latin typeface="Calibri"/>
                <a:ea typeface=""/>
                <a:cs typeface=""/>
              </a:rPr>
              <a:t>Sydney</a:t>
            </a:r>
            <a:r>
              <a:rPr lang="en-US" sz="1000" b="1" smtClean="0">
                <a:latin typeface="Calibri"/>
                <a:ea typeface=""/>
                <a:cs typeface=""/>
              </a:rPr>
              <a:t>, Australia</a:t>
            </a:r>
          </a:p>
          <a:p>
            <a:pPr defTabSz="457200" fontAlgn="auto">
              <a:spcBef>
                <a:spcPts val="0"/>
              </a:spcBef>
              <a:spcAft>
                <a:spcPts val="0"/>
              </a:spcAft>
              <a:defRPr/>
            </a:pPr>
            <a:r>
              <a:rPr lang="en-US" sz="1000" b="1" smtClean="0">
                <a:latin typeface="Calibri"/>
                <a:ea typeface=""/>
                <a:cs typeface=""/>
              </a:rPr>
              <a:t>March 5</a:t>
            </a:r>
            <a:r>
              <a:rPr lang="en-US" sz="1000" b="1" baseline="30000" smtClean="0">
                <a:latin typeface="Calibri"/>
                <a:ea typeface=""/>
                <a:cs typeface=""/>
              </a:rPr>
              <a:t>th</a:t>
            </a:r>
            <a:r>
              <a:rPr lang="en-US" sz="1000" b="1" smtClean="0">
                <a:latin typeface="Calibri"/>
                <a:ea typeface=""/>
                <a:cs typeface=""/>
              </a:rPr>
              <a:t> – 6</a:t>
            </a:r>
            <a:r>
              <a:rPr lang="en-US" sz="1000" b="1" baseline="30000" smtClean="0">
                <a:latin typeface="Calibri"/>
                <a:ea typeface=""/>
                <a:cs typeface=""/>
              </a:rPr>
              <a:t>th</a:t>
            </a:r>
            <a:r>
              <a:rPr lang="en-US" sz="1000" b="1" smtClean="0">
                <a:latin typeface="Calibri"/>
                <a:ea typeface=""/>
                <a:cs typeface=""/>
              </a:rPr>
              <a:t> 2015</a:t>
            </a:r>
            <a:endParaRPr lang="en-US" sz="1000" smtClean="0">
              <a:latin typeface="Calibri"/>
              <a:ea typeface=""/>
              <a:cs typeface=""/>
            </a:endParaRPr>
          </a:p>
          <a:p>
            <a:pPr defTabSz="457200" fontAlgn="auto">
              <a:spcBef>
                <a:spcPts val="0"/>
              </a:spcBef>
              <a:spcAft>
                <a:spcPts val="0"/>
              </a:spcAft>
            </a:pPr>
            <a:endParaRPr lang="en-US" dirty="0">
              <a:latin typeface="Calibri"/>
              <a:ea typeface=""/>
              <a:cs typeface=""/>
            </a:endParaRPr>
          </a:p>
        </p:txBody>
      </p:sp>
      <p:sp>
        <p:nvSpPr>
          <p:cNvPr id="14" name="Slide Number Placeholder 5"/>
          <p:cNvSpPr>
            <a:spLocks noGrp="1"/>
          </p:cNvSpPr>
          <p:nvPr>
            <p:ph type="sldNum" sz="quarter" idx="4"/>
          </p:nvPr>
        </p:nvSpPr>
        <p:spPr>
          <a:xfrm>
            <a:off x="9199235" y="6322871"/>
            <a:ext cx="552919" cy="365125"/>
          </a:xfrm>
          <a:prstGeom prst="rect">
            <a:avLst/>
          </a:prstGeom>
        </p:spPr>
        <p:txBody>
          <a:bodyPr/>
          <a:lstStyle>
            <a:lvl1pPr>
              <a:defRPr sz="1200">
                <a:solidFill>
                  <a:srgbClr val="FFFFFF"/>
                </a:solidFill>
              </a:defRPr>
            </a:lvl1pPr>
          </a:lstStyle>
          <a:p>
            <a:pPr defTabSz="457200" fontAlgn="auto">
              <a:spcBef>
                <a:spcPts val="0"/>
              </a:spcBef>
              <a:spcAft>
                <a:spcPts val="0"/>
              </a:spcAft>
            </a:pPr>
            <a:fld id="{82D36AB3-2316-484A-8EF9-67EFC1B9B32B}" type="slidenum">
              <a:rPr lang="en-US" smtClean="0">
                <a:latin typeface="Calibri"/>
                <a:ea typeface=""/>
                <a:cs typeface=""/>
              </a:rPr>
              <a:pPr defTabSz="457200" fontAlgn="auto">
                <a:spcBef>
                  <a:spcPts val="0"/>
                </a:spcBef>
                <a:spcAft>
                  <a:spcPts val="0"/>
                </a:spcAft>
              </a:pPr>
              <a:t>‹#›</a:t>
            </a:fld>
            <a:endParaRPr lang="en-US" dirty="0">
              <a:latin typeface="Calibri"/>
              <a:ea typeface=""/>
              <a:cs typeface=""/>
            </a:endParaRPr>
          </a:p>
        </p:txBody>
      </p:sp>
    </p:spTree>
    <p:extLst>
      <p:ext uri="{BB962C8B-B14F-4D97-AF65-F5344CB8AC3E}">
        <p14:creationId xmlns:p14="http://schemas.microsoft.com/office/powerpoint/2010/main" val="376566960"/>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PT_Header0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708025" y="4354513"/>
            <a:ext cx="4594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993" tIns="3600" rIns="35993" bIns="3600" numCol="1" anchor="t" anchorCtr="0" compatLnSpc="1">
            <a:prstTxWarp prst="textNoShape">
              <a:avLst/>
            </a:prstTxWarp>
          </a:bodyPr>
          <a:lstStyle/>
          <a:p>
            <a:pPr lvl="0"/>
            <a:r>
              <a:rPr lang="en-US" altLang="en-US"/>
              <a:t>Click to edit Master title style</a:t>
            </a:r>
            <a:endParaRPr lang="it-IT" altLang="en-US"/>
          </a:p>
        </p:txBody>
      </p:sp>
      <p:sp>
        <p:nvSpPr>
          <p:cNvPr id="1028" name="Rectangle 10"/>
          <p:cNvSpPr>
            <a:spLocks noGrp="1" noChangeArrowheads="1"/>
          </p:cNvSpPr>
          <p:nvPr>
            <p:ph type="body" idx="1"/>
          </p:nvPr>
        </p:nvSpPr>
        <p:spPr bwMode="auto">
          <a:xfrm>
            <a:off x="708025" y="4924425"/>
            <a:ext cx="66738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993" tIns="3600" rIns="35993" bIns="3600" numCol="1" anchor="b"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pic>
        <p:nvPicPr>
          <p:cNvPr id="1029" name="Picture 18" descr="signatur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9366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5pPr>
      <a:lvl6pPr marL="457107" algn="l" rtl="0" fontAlgn="base">
        <a:spcBef>
          <a:spcPct val="0"/>
        </a:spcBef>
        <a:spcAft>
          <a:spcPct val="0"/>
        </a:spcAft>
        <a:defRPr b="1">
          <a:solidFill>
            <a:schemeClr val="bg1"/>
          </a:solidFill>
          <a:latin typeface="Verdana" pitchFamily="34" charset="0"/>
        </a:defRPr>
      </a:lvl6pPr>
      <a:lvl7pPr marL="914215" algn="l" rtl="0" fontAlgn="base">
        <a:spcBef>
          <a:spcPct val="0"/>
        </a:spcBef>
        <a:spcAft>
          <a:spcPct val="0"/>
        </a:spcAft>
        <a:defRPr b="1">
          <a:solidFill>
            <a:schemeClr val="bg1"/>
          </a:solidFill>
          <a:latin typeface="Verdana" pitchFamily="34" charset="0"/>
        </a:defRPr>
      </a:lvl7pPr>
      <a:lvl8pPr marL="1371321" algn="l" rtl="0" fontAlgn="base">
        <a:spcBef>
          <a:spcPct val="0"/>
        </a:spcBef>
        <a:spcAft>
          <a:spcPct val="0"/>
        </a:spcAft>
        <a:defRPr b="1">
          <a:solidFill>
            <a:schemeClr val="bg1"/>
          </a:solidFill>
          <a:latin typeface="Verdana" pitchFamily="34" charset="0"/>
        </a:defRPr>
      </a:lvl8pPr>
      <a:lvl9pPr marL="1828428" algn="l" rtl="0" fontAlgn="base">
        <a:spcBef>
          <a:spcPct val="0"/>
        </a:spcBef>
        <a:spcAft>
          <a:spcPct val="0"/>
        </a:spcAft>
        <a:defRPr b="1">
          <a:solidFill>
            <a:schemeClr val="bg1"/>
          </a:solidFill>
          <a:latin typeface="Verdana" pitchFamily="34" charset="0"/>
        </a:defRPr>
      </a:lvl9pPr>
    </p:titleStyle>
    <p:bodyStyle>
      <a:lvl1pPr marL="333375" indent="-333375" algn="l" rtl="0" eaLnBrk="0" fontAlgn="base" hangingPunct="0">
        <a:lnSpc>
          <a:spcPct val="110000"/>
        </a:lnSpc>
        <a:spcBef>
          <a:spcPct val="20000"/>
        </a:spcBef>
        <a:spcAft>
          <a:spcPct val="0"/>
        </a:spcAft>
        <a:buClr>
          <a:srgbClr val="ED1B34"/>
        </a:buClr>
        <a:buChar char="•"/>
        <a:defRPr sz="1600">
          <a:solidFill>
            <a:schemeClr val="bg1"/>
          </a:solidFill>
          <a:latin typeface="+mn-lt"/>
          <a:ea typeface="ＭＳ Ｐゴシック" charset="0"/>
          <a:cs typeface="ＭＳ Ｐゴシック" charset="0"/>
        </a:defRPr>
      </a:lvl1pPr>
      <a:lvl2pPr marL="1217613"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2pPr>
      <a:lvl3pPr marL="1816100"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3pPr>
      <a:lvl4pPr marL="2414588"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4pPr>
      <a:lvl5pPr marL="3013075"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5pPr>
      <a:lvl6pPr marL="3479092"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6pPr>
      <a:lvl7pPr marL="3936200"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7pPr>
      <a:lvl8pPr marL="4393307"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8pPr>
      <a:lvl9pPr marL="4850413"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9pPr>
    </p:bodyStyle>
    <p:otherStyle>
      <a:defPPr>
        <a:defRPr lang="en-US"/>
      </a:defPPr>
      <a:lvl1pPr marL="0" algn="l" defTabSz="914215" rtl="0" eaLnBrk="1" latinLnBrk="0" hangingPunct="1">
        <a:defRPr sz="1800" kern="1200">
          <a:solidFill>
            <a:schemeClr val="tx1"/>
          </a:solidFill>
          <a:latin typeface="+mn-lt"/>
          <a:ea typeface="+mn-ea"/>
          <a:cs typeface="+mn-cs"/>
        </a:defRPr>
      </a:lvl1pPr>
      <a:lvl2pPr marL="457107" algn="l" defTabSz="914215" rtl="0" eaLnBrk="1" latinLnBrk="0" hangingPunct="1">
        <a:defRPr sz="1800" kern="1200">
          <a:solidFill>
            <a:schemeClr val="tx1"/>
          </a:solidFill>
          <a:latin typeface="+mn-lt"/>
          <a:ea typeface="+mn-ea"/>
          <a:cs typeface="+mn-cs"/>
        </a:defRPr>
      </a:lvl2pPr>
      <a:lvl3pPr marL="914215" algn="l" defTabSz="914215" rtl="0" eaLnBrk="1" latinLnBrk="0" hangingPunct="1">
        <a:defRPr sz="1800" kern="1200">
          <a:solidFill>
            <a:schemeClr val="tx1"/>
          </a:solidFill>
          <a:latin typeface="+mn-lt"/>
          <a:ea typeface="+mn-ea"/>
          <a:cs typeface="+mn-cs"/>
        </a:defRPr>
      </a:lvl3pPr>
      <a:lvl4pPr marL="1371321" algn="l" defTabSz="914215" rtl="0" eaLnBrk="1" latinLnBrk="0" hangingPunct="1">
        <a:defRPr sz="1800" kern="1200">
          <a:solidFill>
            <a:schemeClr val="tx1"/>
          </a:solidFill>
          <a:latin typeface="+mn-lt"/>
          <a:ea typeface="+mn-ea"/>
          <a:cs typeface="+mn-cs"/>
        </a:defRPr>
      </a:lvl4pPr>
      <a:lvl5pPr marL="1828428" algn="l" defTabSz="914215" rtl="0" eaLnBrk="1" latinLnBrk="0" hangingPunct="1">
        <a:defRPr sz="1800" kern="1200">
          <a:solidFill>
            <a:schemeClr val="tx1"/>
          </a:solidFill>
          <a:latin typeface="+mn-lt"/>
          <a:ea typeface="+mn-ea"/>
          <a:cs typeface="+mn-cs"/>
        </a:defRPr>
      </a:lvl5pPr>
      <a:lvl6pPr marL="2285532" algn="l" defTabSz="914215" rtl="0" eaLnBrk="1" latinLnBrk="0" hangingPunct="1">
        <a:defRPr sz="1800" kern="1200">
          <a:solidFill>
            <a:schemeClr val="tx1"/>
          </a:solidFill>
          <a:latin typeface="+mn-lt"/>
          <a:ea typeface="+mn-ea"/>
          <a:cs typeface="+mn-cs"/>
        </a:defRPr>
      </a:lvl6pPr>
      <a:lvl7pPr marL="2742646" algn="l" defTabSz="914215" rtl="0" eaLnBrk="1" latinLnBrk="0" hangingPunct="1">
        <a:defRPr sz="1800" kern="1200">
          <a:solidFill>
            <a:schemeClr val="tx1"/>
          </a:solidFill>
          <a:latin typeface="+mn-lt"/>
          <a:ea typeface="+mn-ea"/>
          <a:cs typeface="+mn-cs"/>
        </a:defRPr>
      </a:lvl7pPr>
      <a:lvl8pPr marL="3199749" algn="l" defTabSz="914215" rtl="0" eaLnBrk="1" latinLnBrk="0" hangingPunct="1">
        <a:defRPr sz="1800" kern="1200">
          <a:solidFill>
            <a:schemeClr val="tx1"/>
          </a:solidFill>
          <a:latin typeface="+mn-lt"/>
          <a:ea typeface="+mn-ea"/>
          <a:cs typeface="+mn-cs"/>
        </a:defRPr>
      </a:lvl8pPr>
      <a:lvl9pPr marL="3656856" algn="l" defTabSz="9142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3">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67279" y="1673225"/>
            <a:ext cx="8564563"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5301" name="Rectangle 6"/>
          <p:cNvSpPr>
            <a:spLocks noGrp="1" noChangeArrowheads="1"/>
          </p:cNvSpPr>
          <p:nvPr>
            <p:ph type="title"/>
          </p:nvPr>
        </p:nvSpPr>
        <p:spPr bwMode="auto">
          <a:xfrm>
            <a:off x="677598" y="381000"/>
            <a:ext cx="6614319"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endParaRPr lang="en-GB" dirty="0" smtClean="0"/>
          </a:p>
        </p:txBody>
      </p:sp>
      <p:sp>
        <p:nvSpPr>
          <p:cNvPr id="55330" name="Text Box 34"/>
          <p:cNvSpPr txBox="1">
            <a:spLocks noChangeAspect="1" noChangeArrowheads="1"/>
          </p:cNvSpPr>
          <p:nvPr/>
        </p:nvSpPr>
        <p:spPr bwMode="auto">
          <a:xfrm>
            <a:off x="682758" y="6197600"/>
            <a:ext cx="755848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spcBef>
                <a:spcPct val="50000"/>
              </a:spcBef>
            </a:pPr>
            <a:r>
              <a:rPr lang="en-GB" sz="800" noProof="1" smtClean="0">
                <a:solidFill>
                  <a:srgbClr val="4D4F53"/>
                </a:solidFill>
                <a:latin typeface="Verdana" pitchFamily="34" charset="0"/>
                <a:ea typeface=""/>
                <a:cs typeface=""/>
              </a:rPr>
              <a:t>Johannes Roeder, Pierre Potin | ESRIN | 22/02/2016 | Slide  </a:t>
            </a:r>
            <a:fld id="{9EF3BD36-F4B2-4898-A9C1-98D09EA4B7BA}" type="slidenum">
              <a:rPr lang="en-GB" sz="800" noProof="1" smtClean="0">
                <a:solidFill>
                  <a:srgbClr val="4D4F53"/>
                </a:solidFill>
                <a:latin typeface="Verdana" pitchFamily="34" charset="0"/>
                <a:ea typeface=""/>
                <a:cs typeface=""/>
              </a:rPr>
              <a:pPr algn="l">
                <a:spcBef>
                  <a:spcPct val="50000"/>
                </a:spcBef>
              </a:pPr>
              <a:t>‹#›</a:t>
            </a:fld>
            <a:endParaRPr lang="en-GB" sz="800" noProof="1">
              <a:solidFill>
                <a:srgbClr val="4D4F53"/>
              </a:solidFill>
              <a:latin typeface="Verdana" pitchFamily="34" charset="0"/>
              <a:ea typeface=""/>
              <a:cs typeface=""/>
            </a:endParaRPr>
          </a:p>
        </p:txBody>
      </p:sp>
      <p:sp>
        <p:nvSpPr>
          <p:cNvPr id="8" name="Text Box 38"/>
          <p:cNvSpPr txBox="1">
            <a:spLocks noChangeArrowheads="1"/>
          </p:cNvSpPr>
          <p:nvPr/>
        </p:nvSpPr>
        <p:spPr bwMode="auto">
          <a:xfrm>
            <a:off x="684477" y="6429376"/>
            <a:ext cx="543454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181172544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25538" y="178596"/>
            <a:ext cx="8454926"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5625">
                <a:solidFill>
                  <a:srgbClr val="FFFFFF"/>
                </a:solidFill>
              </a:rPr>
              <a:t>Title Text</a:t>
            </a:r>
          </a:p>
        </p:txBody>
      </p:sp>
      <p:sp>
        <p:nvSpPr>
          <p:cNvPr id="3" name="Shape 3"/>
          <p:cNvSpPr>
            <a:spLocks noGrp="1"/>
          </p:cNvSpPr>
          <p:nvPr>
            <p:ph type="body" idx="1"/>
          </p:nvPr>
        </p:nvSpPr>
        <p:spPr>
          <a:xfrm>
            <a:off x="725538" y="1821658"/>
            <a:ext cx="8454926" cy="44201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1303996977"/>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med"/>
  <p:txStyles>
    <p:titleStyle>
      <a:lvl1pPr algn="ctr" defTabSz="410751">
        <a:defRPr sz="5625">
          <a:solidFill>
            <a:srgbClr val="FFFFFF"/>
          </a:solidFill>
          <a:latin typeface="+mn-lt"/>
          <a:ea typeface="+mn-ea"/>
          <a:cs typeface="+mn-cs"/>
          <a:sym typeface="Helvetica Light"/>
        </a:defRPr>
      </a:lvl1pPr>
      <a:lvl2pPr indent="160729" algn="ctr" defTabSz="410751">
        <a:defRPr sz="5625">
          <a:solidFill>
            <a:srgbClr val="FFFFFF"/>
          </a:solidFill>
          <a:latin typeface="+mn-lt"/>
          <a:ea typeface="+mn-ea"/>
          <a:cs typeface="+mn-cs"/>
          <a:sym typeface="Helvetica Light"/>
        </a:defRPr>
      </a:lvl2pPr>
      <a:lvl3pPr indent="321457" algn="ctr" defTabSz="410751">
        <a:defRPr sz="5625">
          <a:solidFill>
            <a:srgbClr val="FFFFFF"/>
          </a:solidFill>
          <a:latin typeface="+mn-lt"/>
          <a:ea typeface="+mn-ea"/>
          <a:cs typeface="+mn-cs"/>
          <a:sym typeface="Helvetica Light"/>
        </a:defRPr>
      </a:lvl3pPr>
      <a:lvl4pPr indent="482186" algn="ctr" defTabSz="410751">
        <a:defRPr sz="5625">
          <a:solidFill>
            <a:srgbClr val="FFFFFF"/>
          </a:solidFill>
          <a:latin typeface="+mn-lt"/>
          <a:ea typeface="+mn-ea"/>
          <a:cs typeface="+mn-cs"/>
          <a:sym typeface="Helvetica Light"/>
        </a:defRPr>
      </a:lvl4pPr>
      <a:lvl5pPr indent="642915" algn="ctr" defTabSz="410751">
        <a:defRPr sz="5625">
          <a:solidFill>
            <a:srgbClr val="FFFFFF"/>
          </a:solidFill>
          <a:latin typeface="+mn-lt"/>
          <a:ea typeface="+mn-ea"/>
          <a:cs typeface="+mn-cs"/>
          <a:sym typeface="Helvetica Light"/>
        </a:defRPr>
      </a:lvl5pPr>
      <a:lvl6pPr indent="803643" algn="ctr" defTabSz="410751">
        <a:defRPr sz="5625">
          <a:solidFill>
            <a:srgbClr val="FFFFFF"/>
          </a:solidFill>
          <a:latin typeface="+mn-lt"/>
          <a:ea typeface="+mn-ea"/>
          <a:cs typeface="+mn-cs"/>
          <a:sym typeface="Helvetica Light"/>
        </a:defRPr>
      </a:lvl6pPr>
      <a:lvl7pPr indent="964372" algn="ctr" defTabSz="410751">
        <a:defRPr sz="5625">
          <a:solidFill>
            <a:srgbClr val="FFFFFF"/>
          </a:solidFill>
          <a:latin typeface="+mn-lt"/>
          <a:ea typeface="+mn-ea"/>
          <a:cs typeface="+mn-cs"/>
          <a:sym typeface="Helvetica Light"/>
        </a:defRPr>
      </a:lvl7pPr>
      <a:lvl8pPr indent="1125101" algn="ctr" defTabSz="410751">
        <a:defRPr sz="5625">
          <a:solidFill>
            <a:srgbClr val="FFFFFF"/>
          </a:solidFill>
          <a:latin typeface="+mn-lt"/>
          <a:ea typeface="+mn-ea"/>
          <a:cs typeface="+mn-cs"/>
          <a:sym typeface="Helvetica Light"/>
        </a:defRPr>
      </a:lvl8pPr>
      <a:lvl9pPr indent="1285829" algn="ctr" defTabSz="410751">
        <a:defRPr sz="5625">
          <a:solidFill>
            <a:srgbClr val="FFFFFF"/>
          </a:solidFill>
          <a:latin typeface="+mn-lt"/>
          <a:ea typeface="+mn-ea"/>
          <a:cs typeface="+mn-cs"/>
          <a:sym typeface="Helvetica Light"/>
        </a:defRPr>
      </a:lvl9pPr>
    </p:titleStyle>
    <p:bodyStyle>
      <a:lvl1pPr marL="312528" indent="-312528" defTabSz="410751">
        <a:spcBef>
          <a:spcPts val="2953"/>
        </a:spcBef>
        <a:buSzPct val="75000"/>
        <a:buChar char="•"/>
        <a:defRPr sz="2672">
          <a:solidFill>
            <a:srgbClr val="FFFFFF"/>
          </a:solidFill>
          <a:latin typeface="+mn-lt"/>
          <a:ea typeface="+mn-ea"/>
          <a:cs typeface="+mn-cs"/>
          <a:sym typeface="Helvetica Light"/>
        </a:defRPr>
      </a:lvl1pPr>
      <a:lvl2pPr marL="625056" indent="-312528" defTabSz="410751">
        <a:spcBef>
          <a:spcPts val="2953"/>
        </a:spcBef>
        <a:buSzPct val="75000"/>
        <a:buChar char="•"/>
        <a:defRPr sz="2672">
          <a:solidFill>
            <a:srgbClr val="FFFFFF"/>
          </a:solidFill>
          <a:latin typeface="+mn-lt"/>
          <a:ea typeface="+mn-ea"/>
          <a:cs typeface="+mn-cs"/>
          <a:sym typeface="Helvetica Light"/>
        </a:defRPr>
      </a:lvl2pPr>
      <a:lvl3pPr marL="937584" indent="-312528" defTabSz="410751">
        <a:spcBef>
          <a:spcPts val="2953"/>
        </a:spcBef>
        <a:buSzPct val="75000"/>
        <a:buChar char="•"/>
        <a:defRPr sz="2672">
          <a:solidFill>
            <a:srgbClr val="FFFFFF"/>
          </a:solidFill>
          <a:latin typeface="+mn-lt"/>
          <a:ea typeface="+mn-ea"/>
          <a:cs typeface="+mn-cs"/>
          <a:sym typeface="Helvetica Light"/>
        </a:defRPr>
      </a:lvl3pPr>
      <a:lvl4pPr marL="1250112" indent="-312528" defTabSz="410751">
        <a:spcBef>
          <a:spcPts val="2953"/>
        </a:spcBef>
        <a:buSzPct val="75000"/>
        <a:buChar char="•"/>
        <a:defRPr sz="2672">
          <a:solidFill>
            <a:srgbClr val="FFFFFF"/>
          </a:solidFill>
          <a:latin typeface="+mn-lt"/>
          <a:ea typeface="+mn-ea"/>
          <a:cs typeface="+mn-cs"/>
          <a:sym typeface="Helvetica Light"/>
        </a:defRPr>
      </a:lvl4pPr>
      <a:lvl5pPr marL="1562640" indent="-312528" defTabSz="410751">
        <a:spcBef>
          <a:spcPts val="2953"/>
        </a:spcBef>
        <a:buSzPct val="75000"/>
        <a:buChar char="•"/>
        <a:defRPr sz="2672">
          <a:solidFill>
            <a:srgbClr val="FFFFFF"/>
          </a:solidFill>
          <a:latin typeface="+mn-lt"/>
          <a:ea typeface="+mn-ea"/>
          <a:cs typeface="+mn-cs"/>
          <a:sym typeface="Helvetica Light"/>
        </a:defRPr>
      </a:lvl5pPr>
      <a:lvl6pPr marL="1875168" indent="-312528" defTabSz="410751">
        <a:spcBef>
          <a:spcPts val="2953"/>
        </a:spcBef>
        <a:buSzPct val="75000"/>
        <a:buChar char="•"/>
        <a:defRPr sz="2672">
          <a:solidFill>
            <a:srgbClr val="FFFFFF"/>
          </a:solidFill>
          <a:latin typeface="+mn-lt"/>
          <a:ea typeface="+mn-ea"/>
          <a:cs typeface="+mn-cs"/>
          <a:sym typeface="Helvetica Light"/>
        </a:defRPr>
      </a:lvl6pPr>
      <a:lvl7pPr marL="2187696" indent="-312528" defTabSz="410751">
        <a:spcBef>
          <a:spcPts val="2953"/>
        </a:spcBef>
        <a:buSzPct val="75000"/>
        <a:buChar char="•"/>
        <a:defRPr sz="2672">
          <a:solidFill>
            <a:srgbClr val="FFFFFF"/>
          </a:solidFill>
          <a:latin typeface="+mn-lt"/>
          <a:ea typeface="+mn-ea"/>
          <a:cs typeface="+mn-cs"/>
          <a:sym typeface="Helvetica Light"/>
        </a:defRPr>
      </a:lvl7pPr>
      <a:lvl8pPr marL="2500224" indent="-312528" defTabSz="410751">
        <a:spcBef>
          <a:spcPts val="2953"/>
        </a:spcBef>
        <a:buSzPct val="75000"/>
        <a:buChar char="•"/>
        <a:defRPr sz="2672">
          <a:solidFill>
            <a:srgbClr val="FFFFFF"/>
          </a:solidFill>
          <a:latin typeface="+mn-lt"/>
          <a:ea typeface="+mn-ea"/>
          <a:cs typeface="+mn-cs"/>
          <a:sym typeface="Helvetica Light"/>
        </a:defRPr>
      </a:lvl8pPr>
      <a:lvl9pPr marL="2812752" indent="-312528" defTabSz="410751">
        <a:spcBef>
          <a:spcPts val="2953"/>
        </a:spcBef>
        <a:buSzPct val="75000"/>
        <a:buChar char="•"/>
        <a:defRPr sz="2672">
          <a:solidFill>
            <a:srgbClr val="FFFFFF"/>
          </a:solidFill>
          <a:latin typeface="+mn-lt"/>
          <a:ea typeface="+mn-ea"/>
          <a:cs typeface="+mn-cs"/>
          <a:sym typeface="Helvetica Light"/>
        </a:defRPr>
      </a:lvl9pPr>
    </p:bodyStyle>
    <p:otherStyle>
      <a:lvl1pPr algn="ctr" defTabSz="410751">
        <a:defRPr>
          <a:solidFill>
            <a:schemeClr val="tx1"/>
          </a:solidFill>
          <a:latin typeface="+mn-lt"/>
          <a:ea typeface="+mn-ea"/>
          <a:cs typeface="+mn-cs"/>
          <a:sym typeface="Helvetica Light"/>
        </a:defRPr>
      </a:lvl1pPr>
      <a:lvl2pPr indent="160729" algn="ctr" defTabSz="410751">
        <a:defRPr>
          <a:solidFill>
            <a:schemeClr val="tx1"/>
          </a:solidFill>
          <a:latin typeface="+mn-lt"/>
          <a:ea typeface="+mn-ea"/>
          <a:cs typeface="+mn-cs"/>
          <a:sym typeface="Helvetica Light"/>
        </a:defRPr>
      </a:lvl2pPr>
      <a:lvl3pPr indent="321457" algn="ctr" defTabSz="410751">
        <a:defRPr>
          <a:solidFill>
            <a:schemeClr val="tx1"/>
          </a:solidFill>
          <a:latin typeface="+mn-lt"/>
          <a:ea typeface="+mn-ea"/>
          <a:cs typeface="+mn-cs"/>
          <a:sym typeface="Helvetica Light"/>
        </a:defRPr>
      </a:lvl3pPr>
      <a:lvl4pPr indent="482186" algn="ctr" defTabSz="410751">
        <a:defRPr>
          <a:solidFill>
            <a:schemeClr val="tx1"/>
          </a:solidFill>
          <a:latin typeface="+mn-lt"/>
          <a:ea typeface="+mn-ea"/>
          <a:cs typeface="+mn-cs"/>
          <a:sym typeface="Helvetica Light"/>
        </a:defRPr>
      </a:lvl4pPr>
      <a:lvl5pPr indent="642915" algn="ctr" defTabSz="410751">
        <a:defRPr>
          <a:solidFill>
            <a:schemeClr val="tx1"/>
          </a:solidFill>
          <a:latin typeface="+mn-lt"/>
          <a:ea typeface="+mn-ea"/>
          <a:cs typeface="+mn-cs"/>
          <a:sym typeface="Helvetica Light"/>
        </a:defRPr>
      </a:lvl5pPr>
      <a:lvl6pPr indent="803643" algn="ctr" defTabSz="410751">
        <a:defRPr>
          <a:solidFill>
            <a:schemeClr val="tx1"/>
          </a:solidFill>
          <a:latin typeface="+mn-lt"/>
          <a:ea typeface="+mn-ea"/>
          <a:cs typeface="+mn-cs"/>
          <a:sym typeface="Helvetica Light"/>
        </a:defRPr>
      </a:lvl6pPr>
      <a:lvl7pPr indent="964372" algn="ctr" defTabSz="410751">
        <a:defRPr>
          <a:solidFill>
            <a:schemeClr val="tx1"/>
          </a:solidFill>
          <a:latin typeface="+mn-lt"/>
          <a:ea typeface="+mn-ea"/>
          <a:cs typeface="+mn-cs"/>
          <a:sym typeface="Helvetica Light"/>
        </a:defRPr>
      </a:lvl7pPr>
      <a:lvl8pPr indent="1125101" algn="ctr" defTabSz="410751">
        <a:defRPr>
          <a:solidFill>
            <a:schemeClr val="tx1"/>
          </a:solidFill>
          <a:latin typeface="+mn-lt"/>
          <a:ea typeface="+mn-ea"/>
          <a:cs typeface="+mn-cs"/>
          <a:sym typeface="Helvetica Light"/>
        </a:defRPr>
      </a:lvl8pPr>
      <a:lvl9pPr indent="1285829" algn="ctr" defTabSz="410751">
        <a:defRPr>
          <a:solidFill>
            <a:schemeClr val="tx1"/>
          </a:solidFill>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3">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67279" y="1673225"/>
            <a:ext cx="8564563"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5301" name="Rectangle 6"/>
          <p:cNvSpPr>
            <a:spLocks noGrp="1" noChangeArrowheads="1"/>
          </p:cNvSpPr>
          <p:nvPr>
            <p:ph type="title"/>
          </p:nvPr>
        </p:nvSpPr>
        <p:spPr bwMode="auto">
          <a:xfrm>
            <a:off x="677598" y="381000"/>
            <a:ext cx="6614319"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endParaRPr lang="en-GB" dirty="0" smtClean="0"/>
          </a:p>
        </p:txBody>
      </p:sp>
      <p:sp>
        <p:nvSpPr>
          <p:cNvPr id="55330" name="Text Box 34"/>
          <p:cNvSpPr txBox="1">
            <a:spLocks noChangeAspect="1" noChangeArrowheads="1"/>
          </p:cNvSpPr>
          <p:nvPr/>
        </p:nvSpPr>
        <p:spPr bwMode="auto">
          <a:xfrm>
            <a:off x="682758" y="6197600"/>
            <a:ext cx="755848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spcBef>
                <a:spcPct val="50000"/>
              </a:spcBef>
            </a:pPr>
            <a:r>
              <a:rPr lang="en-GB" sz="800" noProof="1" smtClean="0">
                <a:solidFill>
                  <a:srgbClr val="4D4F53"/>
                </a:solidFill>
                <a:latin typeface="Verdana" pitchFamily="34" charset="0"/>
                <a:ea typeface=""/>
                <a:cs typeface=""/>
              </a:rPr>
              <a:t>Johannes Roeder, Pierre Potin | ESRIN | 22/02/2016 | Slide  </a:t>
            </a:r>
            <a:fld id="{9EF3BD36-F4B2-4898-A9C1-98D09EA4B7BA}" type="slidenum">
              <a:rPr lang="en-GB" sz="800" noProof="1" smtClean="0">
                <a:solidFill>
                  <a:srgbClr val="4D4F53"/>
                </a:solidFill>
                <a:latin typeface="Verdana" pitchFamily="34" charset="0"/>
                <a:ea typeface=""/>
                <a:cs typeface=""/>
              </a:rPr>
              <a:pPr algn="l">
                <a:spcBef>
                  <a:spcPct val="50000"/>
                </a:spcBef>
              </a:pPr>
              <a:t>‹#›</a:t>
            </a:fld>
            <a:endParaRPr lang="en-GB" sz="800" noProof="1">
              <a:solidFill>
                <a:srgbClr val="4D4F53"/>
              </a:solidFill>
              <a:latin typeface="Verdana" pitchFamily="34" charset="0"/>
              <a:ea typeface=""/>
              <a:cs typeface=""/>
            </a:endParaRPr>
          </a:p>
        </p:txBody>
      </p:sp>
      <p:sp>
        <p:nvSpPr>
          <p:cNvPr id="8" name="Text Box 38"/>
          <p:cNvSpPr txBox="1">
            <a:spLocks noChangeArrowheads="1"/>
          </p:cNvSpPr>
          <p:nvPr/>
        </p:nvSpPr>
        <p:spPr bwMode="auto">
          <a:xfrm>
            <a:off x="684477" y="6429376"/>
            <a:ext cx="543454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28622116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0.jpeg"/><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4.jpeg"/><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4.png"/><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gfoi.org/space-dat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sdcg-exec@lists.ceo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png"/><Relationship Id="rId8" Type="http://schemas.openxmlformats.org/officeDocument/2006/relationships/image" Target="../media/image15.jpeg"/><Relationship Id="rId1" Type="http://schemas.openxmlformats.org/officeDocument/2006/relationships/slideLayout" Target="../slideLayouts/slideLayout25.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png"/><Relationship Id="rId3"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png"/><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219200" y="2133601"/>
            <a:ext cx="7772400" cy="1470025"/>
          </a:xfrm>
        </p:spPr>
        <p:txBody>
          <a:bodyPr/>
          <a:lstStyle/>
          <a:p>
            <a:pPr eaLnBrk="1" hangingPunct="1"/>
            <a:r>
              <a:rPr lang="en-US" dirty="0" smtClean="0"/>
              <a:t>ESA Forestry TEP</a:t>
            </a:r>
            <a:endParaRPr lang="en-US" i="1" dirty="0" smtClean="0">
              <a:solidFill>
                <a:srgbClr val="77933C"/>
              </a:solidFill>
            </a:endParaRPr>
          </a:p>
        </p:txBody>
      </p:sp>
      <p:sp>
        <p:nvSpPr>
          <p:cNvPr id="15362" name="Subtitle 2"/>
          <p:cNvSpPr>
            <a:spLocks noGrp="1"/>
          </p:cNvSpPr>
          <p:nvPr>
            <p:ph type="subTitle" idx="1"/>
          </p:nvPr>
        </p:nvSpPr>
        <p:spPr>
          <a:xfrm>
            <a:off x="1784350" y="4367212"/>
            <a:ext cx="6400800" cy="1752600"/>
          </a:xfrm>
        </p:spPr>
        <p:txBody>
          <a:bodyPr/>
          <a:lstStyle/>
          <a:p>
            <a:pPr eaLnBrk="1" hangingPunct="1"/>
            <a:r>
              <a:rPr lang="en-US" sz="2400" i="1" dirty="0"/>
              <a:t>GFOI Plenary </a:t>
            </a:r>
            <a:br>
              <a:rPr lang="en-US" sz="2400" i="1" dirty="0"/>
            </a:br>
            <a:r>
              <a:rPr lang="en-US" sz="2400" i="1" dirty="0"/>
              <a:t>24 Feb 2016, </a:t>
            </a:r>
            <a:r>
              <a:rPr lang="en-US" sz="2400" i="1" dirty="0" err="1"/>
              <a:t>Frascati</a:t>
            </a:r>
            <a:endParaRPr lang="en-US" sz="2400" i="1" dirty="0"/>
          </a:p>
        </p:txBody>
      </p:sp>
      <p:sp>
        <p:nvSpPr>
          <p:cNvPr id="15365" name="TextBox 10"/>
          <p:cNvSpPr txBox="1">
            <a:spLocks noChangeArrowheads="1"/>
          </p:cNvSpPr>
          <p:nvPr/>
        </p:nvSpPr>
        <p:spPr bwMode="auto">
          <a:xfrm>
            <a:off x="1600200" y="6629400"/>
            <a:ext cx="184150" cy="369888"/>
          </a:xfrm>
          <a:prstGeom prst="rect">
            <a:avLst/>
          </a:prstGeom>
          <a:noFill/>
          <a:ln w="9525">
            <a:noFill/>
            <a:miter lim="800000"/>
            <a:headEnd/>
            <a:tailEnd/>
          </a:ln>
        </p:spPr>
        <p:txBody>
          <a:bodyPr wrap="none">
            <a:spAutoFit/>
          </a:bodyPr>
          <a:lstStyle/>
          <a:p>
            <a:pPr algn="l" defTabSz="457200" fontAlgn="auto">
              <a:spcBef>
                <a:spcPts val="0"/>
              </a:spcBef>
              <a:spcAft>
                <a:spcPts val="0"/>
              </a:spcAft>
            </a:pPr>
            <a:endParaRPr lang="pt-BR" sz="1800">
              <a:solidFill>
                <a:prstClr val="black"/>
              </a:solidFill>
              <a:latin typeface="Calibri" pitchFamily="34" charset="0"/>
              <a:ea typeface=""/>
              <a:cs typeface=""/>
            </a:endParaRPr>
          </a:p>
        </p:txBody>
      </p:sp>
    </p:spTree>
    <p:extLst>
      <p:ext uri="{BB962C8B-B14F-4D97-AF65-F5344CB8AC3E}">
        <p14:creationId xmlns:p14="http://schemas.microsoft.com/office/powerpoint/2010/main" val="789180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087" y="343657"/>
            <a:ext cx="7358063" cy="2321719"/>
          </a:xfrm>
        </p:spPr>
        <p:txBody>
          <a:bodyPr>
            <a:normAutofit fontScale="90000"/>
          </a:bodyPr>
          <a:lstStyle/>
          <a:p>
            <a:r>
              <a:rPr lang="en-US" dirty="0" smtClean="0"/>
              <a:t>Data </a:t>
            </a:r>
            <a:r>
              <a:rPr lang="en-US" dirty="0" smtClean="0">
                <a:sym typeface="Wingdings" panose="05000000000000000000" pitchFamily="2" charset="2"/>
              </a:rPr>
              <a:t> Information  Users</a:t>
            </a:r>
            <a:br>
              <a:rPr lang="en-US" dirty="0" smtClean="0">
                <a:sym typeface="Wingdings" panose="05000000000000000000" pitchFamily="2" charset="2"/>
              </a:rPr>
            </a:br>
            <a:r>
              <a:rPr lang="en-US" dirty="0" smtClean="0">
                <a:sym typeface="Wingdings" panose="05000000000000000000" pitchFamily="2" charset="2"/>
              </a:rPr>
              <a:t/>
            </a:r>
            <a:br>
              <a:rPr lang="en-US" dirty="0" smtClean="0">
                <a:sym typeface="Wingdings" panose="05000000000000000000" pitchFamily="2" charset="2"/>
              </a:rPr>
            </a:br>
            <a:r>
              <a:rPr lang="en-US" dirty="0" smtClean="0">
                <a:sym typeface="Wingdings" panose="05000000000000000000" pitchFamily="2" charset="2"/>
              </a:rPr>
              <a:t> </a:t>
            </a:r>
            <a:endParaRPr lang="en-US" dirty="0"/>
          </a:p>
        </p:txBody>
      </p:sp>
      <p:sp>
        <p:nvSpPr>
          <p:cNvPr id="3" name="TextBox 2"/>
          <p:cNvSpPr txBox="1"/>
          <p:nvPr/>
        </p:nvSpPr>
        <p:spPr>
          <a:xfrm>
            <a:off x="1523456" y="3278085"/>
            <a:ext cx="1295226"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Data</a:t>
            </a:r>
          </a:p>
        </p:txBody>
      </p:sp>
      <p:sp>
        <p:nvSpPr>
          <p:cNvPr id="4" name="TextBox 3"/>
          <p:cNvSpPr txBox="1"/>
          <p:nvPr/>
        </p:nvSpPr>
        <p:spPr>
          <a:xfrm>
            <a:off x="3580353" y="2088730"/>
            <a:ext cx="2895024"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information</a:t>
            </a:r>
          </a:p>
        </p:txBody>
      </p:sp>
      <p:sp>
        <p:nvSpPr>
          <p:cNvPr id="5" name="TextBox 4"/>
          <p:cNvSpPr txBox="1"/>
          <p:nvPr/>
        </p:nvSpPr>
        <p:spPr>
          <a:xfrm>
            <a:off x="3580353" y="4625087"/>
            <a:ext cx="2141612"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analysis</a:t>
            </a:r>
          </a:p>
        </p:txBody>
      </p:sp>
      <p:sp>
        <p:nvSpPr>
          <p:cNvPr id="6" name="TextBox 5"/>
          <p:cNvSpPr txBox="1"/>
          <p:nvPr/>
        </p:nvSpPr>
        <p:spPr>
          <a:xfrm>
            <a:off x="7037811" y="3417006"/>
            <a:ext cx="1482778"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users</a:t>
            </a:r>
          </a:p>
        </p:txBody>
      </p:sp>
      <p:sp>
        <p:nvSpPr>
          <p:cNvPr id="7" name="Right Arrow 6"/>
          <p:cNvSpPr/>
          <p:nvPr/>
        </p:nvSpPr>
        <p:spPr>
          <a:xfrm rot="19258695">
            <a:off x="3223126" y="2550858"/>
            <a:ext cx="497306" cy="1182013"/>
          </a:xfrm>
          <a:prstGeom prst="rightArrow">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8" name="Right Arrow 7"/>
          <p:cNvSpPr/>
          <p:nvPr/>
        </p:nvSpPr>
        <p:spPr>
          <a:xfrm rot="1852053">
            <a:off x="3464719" y="3290842"/>
            <a:ext cx="497306" cy="1182013"/>
          </a:xfrm>
          <a:prstGeom prst="righ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9" name="Right Arrow 8"/>
          <p:cNvSpPr/>
          <p:nvPr/>
        </p:nvSpPr>
        <p:spPr>
          <a:xfrm rot="331008">
            <a:off x="3721399" y="2955389"/>
            <a:ext cx="1290701" cy="1182013"/>
          </a:xfrm>
          <a:prstGeom prst="rightArrow">
            <a:avLst/>
          </a:prstGeom>
          <a:solidFill>
            <a:srgbClr val="92D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0" name="Right Arrow 9"/>
          <p:cNvSpPr/>
          <p:nvPr/>
        </p:nvSpPr>
        <p:spPr>
          <a:xfrm rot="9695554">
            <a:off x="5661526" y="2703258"/>
            <a:ext cx="497306" cy="1182013"/>
          </a:xfrm>
          <a:prstGeom prst="righ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1" name="Right Arrow 10"/>
          <p:cNvSpPr/>
          <p:nvPr/>
        </p:nvSpPr>
        <p:spPr>
          <a:xfrm rot="9291203">
            <a:off x="5825883" y="3521121"/>
            <a:ext cx="497306" cy="1182013"/>
          </a:xfrm>
          <a:prstGeom prst="righ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2" name="Right Arrow 11"/>
          <p:cNvSpPr/>
          <p:nvPr/>
        </p:nvSpPr>
        <p:spPr>
          <a:xfrm rot="12367867">
            <a:off x="4925882" y="3042853"/>
            <a:ext cx="1290701" cy="1182013"/>
          </a:xfrm>
          <a:prstGeom prst="rightArrow">
            <a:avLst/>
          </a:prstGeom>
          <a:solidFill>
            <a:srgbClr val="7030A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3" name="Right Arrow 12"/>
          <p:cNvSpPr/>
          <p:nvPr/>
        </p:nvSpPr>
        <p:spPr>
          <a:xfrm rot="19258695">
            <a:off x="5313312" y="3020093"/>
            <a:ext cx="497306" cy="1182013"/>
          </a:xfrm>
          <a:prstGeom prst="rightArrow">
            <a:avLst/>
          </a:prstGeom>
          <a:solidFill>
            <a:srgbClr val="00B0F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4" name="Right Arrow 13"/>
          <p:cNvSpPr/>
          <p:nvPr/>
        </p:nvSpPr>
        <p:spPr>
          <a:xfrm rot="16200000">
            <a:off x="4042184" y="3431416"/>
            <a:ext cx="814332" cy="1182013"/>
          </a:xfrm>
          <a:prstGeom prst="rightArrow">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5" name="Right Arrow 14"/>
          <p:cNvSpPr/>
          <p:nvPr/>
        </p:nvSpPr>
        <p:spPr>
          <a:xfrm rot="15934058">
            <a:off x="4662486" y="3042853"/>
            <a:ext cx="688843" cy="1182013"/>
          </a:xfrm>
          <a:prstGeom prst="rightArrow">
            <a:avLst/>
          </a:prstGeom>
          <a:solidFill>
            <a:srgbClr val="FFC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7" name="Curved Left Arrow 16"/>
          <p:cNvSpPr/>
          <p:nvPr/>
        </p:nvSpPr>
        <p:spPr>
          <a:xfrm>
            <a:off x="6700158" y="2932176"/>
            <a:ext cx="364254" cy="595035"/>
          </a:xfrm>
          <a:prstGeom prst="curvedLef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8365723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Changing satellite data/information landscape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34726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asa.gov/images/content/669844main_LDCM_still_Gulf_Coast_side_view_1280x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614" y="1629070"/>
            <a:ext cx="6307383" cy="35479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05524" y="547468"/>
            <a:ext cx="227956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Data</a:t>
            </a:r>
          </a:p>
        </p:txBody>
      </p:sp>
      <p:pic>
        <p:nvPicPr>
          <p:cNvPr id="1030" name="Picture 6" descr="http://lukewal.sh/img/cubesat/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438" y="1629069"/>
            <a:ext cx="4659962" cy="349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29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Old guy on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280" y="1597942"/>
            <a:ext cx="5416681" cy="39270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3.gstatic.com/images?q=tbn:ANd9GcQ-9AEh9WOUULkFlvQL1NWDkRO1htipqyBVDiEaCnYGgZV80ob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279" y="1597941"/>
            <a:ext cx="5250375" cy="375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0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2015" y="8128031"/>
            <a:ext cx="2635142" cy="1491132"/>
          </a:xfrm>
        </p:spPr>
        <p:txBody>
          <a:bodyPr/>
          <a:lstStyle/>
          <a:p>
            <a:endParaRPr lang="en-US"/>
          </a:p>
        </p:txBody>
      </p:sp>
      <p:pic>
        <p:nvPicPr>
          <p:cNvPr id="3076" name="Picture 4" descr="http://img.costumecraze.com/images/vendors/rubies/17739-Plus-Size-Lab-Coat-Costum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1880" y="391197"/>
            <a:ext cx="3670479" cy="6576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0.gstatic.com/images?q=tbn:ANd9GcTZUZ8iThw5vtmS_O6jg_DJuUTYl6YAcZtVZGc2Y55NBwGHawFU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1" y="391197"/>
            <a:ext cx="5160341" cy="65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203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3456" y="3278085"/>
            <a:ext cx="1295226"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Data</a:t>
            </a:r>
          </a:p>
        </p:txBody>
      </p:sp>
      <p:sp>
        <p:nvSpPr>
          <p:cNvPr id="4" name="TextBox 3"/>
          <p:cNvSpPr txBox="1"/>
          <p:nvPr/>
        </p:nvSpPr>
        <p:spPr>
          <a:xfrm>
            <a:off x="3580353" y="2088730"/>
            <a:ext cx="2895024"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information</a:t>
            </a:r>
          </a:p>
        </p:txBody>
      </p:sp>
      <p:sp>
        <p:nvSpPr>
          <p:cNvPr id="5" name="TextBox 4"/>
          <p:cNvSpPr txBox="1"/>
          <p:nvPr/>
        </p:nvSpPr>
        <p:spPr>
          <a:xfrm>
            <a:off x="3580353" y="4625087"/>
            <a:ext cx="2141612"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analysis</a:t>
            </a:r>
          </a:p>
        </p:txBody>
      </p:sp>
      <p:sp>
        <p:nvSpPr>
          <p:cNvPr id="6" name="TextBox 5"/>
          <p:cNvSpPr txBox="1"/>
          <p:nvPr/>
        </p:nvSpPr>
        <p:spPr>
          <a:xfrm>
            <a:off x="7037811" y="3417006"/>
            <a:ext cx="1482778"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4400" dirty="0">
                <a:solidFill>
                  <a:srgbClr val="FFFFFF"/>
                </a:solidFill>
                <a:latin typeface="Helvetica Light"/>
                <a:ea typeface="Helvetica Light"/>
                <a:cs typeface="Helvetica Light"/>
                <a:sym typeface="Helvetica Light"/>
              </a:rPr>
              <a:t>users</a:t>
            </a:r>
          </a:p>
        </p:txBody>
      </p:sp>
      <p:sp>
        <p:nvSpPr>
          <p:cNvPr id="7" name="Right Arrow 6"/>
          <p:cNvSpPr/>
          <p:nvPr/>
        </p:nvSpPr>
        <p:spPr>
          <a:xfrm rot="19258695">
            <a:off x="3223126" y="2550858"/>
            <a:ext cx="497306" cy="1182013"/>
          </a:xfrm>
          <a:prstGeom prst="rightArrow">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8" name="Right Arrow 7"/>
          <p:cNvSpPr/>
          <p:nvPr/>
        </p:nvSpPr>
        <p:spPr>
          <a:xfrm rot="1852053">
            <a:off x="3464719" y="3290842"/>
            <a:ext cx="497306" cy="1182013"/>
          </a:xfrm>
          <a:prstGeom prst="righ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9" name="Right Arrow 8"/>
          <p:cNvSpPr/>
          <p:nvPr/>
        </p:nvSpPr>
        <p:spPr>
          <a:xfrm rot="331008">
            <a:off x="3721399" y="2955389"/>
            <a:ext cx="1290701" cy="1182013"/>
          </a:xfrm>
          <a:prstGeom prst="rightArrow">
            <a:avLst/>
          </a:prstGeom>
          <a:solidFill>
            <a:srgbClr val="92D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0" name="Right Arrow 9"/>
          <p:cNvSpPr/>
          <p:nvPr/>
        </p:nvSpPr>
        <p:spPr>
          <a:xfrm rot="9695554">
            <a:off x="5661526" y="2703258"/>
            <a:ext cx="497306" cy="1182013"/>
          </a:xfrm>
          <a:prstGeom prst="righ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1" name="Right Arrow 10"/>
          <p:cNvSpPr/>
          <p:nvPr/>
        </p:nvSpPr>
        <p:spPr>
          <a:xfrm rot="9291203">
            <a:off x="5825883" y="3521121"/>
            <a:ext cx="497306" cy="1182013"/>
          </a:xfrm>
          <a:prstGeom prst="righ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2" name="Right Arrow 11"/>
          <p:cNvSpPr/>
          <p:nvPr/>
        </p:nvSpPr>
        <p:spPr>
          <a:xfrm rot="12367867">
            <a:off x="4925882" y="3042853"/>
            <a:ext cx="1290701" cy="1182013"/>
          </a:xfrm>
          <a:prstGeom prst="rightArrow">
            <a:avLst/>
          </a:prstGeom>
          <a:solidFill>
            <a:srgbClr val="7030A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3" name="Right Arrow 12"/>
          <p:cNvSpPr/>
          <p:nvPr/>
        </p:nvSpPr>
        <p:spPr>
          <a:xfrm rot="19258695">
            <a:off x="5313312" y="3020093"/>
            <a:ext cx="497306" cy="1182013"/>
          </a:xfrm>
          <a:prstGeom prst="rightArrow">
            <a:avLst/>
          </a:prstGeom>
          <a:solidFill>
            <a:srgbClr val="00B0F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4" name="Right Arrow 13"/>
          <p:cNvSpPr/>
          <p:nvPr/>
        </p:nvSpPr>
        <p:spPr>
          <a:xfrm rot="16200000">
            <a:off x="4042184" y="3431416"/>
            <a:ext cx="814332" cy="1182013"/>
          </a:xfrm>
          <a:prstGeom prst="rightArrow">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5" name="Right Arrow 14"/>
          <p:cNvSpPr/>
          <p:nvPr/>
        </p:nvSpPr>
        <p:spPr>
          <a:xfrm rot="15934058">
            <a:off x="4662486" y="3042853"/>
            <a:ext cx="688843" cy="1182013"/>
          </a:xfrm>
          <a:prstGeom prst="rightArrow">
            <a:avLst/>
          </a:prstGeom>
          <a:solidFill>
            <a:srgbClr val="FFC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7" name="Curved Left Arrow 16"/>
          <p:cNvSpPr/>
          <p:nvPr/>
        </p:nvSpPr>
        <p:spPr>
          <a:xfrm>
            <a:off x="6700158" y="2932176"/>
            <a:ext cx="364254" cy="595035"/>
          </a:xfrm>
          <a:prstGeom prst="curvedLeft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3200">
              <a:solidFill>
                <a:srgbClr val="FFFFFF"/>
              </a:solidFill>
              <a:latin typeface="Helvetica Light"/>
              <a:ea typeface="Helvetica Light"/>
              <a:cs typeface="Helvetica Light"/>
              <a:sym typeface="Helvetica Light"/>
            </a:endParaRPr>
          </a:p>
        </p:txBody>
      </p:sp>
      <p:sp>
        <p:nvSpPr>
          <p:cNvPr id="16" name="Title 15"/>
          <p:cNvSpPr>
            <a:spLocks noGrp="1"/>
          </p:cNvSpPr>
          <p:nvPr>
            <p:ph type="title"/>
          </p:nvPr>
        </p:nvSpPr>
        <p:spPr/>
        <p:txBody>
          <a:bodyPr/>
          <a:lstStyle/>
          <a:p>
            <a:endParaRPr lang="en-US"/>
          </a:p>
        </p:txBody>
      </p:sp>
    </p:spTree>
    <p:extLst>
      <p:ext uri="{BB962C8B-B14F-4D97-AF65-F5344CB8AC3E}">
        <p14:creationId xmlns:p14="http://schemas.microsoft.com/office/powerpoint/2010/main" val="5238363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509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rot="15579617">
            <a:off x="6486801" y="1251371"/>
            <a:ext cx="609600" cy="838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1922019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509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29744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71921" y="0"/>
            <a:ext cx="13011150" cy="7315200"/>
          </a:xfrm>
          <a:prstGeom prst="rect">
            <a:avLst/>
          </a:prstGeom>
        </p:spPr>
      </p:pic>
    </p:spTree>
    <p:extLst>
      <p:ext uri="{BB962C8B-B14F-4D97-AF65-F5344CB8AC3E}">
        <p14:creationId xmlns:p14="http://schemas.microsoft.com/office/powerpoint/2010/main" val="208809374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16604" y="1"/>
            <a:ext cx="13094957" cy="7138737"/>
          </a:xfrm>
          <a:prstGeom prst="rect">
            <a:avLst/>
          </a:prstGeom>
        </p:spPr>
      </p:pic>
    </p:spTree>
    <p:extLst>
      <p:ext uri="{BB962C8B-B14F-4D97-AF65-F5344CB8AC3E}">
        <p14:creationId xmlns:p14="http://schemas.microsoft.com/office/powerpoint/2010/main" val="41376252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219200" y="2133601"/>
            <a:ext cx="7772400" cy="1470025"/>
          </a:xfrm>
        </p:spPr>
        <p:txBody>
          <a:bodyPr/>
          <a:lstStyle/>
          <a:p>
            <a:r>
              <a:rPr lang="en-US" dirty="0"/>
              <a:t>Copernicus </a:t>
            </a:r>
            <a:r>
              <a:rPr lang="en-US" dirty="0" smtClean="0"/>
              <a:t>Capabilities </a:t>
            </a:r>
            <a:r>
              <a:rPr lang="en-US" dirty="0"/>
              <a:t>and </a:t>
            </a:r>
            <a:r>
              <a:rPr lang="en-US" dirty="0" smtClean="0"/>
              <a:t>Requirements Capture</a:t>
            </a:r>
            <a:endParaRPr lang="en-US" dirty="0"/>
          </a:p>
        </p:txBody>
      </p:sp>
      <p:sp>
        <p:nvSpPr>
          <p:cNvPr id="15362" name="Subtitle 2"/>
          <p:cNvSpPr>
            <a:spLocks noGrp="1"/>
          </p:cNvSpPr>
          <p:nvPr>
            <p:ph type="subTitle" idx="1"/>
          </p:nvPr>
        </p:nvSpPr>
        <p:spPr>
          <a:xfrm>
            <a:off x="1784350" y="4367212"/>
            <a:ext cx="6400800" cy="1752600"/>
          </a:xfrm>
        </p:spPr>
        <p:txBody>
          <a:bodyPr/>
          <a:lstStyle/>
          <a:p>
            <a:pPr eaLnBrk="1" hangingPunct="1"/>
            <a:r>
              <a:rPr lang="en-US" sz="2400" i="1" dirty="0"/>
              <a:t>GFOI Plenary </a:t>
            </a:r>
            <a:br>
              <a:rPr lang="en-US" sz="2400" i="1" dirty="0"/>
            </a:br>
            <a:r>
              <a:rPr lang="en-US" sz="2400" i="1" dirty="0"/>
              <a:t>24 Feb 2016, </a:t>
            </a:r>
            <a:r>
              <a:rPr lang="en-US" sz="2400" i="1" dirty="0" err="1"/>
              <a:t>Frascati</a:t>
            </a:r>
            <a:endParaRPr lang="en-US" sz="2400" i="1" dirty="0"/>
          </a:p>
        </p:txBody>
      </p:sp>
      <p:sp>
        <p:nvSpPr>
          <p:cNvPr id="15365" name="TextBox 10"/>
          <p:cNvSpPr txBox="1">
            <a:spLocks noChangeArrowheads="1"/>
          </p:cNvSpPr>
          <p:nvPr/>
        </p:nvSpPr>
        <p:spPr bwMode="auto">
          <a:xfrm>
            <a:off x="1600200" y="6629400"/>
            <a:ext cx="184150" cy="369888"/>
          </a:xfrm>
          <a:prstGeom prst="rect">
            <a:avLst/>
          </a:prstGeom>
          <a:noFill/>
          <a:ln w="9525">
            <a:noFill/>
            <a:miter lim="800000"/>
            <a:headEnd/>
            <a:tailEnd/>
          </a:ln>
        </p:spPr>
        <p:txBody>
          <a:bodyPr wrap="none">
            <a:spAutoFit/>
          </a:bodyPr>
          <a:lstStyle/>
          <a:p>
            <a:pPr algn="l" defTabSz="457200" fontAlgn="auto">
              <a:spcBef>
                <a:spcPts val="0"/>
              </a:spcBef>
              <a:spcAft>
                <a:spcPts val="0"/>
              </a:spcAft>
            </a:pPr>
            <a:endParaRPr lang="pt-BR" sz="1800">
              <a:solidFill>
                <a:prstClr val="black"/>
              </a:solidFill>
              <a:latin typeface="Calibri" pitchFamily="34" charset="0"/>
              <a:ea typeface=""/>
              <a:cs typeface=""/>
            </a:endParaRPr>
          </a:p>
        </p:txBody>
      </p:sp>
    </p:spTree>
    <p:extLst>
      <p:ext uri="{BB962C8B-B14F-4D97-AF65-F5344CB8AC3E}">
        <p14:creationId xmlns:p14="http://schemas.microsoft.com/office/powerpoint/2010/main" val="1142984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58590" y="1219200"/>
            <a:ext cx="9070389" cy="4459705"/>
          </a:xfrm>
          <a:prstGeom prst="rect">
            <a:avLst/>
          </a:prstGeom>
        </p:spPr>
      </p:pic>
    </p:spTree>
    <p:extLst>
      <p:ext uri="{BB962C8B-B14F-4D97-AF65-F5344CB8AC3E}">
        <p14:creationId xmlns:p14="http://schemas.microsoft.com/office/powerpoint/2010/main" val="554624654"/>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509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15579617">
            <a:off x="3210201" y="413172"/>
            <a:ext cx="609600" cy="838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149753179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509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rot="15579617">
            <a:off x="4962801" y="391655"/>
            <a:ext cx="609600" cy="838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82244076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509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rot="15579617">
            <a:off x="4396353" y="565571"/>
            <a:ext cx="609600" cy="838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152956715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86150" y="-457200"/>
            <a:ext cx="13011150" cy="7315200"/>
          </a:xfrm>
          <a:prstGeom prst="rect">
            <a:avLst/>
          </a:prstGeom>
        </p:spPr>
      </p:pic>
      <p:sp>
        <p:nvSpPr>
          <p:cNvPr id="4" name="Down Arrow 3"/>
          <p:cNvSpPr/>
          <p:nvPr/>
        </p:nvSpPr>
        <p:spPr>
          <a:xfrm>
            <a:off x="7086600" y="1197491"/>
            <a:ext cx="533400" cy="633968"/>
          </a:xfrm>
          <a:prstGeom prst="downArrow">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21271301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2025" y="-463550"/>
            <a:ext cx="13011150" cy="7315200"/>
          </a:xfrm>
          <a:prstGeom prst="rect">
            <a:avLst/>
          </a:prstGeom>
        </p:spPr>
      </p:pic>
    </p:spTree>
    <p:extLst>
      <p:ext uri="{BB962C8B-B14F-4D97-AF65-F5344CB8AC3E}">
        <p14:creationId xmlns:p14="http://schemas.microsoft.com/office/powerpoint/2010/main" val="151590733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509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08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9509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rot="3332502">
            <a:off x="5815773" y="2279150"/>
            <a:ext cx="609600" cy="838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15976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0806" y="0"/>
            <a:ext cx="9144194" cy="6858000"/>
          </a:xfrm>
          <a:prstGeom prst="rect">
            <a:avLst/>
          </a:prstGeom>
        </p:spPr>
      </p:pic>
      <p:sp>
        <p:nvSpPr>
          <p:cNvPr id="5" name="TextBox 4"/>
          <p:cNvSpPr txBox="1"/>
          <p:nvPr/>
        </p:nvSpPr>
        <p:spPr>
          <a:xfrm>
            <a:off x="628553" y="2823706"/>
            <a:ext cx="4324350"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C000"/>
                </a:solidFill>
                <a:latin typeface="Helvetica Light"/>
                <a:ea typeface="Helvetica Light"/>
                <a:cs typeface="Helvetica Light"/>
                <a:sym typeface="Helvetica Light"/>
              </a:rPr>
              <a:t>Indonesia</a:t>
            </a:r>
          </a:p>
          <a:p>
            <a:pPr defTabSz="584200" fontAlgn="auto" latinLnBrk="1" hangingPunct="0">
              <a:spcBef>
                <a:spcPts val="0"/>
              </a:spcBef>
              <a:spcAft>
                <a:spcPts val="0"/>
              </a:spcAft>
            </a:pPr>
            <a:r>
              <a:rPr lang="en-US" sz="3600" dirty="0">
                <a:solidFill>
                  <a:srgbClr val="FFC000"/>
                </a:solidFill>
                <a:latin typeface="Helvetica Light"/>
                <a:ea typeface="Helvetica Light"/>
                <a:cs typeface="Helvetica Light"/>
                <a:sym typeface="Helvetica Light"/>
              </a:rPr>
              <a:t>Protected area</a:t>
            </a:r>
          </a:p>
        </p:txBody>
      </p:sp>
      <p:sp>
        <p:nvSpPr>
          <p:cNvPr id="6" name="TextBox 5"/>
          <p:cNvSpPr txBox="1"/>
          <p:nvPr/>
        </p:nvSpPr>
        <p:spPr>
          <a:xfrm>
            <a:off x="5225953" y="2849106"/>
            <a:ext cx="4324350"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00B050"/>
                </a:solidFill>
                <a:latin typeface="Helvetica Light"/>
                <a:ea typeface="Helvetica Light"/>
                <a:cs typeface="Helvetica Light"/>
                <a:sym typeface="Helvetica Light"/>
              </a:rPr>
              <a:t>Brazil</a:t>
            </a:r>
          </a:p>
          <a:p>
            <a:pPr defTabSz="584200" fontAlgn="auto" latinLnBrk="1" hangingPunct="0">
              <a:spcBef>
                <a:spcPts val="0"/>
              </a:spcBef>
              <a:spcAft>
                <a:spcPts val="0"/>
              </a:spcAft>
            </a:pPr>
            <a:r>
              <a:rPr lang="en-US" sz="3600" dirty="0">
                <a:solidFill>
                  <a:srgbClr val="00B050"/>
                </a:solidFill>
                <a:latin typeface="Helvetica Light"/>
                <a:ea typeface="Helvetica Light"/>
                <a:cs typeface="Helvetica Light"/>
                <a:sym typeface="Helvetica Light"/>
              </a:rPr>
              <a:t>Protected area</a:t>
            </a:r>
          </a:p>
        </p:txBody>
      </p:sp>
    </p:spTree>
    <p:extLst>
      <p:ext uri="{BB962C8B-B14F-4D97-AF65-F5344CB8AC3E}">
        <p14:creationId xmlns:p14="http://schemas.microsoft.com/office/powerpoint/2010/main" val="7751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81000" y="1"/>
            <a:ext cx="9271132" cy="6858000"/>
          </a:xfrm>
          <a:prstGeom prst="rect">
            <a:avLst/>
          </a:prstGeom>
        </p:spPr>
      </p:pic>
      <p:sp>
        <p:nvSpPr>
          <p:cNvPr id="6" name="Down Arrow 5"/>
          <p:cNvSpPr/>
          <p:nvPr/>
        </p:nvSpPr>
        <p:spPr>
          <a:xfrm>
            <a:off x="895351" y="1808084"/>
            <a:ext cx="378619" cy="595074"/>
          </a:xfrm>
          <a:prstGeom prst="downArrow">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3746570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219200" y="2133601"/>
            <a:ext cx="7772400" cy="1470025"/>
          </a:xfrm>
        </p:spPr>
        <p:txBody>
          <a:bodyPr/>
          <a:lstStyle/>
          <a:p>
            <a:r>
              <a:rPr lang="en-US" dirty="0"/>
              <a:t>GFW: Cooperation with </a:t>
            </a:r>
            <a:r>
              <a:rPr lang="en-US" dirty="0" err="1"/>
              <a:t>DigitalGlobe</a:t>
            </a:r>
            <a:r>
              <a:rPr lang="en-US" dirty="0"/>
              <a:t> and </a:t>
            </a:r>
            <a:r>
              <a:rPr lang="en-US" dirty="0" err="1" smtClean="0"/>
              <a:t>Urthecast</a:t>
            </a:r>
            <a:endParaRPr lang="en-US" dirty="0"/>
          </a:p>
        </p:txBody>
      </p:sp>
      <p:sp>
        <p:nvSpPr>
          <p:cNvPr id="15362" name="Subtitle 2"/>
          <p:cNvSpPr>
            <a:spLocks noGrp="1"/>
          </p:cNvSpPr>
          <p:nvPr>
            <p:ph type="subTitle" idx="1"/>
          </p:nvPr>
        </p:nvSpPr>
        <p:spPr>
          <a:xfrm>
            <a:off x="1784350" y="4367212"/>
            <a:ext cx="6400800" cy="1752600"/>
          </a:xfrm>
        </p:spPr>
        <p:txBody>
          <a:bodyPr/>
          <a:lstStyle/>
          <a:p>
            <a:pPr eaLnBrk="1" hangingPunct="1"/>
            <a:r>
              <a:rPr lang="en-US" sz="2400" i="1" dirty="0"/>
              <a:t>GFOI Plenary </a:t>
            </a:r>
            <a:br>
              <a:rPr lang="en-US" sz="2400" i="1" dirty="0"/>
            </a:br>
            <a:r>
              <a:rPr lang="en-US" sz="2400" i="1" dirty="0"/>
              <a:t>24 Feb 2016, </a:t>
            </a:r>
            <a:r>
              <a:rPr lang="en-US" sz="2400" i="1" dirty="0" err="1"/>
              <a:t>Frascati</a:t>
            </a:r>
            <a:endParaRPr lang="en-US" sz="2400" i="1" dirty="0"/>
          </a:p>
        </p:txBody>
      </p:sp>
      <p:sp>
        <p:nvSpPr>
          <p:cNvPr id="15365" name="TextBox 10"/>
          <p:cNvSpPr txBox="1">
            <a:spLocks noChangeArrowheads="1"/>
          </p:cNvSpPr>
          <p:nvPr/>
        </p:nvSpPr>
        <p:spPr bwMode="auto">
          <a:xfrm>
            <a:off x="1600200" y="6629400"/>
            <a:ext cx="184150" cy="369888"/>
          </a:xfrm>
          <a:prstGeom prst="rect">
            <a:avLst/>
          </a:prstGeom>
          <a:noFill/>
          <a:ln w="9525">
            <a:noFill/>
            <a:miter lim="800000"/>
            <a:headEnd/>
            <a:tailEnd/>
          </a:ln>
        </p:spPr>
        <p:txBody>
          <a:bodyPr wrap="none">
            <a:spAutoFit/>
          </a:bodyPr>
          <a:lstStyle/>
          <a:p>
            <a:pPr algn="l" defTabSz="457200" fontAlgn="auto">
              <a:spcBef>
                <a:spcPts val="0"/>
              </a:spcBef>
              <a:spcAft>
                <a:spcPts val="0"/>
              </a:spcAft>
            </a:pPr>
            <a:endParaRPr lang="pt-BR" sz="1800">
              <a:solidFill>
                <a:prstClr val="black"/>
              </a:solidFill>
              <a:latin typeface="Calibri" pitchFamily="34" charset="0"/>
              <a:ea typeface=""/>
              <a:cs typeface=""/>
            </a:endParaRPr>
          </a:p>
        </p:txBody>
      </p:sp>
    </p:spTree>
    <p:extLst>
      <p:ext uri="{BB962C8B-B14F-4D97-AF65-F5344CB8AC3E}">
        <p14:creationId xmlns:p14="http://schemas.microsoft.com/office/powerpoint/2010/main" val="1394629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0"/>
            <a:ext cx="9396412" cy="6858000"/>
          </a:xfrm>
          <a:prstGeom prst="rect">
            <a:avLst/>
          </a:prstGeom>
        </p:spPr>
      </p:pic>
    </p:spTree>
    <p:extLst>
      <p:ext uri="{BB962C8B-B14F-4D97-AF65-F5344CB8AC3E}">
        <p14:creationId xmlns:p14="http://schemas.microsoft.com/office/powerpoint/2010/main" val="123171281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3969" y="153703"/>
            <a:ext cx="7358063" cy="2321719"/>
          </a:xfrm>
        </p:spPr>
        <p:txBody>
          <a:bodyPr>
            <a:normAutofit fontScale="90000"/>
          </a:bodyPr>
          <a:lstStyle/>
          <a:p>
            <a:r>
              <a:rPr lang="en-US" dirty="0" smtClean="0"/>
              <a:t>GLAD not national DATA</a:t>
            </a:r>
            <a:br>
              <a:rPr lang="en-US" dirty="0" smtClean="0"/>
            </a:br>
            <a:r>
              <a:rPr lang="en-US" dirty="0" smtClean="0"/>
              <a:t>Country error unknown</a:t>
            </a:r>
            <a:endParaRPr lang="en-US" dirty="0"/>
          </a:p>
        </p:txBody>
      </p:sp>
      <p:pic>
        <p:nvPicPr>
          <p:cNvPr id="4" name="Picture 3"/>
          <p:cNvPicPr>
            <a:picLocks noChangeAspect="1"/>
          </p:cNvPicPr>
          <p:nvPr/>
        </p:nvPicPr>
        <p:blipFill>
          <a:blip r:embed="rId2"/>
          <a:stretch>
            <a:fillRect/>
          </a:stretch>
        </p:blipFill>
        <p:spPr>
          <a:xfrm>
            <a:off x="1955143" y="2475422"/>
            <a:ext cx="5995714" cy="4382579"/>
          </a:xfrm>
          <a:prstGeom prst="rect">
            <a:avLst/>
          </a:prstGeom>
        </p:spPr>
      </p:pic>
      <p:sp>
        <p:nvSpPr>
          <p:cNvPr id="5" name="Oval 4"/>
          <p:cNvSpPr/>
          <p:nvPr/>
        </p:nvSpPr>
        <p:spPr>
          <a:xfrm>
            <a:off x="6591300" y="3275578"/>
            <a:ext cx="914400" cy="706894"/>
          </a:xfrm>
          <a:prstGeom prst="ellipse">
            <a:avLst/>
          </a:prstGeom>
          <a:noFill/>
          <a:ln w="381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8024755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10363"/>
            <a:ext cx="9143999" cy="2321719"/>
          </a:xfrm>
        </p:spPr>
        <p:txBody>
          <a:bodyPr>
            <a:noAutofit/>
          </a:bodyPr>
          <a:lstStyle/>
          <a:p>
            <a:r>
              <a:rPr lang="en-US" sz="2400" dirty="0"/>
              <a:t/>
            </a:r>
            <a:br>
              <a:rPr lang="en-US" sz="2400" dirty="0"/>
            </a:br>
            <a:r>
              <a:rPr lang="en-US" sz="2400" dirty="0"/>
              <a:t> </a:t>
            </a:r>
            <a:r>
              <a:rPr lang="en-US" sz="2400" b="1" dirty="0"/>
              <a:t>Module 2-  28 March 2015 </a:t>
            </a:r>
            <a:r>
              <a:rPr lang="en-US" sz="2400" dirty="0"/>
              <a:t/>
            </a:r>
            <a:br>
              <a:rPr lang="en-US" sz="2400" dirty="0"/>
            </a:br>
            <a:r>
              <a:rPr lang="en-US" sz="2400" b="1" dirty="0"/>
              <a:t>Use of global tree cover and change datasets in REDD+ Measuring, Reporting and Verifying (MRV) </a:t>
            </a:r>
            <a:endParaRPr lang="en-US" sz="2400" dirty="0"/>
          </a:p>
        </p:txBody>
      </p:sp>
      <p:pic>
        <p:nvPicPr>
          <p:cNvPr id="3" name="Picture 2"/>
          <p:cNvPicPr>
            <a:picLocks noChangeAspect="1"/>
          </p:cNvPicPr>
          <p:nvPr/>
        </p:nvPicPr>
        <p:blipFill>
          <a:blip r:embed="rId3"/>
          <a:stretch>
            <a:fillRect/>
          </a:stretch>
        </p:blipFill>
        <p:spPr>
          <a:xfrm>
            <a:off x="381001" y="1"/>
            <a:ext cx="1190625" cy="828675"/>
          </a:xfrm>
          <a:prstGeom prst="rect">
            <a:avLst/>
          </a:prstGeom>
        </p:spPr>
      </p:pic>
      <p:sp>
        <p:nvSpPr>
          <p:cNvPr id="4" name="Rectangle 3"/>
          <p:cNvSpPr/>
          <p:nvPr/>
        </p:nvSpPr>
        <p:spPr>
          <a:xfrm>
            <a:off x="525379" y="1769511"/>
            <a:ext cx="8855241" cy="2677656"/>
          </a:xfrm>
          <a:prstGeom prst="rect">
            <a:avLst/>
          </a:prstGeom>
        </p:spPr>
        <p:txBody>
          <a:bodyPr wrap="square">
            <a:spAutoFit/>
          </a:bodyPr>
          <a:lstStyle/>
          <a:p>
            <a:pPr algn="l" fontAlgn="auto">
              <a:spcBef>
                <a:spcPts val="0"/>
              </a:spcBef>
              <a:spcAft>
                <a:spcPts val="0"/>
              </a:spcAft>
            </a:pPr>
            <a:endParaRPr lang="en-US" sz="2800" dirty="0">
              <a:solidFill>
                <a:srgbClr val="FFFFFF"/>
              </a:solidFill>
              <a:latin typeface="Helvetica Light"/>
              <a:ea typeface="Helvetica Light"/>
              <a:cs typeface="Helvetica Light"/>
            </a:endParaRPr>
          </a:p>
          <a:p>
            <a:pPr algn="l" fontAlgn="auto">
              <a:spcBef>
                <a:spcPts val="0"/>
              </a:spcBef>
              <a:spcAft>
                <a:spcPts val="0"/>
              </a:spcAft>
            </a:pPr>
            <a:r>
              <a:rPr lang="en-US" sz="2800" dirty="0">
                <a:solidFill>
                  <a:srgbClr val="FFFFFF"/>
                </a:solidFill>
                <a:latin typeface="Helvetica Light"/>
                <a:ea typeface="Helvetica Light"/>
                <a:cs typeface="Helvetica Light"/>
              </a:rPr>
              <a:t> Tree cover is typically only one aspect of forest definition and so is not sufficient by itself to define forest. In addition, tree cover loss is not necessarily deforestation, e.g. in the case of managed forests or areas affected by significant disturbance.</a:t>
            </a:r>
          </a:p>
        </p:txBody>
      </p:sp>
    </p:spTree>
    <p:extLst>
      <p:ext uri="{BB962C8B-B14F-4D97-AF65-F5344CB8AC3E}">
        <p14:creationId xmlns:p14="http://schemas.microsoft.com/office/powerpoint/2010/main" val="1801403918"/>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1" y="1"/>
            <a:ext cx="1190625" cy="828675"/>
          </a:xfrm>
          <a:prstGeom prst="rect">
            <a:avLst/>
          </a:prstGeom>
        </p:spPr>
      </p:pic>
      <p:pic>
        <p:nvPicPr>
          <p:cNvPr id="5" name="Picture 4"/>
          <p:cNvPicPr>
            <a:picLocks noChangeAspect="1"/>
          </p:cNvPicPr>
          <p:nvPr/>
        </p:nvPicPr>
        <p:blipFill>
          <a:blip r:embed="rId3"/>
          <a:stretch>
            <a:fillRect/>
          </a:stretch>
        </p:blipFill>
        <p:spPr>
          <a:xfrm>
            <a:off x="585631" y="1073018"/>
            <a:ext cx="8734739" cy="5322190"/>
          </a:xfrm>
          <a:prstGeom prst="rect">
            <a:avLst/>
          </a:prstGeom>
        </p:spPr>
      </p:pic>
    </p:spTree>
    <p:extLst>
      <p:ext uri="{BB962C8B-B14F-4D97-AF65-F5344CB8AC3E}">
        <p14:creationId xmlns:p14="http://schemas.microsoft.com/office/powerpoint/2010/main" val="1988899740"/>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10" y="2189976"/>
            <a:ext cx="6333041" cy="779461"/>
          </a:xfrm>
          <a:ln>
            <a:solidFill>
              <a:srgbClr val="00B0F0"/>
            </a:solidFill>
          </a:ln>
        </p:spPr>
        <p:txBody>
          <a:bodyPr>
            <a:normAutofit/>
          </a:bodyPr>
          <a:lstStyle/>
          <a:p>
            <a:pPr algn="l"/>
            <a:r>
              <a:rPr lang="en-US" sz="2000" dirty="0"/>
              <a:t>Methods &amp; Guidance Documentation and Capacity building</a:t>
            </a:r>
            <a:endParaRPr lang="en-US" sz="2400" dirty="0"/>
          </a:p>
        </p:txBody>
      </p:sp>
      <p:pic>
        <p:nvPicPr>
          <p:cNvPr id="3" name="Picture 2"/>
          <p:cNvPicPr>
            <a:picLocks noChangeAspect="1"/>
          </p:cNvPicPr>
          <p:nvPr/>
        </p:nvPicPr>
        <p:blipFill>
          <a:blip r:embed="rId2"/>
          <a:stretch>
            <a:fillRect/>
          </a:stretch>
        </p:blipFill>
        <p:spPr>
          <a:xfrm>
            <a:off x="381001" y="1985807"/>
            <a:ext cx="1190625" cy="828675"/>
          </a:xfrm>
          <a:prstGeom prst="rect">
            <a:avLst/>
          </a:prstGeom>
        </p:spPr>
      </p:pic>
      <p:pic>
        <p:nvPicPr>
          <p:cNvPr id="4" name="Picture 2" descr="C:\Users\rachael.petersen\Downloads\GFW_logo_RGB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50" y="2943821"/>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03101" y="3499270"/>
            <a:ext cx="6681261" cy="1395254"/>
          </a:xfrm>
          <a:prstGeom prst="rect">
            <a:avLst/>
          </a:prstGeom>
          <a:noFill/>
          <a:ln w="12700" cap="flat">
            <a:solidFill>
              <a:srgbClr val="FFC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fontAlgn="auto" latinLnBrk="1" hangingPunct="0">
              <a:spcBef>
                <a:spcPts val="0"/>
              </a:spcBef>
              <a:spcAft>
                <a:spcPts val="0"/>
              </a:spcAft>
            </a:pPr>
            <a:r>
              <a:rPr lang="en-US" sz="2000" dirty="0">
                <a:solidFill>
                  <a:srgbClr val="FFFFFF"/>
                </a:solidFill>
                <a:latin typeface="Helvetica Light"/>
                <a:ea typeface="Helvetica Light"/>
                <a:cs typeface="Helvetica Light"/>
              </a:rPr>
              <a:t>- </a:t>
            </a:r>
            <a:r>
              <a:rPr lang="en-US" sz="2400" dirty="0">
                <a:solidFill>
                  <a:srgbClr val="FFFFFF"/>
                </a:solidFill>
                <a:latin typeface="Helvetica Light"/>
                <a:ea typeface="Helvetica Light"/>
                <a:cs typeface="Helvetica Light"/>
                <a:sym typeface="Helvetica Light"/>
              </a:rPr>
              <a:t>Website</a:t>
            </a:r>
            <a:r>
              <a:rPr lang="en-US" sz="2000" dirty="0">
                <a:solidFill>
                  <a:srgbClr val="FFFFFF"/>
                </a:solidFill>
                <a:latin typeface="Helvetica Light"/>
                <a:ea typeface="Helvetica Light"/>
                <a:cs typeface="Helvetica Light"/>
              </a:rPr>
              <a:t/>
            </a:r>
            <a:br>
              <a:rPr lang="en-US" sz="2000" dirty="0">
                <a:solidFill>
                  <a:srgbClr val="FFFFFF"/>
                </a:solidFill>
                <a:latin typeface="Helvetica Light"/>
                <a:ea typeface="Helvetica Light"/>
                <a:cs typeface="Helvetica Light"/>
              </a:rPr>
            </a:br>
            <a:r>
              <a:rPr lang="en-US" sz="2000" dirty="0">
                <a:solidFill>
                  <a:srgbClr val="FFFFFF"/>
                </a:solidFill>
                <a:latin typeface="Helvetica Light"/>
                <a:ea typeface="Helvetica Light"/>
                <a:cs typeface="Helvetica Light"/>
              </a:rPr>
              <a:t>	- Visualization, </a:t>
            </a:r>
            <a:r>
              <a:rPr lang="en-US" sz="2000" dirty="0" err="1">
                <a:solidFill>
                  <a:srgbClr val="FFFFFF"/>
                </a:solidFill>
                <a:latin typeface="Helvetica Light"/>
                <a:ea typeface="Helvetica Light"/>
                <a:cs typeface="Helvetica Light"/>
              </a:rPr>
              <a:t>incl</a:t>
            </a:r>
            <a:r>
              <a:rPr lang="en-US" sz="2000" dirty="0">
                <a:solidFill>
                  <a:srgbClr val="FFFFFF"/>
                </a:solidFill>
                <a:latin typeface="Helvetica Light"/>
                <a:ea typeface="Helvetica Light"/>
                <a:cs typeface="Helvetica Light"/>
              </a:rPr>
              <a:t> Climate, commodities fire</a:t>
            </a:r>
            <a:br>
              <a:rPr lang="en-US" sz="2000" dirty="0">
                <a:solidFill>
                  <a:srgbClr val="FFFFFF"/>
                </a:solidFill>
                <a:latin typeface="Helvetica Light"/>
                <a:ea typeface="Helvetica Light"/>
                <a:cs typeface="Helvetica Light"/>
              </a:rPr>
            </a:br>
            <a:r>
              <a:rPr lang="en-US" sz="2000" dirty="0">
                <a:solidFill>
                  <a:srgbClr val="FFFFFF"/>
                </a:solidFill>
                <a:latin typeface="Helvetica Light"/>
                <a:ea typeface="Helvetica Light"/>
                <a:cs typeface="Helvetica Light"/>
              </a:rPr>
              <a:t>	- Data download</a:t>
            </a:r>
            <a:br>
              <a:rPr lang="en-US" sz="2000" dirty="0">
                <a:solidFill>
                  <a:srgbClr val="FFFFFF"/>
                </a:solidFill>
                <a:latin typeface="Helvetica Light"/>
                <a:ea typeface="Helvetica Light"/>
                <a:cs typeface="Helvetica Light"/>
              </a:rPr>
            </a:br>
            <a:r>
              <a:rPr lang="en-US" sz="2000" dirty="0">
                <a:solidFill>
                  <a:srgbClr val="FFFFFF"/>
                </a:solidFill>
                <a:latin typeface="Helvetica Light"/>
                <a:ea typeface="Helvetica Light"/>
                <a:cs typeface="Helvetica Light"/>
              </a:rPr>
              <a:t>	- Simple analysis</a:t>
            </a:r>
            <a:endParaRPr lang="en-US" sz="2000" dirty="0">
              <a:solidFill>
                <a:srgbClr val="FFFFFF"/>
              </a:solidFill>
              <a:latin typeface="Helvetica Light"/>
              <a:ea typeface="Helvetica Light"/>
              <a:cs typeface="Helvetica Light"/>
              <a:sym typeface="Helvetica Light"/>
            </a:endParaRPr>
          </a:p>
        </p:txBody>
      </p:sp>
      <p:sp>
        <p:nvSpPr>
          <p:cNvPr id="8" name="TextBox 7"/>
          <p:cNvSpPr txBox="1"/>
          <p:nvPr/>
        </p:nvSpPr>
        <p:spPr>
          <a:xfrm>
            <a:off x="943059" y="855762"/>
            <a:ext cx="283256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Data </a:t>
            </a:r>
            <a:r>
              <a:rPr lang="en-US" sz="1800" b="1" dirty="0">
                <a:solidFill>
                  <a:srgbClr val="FFFFFF"/>
                </a:solidFill>
                <a:latin typeface="Helvetica Light"/>
                <a:ea typeface="Helvetica Light"/>
                <a:cs typeface="Helvetica Light"/>
                <a:sym typeface="Wingdings" panose="05000000000000000000" pitchFamily="2" charset="2"/>
              </a:rPr>
              <a:t></a:t>
            </a:r>
            <a:r>
              <a:rPr lang="en-US" sz="1800" dirty="0">
                <a:solidFill>
                  <a:srgbClr val="FFFFFF"/>
                </a:solidFill>
                <a:latin typeface="Helvetica Light"/>
                <a:ea typeface="Helvetica Light"/>
                <a:cs typeface="Helvetica Light"/>
                <a:sym typeface="Wingdings" panose="05000000000000000000" pitchFamily="2" charset="2"/>
              </a:rPr>
              <a:t> Information </a:t>
            </a:r>
            <a:endParaRPr lang="en-US" sz="1800" dirty="0">
              <a:solidFill>
                <a:srgbClr val="FFFFFF"/>
              </a:solidFill>
              <a:latin typeface="Helvetica Light"/>
              <a:ea typeface="Helvetica Light"/>
              <a:cs typeface="Helvetica Light"/>
              <a:sym typeface="Helvetica Light"/>
            </a:endParaRPr>
          </a:p>
        </p:txBody>
      </p:sp>
      <p:sp>
        <p:nvSpPr>
          <p:cNvPr id="9" name="Right Arrow 8"/>
          <p:cNvSpPr/>
          <p:nvPr/>
        </p:nvSpPr>
        <p:spPr>
          <a:xfrm rot="19608282">
            <a:off x="3355764" y="258469"/>
            <a:ext cx="429882" cy="631765"/>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1400">
              <a:solidFill>
                <a:srgbClr val="FFFFFF"/>
              </a:solidFill>
              <a:latin typeface="Helvetica Light"/>
              <a:ea typeface="Helvetica Light"/>
              <a:cs typeface="Helvetica Light"/>
              <a:sym typeface="Helvetica Light"/>
            </a:endParaRPr>
          </a:p>
        </p:txBody>
      </p:sp>
      <p:sp>
        <p:nvSpPr>
          <p:cNvPr id="10" name="TextBox 9"/>
          <p:cNvSpPr txBox="1"/>
          <p:nvPr/>
        </p:nvSpPr>
        <p:spPr>
          <a:xfrm>
            <a:off x="3767523" y="1138848"/>
            <a:ext cx="117002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Science</a:t>
            </a:r>
          </a:p>
        </p:txBody>
      </p:sp>
      <p:sp>
        <p:nvSpPr>
          <p:cNvPr id="11" name="Right Arrow 10"/>
          <p:cNvSpPr/>
          <p:nvPr/>
        </p:nvSpPr>
        <p:spPr>
          <a:xfrm>
            <a:off x="3593616" y="729676"/>
            <a:ext cx="389084" cy="631765"/>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1400">
              <a:solidFill>
                <a:srgbClr val="FFFFFF"/>
              </a:solidFill>
              <a:latin typeface="Helvetica Light"/>
              <a:ea typeface="Helvetica Light"/>
              <a:cs typeface="Helvetica Light"/>
              <a:sym typeface="Helvetica Light"/>
            </a:endParaRPr>
          </a:p>
        </p:txBody>
      </p:sp>
      <p:sp>
        <p:nvSpPr>
          <p:cNvPr id="12" name="TextBox 11"/>
          <p:cNvSpPr txBox="1"/>
          <p:nvPr/>
        </p:nvSpPr>
        <p:spPr>
          <a:xfrm>
            <a:off x="3699601" y="550402"/>
            <a:ext cx="139370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Journalist</a:t>
            </a:r>
          </a:p>
        </p:txBody>
      </p:sp>
      <p:sp>
        <p:nvSpPr>
          <p:cNvPr id="13" name="Right Arrow 12"/>
          <p:cNvSpPr/>
          <p:nvPr/>
        </p:nvSpPr>
        <p:spPr>
          <a:xfrm rot="3837061">
            <a:off x="3311819" y="1258791"/>
            <a:ext cx="331364" cy="631765"/>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1400">
              <a:solidFill>
                <a:srgbClr val="FFFFFF"/>
              </a:solidFill>
              <a:latin typeface="Helvetica Light"/>
              <a:ea typeface="Helvetica Light"/>
              <a:cs typeface="Helvetica Light"/>
              <a:sym typeface="Helvetica Light"/>
            </a:endParaRPr>
          </a:p>
        </p:txBody>
      </p:sp>
      <p:sp>
        <p:nvSpPr>
          <p:cNvPr id="14" name="TextBox 13"/>
          <p:cNvSpPr txBox="1"/>
          <p:nvPr/>
        </p:nvSpPr>
        <p:spPr>
          <a:xfrm>
            <a:off x="3842381" y="907516"/>
            <a:ext cx="1290463"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Planners</a:t>
            </a:r>
          </a:p>
        </p:txBody>
      </p:sp>
      <p:sp>
        <p:nvSpPr>
          <p:cNvPr id="15" name="Right Brace 14"/>
          <p:cNvSpPr/>
          <p:nvPr/>
        </p:nvSpPr>
        <p:spPr>
          <a:xfrm>
            <a:off x="4924060" y="367543"/>
            <a:ext cx="449274" cy="1250994"/>
          </a:xfrm>
          <a:prstGeom prst="rightBrace">
            <a:avLst>
              <a:gd name="adj1" fmla="val 8333"/>
              <a:gd name="adj2" fmla="val 51163"/>
            </a:avLst>
          </a:prstGeom>
          <a:noFill/>
          <a:ln w="5715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algn="l" fontAlgn="auto" latinLnBrk="1" hangingPunct="0">
              <a:spcBef>
                <a:spcPts val="0"/>
              </a:spcBef>
              <a:spcAft>
                <a:spcPts val="0"/>
              </a:spcAft>
            </a:pPr>
            <a:endParaRPr lang="en-US" sz="1050">
              <a:solidFill>
                <a:srgbClr val="000000"/>
              </a:solidFill>
              <a:latin typeface="Helvetica Light"/>
              <a:ea typeface="Helvetica Light"/>
              <a:cs typeface="Helvetica Light"/>
            </a:endParaRPr>
          </a:p>
        </p:txBody>
      </p:sp>
      <p:sp>
        <p:nvSpPr>
          <p:cNvPr id="16" name="TextBox 15"/>
          <p:cNvSpPr txBox="1"/>
          <p:nvPr/>
        </p:nvSpPr>
        <p:spPr>
          <a:xfrm>
            <a:off x="5585895" y="766568"/>
            <a:ext cx="92913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Action</a:t>
            </a:r>
          </a:p>
        </p:txBody>
      </p:sp>
      <p:sp>
        <p:nvSpPr>
          <p:cNvPr id="17" name="TextBox 16"/>
          <p:cNvSpPr txBox="1"/>
          <p:nvPr/>
        </p:nvSpPr>
        <p:spPr>
          <a:xfrm>
            <a:off x="3739143" y="1387734"/>
            <a:ext cx="139370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Countries</a:t>
            </a:r>
          </a:p>
        </p:txBody>
      </p:sp>
      <p:sp>
        <p:nvSpPr>
          <p:cNvPr id="18" name="TextBox 17"/>
          <p:cNvSpPr txBox="1"/>
          <p:nvPr/>
        </p:nvSpPr>
        <p:spPr>
          <a:xfrm>
            <a:off x="3699602" y="1666669"/>
            <a:ext cx="1066783"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Donors</a:t>
            </a:r>
          </a:p>
        </p:txBody>
      </p:sp>
      <p:sp>
        <p:nvSpPr>
          <p:cNvPr id="19" name="Oval 18"/>
          <p:cNvSpPr/>
          <p:nvPr/>
        </p:nvSpPr>
        <p:spPr>
          <a:xfrm>
            <a:off x="3120948" y="742051"/>
            <a:ext cx="861752" cy="706894"/>
          </a:xfrm>
          <a:prstGeom prst="ellipse">
            <a:avLst/>
          </a:prstGeom>
          <a:noFill/>
          <a:ln w="38100" cap="flat">
            <a:solidFill>
              <a:srgbClr val="00B0F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0" name="TextBox 19"/>
          <p:cNvSpPr txBox="1"/>
          <p:nvPr/>
        </p:nvSpPr>
        <p:spPr>
          <a:xfrm>
            <a:off x="2129405" y="3090076"/>
            <a:ext cx="6654957" cy="656590"/>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fontAlgn="auto" latinLnBrk="1" hangingPunct="0">
              <a:spcBef>
                <a:spcPts val="0"/>
              </a:spcBef>
              <a:spcAft>
                <a:spcPts val="0"/>
              </a:spcAft>
            </a:pPr>
            <a:r>
              <a:rPr lang="en-US" sz="1800" dirty="0">
                <a:solidFill>
                  <a:srgbClr val="FFFFFF"/>
                </a:solidFill>
                <a:latin typeface="Helvetica Light"/>
                <a:ea typeface="Helvetica Light"/>
                <a:cs typeface="Helvetica Light"/>
              </a:rPr>
              <a:t>Coordination of Satellite Data Supply and  R&amp;D Plan: As new sensors / capabilities come on-line</a:t>
            </a:r>
            <a:endParaRPr lang="en-US" sz="1800" dirty="0">
              <a:solidFill>
                <a:srgbClr val="FFFFFF"/>
              </a:solidFill>
              <a:latin typeface="Helvetica Light"/>
              <a:ea typeface="Helvetica Light"/>
              <a:cs typeface="Helvetica Light"/>
              <a:sym typeface="Helvetica Light"/>
            </a:endParaRPr>
          </a:p>
        </p:txBody>
      </p:sp>
      <p:sp>
        <p:nvSpPr>
          <p:cNvPr id="21" name="Oval 20"/>
          <p:cNvSpPr/>
          <p:nvPr/>
        </p:nvSpPr>
        <p:spPr>
          <a:xfrm>
            <a:off x="1241348" y="894451"/>
            <a:ext cx="861752" cy="706894"/>
          </a:xfrm>
          <a:prstGeom prst="ellipse">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2" name="TextBox 21"/>
          <p:cNvSpPr txBox="1"/>
          <p:nvPr/>
        </p:nvSpPr>
        <p:spPr>
          <a:xfrm>
            <a:off x="2161706" y="5012412"/>
            <a:ext cx="4911601" cy="933589"/>
          </a:xfrm>
          <a:prstGeom prst="rect">
            <a:avLst/>
          </a:prstGeom>
          <a:noFill/>
          <a:ln w="12700" cap="flat">
            <a:solidFill>
              <a:schemeClr val="accent3">
                <a:lumMod val="40000"/>
                <a:lumOff val="6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defTabSz="584200" fontAlgn="auto" latinLnBrk="1" hangingPunct="0">
              <a:spcBef>
                <a:spcPts val="0"/>
              </a:spcBef>
              <a:spcAft>
                <a:spcPts val="0"/>
              </a:spcAft>
            </a:pPr>
            <a:r>
              <a:rPr lang="en-US" sz="1800" dirty="0">
                <a:solidFill>
                  <a:srgbClr val="FFFFFF"/>
                </a:solidFill>
                <a:latin typeface="Helvetica Light"/>
                <a:ea typeface="Helvetica Light"/>
                <a:cs typeface="Helvetica Light"/>
              </a:rPr>
              <a:t>Country / company engagement: </a:t>
            </a:r>
            <a:r>
              <a:rPr lang="en-US" sz="1800" dirty="0" err="1">
                <a:solidFill>
                  <a:srgbClr val="FFFFFF"/>
                </a:solidFill>
                <a:latin typeface="Helvetica Light"/>
                <a:ea typeface="Helvetica Light"/>
                <a:cs typeface="Helvetica Light"/>
              </a:rPr>
              <a:t>RoC</a:t>
            </a:r>
            <a:r>
              <a:rPr lang="en-US" sz="1800" dirty="0">
                <a:solidFill>
                  <a:srgbClr val="FFFFFF"/>
                </a:solidFill>
                <a:latin typeface="Helvetica Light"/>
                <a:ea typeface="Helvetica Light"/>
                <a:cs typeface="Helvetica Light"/>
              </a:rPr>
              <a:t>, Liberia,</a:t>
            </a:r>
          </a:p>
          <a:p>
            <a:pPr algn="l" defTabSz="584200" fontAlgn="auto" latinLnBrk="1" hangingPunct="0">
              <a:spcBef>
                <a:spcPts val="0"/>
              </a:spcBef>
              <a:spcAft>
                <a:spcPts val="0"/>
              </a:spcAft>
            </a:pPr>
            <a:r>
              <a:rPr lang="en-US" sz="1800" dirty="0">
                <a:solidFill>
                  <a:srgbClr val="FFFFFF"/>
                </a:solidFill>
                <a:latin typeface="Helvetica Light"/>
                <a:ea typeface="Helvetica Light"/>
                <a:cs typeface="Helvetica Light"/>
              </a:rPr>
              <a:t>      Indonesia. Unilever, Mars</a:t>
            </a:r>
            <a:br>
              <a:rPr lang="en-US" sz="1800" dirty="0">
                <a:solidFill>
                  <a:srgbClr val="FFFFFF"/>
                </a:solidFill>
                <a:latin typeface="Helvetica Light"/>
                <a:ea typeface="Helvetica Light"/>
                <a:cs typeface="Helvetica Light"/>
              </a:rPr>
            </a:br>
            <a:r>
              <a:rPr lang="en-US" sz="1800" dirty="0">
                <a:solidFill>
                  <a:srgbClr val="FFFFFF"/>
                </a:solidFill>
                <a:latin typeface="Helvetica Light"/>
                <a:ea typeface="Helvetica Light"/>
                <a:cs typeface="Helvetica Light"/>
              </a:rPr>
              <a:t>- Small-grants funds</a:t>
            </a:r>
            <a:endParaRPr lang="en-US" sz="1800" dirty="0">
              <a:solidFill>
                <a:srgbClr val="FFFFFF"/>
              </a:solidFill>
              <a:latin typeface="Helvetica Light"/>
              <a:ea typeface="Helvetica Light"/>
              <a:cs typeface="Helvetica Light"/>
              <a:sym typeface="Helvetica Light"/>
            </a:endParaRPr>
          </a:p>
        </p:txBody>
      </p:sp>
      <p:sp>
        <p:nvSpPr>
          <p:cNvPr id="23" name="Oval 22"/>
          <p:cNvSpPr/>
          <p:nvPr/>
        </p:nvSpPr>
        <p:spPr>
          <a:xfrm>
            <a:off x="4363701" y="755153"/>
            <a:ext cx="1150143" cy="706894"/>
          </a:xfrm>
          <a:prstGeom prst="ellipse">
            <a:avLst/>
          </a:prstGeom>
          <a:noFill/>
          <a:ln w="38100" cap="flat">
            <a:solidFill>
              <a:srgbClr val="FFC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4" name="TextBox 23"/>
          <p:cNvSpPr txBox="1"/>
          <p:nvPr/>
        </p:nvSpPr>
        <p:spPr>
          <a:xfrm>
            <a:off x="2154572" y="6094928"/>
            <a:ext cx="7624428" cy="718145"/>
          </a:xfrm>
          <a:prstGeom prst="rect">
            <a:avLst/>
          </a:prstGeom>
          <a:noFill/>
          <a:ln w="127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fontAlgn="auto" latinLnBrk="1" hangingPunct="0">
              <a:spcBef>
                <a:spcPts val="0"/>
              </a:spcBef>
              <a:spcAft>
                <a:spcPts val="0"/>
              </a:spcAft>
            </a:pPr>
            <a:r>
              <a:rPr lang="en-US" sz="2000" dirty="0">
                <a:solidFill>
                  <a:srgbClr val="FFFFFF"/>
                </a:solidFill>
                <a:latin typeface="Helvetica Light"/>
                <a:ea typeface="Helvetica Light"/>
                <a:cs typeface="Helvetica Light"/>
              </a:rPr>
              <a:t>Research blogs and papers</a:t>
            </a:r>
            <a:br>
              <a:rPr lang="en-US" sz="2000" dirty="0">
                <a:solidFill>
                  <a:srgbClr val="FFFFFF"/>
                </a:solidFill>
                <a:latin typeface="Helvetica Light"/>
                <a:ea typeface="Helvetica Light"/>
                <a:cs typeface="Helvetica Light"/>
              </a:rPr>
            </a:br>
            <a:r>
              <a:rPr lang="en-US" sz="2000" dirty="0">
                <a:solidFill>
                  <a:srgbClr val="FFFFFF"/>
                </a:solidFill>
                <a:latin typeface="Helvetica Light"/>
                <a:ea typeface="Helvetica Light"/>
                <a:cs typeface="Helvetica Light"/>
              </a:rPr>
              <a:t>Commission new datasets: </a:t>
            </a:r>
            <a:r>
              <a:rPr lang="en-US" sz="2000" dirty="0" err="1">
                <a:solidFill>
                  <a:srgbClr val="FFFFFF"/>
                </a:solidFill>
                <a:latin typeface="Helvetica Light"/>
                <a:ea typeface="Helvetica Light"/>
                <a:cs typeface="Helvetica Light"/>
              </a:rPr>
              <a:t>Woodshole</a:t>
            </a:r>
            <a:r>
              <a:rPr lang="en-US" sz="2000" dirty="0">
                <a:solidFill>
                  <a:srgbClr val="FFFFFF"/>
                </a:solidFill>
                <a:latin typeface="Helvetica Light"/>
                <a:ea typeface="Helvetica Light"/>
                <a:cs typeface="Helvetica Light"/>
              </a:rPr>
              <a:t> carbon, TW  Plantation</a:t>
            </a:r>
            <a:endParaRPr lang="en-US" sz="2000" dirty="0">
              <a:solidFill>
                <a:srgbClr val="FFFFFF"/>
              </a:solidFill>
              <a:latin typeface="Helvetica Light"/>
              <a:ea typeface="Helvetica Light"/>
              <a:cs typeface="Helvetica Light"/>
              <a:sym typeface="Helvetica Light"/>
            </a:endParaRPr>
          </a:p>
        </p:txBody>
      </p:sp>
      <p:sp>
        <p:nvSpPr>
          <p:cNvPr id="25" name="Oval 24"/>
          <p:cNvSpPr/>
          <p:nvPr/>
        </p:nvSpPr>
        <p:spPr>
          <a:xfrm>
            <a:off x="5585896" y="706584"/>
            <a:ext cx="957873" cy="706894"/>
          </a:xfrm>
          <a:prstGeom prst="ellipse">
            <a:avLst/>
          </a:prstGeom>
          <a:noFill/>
          <a:ln w="38100" cap="flat">
            <a:solidFill>
              <a:schemeClr val="accent3">
                <a:lumMod val="40000"/>
                <a:lumOff val="6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6" name="Oval 25"/>
          <p:cNvSpPr/>
          <p:nvPr/>
        </p:nvSpPr>
        <p:spPr>
          <a:xfrm>
            <a:off x="1571626" y="815511"/>
            <a:ext cx="847725" cy="706894"/>
          </a:xfrm>
          <a:prstGeom prst="ellipse">
            <a:avLst/>
          </a:prstGeom>
          <a:noFill/>
          <a:ln w="381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8549646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p:nvPr/>
        </p:nvSpPr>
        <p:spPr>
          <a:xfrm>
            <a:off x="547925" y="-64920"/>
            <a:ext cx="5601900" cy="662099"/>
          </a:xfrm>
          <a:prstGeom prst="rect">
            <a:avLst/>
          </a:prstGeom>
          <a:noFill/>
          <a:ln>
            <a:noFill/>
          </a:ln>
        </p:spPr>
        <p:txBody>
          <a:bodyPr lIns="91425" tIns="91425" rIns="91425" bIns="91425" anchor="t" anchorCtr="0">
            <a:noAutofit/>
          </a:bodyPr>
          <a:lstStyle/>
          <a:p>
            <a:pPr algn="l" fontAlgn="auto">
              <a:spcBef>
                <a:spcPts val="0"/>
              </a:spcBef>
              <a:spcAft>
                <a:spcPts val="0"/>
              </a:spcAft>
            </a:pPr>
            <a:r>
              <a:rPr lang="en" sz="3000" dirty="0">
                <a:solidFill>
                  <a:srgbClr val="FFC000"/>
                </a:solidFill>
                <a:latin typeface="Calibri"/>
                <a:ea typeface="Calibri"/>
                <a:cs typeface="Calibri"/>
                <a:sym typeface="Calibri"/>
              </a:rPr>
              <a:t>60+ Partners and Collaborators...</a:t>
            </a:r>
          </a:p>
        </p:txBody>
      </p:sp>
      <p:sp>
        <p:nvSpPr>
          <p:cNvPr id="35" name="Shape 35"/>
          <p:cNvSpPr txBox="1"/>
          <p:nvPr/>
        </p:nvSpPr>
        <p:spPr>
          <a:xfrm>
            <a:off x="469675" y="756108"/>
            <a:ext cx="2376600" cy="5974892"/>
          </a:xfrm>
          <a:prstGeom prst="rect">
            <a:avLst/>
          </a:prstGeom>
          <a:noFill/>
          <a:ln>
            <a:noFill/>
          </a:ln>
        </p:spPr>
        <p:txBody>
          <a:bodyPr lIns="91425" tIns="91425" rIns="91425" bIns="91425" anchor="t" anchorCtr="0">
            <a:noAutofit/>
          </a:bodyPr>
          <a:lstStyle/>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Africa Wildlife Foundation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Agence Française de Développement</a:t>
            </a:r>
          </a:p>
          <a:p>
            <a:pPr algn="l" fontAlgn="auto">
              <a:lnSpc>
                <a:spcPct val="115000"/>
              </a:lnSpc>
              <a:spcBef>
                <a:spcPts val="0"/>
              </a:spcBef>
              <a:spcAft>
                <a:spcPts val="0"/>
              </a:spcAft>
              <a:buClr>
                <a:srgbClr val="000000"/>
              </a:buClr>
              <a:buSzPct val="110000"/>
            </a:pPr>
            <a:r>
              <a:rPr lang="en" sz="1200" dirty="0">
                <a:solidFill>
                  <a:srgbClr val="F3F3F3"/>
                </a:solidFill>
                <a:latin typeface="Calibri"/>
                <a:ea typeface="Calibri"/>
                <a:cs typeface="Calibri"/>
                <a:sym typeface="Calibri"/>
              </a:rPr>
              <a:t>Agence Gabonaise d'Etudes et Observations Spatiales</a:t>
            </a:r>
          </a:p>
          <a:p>
            <a:pPr algn="l" fontAlgn="auto">
              <a:lnSpc>
                <a:spcPct val="115000"/>
              </a:lnSpc>
              <a:spcBef>
                <a:spcPts val="0"/>
              </a:spcBef>
              <a:spcAft>
                <a:spcPts val="0"/>
              </a:spcAft>
              <a:buClr>
                <a:srgbClr val="000000"/>
              </a:buClr>
              <a:buSzPct val="110000"/>
            </a:pPr>
            <a:r>
              <a:rPr lang="en" sz="1200" dirty="0">
                <a:solidFill>
                  <a:srgbClr val="F3F3F3"/>
                </a:solidFill>
                <a:latin typeface="Calibri"/>
                <a:ea typeface="Calibri"/>
                <a:cs typeface="Calibri"/>
                <a:sym typeface="Calibri"/>
              </a:rPr>
              <a:t>Airbus Defense &amp; Space</a:t>
            </a:r>
          </a:p>
          <a:p>
            <a:pPr algn="l" fontAlgn="auto">
              <a:lnSpc>
                <a:spcPct val="115000"/>
              </a:lnSpc>
              <a:spcBef>
                <a:spcPts val="0"/>
              </a:spcBef>
              <a:spcAft>
                <a:spcPts val="0"/>
              </a:spcAft>
              <a:buClr>
                <a:srgbClr val="000000"/>
              </a:buClr>
              <a:buSzPct val="110000"/>
            </a:pPr>
            <a:r>
              <a:rPr lang="en" sz="1200" dirty="0">
                <a:solidFill>
                  <a:srgbClr val="F3F3F3"/>
                </a:solidFill>
                <a:latin typeface="Calibri"/>
                <a:ea typeface="Calibri"/>
                <a:cs typeface="Calibri"/>
                <a:sym typeface="Calibri"/>
              </a:rPr>
              <a:t>Alliance for Zero Extinction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Baker &amp; McKenzie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Blue Raster</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Bobolink Foundation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BP-REDD, Indonesia Gov’t</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Cargill</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CartoDB</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Center for Global Development</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CIAT, CGIAR</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Climate and Land Use Alliance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Conservation International</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Danish International Development Agency</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Dept. for  International Development UK</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Digital Globe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Earth Journalism Network</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Esri</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Food &amp; Agriculture Org, UN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FoodReg</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Forest Peoples Programme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Forest Watch Indonesia</a:t>
            </a:r>
          </a:p>
        </p:txBody>
      </p:sp>
      <p:sp>
        <p:nvSpPr>
          <p:cNvPr id="36" name="Shape 36"/>
          <p:cNvSpPr txBox="1"/>
          <p:nvPr/>
        </p:nvSpPr>
        <p:spPr>
          <a:xfrm>
            <a:off x="3151558" y="748254"/>
            <a:ext cx="2172900" cy="5728746"/>
          </a:xfrm>
          <a:prstGeom prst="rect">
            <a:avLst/>
          </a:prstGeom>
          <a:noFill/>
          <a:ln>
            <a:noFill/>
          </a:ln>
        </p:spPr>
        <p:txBody>
          <a:bodyPr lIns="91425" tIns="91425" rIns="91425" bIns="91425" anchor="t" anchorCtr="0">
            <a:noAutofit/>
          </a:bodyPr>
          <a:lstStyle/>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Liberia Forestry Development Authority </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Global Environment Facility</a:t>
            </a:r>
          </a:p>
          <a:p>
            <a:pPr algn="l" fontAlgn="auto">
              <a:spcBef>
                <a:spcPts val="0"/>
              </a:spcBef>
              <a:spcAft>
                <a:spcPts val="0"/>
              </a:spcAft>
              <a:buClr>
                <a:srgbClr val="000000"/>
              </a:buClr>
              <a:buSzPct val="110000"/>
            </a:pPr>
            <a:r>
              <a:rPr lang="en" sz="1200" dirty="0">
                <a:solidFill>
                  <a:srgbClr val="FFFFFF"/>
                </a:solidFill>
                <a:latin typeface="Calibri"/>
                <a:ea typeface="Calibri"/>
                <a:cs typeface="Calibri"/>
                <a:sym typeface="Calibri"/>
              </a:rPr>
              <a:t>Global Forest Watch Canada</a:t>
            </a:r>
          </a:p>
          <a:p>
            <a:pPr algn="l" fontAlgn="auto">
              <a:spcBef>
                <a:spcPts val="0"/>
              </a:spcBef>
              <a:spcAft>
                <a:spcPts val="0"/>
              </a:spcAft>
              <a:buClr>
                <a:srgbClr val="000000"/>
              </a:buClr>
              <a:buSzPct val="110000"/>
            </a:pPr>
            <a:r>
              <a:rPr lang="en" sz="1200" dirty="0">
                <a:solidFill>
                  <a:srgbClr val="FFFFFF"/>
                </a:solidFill>
                <a:latin typeface="Calibri"/>
                <a:ea typeface="Calibri"/>
                <a:cs typeface="Calibri"/>
                <a:sym typeface="Calibri"/>
              </a:rPr>
              <a:t>Global WItness</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Google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Gordon &amp; Betty Moore Foundation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Greenpeace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Imazon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INDEFOR</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Instituto Nacional de Bosques</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IOI Loders Croklaan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IUCN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The Jane Goodall Institute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Ministry of Foreign Affairs , The Netherlands</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Ministry of Environment, Nature Conservation and Tourism (DRC)</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Ministry of Forest Economy and Sustainable Development (Congo)</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Ministry of Forestry and Wildlife (Cameroon)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Ministry of Water, Forests, Hunting and Fishing (CAR)</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Mongabay</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Muyissi Environnement</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NASA Ames Research Center</a:t>
            </a:r>
          </a:p>
          <a:p>
            <a:pPr algn="l" fontAlgn="auto">
              <a:spcBef>
                <a:spcPts val="0"/>
              </a:spcBef>
              <a:spcAft>
                <a:spcPts val="0"/>
              </a:spcAft>
            </a:pPr>
            <a:endParaRPr sz="1200" dirty="0">
              <a:solidFill>
                <a:srgbClr val="FFFFFF"/>
              </a:solidFill>
              <a:latin typeface="Helvetica Light"/>
              <a:ea typeface="Helvetica Light"/>
              <a:cs typeface="Helvetica Light"/>
            </a:endParaRPr>
          </a:p>
        </p:txBody>
      </p:sp>
      <p:sp>
        <p:nvSpPr>
          <p:cNvPr id="37" name="Shape 37"/>
          <p:cNvSpPr txBox="1"/>
          <p:nvPr/>
        </p:nvSpPr>
        <p:spPr>
          <a:xfrm>
            <a:off x="5918982" y="875254"/>
            <a:ext cx="3395100" cy="5728746"/>
          </a:xfrm>
          <a:prstGeom prst="rect">
            <a:avLst/>
          </a:prstGeom>
          <a:noFill/>
          <a:ln>
            <a:noFill/>
          </a:ln>
        </p:spPr>
        <p:txBody>
          <a:bodyPr lIns="91425" tIns="91425" rIns="91425" bIns="91425" anchor="t" anchorCtr="0">
            <a:noAutofit/>
          </a:bodyPr>
          <a:lstStyle/>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NASA FIRMS</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NASA JPL</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Norway International Climate and Forests Initiative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OSFAC</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OSINFOR</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Planet Labs</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Rainforest Foundation UK</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Reforestamos Mexico</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RESOLVE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Roundtable on Sustainable Palm Oil</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SarVision</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ScanEx</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Swedish Intl.  Development Cooperation Agency</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The Tilia Fund</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Transparent World</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UNEP / WCMC</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University of Maryland</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Unilever</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United States Agency for International   Development</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Vizzuality</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Wildlife Conservation Society</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Winrock</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Woods Hole Research Center</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World Resources Institute</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Yayasan Puter Indonesia</a:t>
            </a:r>
          </a:p>
          <a:p>
            <a:pPr algn="l" fontAlgn="auto">
              <a:lnSpc>
                <a:spcPct val="115000"/>
              </a:lnSpc>
              <a:spcBef>
                <a:spcPts val="0"/>
              </a:spcBef>
              <a:spcAft>
                <a:spcPts val="0"/>
              </a:spcAft>
              <a:buClr>
                <a:srgbClr val="000000"/>
              </a:buClr>
              <a:buSzPct val="110000"/>
            </a:pPr>
            <a:r>
              <a:rPr lang="en" sz="1200" dirty="0">
                <a:solidFill>
                  <a:srgbClr val="FFFFFF"/>
                </a:solidFill>
                <a:latin typeface="Calibri"/>
                <a:ea typeface="Calibri"/>
                <a:cs typeface="Calibri"/>
                <a:sym typeface="Calibri"/>
              </a:rPr>
              <a:t>Zoological Society of London</a:t>
            </a:r>
          </a:p>
          <a:p>
            <a:pPr algn="l" fontAlgn="auto">
              <a:spcBef>
                <a:spcPts val="0"/>
              </a:spcBef>
              <a:spcAft>
                <a:spcPts val="0"/>
              </a:spcAft>
            </a:pPr>
            <a:endParaRPr sz="1200" dirty="0">
              <a:solidFill>
                <a:srgbClr val="FFFFFF"/>
              </a:solidFill>
              <a:latin typeface="Helvetica Light"/>
              <a:ea typeface="Helvetica Light"/>
              <a:cs typeface="Helvetica Light"/>
            </a:endParaRPr>
          </a:p>
        </p:txBody>
      </p:sp>
    </p:spTree>
    <p:extLst>
      <p:ext uri="{BB962C8B-B14F-4D97-AF65-F5344CB8AC3E}">
        <p14:creationId xmlns:p14="http://schemas.microsoft.com/office/powerpoint/2010/main" val="1370348876"/>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9144000" cy="6858000"/>
          </a:xfrm>
          <a:prstGeom prst="rect">
            <a:avLst/>
          </a:prstGeom>
        </p:spPr>
      </p:pic>
    </p:spTree>
    <p:extLst>
      <p:ext uri="{BB962C8B-B14F-4D97-AF65-F5344CB8AC3E}">
        <p14:creationId xmlns:p14="http://schemas.microsoft.com/office/powerpoint/2010/main" val="286719104"/>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219200" y="2133601"/>
            <a:ext cx="7772400" cy="1470025"/>
          </a:xfrm>
        </p:spPr>
        <p:txBody>
          <a:bodyPr/>
          <a:lstStyle/>
          <a:p>
            <a:pPr eaLnBrk="1" hangingPunct="1"/>
            <a:r>
              <a:rPr lang="en-GB" dirty="0" smtClean="0"/>
              <a:t>Accessing &amp; Analysing Space Data </a:t>
            </a:r>
            <a:br>
              <a:rPr lang="en-GB" dirty="0" smtClean="0"/>
            </a:br>
            <a:r>
              <a:rPr lang="en-GB" dirty="0"/>
              <a:t/>
            </a:r>
            <a:br>
              <a:rPr lang="en-GB" dirty="0"/>
            </a:br>
            <a:r>
              <a:rPr lang="en-GB" dirty="0" smtClean="0"/>
              <a:t>Discussion topics </a:t>
            </a:r>
            <a:r>
              <a:rPr lang="en-US" dirty="0" smtClean="0">
                <a:solidFill>
                  <a:srgbClr val="77933C"/>
                </a:solidFill>
              </a:rPr>
              <a:t/>
            </a:r>
            <a:br>
              <a:rPr lang="en-US" dirty="0" smtClean="0">
                <a:solidFill>
                  <a:srgbClr val="77933C"/>
                </a:solidFill>
              </a:rPr>
            </a:br>
            <a:endParaRPr lang="en-US" i="1" dirty="0" smtClean="0">
              <a:solidFill>
                <a:srgbClr val="77933C"/>
              </a:solidFill>
            </a:endParaRPr>
          </a:p>
        </p:txBody>
      </p:sp>
      <p:sp>
        <p:nvSpPr>
          <p:cNvPr id="15362" name="Subtitle 2"/>
          <p:cNvSpPr>
            <a:spLocks noGrp="1"/>
          </p:cNvSpPr>
          <p:nvPr>
            <p:ph type="subTitle" idx="1"/>
          </p:nvPr>
        </p:nvSpPr>
        <p:spPr>
          <a:xfrm>
            <a:off x="1784350" y="4367212"/>
            <a:ext cx="6400800" cy="1752600"/>
          </a:xfrm>
        </p:spPr>
        <p:txBody>
          <a:bodyPr/>
          <a:lstStyle/>
          <a:p>
            <a:pPr eaLnBrk="1" hangingPunct="1"/>
            <a:r>
              <a:rPr lang="en-US" sz="2400" i="1" dirty="0"/>
              <a:t>S. Ward (SDCG SEC)</a:t>
            </a:r>
          </a:p>
          <a:p>
            <a:pPr eaLnBrk="1" hangingPunct="1"/>
            <a:r>
              <a:rPr lang="en-US" sz="2400" i="1" dirty="0"/>
              <a:t>GFOI Plenary </a:t>
            </a:r>
            <a:br>
              <a:rPr lang="en-US" sz="2400" i="1" dirty="0"/>
            </a:br>
            <a:r>
              <a:rPr lang="en-US" sz="2400" i="1" dirty="0"/>
              <a:t>24 Feb 2016, </a:t>
            </a:r>
            <a:r>
              <a:rPr lang="en-US" sz="2400" i="1" dirty="0" err="1"/>
              <a:t>Frascati</a:t>
            </a:r>
            <a:endParaRPr lang="en-US" sz="2400" i="1" dirty="0"/>
          </a:p>
        </p:txBody>
      </p:sp>
      <p:sp>
        <p:nvSpPr>
          <p:cNvPr id="15365" name="TextBox 10"/>
          <p:cNvSpPr txBox="1">
            <a:spLocks noChangeArrowheads="1"/>
          </p:cNvSpPr>
          <p:nvPr/>
        </p:nvSpPr>
        <p:spPr bwMode="auto">
          <a:xfrm>
            <a:off x="1600200" y="6629400"/>
            <a:ext cx="184150" cy="369888"/>
          </a:xfrm>
          <a:prstGeom prst="rect">
            <a:avLst/>
          </a:prstGeom>
          <a:noFill/>
          <a:ln w="9525">
            <a:noFill/>
            <a:miter lim="800000"/>
            <a:headEnd/>
            <a:tailEnd/>
          </a:ln>
        </p:spPr>
        <p:txBody>
          <a:bodyPr wrap="none">
            <a:spAutoFit/>
          </a:bodyPr>
          <a:lstStyle/>
          <a:p>
            <a:pPr algn="l" defTabSz="457200" fontAlgn="auto">
              <a:spcBef>
                <a:spcPts val="0"/>
              </a:spcBef>
              <a:spcAft>
                <a:spcPts val="0"/>
              </a:spcAft>
            </a:pPr>
            <a:endParaRPr lang="pt-BR" sz="1800">
              <a:solidFill>
                <a:prstClr val="black"/>
              </a:solidFill>
              <a:latin typeface="Calibri" pitchFamily="34" charset="0"/>
              <a:ea typeface=""/>
              <a:cs typeface=""/>
            </a:endParaRPr>
          </a:p>
        </p:txBody>
      </p:sp>
    </p:spTree>
    <p:extLst>
      <p:ext uri="{BB962C8B-B14F-4D97-AF65-F5344CB8AC3E}">
        <p14:creationId xmlns:p14="http://schemas.microsoft.com/office/powerpoint/2010/main" val="1116867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81025" y="103189"/>
            <a:ext cx="6837773" cy="944563"/>
          </a:xfrm>
        </p:spPr>
        <p:txBody>
          <a:bodyPr/>
          <a:lstStyle/>
          <a:p>
            <a:pPr algn="l">
              <a:defRPr/>
            </a:pPr>
            <a:r>
              <a:rPr lang="en-US" smtClean="0"/>
              <a:t>Summary of Space Data Support</a:t>
            </a:r>
            <a:endParaRPr lang="pt-BR" dirty="0" smtClean="0"/>
          </a:p>
        </p:txBody>
      </p:sp>
      <p:sp>
        <p:nvSpPr>
          <p:cNvPr id="17410" name="Content Placeholder 2"/>
          <p:cNvSpPr>
            <a:spLocks noGrp="1"/>
          </p:cNvSpPr>
          <p:nvPr>
            <p:ph idx="1"/>
          </p:nvPr>
        </p:nvSpPr>
        <p:spPr>
          <a:xfrm>
            <a:off x="523009" y="1349892"/>
            <a:ext cx="8775961" cy="4525963"/>
          </a:xfrm>
        </p:spPr>
        <p:txBody>
          <a:bodyPr/>
          <a:lstStyle/>
          <a:p>
            <a:r>
              <a:rPr lang="en-GB" sz="2000" dirty="0"/>
              <a:t>Regional Space Data Workshops</a:t>
            </a:r>
          </a:p>
          <a:p>
            <a:r>
              <a:rPr lang="en-GB" sz="2000" dirty="0"/>
              <a:t>Space Data Needs Assessments</a:t>
            </a:r>
          </a:p>
          <a:p>
            <a:r>
              <a:rPr lang="en-GB" sz="2000" dirty="0"/>
              <a:t>National historical coverage reports</a:t>
            </a:r>
          </a:p>
          <a:p>
            <a:r>
              <a:rPr lang="en-GB" sz="2000" dirty="0"/>
              <a:t>Ensured ongoing coverage - annual wall-to-wall national coverage using core sensors</a:t>
            </a:r>
          </a:p>
          <a:p>
            <a:r>
              <a:rPr lang="en-GB" sz="2000" dirty="0"/>
              <a:t>Custom acquisition support for specific circumstances (cloud, R&amp;D..)</a:t>
            </a:r>
          </a:p>
          <a:p>
            <a:pPr lvl="1"/>
            <a:r>
              <a:rPr lang="en-GB" sz="1800" dirty="0"/>
              <a:t>SAR, commercial data</a:t>
            </a:r>
          </a:p>
          <a:p>
            <a:r>
              <a:rPr lang="en-GB" sz="2000" dirty="0"/>
              <a:t>Cloud storage, processing and analysis of data - pilot programmes to establish future data architectures:</a:t>
            </a:r>
          </a:p>
          <a:p>
            <a:pPr lvl="1"/>
            <a:r>
              <a:rPr lang="en-GB" sz="1800" dirty="0"/>
              <a:t>Space Data Management System</a:t>
            </a:r>
          </a:p>
          <a:p>
            <a:pPr lvl="1"/>
            <a:r>
              <a:rPr lang="en-GB" sz="1800" dirty="0"/>
              <a:t>Data Cube</a:t>
            </a:r>
          </a:p>
          <a:p>
            <a:r>
              <a:rPr lang="en-GB" sz="2000" dirty="0"/>
              <a:t>Visit </a:t>
            </a:r>
            <a:r>
              <a:rPr lang="en-GB" sz="2000" dirty="0">
                <a:hlinkClick r:id="rId3"/>
              </a:rPr>
              <a:t>http://www.gfoi.org/space-data/</a:t>
            </a:r>
            <a:r>
              <a:rPr lang="en-GB" sz="2000" dirty="0"/>
              <a:t> </a:t>
            </a:r>
          </a:p>
          <a:p>
            <a:endParaRPr lang="en-GB" sz="2800" dirty="0"/>
          </a:p>
          <a:p>
            <a:endParaRPr lang="en-GB" sz="2000" dirty="0"/>
          </a:p>
        </p:txBody>
      </p:sp>
      <p:sp>
        <p:nvSpPr>
          <p:cNvPr id="5" name="Slide Number Placeholder 4"/>
          <p:cNvSpPr>
            <a:spLocks noGrp="1"/>
          </p:cNvSpPr>
          <p:nvPr>
            <p:ph type="sldNum" sz="quarter" idx="11"/>
          </p:nvPr>
        </p:nvSpPr>
        <p:spPr/>
        <p:txBody>
          <a:bodyPr/>
          <a:lstStyle/>
          <a:p>
            <a:pPr>
              <a:defRPr/>
            </a:pPr>
            <a:fld id="{26F7D5E0-2763-46FC-81F2-37911A876251}" type="slidenum">
              <a:rPr lang="en-US" smtClean="0"/>
              <a:pPr>
                <a:defRPr/>
              </a:pPr>
              <a:t>38</a:t>
            </a:fld>
            <a:endParaRPr lang="en-US"/>
          </a:p>
        </p:txBody>
      </p:sp>
    </p:spTree>
    <p:extLst>
      <p:ext uri="{BB962C8B-B14F-4D97-AF65-F5344CB8AC3E}">
        <p14:creationId xmlns:p14="http://schemas.microsoft.com/office/powerpoint/2010/main" val="758312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81025" y="103189"/>
            <a:ext cx="6019800" cy="944563"/>
          </a:xfrm>
        </p:spPr>
        <p:txBody>
          <a:bodyPr/>
          <a:lstStyle/>
          <a:p>
            <a:pPr algn="l">
              <a:defRPr/>
            </a:pPr>
            <a:r>
              <a:rPr lang="en-US" dirty="0" smtClean="0"/>
              <a:t>Topics</a:t>
            </a:r>
            <a:endParaRPr lang="pt-BR" dirty="0" smtClean="0"/>
          </a:p>
        </p:txBody>
      </p:sp>
      <p:sp>
        <p:nvSpPr>
          <p:cNvPr id="17410" name="Content Placeholder 2"/>
          <p:cNvSpPr>
            <a:spLocks noGrp="1"/>
          </p:cNvSpPr>
          <p:nvPr>
            <p:ph idx="1"/>
          </p:nvPr>
        </p:nvSpPr>
        <p:spPr>
          <a:xfrm>
            <a:off x="523009" y="1349892"/>
            <a:ext cx="8775961" cy="4525963"/>
          </a:xfrm>
        </p:spPr>
        <p:txBody>
          <a:bodyPr/>
          <a:lstStyle/>
          <a:p>
            <a:r>
              <a:rPr lang="en-GB" sz="2400" dirty="0"/>
              <a:t>Are countries aware of the space data support available?</a:t>
            </a:r>
          </a:p>
          <a:p>
            <a:r>
              <a:rPr lang="en-GB" sz="2400" dirty="0"/>
              <a:t>Which countries are ready to apply space data consistent with the GFOI Methods &amp; Guidance for reporting?</a:t>
            </a:r>
          </a:p>
          <a:p>
            <a:r>
              <a:rPr lang="en-GB" sz="2400" dirty="0"/>
              <a:t>We seek feedback on the Space Data Portal and on your perspectives on the Global Data Flows work:</a:t>
            </a:r>
          </a:p>
          <a:p>
            <a:pPr marL="457200" lvl="1" indent="0">
              <a:buNone/>
            </a:pPr>
            <a:r>
              <a:rPr lang="en-GB" sz="2400" dirty="0">
                <a:hlinkClick r:id="rId3"/>
              </a:rPr>
              <a:t>sdcg-exec@lists.ceos.org</a:t>
            </a:r>
            <a:r>
              <a:rPr lang="en-GB" sz="2400" dirty="0"/>
              <a:t> </a:t>
            </a:r>
          </a:p>
          <a:p>
            <a:r>
              <a:rPr lang="en-GB" sz="2400" dirty="0"/>
              <a:t>How should we seek to mainstream GFOI outputs in REDD+ and WB activities?</a:t>
            </a:r>
          </a:p>
          <a:p>
            <a:r>
              <a:rPr lang="en-GB" sz="2400" dirty="0"/>
              <a:t>Should CEOS &amp; space agencies partner with other stakeholders in progressing the GFOI Space Data component?</a:t>
            </a:r>
          </a:p>
          <a:p>
            <a:endParaRPr lang="en-GB" sz="2400" dirty="0"/>
          </a:p>
        </p:txBody>
      </p:sp>
      <p:sp>
        <p:nvSpPr>
          <p:cNvPr id="5" name="Slide Number Placeholder 4"/>
          <p:cNvSpPr>
            <a:spLocks noGrp="1"/>
          </p:cNvSpPr>
          <p:nvPr>
            <p:ph type="sldNum" sz="quarter" idx="11"/>
          </p:nvPr>
        </p:nvSpPr>
        <p:spPr/>
        <p:txBody>
          <a:bodyPr/>
          <a:lstStyle/>
          <a:p>
            <a:pPr>
              <a:defRPr/>
            </a:pPr>
            <a:fld id="{26F7D5E0-2763-46FC-81F2-37911A876251}" type="slidenum">
              <a:rPr lang="en-US" smtClean="0"/>
              <a:pPr>
                <a:defRPr/>
              </a:pPr>
              <a:t>39</a:t>
            </a:fld>
            <a:endParaRPr lang="en-US"/>
          </a:p>
        </p:txBody>
      </p:sp>
    </p:spTree>
    <p:extLst>
      <p:ext uri="{BB962C8B-B14F-4D97-AF65-F5344CB8AC3E}">
        <p14:creationId xmlns:p14="http://schemas.microsoft.com/office/powerpoint/2010/main" val="1251891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4920" y="4562745"/>
            <a:ext cx="7358063" cy="1835944"/>
          </a:xfrm>
        </p:spPr>
        <p:txBody>
          <a:bodyPr>
            <a:normAutofit/>
          </a:bodyPr>
          <a:lstStyle/>
          <a:p>
            <a:pPr algn="l"/>
            <a:r>
              <a:rPr lang="en-US" dirty="0" smtClean="0"/>
              <a:t>Fred Stolle</a:t>
            </a:r>
          </a:p>
          <a:p>
            <a:pPr algn="l"/>
            <a:r>
              <a:rPr lang="en-US" dirty="0" smtClean="0"/>
              <a:t>World Resources Institute, Washington, DC</a:t>
            </a:r>
          </a:p>
          <a:p>
            <a:pPr algn="l"/>
            <a:r>
              <a:rPr lang="en-US" dirty="0" smtClean="0"/>
              <a:t>Forest Team</a:t>
            </a:r>
          </a:p>
          <a:p>
            <a:pPr algn="l"/>
            <a:r>
              <a:rPr lang="en-US" dirty="0" smtClean="0"/>
              <a:t>	Forest and Landscape Restoration and </a:t>
            </a:r>
          </a:p>
          <a:p>
            <a:pPr algn="l"/>
            <a:r>
              <a:rPr lang="en-US" dirty="0"/>
              <a:t>	</a:t>
            </a:r>
            <a:r>
              <a:rPr lang="en-US" dirty="0" smtClean="0"/>
              <a:t>Global Forest Watch</a:t>
            </a:r>
            <a:endParaRPr lang="en-US" dirty="0"/>
          </a:p>
        </p:txBody>
      </p:sp>
      <p:pic>
        <p:nvPicPr>
          <p:cNvPr id="4" name="Picture 3" descr="Reversed-GoldBackgrou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993" y="0"/>
            <a:ext cx="2633708" cy="1241522"/>
          </a:xfrm>
          <a:prstGeom prst="rect">
            <a:avLst/>
          </a:prstGeom>
        </p:spPr>
      </p:pic>
      <p:pic>
        <p:nvPicPr>
          <p:cNvPr id="5" name="Picture 4"/>
          <p:cNvPicPr>
            <a:picLocks noChangeAspect="1"/>
          </p:cNvPicPr>
          <p:nvPr/>
        </p:nvPicPr>
        <p:blipFill>
          <a:blip r:embed="rId3"/>
          <a:stretch>
            <a:fillRect/>
          </a:stretch>
        </p:blipFill>
        <p:spPr>
          <a:xfrm>
            <a:off x="5292071" y="1327753"/>
            <a:ext cx="2369236" cy="991540"/>
          </a:xfrm>
          <a:prstGeom prst="rect">
            <a:avLst/>
          </a:prstGeom>
        </p:spPr>
      </p:pic>
      <p:pic>
        <p:nvPicPr>
          <p:cNvPr id="7" name="Picture 2" descr="C:\Users\nigel.sizer\AppData\Local\Microsoft\Windows\Temporary Internet Files\Content.Outlook\OTJ051QJ\GFWCommodities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8200" y="2554388"/>
            <a:ext cx="609426" cy="6094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taging.blueraster.com/wri/gfw-fires/v6/app/images/gfwc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078" y="2554388"/>
            <a:ext cx="629719" cy="606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nigel.sizer\AppData\Local\Microsoft\Windows\Temporary Internet Files\Content.Outlook\OTJ051QJ\GFW Biodiversity Logo_blac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0046" y="2554388"/>
            <a:ext cx="621399" cy="620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nigel.sizer\AppData\Local\Microsoft\Windows\Temporary Internet Files\Content.Outlook\OTJ051QJ\GFW Climate Logo (not offici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5176" y="2554388"/>
            <a:ext cx="598894" cy="5808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rachael.petersen\Downloads\GFW_logo_RGB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4751" y="1327754"/>
            <a:ext cx="1019397" cy="101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3019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2641102" y="2847761"/>
            <a:ext cx="6278591" cy="5539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410751" fontAlgn="auto">
              <a:spcBef>
                <a:spcPts val="0"/>
              </a:spcBef>
              <a:spcAft>
                <a:spcPts val="0"/>
              </a:spcAft>
              <a:defRPr sz="1800">
                <a:solidFill>
                  <a:srgbClr val="000000"/>
                </a:solidFill>
              </a:defRPr>
            </a:pPr>
            <a:r>
              <a:rPr lang="en-US" sz="3600" dirty="0">
                <a:solidFill>
                  <a:srgbClr val="000000"/>
                </a:solidFill>
                <a:latin typeface="Helvetica Light"/>
                <a:ea typeface="Helvetica Light"/>
                <a:cs typeface="Helvetica Light"/>
              </a:rPr>
              <a:t>GFW: </a:t>
            </a:r>
          </a:p>
        </p:txBody>
      </p:sp>
      <p:pic>
        <p:nvPicPr>
          <p:cNvPr id="7" name="Picture 6" descr="Reversed-GoldBackgrou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0176" y="6172200"/>
            <a:ext cx="1454825" cy="685800"/>
          </a:xfrm>
          <a:prstGeom prst="rect">
            <a:avLst/>
          </a:prstGeom>
        </p:spPr>
      </p:pic>
      <p:sp>
        <p:nvSpPr>
          <p:cNvPr id="2" name="TextBox 1"/>
          <p:cNvSpPr txBox="1"/>
          <p:nvPr/>
        </p:nvSpPr>
        <p:spPr>
          <a:xfrm>
            <a:off x="754743" y="3073464"/>
            <a:ext cx="422231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Data </a:t>
            </a:r>
            <a:r>
              <a:rPr lang="en-US" sz="3600" b="1" dirty="0">
                <a:solidFill>
                  <a:srgbClr val="FFFFFF"/>
                </a:solidFill>
                <a:latin typeface="Helvetica Light"/>
                <a:ea typeface="Helvetica Light"/>
                <a:cs typeface="Helvetica Light"/>
                <a:sym typeface="Wingdings" panose="05000000000000000000" pitchFamily="2" charset="2"/>
              </a:rPr>
              <a:t></a:t>
            </a:r>
            <a:r>
              <a:rPr lang="en-US" sz="3600" dirty="0">
                <a:solidFill>
                  <a:srgbClr val="FFFFFF"/>
                </a:solidFill>
                <a:latin typeface="Helvetica Light"/>
                <a:ea typeface="Helvetica Light"/>
                <a:cs typeface="Helvetica Light"/>
                <a:sym typeface="Wingdings" panose="05000000000000000000" pitchFamily="2" charset="2"/>
              </a:rPr>
              <a:t> Information </a:t>
            </a:r>
            <a:endParaRPr lang="en-US" sz="3600" dirty="0">
              <a:solidFill>
                <a:srgbClr val="FFFFFF"/>
              </a:solidFill>
              <a:latin typeface="Helvetica Light"/>
              <a:ea typeface="Helvetica Light"/>
              <a:cs typeface="Helvetica Light"/>
              <a:sym typeface="Helvetica Light"/>
            </a:endParaRPr>
          </a:p>
        </p:txBody>
      </p:sp>
      <p:sp>
        <p:nvSpPr>
          <p:cNvPr id="3" name="Right Arrow 2"/>
          <p:cNvSpPr/>
          <p:nvPr/>
        </p:nvSpPr>
        <p:spPr>
          <a:xfrm rot="19608282">
            <a:off x="4923462" y="2146320"/>
            <a:ext cx="640796" cy="998597"/>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4" name="TextBox 3"/>
          <p:cNvSpPr txBox="1"/>
          <p:nvPr/>
        </p:nvSpPr>
        <p:spPr>
          <a:xfrm>
            <a:off x="5829406" y="1947792"/>
            <a:ext cx="176971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Science</a:t>
            </a:r>
          </a:p>
        </p:txBody>
      </p:sp>
      <p:sp>
        <p:nvSpPr>
          <p:cNvPr id="5" name="Right Arrow 4"/>
          <p:cNvSpPr/>
          <p:nvPr/>
        </p:nvSpPr>
        <p:spPr>
          <a:xfrm>
            <a:off x="5040832" y="2902461"/>
            <a:ext cx="579980" cy="998597"/>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8" name="TextBox 7"/>
          <p:cNvSpPr txBox="1"/>
          <p:nvPr/>
        </p:nvSpPr>
        <p:spPr>
          <a:xfrm>
            <a:off x="5735356" y="3078860"/>
            <a:ext cx="20774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Journalist</a:t>
            </a:r>
          </a:p>
        </p:txBody>
      </p:sp>
      <p:sp>
        <p:nvSpPr>
          <p:cNvPr id="9" name="Right Arrow 8"/>
          <p:cNvSpPr/>
          <p:nvPr/>
        </p:nvSpPr>
        <p:spPr>
          <a:xfrm rot="3837061">
            <a:off x="4914451" y="3725095"/>
            <a:ext cx="486680" cy="998597"/>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0" name="TextBox 9"/>
          <p:cNvSpPr txBox="1"/>
          <p:nvPr/>
        </p:nvSpPr>
        <p:spPr>
          <a:xfrm>
            <a:off x="5730539" y="3950136"/>
            <a:ext cx="192360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Planners</a:t>
            </a:r>
          </a:p>
        </p:txBody>
      </p:sp>
      <p:sp>
        <p:nvSpPr>
          <p:cNvPr id="12" name="Right Brace 11"/>
          <p:cNvSpPr/>
          <p:nvPr/>
        </p:nvSpPr>
        <p:spPr>
          <a:xfrm>
            <a:off x="7542452" y="1763487"/>
            <a:ext cx="669702" cy="4428385"/>
          </a:xfrm>
          <a:prstGeom prst="rightBrace">
            <a:avLst>
              <a:gd name="adj1" fmla="val 8333"/>
              <a:gd name="adj2" fmla="val 51163"/>
            </a:avLst>
          </a:prstGeom>
          <a:noFill/>
          <a:ln w="5715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algn="l" fontAlgn="auto" latinLnBrk="1" hangingPunct="0">
              <a:spcBef>
                <a:spcPts val="0"/>
              </a:spcBef>
              <a:spcAft>
                <a:spcPts val="0"/>
              </a:spcAft>
            </a:pPr>
            <a:endParaRPr lang="en-US" sz="1800">
              <a:solidFill>
                <a:srgbClr val="000000"/>
              </a:solidFill>
              <a:latin typeface="Helvetica Light"/>
              <a:ea typeface="Helvetica Light"/>
              <a:cs typeface="Helvetica Light"/>
            </a:endParaRPr>
          </a:p>
        </p:txBody>
      </p:sp>
      <p:sp>
        <p:nvSpPr>
          <p:cNvPr id="13" name="TextBox 12"/>
          <p:cNvSpPr txBox="1"/>
          <p:nvPr/>
        </p:nvSpPr>
        <p:spPr>
          <a:xfrm>
            <a:off x="8103918" y="2745169"/>
            <a:ext cx="141064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Action</a:t>
            </a:r>
          </a:p>
        </p:txBody>
      </p:sp>
      <p:sp>
        <p:nvSpPr>
          <p:cNvPr id="11" name="TextBox 10"/>
          <p:cNvSpPr txBox="1"/>
          <p:nvPr/>
        </p:nvSpPr>
        <p:spPr>
          <a:xfrm>
            <a:off x="796360" y="4961612"/>
            <a:ext cx="2727159"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Satellite</a:t>
            </a:r>
          </a:p>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 companies</a:t>
            </a:r>
          </a:p>
        </p:txBody>
      </p:sp>
      <p:sp>
        <p:nvSpPr>
          <p:cNvPr id="14" name="Oval 13"/>
          <p:cNvSpPr/>
          <p:nvPr/>
        </p:nvSpPr>
        <p:spPr>
          <a:xfrm>
            <a:off x="796360" y="5305651"/>
            <a:ext cx="2841188" cy="706894"/>
          </a:xfrm>
          <a:prstGeom prst="ellipse">
            <a:avLst/>
          </a:prstGeom>
          <a:noFill/>
          <a:ln w="5715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5" name="Down Arrow 14"/>
          <p:cNvSpPr/>
          <p:nvPr/>
        </p:nvSpPr>
        <p:spPr>
          <a:xfrm rot="9717402">
            <a:off x="563145" y="3899179"/>
            <a:ext cx="1661631" cy="668000"/>
          </a:xfrm>
          <a:prstGeom prst="downArrow">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7" name="Down Arrow 16"/>
          <p:cNvSpPr/>
          <p:nvPr/>
        </p:nvSpPr>
        <p:spPr>
          <a:xfrm rot="12758788">
            <a:off x="2659047" y="3898537"/>
            <a:ext cx="657726" cy="663138"/>
          </a:xfrm>
          <a:prstGeom prst="downArrow">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8" name="Down Arrow 17"/>
          <p:cNvSpPr/>
          <p:nvPr/>
        </p:nvSpPr>
        <p:spPr>
          <a:xfrm rot="12758788">
            <a:off x="4125848" y="4311506"/>
            <a:ext cx="309110" cy="580489"/>
          </a:xfrm>
          <a:prstGeom prst="downArrow">
            <a:avLst>
              <a:gd name="adj1" fmla="val 50000"/>
              <a:gd name="adj2" fmla="val 53244"/>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6" name="TextBox 15"/>
          <p:cNvSpPr txBox="1"/>
          <p:nvPr/>
        </p:nvSpPr>
        <p:spPr>
          <a:xfrm>
            <a:off x="1251534" y="1339491"/>
            <a:ext cx="227198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Knowledge Remote</a:t>
            </a:r>
          </a:p>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 sensing firms</a:t>
            </a:r>
          </a:p>
        </p:txBody>
      </p:sp>
      <p:sp>
        <p:nvSpPr>
          <p:cNvPr id="19" name="Oval 18"/>
          <p:cNvSpPr/>
          <p:nvPr/>
        </p:nvSpPr>
        <p:spPr>
          <a:xfrm>
            <a:off x="1003923" y="1384864"/>
            <a:ext cx="2942435" cy="706894"/>
          </a:xfrm>
          <a:prstGeom prst="ellipse">
            <a:avLst/>
          </a:prstGeom>
          <a:noFill/>
          <a:ln w="57150"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1" name="Down Arrow 20"/>
          <p:cNvSpPr/>
          <p:nvPr/>
        </p:nvSpPr>
        <p:spPr>
          <a:xfrm>
            <a:off x="1470180" y="2462694"/>
            <a:ext cx="1661631" cy="668000"/>
          </a:xfrm>
          <a:prstGeom prst="downArrow">
            <a:avLst/>
          </a:prstGeom>
          <a:solidFill>
            <a:schemeClr val="accent1">
              <a:lumMod val="60000"/>
              <a:lumOff val="4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2" name="Down Arrow 21"/>
          <p:cNvSpPr/>
          <p:nvPr/>
        </p:nvSpPr>
        <p:spPr>
          <a:xfrm rot="19775052">
            <a:off x="4403549" y="3207934"/>
            <a:ext cx="657726" cy="663138"/>
          </a:xfrm>
          <a:prstGeom prst="downArrow">
            <a:avLst/>
          </a:prstGeom>
          <a:solidFill>
            <a:schemeClr val="accent1">
              <a:lumMod val="60000"/>
              <a:lumOff val="4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pic>
        <p:nvPicPr>
          <p:cNvPr id="23" name="Picture 22" descr="C:\Users\rachael.petersen\Downloads\GFW_logo_RGB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449" y="339036"/>
            <a:ext cx="870534" cy="870534"/>
          </a:xfrm>
          <a:prstGeom prst="rect">
            <a:avLst/>
          </a:prstGeom>
          <a:noFill/>
          <a:extLst>
            <a:ext uri="{909E8E84-426E-40DD-AFC4-6F175D3DCCD1}">
              <a14:hiddenFill xmlns:a14="http://schemas.microsoft.com/office/drawing/2010/main">
                <a:solidFill>
                  <a:srgbClr val="FFFFFF"/>
                </a:solidFill>
              </a14:hiddenFill>
            </a:ext>
          </a:extLst>
        </p:spPr>
      </p:pic>
      <p:sp>
        <p:nvSpPr>
          <p:cNvPr id="24" name="Down Arrow 23"/>
          <p:cNvSpPr/>
          <p:nvPr/>
        </p:nvSpPr>
        <p:spPr>
          <a:xfrm rot="18802779">
            <a:off x="6161177" y="1056655"/>
            <a:ext cx="1661631" cy="668000"/>
          </a:xfrm>
          <a:prstGeom prst="downArrow">
            <a:avLst/>
          </a:prstGeom>
          <a:solidFill>
            <a:srgbClr val="92D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5" name="Down Arrow 24"/>
          <p:cNvSpPr/>
          <p:nvPr/>
        </p:nvSpPr>
        <p:spPr>
          <a:xfrm rot="2682386">
            <a:off x="3869913" y="1731315"/>
            <a:ext cx="667297" cy="668000"/>
          </a:xfrm>
          <a:prstGeom prst="downArrow">
            <a:avLst/>
          </a:prstGeom>
          <a:solidFill>
            <a:srgbClr val="92D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7" name="TextBox 26"/>
          <p:cNvSpPr txBox="1"/>
          <p:nvPr/>
        </p:nvSpPr>
        <p:spPr>
          <a:xfrm>
            <a:off x="5690916" y="4776745"/>
            <a:ext cx="20774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Countries</a:t>
            </a:r>
          </a:p>
        </p:txBody>
      </p:sp>
      <p:sp>
        <p:nvSpPr>
          <p:cNvPr id="28" name="TextBox 27"/>
          <p:cNvSpPr txBox="1"/>
          <p:nvPr/>
        </p:nvSpPr>
        <p:spPr>
          <a:xfrm>
            <a:off x="5780397" y="5535282"/>
            <a:ext cx="159017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Donors</a:t>
            </a:r>
          </a:p>
        </p:txBody>
      </p:sp>
    </p:spTree>
    <p:extLst>
      <p:ext uri="{BB962C8B-B14F-4D97-AF65-F5344CB8AC3E}">
        <p14:creationId xmlns:p14="http://schemas.microsoft.com/office/powerpoint/2010/main" val="873671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7" grpId="0" animBg="1"/>
      <p:bldP spid="18" grpId="0" animBg="1"/>
      <p:bldP spid="16" grpId="0"/>
      <p:bldP spid="19" grpId="0" animBg="1"/>
      <p:bldP spid="21" grpId="0" animBg="1"/>
      <p:bldP spid="22"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261" y="1146197"/>
            <a:ext cx="8135728" cy="6513908"/>
          </a:xfrm>
        </p:spPr>
        <p:txBody>
          <a:bodyPr>
            <a:noAutofit/>
          </a:bodyPr>
          <a:lstStyle/>
          <a:p>
            <a:pPr algn="l"/>
            <a:r>
              <a:rPr lang="en-US" sz="2800" b="1" dirty="0"/>
              <a:t>GOAL: </a:t>
            </a:r>
            <a:r>
              <a:rPr lang="en-US" sz="2800" dirty="0">
                <a:solidFill>
                  <a:srgbClr val="FFC000"/>
                </a:solidFill>
              </a:rPr>
              <a:t>Global Forest Watch aims to reduce deforestation …. by </a:t>
            </a:r>
            <a:r>
              <a:rPr lang="en-US" sz="2800" dirty="0">
                <a:solidFill>
                  <a:schemeClr val="tx1"/>
                </a:solidFill>
              </a:rPr>
              <a:t>transforming forest management</a:t>
            </a:r>
            <a:r>
              <a:rPr lang="en-US" sz="2800" dirty="0">
                <a:solidFill>
                  <a:srgbClr val="FFC000"/>
                </a:solidFill>
              </a:rPr>
              <a:t> and conservation at a global scale</a:t>
            </a:r>
            <a:br>
              <a:rPr lang="en-US" sz="2800" dirty="0">
                <a:solidFill>
                  <a:srgbClr val="FFC000"/>
                </a:solidFill>
              </a:rPr>
            </a:br>
            <a:r>
              <a:rPr lang="en-US" sz="2800" dirty="0">
                <a:solidFill>
                  <a:srgbClr val="FFC000"/>
                </a:solidFill>
              </a:rPr>
              <a:t/>
            </a:r>
            <a:br>
              <a:rPr lang="en-US" sz="2800" dirty="0">
                <a:solidFill>
                  <a:srgbClr val="FFC000"/>
                </a:solidFill>
              </a:rPr>
            </a:br>
            <a:r>
              <a:rPr lang="en-US" sz="2800" b="1" dirty="0"/>
              <a:t>How: </a:t>
            </a:r>
            <a:r>
              <a:rPr lang="en-US" sz="2800" dirty="0">
                <a:solidFill>
                  <a:srgbClr val="FFC000"/>
                </a:solidFill>
              </a:rPr>
              <a:t>GFW will improve the </a:t>
            </a:r>
            <a:r>
              <a:rPr lang="en-US" sz="2800" dirty="0">
                <a:solidFill>
                  <a:schemeClr val="tx1"/>
                </a:solidFill>
              </a:rPr>
              <a:t>availability and accessibility of information</a:t>
            </a:r>
            <a:r>
              <a:rPr lang="en-US" sz="2800" dirty="0">
                <a:solidFill>
                  <a:srgbClr val="FFC000"/>
                </a:solidFill>
              </a:rPr>
              <a:t> about the world’s forests, allowing forest management decisions to be based on reliable, accurate, and open information</a:t>
            </a:r>
            <a:r>
              <a:rPr lang="en-US" sz="2800" b="1" dirty="0">
                <a:solidFill>
                  <a:srgbClr val="FFC000"/>
                </a:solidFill>
              </a:rPr>
              <a:t/>
            </a:r>
            <a:br>
              <a:rPr lang="en-US" sz="2800" b="1" dirty="0">
                <a:solidFill>
                  <a:srgbClr val="FFC000"/>
                </a:solidFill>
              </a:rPr>
            </a:br>
            <a:r>
              <a:rPr lang="en-US" sz="2800" dirty="0"/>
              <a:t/>
            </a:r>
            <a:br>
              <a:rPr lang="en-US" sz="2800" dirty="0"/>
            </a:br>
            <a:r>
              <a:rPr lang="en-US" sz="2800" dirty="0"/>
              <a:t>-</a:t>
            </a:r>
            <a:endParaRPr lang="en-US" sz="1100" dirty="0"/>
          </a:p>
        </p:txBody>
      </p:sp>
      <p:pic>
        <p:nvPicPr>
          <p:cNvPr id="3" name="Picture 2" descr="C:\Users\rachael.petersen\Downloads\GFW_logo_RGB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1"/>
            <a:ext cx="1379621" cy="137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45999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970" y="246838"/>
            <a:ext cx="8518357" cy="6611163"/>
          </a:xfrm>
        </p:spPr>
        <p:txBody>
          <a:bodyPr>
            <a:noAutofit/>
          </a:bodyPr>
          <a:lstStyle/>
          <a:p>
            <a:pPr algn="l" defTabSz="584200" rtl="0" latinLnBrk="1" hangingPunct="0"/>
            <a:r>
              <a:rPr lang="en-US" sz="2800" dirty="0"/>
              <a:t/>
            </a:r>
            <a:br>
              <a:rPr lang="en-US" sz="2800" dirty="0"/>
            </a:br>
            <a:r>
              <a:rPr lang="en-US" sz="2800" dirty="0"/>
              <a:t>GFW </a:t>
            </a:r>
            <a:r>
              <a:rPr lang="en-US" sz="2800" dirty="0">
                <a:solidFill>
                  <a:srgbClr val="FFC000"/>
                </a:solidFill>
              </a:rPr>
              <a:t>builds on the assumption that reliable and accurate information is vital for sound decision-making  and sustainable natural resource management</a:t>
            </a:r>
            <a:r>
              <a:rPr lang="en-US" sz="2800" dirty="0"/>
              <a:t>. </a:t>
            </a:r>
            <a:br>
              <a:rPr lang="en-US" sz="2800" dirty="0"/>
            </a:br>
            <a:r>
              <a:rPr lang="en-US" sz="2800" dirty="0"/>
              <a:t/>
            </a:r>
            <a:br>
              <a:rPr lang="en-US" sz="2800" dirty="0"/>
            </a:br>
            <a:r>
              <a:rPr lang="en-US" sz="2800" dirty="0">
                <a:solidFill>
                  <a:srgbClr val="FFC000"/>
                </a:solidFill>
              </a:rPr>
              <a:t>GFW</a:t>
            </a:r>
            <a:r>
              <a:rPr lang="en-US" sz="2800" dirty="0"/>
              <a:t> recognize that information is necessary but </a:t>
            </a:r>
            <a:br>
              <a:rPr lang="en-US" sz="2800" dirty="0"/>
            </a:br>
            <a:r>
              <a:rPr lang="en-US" sz="2800" dirty="0"/>
              <a:t>not sufficient to change behaviors of governments,    companies, NGOs, and ordinary citizens.</a:t>
            </a:r>
            <a:br>
              <a:rPr lang="en-US" sz="2800" dirty="0"/>
            </a:br>
            <a:r>
              <a:rPr lang="en-US" sz="2800" dirty="0"/>
              <a:t/>
            </a:r>
            <a:br>
              <a:rPr lang="en-US" sz="2800" dirty="0"/>
            </a:br>
            <a:r>
              <a:rPr lang="en-US" sz="2800" dirty="0"/>
              <a:t>GFW</a:t>
            </a:r>
            <a:r>
              <a:rPr lang="en-US" sz="2800" dirty="0">
                <a:solidFill>
                  <a:srgbClr val="FFC000"/>
                </a:solidFill>
              </a:rPr>
              <a:t> will therefore pursue additional tools, capacity </a:t>
            </a:r>
            <a:br>
              <a:rPr lang="en-US" sz="2800" dirty="0">
                <a:solidFill>
                  <a:srgbClr val="FFC000"/>
                </a:solidFill>
              </a:rPr>
            </a:br>
            <a:r>
              <a:rPr lang="en-US" sz="2800" dirty="0">
                <a:solidFill>
                  <a:srgbClr val="FFC000"/>
                </a:solidFill>
              </a:rPr>
              <a:t>building, convening, partnerships, and communication to transform </a:t>
            </a:r>
            <a:r>
              <a:rPr lang="en-US" sz="2800" u="sng" dirty="0">
                <a:solidFill>
                  <a:schemeClr val="tx1"/>
                </a:solidFill>
              </a:rPr>
              <a:t>information into action</a:t>
            </a:r>
            <a:r>
              <a:rPr lang="en-US" sz="2800" dirty="0">
                <a:solidFill>
                  <a:schemeClr val="tx1"/>
                </a:solidFill>
              </a:rPr>
              <a:t/>
            </a:r>
            <a:br>
              <a:rPr lang="en-US" sz="2800" dirty="0">
                <a:solidFill>
                  <a:schemeClr val="tx1"/>
                </a:solidFill>
              </a:rPr>
            </a:br>
            <a:endParaRPr lang="en-US" sz="2800" dirty="0">
              <a:solidFill>
                <a:schemeClr val="tx1"/>
              </a:solidFill>
            </a:endParaRPr>
          </a:p>
        </p:txBody>
      </p:sp>
      <p:pic>
        <p:nvPicPr>
          <p:cNvPr id="3" name="Picture 2" descr="C:\Users\rachael.petersen\Downloads\GFW_logo_RGB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1"/>
            <a:ext cx="1090863" cy="109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53879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2641102" y="2847761"/>
            <a:ext cx="6278591" cy="5539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410751" fontAlgn="auto">
              <a:spcBef>
                <a:spcPts val="0"/>
              </a:spcBef>
              <a:spcAft>
                <a:spcPts val="0"/>
              </a:spcAft>
              <a:defRPr sz="1800">
                <a:solidFill>
                  <a:srgbClr val="000000"/>
                </a:solidFill>
              </a:defRPr>
            </a:pPr>
            <a:r>
              <a:rPr lang="en-US" sz="3600" dirty="0">
                <a:solidFill>
                  <a:srgbClr val="000000"/>
                </a:solidFill>
                <a:latin typeface="Helvetica Light"/>
                <a:ea typeface="Helvetica Light"/>
                <a:cs typeface="Helvetica Light"/>
              </a:rPr>
              <a:t>GFW: </a:t>
            </a:r>
          </a:p>
        </p:txBody>
      </p:sp>
      <p:pic>
        <p:nvPicPr>
          <p:cNvPr id="7" name="Picture 6" descr="Reversed-GoldBackgrou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0176" y="6172200"/>
            <a:ext cx="1454825" cy="685800"/>
          </a:xfrm>
          <a:prstGeom prst="rect">
            <a:avLst/>
          </a:prstGeom>
        </p:spPr>
      </p:pic>
      <p:sp>
        <p:nvSpPr>
          <p:cNvPr id="2" name="TextBox 1"/>
          <p:cNvSpPr txBox="1"/>
          <p:nvPr/>
        </p:nvSpPr>
        <p:spPr>
          <a:xfrm>
            <a:off x="754743" y="3073464"/>
            <a:ext cx="422231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Data </a:t>
            </a:r>
            <a:r>
              <a:rPr lang="en-US" sz="3600" b="1" dirty="0">
                <a:solidFill>
                  <a:srgbClr val="FFFFFF"/>
                </a:solidFill>
                <a:latin typeface="Helvetica Light"/>
                <a:ea typeface="Helvetica Light"/>
                <a:cs typeface="Helvetica Light"/>
                <a:sym typeface="Wingdings" panose="05000000000000000000" pitchFamily="2" charset="2"/>
              </a:rPr>
              <a:t></a:t>
            </a:r>
            <a:r>
              <a:rPr lang="en-US" sz="3600" dirty="0">
                <a:solidFill>
                  <a:srgbClr val="FFFFFF"/>
                </a:solidFill>
                <a:latin typeface="Helvetica Light"/>
                <a:ea typeface="Helvetica Light"/>
                <a:cs typeface="Helvetica Light"/>
                <a:sym typeface="Wingdings" panose="05000000000000000000" pitchFamily="2" charset="2"/>
              </a:rPr>
              <a:t> Information </a:t>
            </a:r>
            <a:endParaRPr lang="en-US" sz="3600" dirty="0">
              <a:solidFill>
                <a:srgbClr val="FFFFFF"/>
              </a:solidFill>
              <a:latin typeface="Helvetica Light"/>
              <a:ea typeface="Helvetica Light"/>
              <a:cs typeface="Helvetica Light"/>
              <a:sym typeface="Helvetica Light"/>
            </a:endParaRPr>
          </a:p>
        </p:txBody>
      </p:sp>
      <p:sp>
        <p:nvSpPr>
          <p:cNvPr id="3" name="Right Arrow 2"/>
          <p:cNvSpPr/>
          <p:nvPr/>
        </p:nvSpPr>
        <p:spPr>
          <a:xfrm rot="19608282">
            <a:off x="4923462" y="2146320"/>
            <a:ext cx="640796" cy="998597"/>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4" name="TextBox 3"/>
          <p:cNvSpPr txBox="1"/>
          <p:nvPr/>
        </p:nvSpPr>
        <p:spPr>
          <a:xfrm>
            <a:off x="5829406" y="1947792"/>
            <a:ext cx="176971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Science</a:t>
            </a:r>
          </a:p>
        </p:txBody>
      </p:sp>
      <p:sp>
        <p:nvSpPr>
          <p:cNvPr id="5" name="Right Arrow 4"/>
          <p:cNvSpPr/>
          <p:nvPr/>
        </p:nvSpPr>
        <p:spPr>
          <a:xfrm>
            <a:off x="5040832" y="2902461"/>
            <a:ext cx="579980" cy="998597"/>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8" name="TextBox 7"/>
          <p:cNvSpPr txBox="1"/>
          <p:nvPr/>
        </p:nvSpPr>
        <p:spPr>
          <a:xfrm>
            <a:off x="5735356" y="3078860"/>
            <a:ext cx="20774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Journalist</a:t>
            </a:r>
          </a:p>
        </p:txBody>
      </p:sp>
      <p:sp>
        <p:nvSpPr>
          <p:cNvPr id="9" name="Right Arrow 8"/>
          <p:cNvSpPr/>
          <p:nvPr/>
        </p:nvSpPr>
        <p:spPr>
          <a:xfrm rot="3837061">
            <a:off x="4914451" y="3725095"/>
            <a:ext cx="486680" cy="998597"/>
          </a:xfrm>
          <a:prstGeom prst="rightArrow">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0" name="TextBox 9"/>
          <p:cNvSpPr txBox="1"/>
          <p:nvPr/>
        </p:nvSpPr>
        <p:spPr>
          <a:xfrm>
            <a:off x="5730539" y="3950136"/>
            <a:ext cx="192360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Planners</a:t>
            </a:r>
          </a:p>
        </p:txBody>
      </p:sp>
      <p:sp>
        <p:nvSpPr>
          <p:cNvPr id="12" name="Right Brace 11"/>
          <p:cNvSpPr/>
          <p:nvPr/>
        </p:nvSpPr>
        <p:spPr>
          <a:xfrm>
            <a:off x="7542452" y="1763487"/>
            <a:ext cx="669702" cy="4428385"/>
          </a:xfrm>
          <a:prstGeom prst="rightBrace">
            <a:avLst>
              <a:gd name="adj1" fmla="val 8333"/>
              <a:gd name="adj2" fmla="val 51163"/>
            </a:avLst>
          </a:prstGeom>
          <a:noFill/>
          <a:ln w="57150" cap="flat">
            <a:solidFill>
              <a:srgbClr val="FFFFFF"/>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algn="l" fontAlgn="auto" latinLnBrk="1" hangingPunct="0">
              <a:spcBef>
                <a:spcPts val="0"/>
              </a:spcBef>
              <a:spcAft>
                <a:spcPts val="0"/>
              </a:spcAft>
            </a:pPr>
            <a:endParaRPr lang="en-US" sz="1800">
              <a:solidFill>
                <a:srgbClr val="000000"/>
              </a:solidFill>
              <a:latin typeface="Helvetica Light"/>
              <a:ea typeface="Helvetica Light"/>
              <a:cs typeface="Helvetica Light"/>
            </a:endParaRPr>
          </a:p>
        </p:txBody>
      </p:sp>
      <p:sp>
        <p:nvSpPr>
          <p:cNvPr id="13" name="TextBox 12"/>
          <p:cNvSpPr txBox="1"/>
          <p:nvPr/>
        </p:nvSpPr>
        <p:spPr>
          <a:xfrm>
            <a:off x="8103918" y="2745169"/>
            <a:ext cx="141064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Action</a:t>
            </a:r>
          </a:p>
        </p:txBody>
      </p:sp>
      <p:sp>
        <p:nvSpPr>
          <p:cNvPr id="11" name="TextBox 10"/>
          <p:cNvSpPr txBox="1"/>
          <p:nvPr/>
        </p:nvSpPr>
        <p:spPr>
          <a:xfrm>
            <a:off x="796360" y="4961612"/>
            <a:ext cx="2727159"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Satellite</a:t>
            </a:r>
          </a:p>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 companies</a:t>
            </a:r>
          </a:p>
        </p:txBody>
      </p:sp>
      <p:sp>
        <p:nvSpPr>
          <p:cNvPr id="14" name="Oval 13"/>
          <p:cNvSpPr/>
          <p:nvPr/>
        </p:nvSpPr>
        <p:spPr>
          <a:xfrm>
            <a:off x="796360" y="5305651"/>
            <a:ext cx="2841188" cy="706894"/>
          </a:xfrm>
          <a:prstGeom prst="ellipse">
            <a:avLst/>
          </a:prstGeom>
          <a:noFill/>
          <a:ln w="5715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5" name="Down Arrow 14"/>
          <p:cNvSpPr/>
          <p:nvPr/>
        </p:nvSpPr>
        <p:spPr>
          <a:xfrm rot="9717402">
            <a:off x="563145" y="3899179"/>
            <a:ext cx="1661631" cy="668000"/>
          </a:xfrm>
          <a:prstGeom prst="downArrow">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7" name="Down Arrow 16"/>
          <p:cNvSpPr/>
          <p:nvPr/>
        </p:nvSpPr>
        <p:spPr>
          <a:xfrm rot="12758788">
            <a:off x="2659047" y="3898537"/>
            <a:ext cx="657726" cy="663138"/>
          </a:xfrm>
          <a:prstGeom prst="downArrow">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8" name="Down Arrow 17"/>
          <p:cNvSpPr/>
          <p:nvPr/>
        </p:nvSpPr>
        <p:spPr>
          <a:xfrm rot="12758788">
            <a:off x="4125848" y="4311506"/>
            <a:ext cx="309110" cy="580489"/>
          </a:xfrm>
          <a:prstGeom prst="downArrow">
            <a:avLst>
              <a:gd name="adj1" fmla="val 50000"/>
              <a:gd name="adj2" fmla="val 53244"/>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16" name="TextBox 15"/>
          <p:cNvSpPr txBox="1"/>
          <p:nvPr/>
        </p:nvSpPr>
        <p:spPr>
          <a:xfrm>
            <a:off x="1251534" y="1339491"/>
            <a:ext cx="227198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Knowledge Remote</a:t>
            </a:r>
          </a:p>
          <a:p>
            <a:pPr defTabSz="584200" fontAlgn="auto" latinLnBrk="1" hangingPunct="0">
              <a:spcBef>
                <a:spcPts val="0"/>
              </a:spcBef>
              <a:spcAft>
                <a:spcPts val="0"/>
              </a:spcAft>
            </a:pPr>
            <a:r>
              <a:rPr lang="en-US" sz="1800" dirty="0">
                <a:solidFill>
                  <a:srgbClr val="FFFFFF"/>
                </a:solidFill>
                <a:latin typeface="Helvetica Light"/>
                <a:ea typeface="Helvetica Light"/>
                <a:cs typeface="Helvetica Light"/>
                <a:sym typeface="Helvetica Light"/>
              </a:rPr>
              <a:t> sensing firms</a:t>
            </a:r>
          </a:p>
        </p:txBody>
      </p:sp>
      <p:sp>
        <p:nvSpPr>
          <p:cNvPr id="19" name="Oval 18"/>
          <p:cNvSpPr/>
          <p:nvPr/>
        </p:nvSpPr>
        <p:spPr>
          <a:xfrm>
            <a:off x="1003923" y="1384864"/>
            <a:ext cx="2942435" cy="706894"/>
          </a:xfrm>
          <a:prstGeom prst="ellipse">
            <a:avLst/>
          </a:prstGeom>
          <a:noFill/>
          <a:ln w="57150"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1" name="Down Arrow 20"/>
          <p:cNvSpPr/>
          <p:nvPr/>
        </p:nvSpPr>
        <p:spPr>
          <a:xfrm>
            <a:off x="1470180" y="2462694"/>
            <a:ext cx="1661631" cy="668000"/>
          </a:xfrm>
          <a:prstGeom prst="downArrow">
            <a:avLst/>
          </a:prstGeom>
          <a:solidFill>
            <a:schemeClr val="accent1">
              <a:lumMod val="60000"/>
              <a:lumOff val="4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2" name="Down Arrow 21"/>
          <p:cNvSpPr/>
          <p:nvPr/>
        </p:nvSpPr>
        <p:spPr>
          <a:xfrm rot="19775052">
            <a:off x="4403549" y="3207934"/>
            <a:ext cx="657726" cy="663138"/>
          </a:xfrm>
          <a:prstGeom prst="downArrow">
            <a:avLst/>
          </a:prstGeom>
          <a:solidFill>
            <a:schemeClr val="accent1">
              <a:lumMod val="60000"/>
              <a:lumOff val="4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pic>
        <p:nvPicPr>
          <p:cNvPr id="23" name="Picture 22" descr="C:\Users\rachael.petersen\Downloads\GFW_logo_RGB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449" y="339036"/>
            <a:ext cx="870534" cy="870534"/>
          </a:xfrm>
          <a:prstGeom prst="rect">
            <a:avLst/>
          </a:prstGeom>
          <a:noFill/>
          <a:extLst>
            <a:ext uri="{909E8E84-426E-40DD-AFC4-6F175D3DCCD1}">
              <a14:hiddenFill xmlns:a14="http://schemas.microsoft.com/office/drawing/2010/main">
                <a:solidFill>
                  <a:srgbClr val="FFFFFF"/>
                </a:solidFill>
              </a14:hiddenFill>
            </a:ext>
          </a:extLst>
        </p:spPr>
      </p:pic>
      <p:sp>
        <p:nvSpPr>
          <p:cNvPr id="24" name="Down Arrow 23"/>
          <p:cNvSpPr/>
          <p:nvPr/>
        </p:nvSpPr>
        <p:spPr>
          <a:xfrm rot="18802779">
            <a:off x="6161177" y="1056655"/>
            <a:ext cx="1661631" cy="668000"/>
          </a:xfrm>
          <a:prstGeom prst="downArrow">
            <a:avLst/>
          </a:prstGeom>
          <a:solidFill>
            <a:srgbClr val="92D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5" name="Down Arrow 24"/>
          <p:cNvSpPr/>
          <p:nvPr/>
        </p:nvSpPr>
        <p:spPr>
          <a:xfrm rot="2682386">
            <a:off x="3869913" y="1731315"/>
            <a:ext cx="667297" cy="668000"/>
          </a:xfrm>
          <a:prstGeom prst="downArrow">
            <a:avLst/>
          </a:prstGeom>
          <a:solidFill>
            <a:srgbClr val="92D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endParaRPr lang="en-US" sz="2600">
              <a:solidFill>
                <a:srgbClr val="FFFFFF"/>
              </a:solidFill>
              <a:latin typeface="Helvetica Light"/>
              <a:ea typeface="Helvetica Light"/>
              <a:cs typeface="Helvetica Light"/>
              <a:sym typeface="Helvetica Light"/>
            </a:endParaRPr>
          </a:p>
        </p:txBody>
      </p:sp>
      <p:sp>
        <p:nvSpPr>
          <p:cNvPr id="27" name="TextBox 26"/>
          <p:cNvSpPr txBox="1"/>
          <p:nvPr/>
        </p:nvSpPr>
        <p:spPr>
          <a:xfrm>
            <a:off x="5690916" y="4776745"/>
            <a:ext cx="20774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Countries</a:t>
            </a:r>
          </a:p>
        </p:txBody>
      </p:sp>
      <p:sp>
        <p:nvSpPr>
          <p:cNvPr id="28" name="TextBox 27"/>
          <p:cNvSpPr txBox="1"/>
          <p:nvPr/>
        </p:nvSpPr>
        <p:spPr>
          <a:xfrm>
            <a:off x="5780397" y="5535282"/>
            <a:ext cx="159017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fontAlgn="auto" latinLnBrk="1" hangingPunct="0">
              <a:spcBef>
                <a:spcPts val="0"/>
              </a:spcBef>
              <a:spcAft>
                <a:spcPts val="0"/>
              </a:spcAft>
            </a:pPr>
            <a:r>
              <a:rPr lang="en-US" sz="3600" dirty="0">
                <a:solidFill>
                  <a:srgbClr val="FFFFFF"/>
                </a:solidFill>
                <a:latin typeface="Helvetica Light"/>
                <a:ea typeface="Helvetica Light"/>
                <a:cs typeface="Helvetica Light"/>
                <a:sym typeface="Helvetica Light"/>
              </a:rPr>
              <a:t>Donors</a:t>
            </a:r>
          </a:p>
        </p:txBody>
      </p:sp>
    </p:spTree>
    <p:extLst>
      <p:ext uri="{BB962C8B-B14F-4D97-AF65-F5344CB8AC3E}">
        <p14:creationId xmlns:p14="http://schemas.microsoft.com/office/powerpoint/2010/main" val="12593645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25" r="16274" b="9355"/>
          <a:stretch/>
        </p:blipFill>
        <p:spPr bwMode="auto">
          <a:xfrm>
            <a:off x="38100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79696" y="854355"/>
            <a:ext cx="3545305"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latinLnBrk="1" hangingPunct="0">
              <a:spcBef>
                <a:spcPts val="0"/>
              </a:spcBef>
              <a:spcAft>
                <a:spcPts val="0"/>
              </a:spcAft>
            </a:pPr>
            <a:r>
              <a:rPr lang="en-US" sz="3200" b="1" dirty="0">
                <a:solidFill>
                  <a:srgbClr val="000000"/>
                </a:solidFill>
                <a:latin typeface="Helvetica Light"/>
                <a:ea typeface="Helvetica Light"/>
                <a:cs typeface="Helvetica Light"/>
                <a:sym typeface="Helvetica Light"/>
              </a:rPr>
              <a:t>The Vision: as     up-to-date and       available</a:t>
            </a:r>
          </a:p>
        </p:txBody>
      </p:sp>
    </p:spTree>
    <p:extLst>
      <p:ext uri="{BB962C8B-B14F-4D97-AF65-F5344CB8AC3E}">
        <p14:creationId xmlns:p14="http://schemas.microsoft.com/office/powerpoint/2010/main" val="1342556469"/>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Global Forest Observations Initiative Intro</Template>
  <TotalTime>25043</TotalTime>
  <Words>850</Words>
  <Application>Microsoft Macintosh PowerPoint</Application>
  <PresentationFormat>A4 Paper (210x297 mm)</PresentationFormat>
  <Paragraphs>190</Paragraphs>
  <Slides>39</Slides>
  <Notes>17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39</vt:i4>
      </vt:variant>
    </vt:vector>
  </HeadingPairs>
  <TitlesOfParts>
    <vt:vector size="52" baseType="lpstr">
      <vt:lpstr>Helvetica Light</vt:lpstr>
      <vt:lpstr>ＭＳ Ｐゴシック</vt:lpstr>
      <vt:lpstr>NotesSoft-Bold</vt:lpstr>
      <vt:lpstr>Verdana</vt:lpstr>
      <vt:lpstr>Wingdings</vt:lpstr>
      <vt:lpstr>Arial</vt:lpstr>
      <vt:lpstr>Calibri</vt:lpstr>
      <vt:lpstr>2_Office Theme</vt:lpstr>
      <vt:lpstr>4_Office Theme</vt:lpstr>
      <vt:lpstr>2_Custom Design</vt:lpstr>
      <vt:lpstr>ESA Presentation</vt:lpstr>
      <vt:lpstr>Black</vt:lpstr>
      <vt:lpstr>1_ESA Presentation</vt:lpstr>
      <vt:lpstr>ESA Forestry TEP</vt:lpstr>
      <vt:lpstr>Copernicus Capabilities and Requirements Capture</vt:lpstr>
      <vt:lpstr>GFW: Cooperation with DigitalGlobe and Urthecast</vt:lpstr>
      <vt:lpstr>PowerPoint Presentation</vt:lpstr>
      <vt:lpstr>PowerPoint Presentation</vt:lpstr>
      <vt:lpstr>GOAL: Global Forest Watch aims to reduce deforestation …. by transforming forest management and conservation at a global scale  How: GFW will improve the availability and accessibility of information about the world’s forests, allowing forest management decisions to be based on reliable, accurate, and open information  -</vt:lpstr>
      <vt:lpstr> GFW builds on the assumption that reliable and accurate information is vital for sound decision-making  and sustainable natural resource management.   GFW recognize that information is necessary but  not sufficient to change behaviors of governments,    companies, NGOs, and ordinary citizens.  GFW will therefore pursue additional tools, capacity  building, convening, partnerships, and communication to transform information into action </vt:lpstr>
      <vt:lpstr>PowerPoint Presentation</vt:lpstr>
      <vt:lpstr>PowerPoint Presentation</vt:lpstr>
      <vt:lpstr>Data  Information  Users   </vt:lpstr>
      <vt:lpstr>Changing satellite data/information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GLAD not national DATA Country error unknown</vt:lpstr>
      <vt:lpstr>  Module 2-  28 March 2015  Use of global tree cover and change datasets in REDD+ Measuring, Reporting and Verifying (MRV) </vt:lpstr>
      <vt:lpstr>PowerPoint Presentation</vt:lpstr>
      <vt:lpstr>Methods &amp; Guidance Documentation and Capacity building</vt:lpstr>
      <vt:lpstr>PowerPoint Presentation</vt:lpstr>
      <vt:lpstr>PowerPoint Presentation</vt:lpstr>
      <vt:lpstr>Accessing &amp; Analysing Space Data   Discussion topics  </vt:lpstr>
      <vt:lpstr>Summary of Space Data Support</vt:lpstr>
      <vt:lpstr>Topics</vt:lpstr>
    </vt:vector>
  </TitlesOfParts>
  <Company>WMO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Evolving needs from the Forest sector</dc:title>
  <dc:creator>Simon Eggleston</dc:creator>
  <cp:lastModifiedBy>George Dyke</cp:lastModifiedBy>
  <cp:revision>308</cp:revision>
  <dcterms:created xsi:type="dcterms:W3CDTF">2014-04-30T08:53:01Z</dcterms:created>
  <dcterms:modified xsi:type="dcterms:W3CDTF">2016-02-24T08:35:35Z</dcterms:modified>
</cp:coreProperties>
</file>