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Barlow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Barlow-regular.fntdata"/><Relationship Id="rId10" Type="http://schemas.openxmlformats.org/officeDocument/2006/relationships/slide" Target="slides/slide5.xml"/><Relationship Id="rId13" Type="http://schemas.openxmlformats.org/officeDocument/2006/relationships/font" Target="fonts/Barlow-italic.fntdata"/><Relationship Id="rId12" Type="http://schemas.openxmlformats.org/officeDocument/2006/relationships/font" Target="fonts/Barlow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Barlow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44777f378_0_5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44777f378_0_5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44777f378_0_5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44777f378_0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75f33cd2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d75f33cd2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d44777f378_0_7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d44777f378_0_7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75f1c42d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d75f1c42d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4.jpg"/><Relationship Id="rId5" Type="http://schemas.openxmlformats.org/officeDocument/2006/relationships/image" Target="../media/image3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4.jp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55" name="Google Shape;55;p13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CEOS-ARD Strategy Pillars</a:t>
            </a:r>
            <a:endParaRPr sz="30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8" name="Google Shape;58;p13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4066" y="882594"/>
            <a:ext cx="7452723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/>
        </p:nvSpPr>
        <p:spPr>
          <a:xfrm>
            <a:off x="7764775" y="3543300"/>
            <a:ext cx="1270500" cy="8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1455B"/>
                </a:solidFill>
              </a:rPr>
              <a:t>Underpinned by CEOS Interoperability Handbook  conventions</a:t>
            </a:r>
            <a:endParaRPr sz="1200">
              <a:solidFill>
                <a:srgbClr val="21455B"/>
              </a:solidFill>
            </a:endParaRPr>
          </a:p>
        </p:txBody>
      </p:sp>
      <p:cxnSp>
        <p:nvCxnSpPr>
          <p:cNvPr id="63" name="Google Shape;63;p13"/>
          <p:cNvCxnSpPr>
            <a:stCxn id="62" idx="1"/>
          </p:cNvCxnSpPr>
          <p:nvPr/>
        </p:nvCxnSpPr>
        <p:spPr>
          <a:xfrm flipH="1">
            <a:off x="7604875" y="3973800"/>
            <a:ext cx="159900" cy="14850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4" name="Google Shape;64;p13"/>
          <p:cNvSpPr/>
          <p:nvPr/>
        </p:nvSpPr>
        <p:spPr>
          <a:xfrm>
            <a:off x="4620594" y="1297900"/>
            <a:ext cx="1057500" cy="31566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Compliance Automation &amp; Scalable Peer Review</a:t>
            </a:r>
            <a:endParaRPr/>
          </a:p>
        </p:txBody>
      </p:sp>
      <p:sp>
        <p:nvSpPr>
          <p:cNvPr id="70" name="Google Shape;70;p14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00AF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4"/>
          <p:cNvSpPr txBox="1"/>
          <p:nvPr/>
        </p:nvSpPr>
        <p:spPr>
          <a:xfrm>
            <a:off x="593350" y="801397"/>
            <a:ext cx="7668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rPr b="1" lang="en" sz="136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Reducing the burden of compliance assessments for data providers and assessors, enabling CEOS-ARD to scale across a growing number of providers.</a:t>
            </a:r>
            <a:endParaRPr b="1" sz="136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401900" y="847939"/>
            <a:ext cx="141300" cy="499500"/>
          </a:xfrm>
          <a:prstGeom prst="rect">
            <a:avLst/>
          </a:prstGeom>
          <a:solidFill>
            <a:srgbClr val="00AF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463925" y="1411543"/>
            <a:ext cx="8520600" cy="3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2"/>
                </a:solidFill>
              </a:rPr>
              <a:t>Success Criteria:</a:t>
            </a:r>
            <a:endParaRPr b="1"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CEOS-ARD assessments are largely automated, repeatable, continuous, and embedded in provider pipelines.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Peer review scales sustainably without relying on manual document checks.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Providers experience lower effort and faster turnaround for CEOS-ARD endorsement.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CEOS-ARD governance shifts from gatekeeping to continuous assurance.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Contribute to commercial ecosystem enhancement by enabling independent third parties to undertake compliance assessments.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Outcome Signal: CEOS-ARD can scale to many more providers without slowing down and third parties emerge to provide commercial compliance services.</a:t>
            </a: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Initiatives under this pillar could include</a:t>
            </a:r>
            <a:endParaRPr/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Automated validation tools to check metadata and technical compliance against CEOS-ARD specifications, reducing manual effort.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Compliance-as-code to allow providers to integrate these checks directly into their production pipelines, ensuring continuous adherence.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Online self-assessment workflows to replace static Word/PDF forms with structured web submissions, improving efficiency and transparency.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Scalable peer-review processes that include shared decision logs and reviewer training to handle higher submission volumes without compromising rigor.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800"/>
              <a:buChar char="●"/>
            </a:pPr>
            <a:r>
              <a:rPr lang="en"/>
              <a:t>Clear guidance, templates, and examples that support providers in meeting requirements.</a:t>
            </a: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00AF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Google Shape;85;p16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86" name="Google Shape;86;p16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88" name="Google Shape;88;p16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What do we need from Agencies and CEOS to help develop these areas?</a:t>
            </a:r>
            <a:endParaRPr sz="25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89" name="Google Shape;89;p16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6"/>
          <p:cNvSpPr txBox="1"/>
          <p:nvPr/>
        </p:nvSpPr>
        <p:spPr>
          <a:xfrm>
            <a:off x="1379200" y="2074090"/>
            <a:ext cx="7246500" cy="32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rgbClr val="21455B"/>
                </a:solidFill>
              </a:rPr>
              <a:t>Compliance Automation &amp; Scalable Peer Review</a:t>
            </a:r>
            <a:endParaRPr b="1" sz="2000">
              <a:solidFill>
                <a:srgbClr val="21455B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2000"/>
              <a:buChar char="●"/>
            </a:pPr>
            <a:r>
              <a:rPr lang="en" sz="2000">
                <a:solidFill>
                  <a:srgbClr val="21455B"/>
                </a:solidFill>
              </a:rPr>
              <a:t>Software and tool developers</a:t>
            </a:r>
            <a:endParaRPr sz="2000">
              <a:solidFill>
                <a:srgbClr val="21455B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2000"/>
              <a:buChar char="●"/>
            </a:pPr>
            <a:r>
              <a:rPr lang="en" sz="2000">
                <a:solidFill>
                  <a:srgbClr val="21455B"/>
                </a:solidFill>
              </a:rPr>
              <a:t>Integration of CEOS-ARD assessments directly into production pipelines</a:t>
            </a:r>
            <a:endParaRPr sz="2000">
              <a:solidFill>
                <a:srgbClr val="21455B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2000"/>
              <a:buChar char="●"/>
            </a:pPr>
            <a:r>
              <a:rPr lang="en" sz="2000">
                <a:solidFill>
                  <a:srgbClr val="21455B"/>
                </a:solidFill>
              </a:rPr>
              <a:t>Guidance, templates, and examples that support new providers in meeting requirements</a:t>
            </a:r>
            <a:endParaRPr sz="3100">
              <a:solidFill>
                <a:srgbClr val="21455B"/>
              </a:solidFill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1013150" y="1502677"/>
            <a:ext cx="7483200" cy="4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21455B"/>
                </a:solidFill>
              </a:rPr>
              <a:t>Headline:</a:t>
            </a:r>
            <a:r>
              <a:rPr lang="en" sz="1200">
                <a:solidFill>
                  <a:srgbClr val="21455B"/>
                </a:solidFill>
              </a:rPr>
              <a:t> </a:t>
            </a:r>
            <a:r>
              <a:rPr lang="en" sz="1200">
                <a:solidFill>
                  <a:srgbClr val="21455B"/>
                </a:solidFill>
              </a:rPr>
              <a:t>Engagement of agency and CEOS experts</a:t>
            </a:r>
            <a:endParaRPr sz="1200">
              <a:solidFill>
                <a:srgbClr val="21455B"/>
              </a:solidFill>
            </a:endParaRPr>
          </a:p>
        </p:txBody>
      </p:sp>
      <p:sp>
        <p:nvSpPr>
          <p:cNvPr id="94" name="Google Shape;94;p16"/>
          <p:cNvSpPr/>
          <p:nvPr/>
        </p:nvSpPr>
        <p:spPr>
          <a:xfrm>
            <a:off x="1079875" y="2051977"/>
            <a:ext cx="153900" cy="2540400"/>
          </a:xfrm>
          <a:prstGeom prst="rect">
            <a:avLst/>
          </a:prstGeom>
          <a:solidFill>
            <a:srgbClr val="00AF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100" name="Google Shape;100;p17"/>
          <p:cNvSpPr txBox="1"/>
          <p:nvPr>
            <p:ph idx="1" type="body"/>
          </p:nvPr>
        </p:nvSpPr>
        <p:spPr>
          <a:xfrm>
            <a:off x="468250" y="89450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30"/>
              <a:t>Discussion objective: Identify Compliance Automation &amp; Scalable Peer Review initiatives and activities we can add to CEOS-ARD Strategy work plan for 2027-2031</a:t>
            </a:r>
            <a:endParaRPr b="1" sz="23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30"/>
              <a:t>What pieces currently exist</a:t>
            </a:r>
            <a:endParaRPr sz="23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30"/>
              <a:t>What needs further development</a:t>
            </a:r>
            <a:endParaRPr sz="23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30"/>
              <a:t>Where do we have capacity</a:t>
            </a:r>
            <a:endParaRPr sz="23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30"/>
              <a:t>Confirm: Compliance Automation &amp; Scalable Peer Review initiatives and activities we can add to CEOS-ARD Strategy work plan for 2027-2031</a:t>
            </a:r>
            <a:endParaRPr b="1" sz="23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330"/>
          </a:p>
        </p:txBody>
      </p:sp>
      <p:sp>
        <p:nvSpPr>
          <p:cNvPr id="101" name="Google Shape;101;p17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00AF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