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9144000" cy="5143500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202729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61616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rgbClr val="202729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61616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rgbClr val="202729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rgbClr val="202729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045700"/>
            <a:ext cx="9144000" cy="98425"/>
          </a:xfrm>
          <a:custGeom>
            <a:avLst/>
            <a:gdLst/>
            <a:ahLst/>
            <a:cxnLst/>
            <a:rect l="l" t="t" r="r" b="b"/>
            <a:pathLst>
              <a:path w="9144000" h="98425">
                <a:moveTo>
                  <a:pt x="9143999" y="97799"/>
                </a:moveTo>
                <a:lnTo>
                  <a:pt x="0" y="977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97799"/>
                </a:lnTo>
                <a:close/>
              </a:path>
            </a:pathLst>
          </a:custGeom>
          <a:solidFill>
            <a:srgbClr val="63D19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4725" y="505248"/>
            <a:ext cx="3156585" cy="4095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202729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4725" y="1216355"/>
            <a:ext cx="7594600" cy="3139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61616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moregeo.it/" TargetMode="External"/><Relationship Id="rId3" Type="http://schemas.openxmlformats.org/officeDocument/2006/relationships/image" Target="../media/image1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ithub.com/ceos-org/ceos-ard" TargetMode="External"/><Relationship Id="rId3" Type="http://schemas.openxmlformats.org/officeDocument/2006/relationships/hyperlink" Target="https://github.com/ceos-org/ceos-ard/pull/99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ithub.com/ceos-org/ceos-ard-cli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ditor.ceos-ard.moregeo.it/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ithub.com/ceos-org/ceos-ard/issues/94" TargetMode="External"/><Relationship Id="rId3" Type="http://schemas.openxmlformats.org/officeDocument/2006/relationships/hyperlink" Target="https://claude.ai/design/p/9b580141-0643-4201-9553-f823c41051b4?file=CEOS-ARD%2BAssessor.html&amp;via=share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3999" y="5143499"/>
                </a:moveTo>
                <a:lnTo>
                  <a:pt x="0" y="5143499"/>
                </a:lnTo>
                <a:lnTo>
                  <a:pt x="0" y="0"/>
                </a:lnTo>
                <a:lnTo>
                  <a:pt x="9143999" y="0"/>
                </a:lnTo>
                <a:lnTo>
                  <a:pt x="9143999" y="5143499"/>
                </a:lnTo>
                <a:close/>
              </a:path>
            </a:pathLst>
          </a:custGeom>
          <a:solidFill>
            <a:srgbClr val="20272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2998149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3999" y="0"/>
                </a:lnTo>
              </a:path>
            </a:pathLst>
          </a:custGeom>
          <a:ln w="19049">
            <a:solidFill>
              <a:srgbClr val="63D19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583474" y="1408693"/>
            <a:ext cx="5053965" cy="134239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dirty="0" sz="4300" spc="110">
                <a:solidFill>
                  <a:srgbClr val="FFFFFF"/>
                </a:solidFill>
              </a:rPr>
              <a:t>Tools</a:t>
            </a:r>
            <a:r>
              <a:rPr dirty="0" sz="4300" spc="140">
                <a:solidFill>
                  <a:srgbClr val="FFFFFF"/>
                </a:solidFill>
              </a:rPr>
              <a:t> </a:t>
            </a:r>
            <a:r>
              <a:rPr dirty="0" sz="4300">
                <a:solidFill>
                  <a:srgbClr val="FFFFFF"/>
                </a:solidFill>
              </a:rPr>
              <a:t>for</a:t>
            </a:r>
            <a:r>
              <a:rPr dirty="0" sz="4300" spc="145">
                <a:solidFill>
                  <a:srgbClr val="FFFFFF"/>
                </a:solidFill>
              </a:rPr>
              <a:t> </a:t>
            </a:r>
            <a:r>
              <a:rPr dirty="0" sz="4300" spc="409">
                <a:solidFill>
                  <a:srgbClr val="FFFFFF"/>
                </a:solidFill>
              </a:rPr>
              <a:t>PFS</a:t>
            </a:r>
            <a:r>
              <a:rPr dirty="0" sz="4300" spc="145">
                <a:solidFill>
                  <a:srgbClr val="FFFFFF"/>
                </a:solidFill>
              </a:rPr>
              <a:t> </a:t>
            </a:r>
            <a:r>
              <a:rPr dirty="0" sz="4300" spc="110">
                <a:solidFill>
                  <a:srgbClr val="FFFFFF"/>
                </a:solidFill>
              </a:rPr>
              <a:t>Editing </a:t>
            </a:r>
            <a:r>
              <a:rPr dirty="0" sz="4300" spc="175">
                <a:solidFill>
                  <a:srgbClr val="FFFFFF"/>
                </a:solidFill>
              </a:rPr>
              <a:t>and</a:t>
            </a:r>
            <a:r>
              <a:rPr dirty="0" sz="4300" spc="160">
                <a:solidFill>
                  <a:srgbClr val="FFFFFF"/>
                </a:solidFill>
              </a:rPr>
              <a:t> </a:t>
            </a:r>
            <a:r>
              <a:rPr dirty="0" sz="4300" spc="150">
                <a:solidFill>
                  <a:srgbClr val="FFFFFF"/>
                </a:solidFill>
              </a:rPr>
              <a:t>Self-</a:t>
            </a:r>
            <a:r>
              <a:rPr dirty="0" sz="4300" spc="195">
                <a:solidFill>
                  <a:srgbClr val="FFFFFF"/>
                </a:solidFill>
              </a:rPr>
              <a:t>Assessment</a:t>
            </a:r>
            <a:endParaRPr sz="4300"/>
          </a:p>
        </p:txBody>
      </p:sp>
      <p:sp>
        <p:nvSpPr>
          <p:cNvPr id="5" name="object 5"/>
          <p:cNvSpPr txBox="1"/>
          <p:nvPr/>
        </p:nvSpPr>
        <p:spPr>
          <a:xfrm>
            <a:off x="583474" y="3233768"/>
            <a:ext cx="4935220" cy="76263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850">
                <a:solidFill>
                  <a:srgbClr val="FFFFFF"/>
                </a:solidFill>
                <a:latin typeface="Calibri"/>
                <a:cs typeface="Calibri"/>
              </a:rPr>
              <a:t>Matthias</a:t>
            </a:r>
            <a:r>
              <a:rPr dirty="0" sz="1850" spc="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50">
                <a:solidFill>
                  <a:srgbClr val="FFFFFF"/>
                </a:solidFill>
                <a:latin typeface="Calibri"/>
                <a:cs typeface="Calibri"/>
              </a:rPr>
              <a:t>Mohr</a:t>
            </a:r>
            <a:r>
              <a:rPr dirty="0" sz="1850" spc="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5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dirty="0" u="heavy" sz="1850">
                <a:solidFill>
                  <a:srgbClr val="FF5252"/>
                </a:solidFill>
                <a:uFill>
                  <a:solidFill>
                    <a:srgbClr val="FF5252"/>
                  </a:solidFill>
                </a:uFill>
                <a:latin typeface="Calibri"/>
                <a:cs typeface="Calibri"/>
                <a:hlinkClick r:id="rId2"/>
              </a:rPr>
              <a:t>moreGeo</a:t>
            </a:r>
            <a:r>
              <a:rPr dirty="0" u="none" sz="185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dirty="0" u="none" sz="1850" spc="1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u="none" sz="185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dirty="0" u="none" sz="1850" spc="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u="none" sz="1850" spc="204">
                <a:solidFill>
                  <a:srgbClr val="FFFFFF"/>
                </a:solidFill>
                <a:latin typeface="Calibri"/>
                <a:cs typeface="Calibri"/>
              </a:rPr>
              <a:t>CEOS</a:t>
            </a:r>
            <a:r>
              <a:rPr dirty="0" u="none" sz="1850" spc="1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u="none" sz="1850" spc="170">
                <a:solidFill>
                  <a:srgbClr val="FFFFFF"/>
                </a:solidFill>
                <a:latin typeface="Calibri"/>
                <a:cs typeface="Calibri"/>
              </a:rPr>
              <a:t>SEO</a:t>
            </a:r>
            <a:endParaRPr sz="1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50"/>
              </a:spcBef>
            </a:pPr>
            <a:r>
              <a:rPr dirty="0" sz="1850" spc="65">
                <a:solidFill>
                  <a:srgbClr val="FFFFFF"/>
                </a:solidFill>
                <a:latin typeface="Calibri"/>
                <a:cs typeface="Calibri"/>
              </a:rPr>
              <a:t>LSI-</a:t>
            </a:r>
            <a:r>
              <a:rPr dirty="0" sz="1850" spc="195">
                <a:solidFill>
                  <a:srgbClr val="FFFFFF"/>
                </a:solidFill>
                <a:latin typeface="Calibri"/>
                <a:cs typeface="Calibri"/>
              </a:rPr>
              <a:t>VC</a:t>
            </a:r>
            <a:r>
              <a:rPr dirty="0" sz="185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50" spc="-40">
                <a:solidFill>
                  <a:srgbClr val="FFFFFF"/>
                </a:solidFill>
                <a:latin typeface="Calibri"/>
                <a:cs typeface="Calibri"/>
              </a:rPr>
              <a:t>19:</a:t>
            </a:r>
            <a:r>
              <a:rPr dirty="0" sz="185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50" spc="140">
                <a:solidFill>
                  <a:srgbClr val="FFFFFF"/>
                </a:solidFill>
                <a:latin typeface="Calibri"/>
                <a:cs typeface="Calibri"/>
              </a:rPr>
              <a:t>CEOS-</a:t>
            </a:r>
            <a:r>
              <a:rPr dirty="0" sz="1850" spc="170">
                <a:solidFill>
                  <a:srgbClr val="FFFFFF"/>
                </a:solidFill>
                <a:latin typeface="Calibri"/>
                <a:cs typeface="Calibri"/>
              </a:rPr>
              <a:t>ARD</a:t>
            </a:r>
            <a:r>
              <a:rPr dirty="0" sz="185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50" spc="70">
                <a:solidFill>
                  <a:srgbClr val="FFFFFF"/>
                </a:solidFill>
                <a:latin typeface="Calibri"/>
                <a:cs typeface="Calibri"/>
              </a:rPr>
              <a:t>Oversight</a:t>
            </a:r>
            <a:r>
              <a:rPr dirty="0" sz="1850" spc="5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50" spc="65">
                <a:solidFill>
                  <a:srgbClr val="FFFFFF"/>
                </a:solidFill>
                <a:latin typeface="Calibri"/>
                <a:cs typeface="Calibri"/>
              </a:rPr>
              <a:t>Group</a:t>
            </a:r>
            <a:r>
              <a:rPr dirty="0" sz="1850" spc="5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1850" spc="40">
                <a:solidFill>
                  <a:srgbClr val="FFFFFF"/>
                </a:solidFill>
                <a:latin typeface="Calibri"/>
                <a:cs typeface="Calibri"/>
              </a:rPr>
              <a:t>meeting</a:t>
            </a:r>
            <a:endParaRPr sz="185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76400" y="4409525"/>
            <a:ext cx="641524" cy="6415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195"/>
              <a:t>CEOS-</a:t>
            </a:r>
            <a:r>
              <a:rPr dirty="0" spc="229"/>
              <a:t>ARD</a:t>
            </a:r>
            <a:r>
              <a:rPr dirty="0" spc="95"/>
              <a:t> </a:t>
            </a:r>
            <a:r>
              <a:rPr dirty="0" spc="65"/>
              <a:t>Repository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1216355"/>
            <a:ext cx="8176895" cy="3180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10">
                <a:solidFill>
                  <a:srgbClr val="616161"/>
                </a:solidFill>
                <a:latin typeface="Calibri"/>
                <a:cs typeface="Calibri"/>
              </a:rPr>
              <a:t>=&gt;</a:t>
            </a:r>
            <a:r>
              <a:rPr dirty="0" sz="1800" spc="11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0">
                <a:solidFill>
                  <a:srgbClr val="616161"/>
                </a:solidFill>
                <a:latin typeface="Calibri"/>
                <a:cs typeface="Calibri"/>
              </a:rPr>
              <a:t>Management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and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Versioning</a:t>
            </a:r>
            <a:r>
              <a:rPr dirty="0" sz="1800" spc="11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0">
                <a:solidFill>
                  <a:srgbClr val="616161"/>
                </a:solidFill>
                <a:latin typeface="Calibri"/>
                <a:cs typeface="Calibri"/>
              </a:rPr>
              <a:t>of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0">
                <a:solidFill>
                  <a:srgbClr val="616161"/>
                </a:solidFill>
                <a:latin typeface="Calibri"/>
                <a:cs typeface="Calibri"/>
              </a:rPr>
              <a:t>the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building</a:t>
            </a:r>
            <a:r>
              <a:rPr dirty="0" sz="1800" spc="11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blocks.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Communication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platform.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Status:</a:t>
            </a:r>
            <a:r>
              <a:rPr dirty="0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Available</a:t>
            </a:r>
            <a:r>
              <a:rPr dirty="0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on</a:t>
            </a:r>
            <a:r>
              <a:rPr dirty="0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u="heavy" sz="1800">
                <a:solidFill>
                  <a:srgbClr val="FF5252"/>
                </a:solidFill>
                <a:uFill>
                  <a:solidFill>
                    <a:srgbClr val="FF5252"/>
                  </a:solidFill>
                </a:uFill>
                <a:latin typeface="Calibri"/>
                <a:cs typeface="Calibri"/>
                <a:hlinkClick r:id="rId2"/>
              </a:rPr>
              <a:t>GitHub</a:t>
            </a:r>
            <a:r>
              <a:rPr dirty="0" u="none" sz="1800">
                <a:solidFill>
                  <a:srgbClr val="616161"/>
                </a:solidFill>
                <a:latin typeface="Calibri"/>
                <a:cs typeface="Calibri"/>
              </a:rPr>
              <a:t>.</a:t>
            </a:r>
            <a:r>
              <a:rPr dirty="0" u="none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616161"/>
                </a:solidFill>
                <a:latin typeface="Calibri"/>
                <a:cs typeface="Calibri"/>
              </a:rPr>
              <a:t>Pretty</a:t>
            </a:r>
            <a:r>
              <a:rPr dirty="0" u="none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u="none" sz="1800" spc="-10">
                <a:solidFill>
                  <a:srgbClr val="616161"/>
                </a:solidFill>
                <a:latin typeface="Calibri"/>
                <a:cs typeface="Calibri"/>
              </a:rPr>
              <a:t>stable.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Maybe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some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restructuring</a:t>
            </a:r>
            <a:r>
              <a:rPr dirty="0" sz="1800" spc="10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based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on</a:t>
            </a:r>
            <a:r>
              <a:rPr dirty="0" sz="1800" spc="10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the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UML?</a:t>
            </a:r>
            <a:r>
              <a:rPr dirty="0" sz="1800" spc="10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50">
                <a:solidFill>
                  <a:srgbClr val="616161"/>
                </a:solidFill>
                <a:latin typeface="Calibri"/>
                <a:cs typeface="Calibri"/>
              </a:rPr>
              <a:t>SAR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still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needs</a:t>
            </a:r>
            <a:r>
              <a:rPr dirty="0" sz="1800" spc="10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to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90">
                <a:solidFill>
                  <a:srgbClr val="616161"/>
                </a:solidFill>
                <a:latin typeface="Calibri"/>
                <a:cs typeface="Calibri"/>
              </a:rPr>
              <a:t>be</a:t>
            </a:r>
            <a:r>
              <a:rPr dirty="0" sz="1800" spc="10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updated.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5000"/>
              </a:lnSpc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Update:</a:t>
            </a:r>
            <a:r>
              <a:rPr dirty="0" sz="1800" spc="1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Added</a:t>
            </a:r>
            <a:r>
              <a:rPr dirty="0" sz="1800" spc="17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all</a:t>
            </a:r>
            <a:r>
              <a:rPr dirty="0" sz="1800" spc="1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optical</a:t>
            </a:r>
            <a:r>
              <a:rPr dirty="0" sz="1800" spc="17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20">
                <a:solidFill>
                  <a:srgbClr val="616161"/>
                </a:solidFill>
                <a:latin typeface="Calibri"/>
                <a:cs typeface="Calibri"/>
              </a:rPr>
              <a:t>PFS,</a:t>
            </a:r>
            <a:r>
              <a:rPr dirty="0" sz="1800" spc="1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several</a:t>
            </a:r>
            <a:r>
              <a:rPr dirty="0" sz="1800" spc="17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schematic</a:t>
            </a:r>
            <a:r>
              <a:rPr dirty="0" sz="1800" spc="1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improvements.</a:t>
            </a:r>
            <a:r>
              <a:rPr dirty="0" sz="1800" spc="17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Optical</a:t>
            </a:r>
            <a:r>
              <a:rPr dirty="0" sz="1800" spc="1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ready</a:t>
            </a:r>
            <a:r>
              <a:rPr dirty="0" sz="1800" spc="17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616161"/>
                </a:solidFill>
                <a:latin typeface="Calibri"/>
                <a:cs typeface="Calibri"/>
              </a:rPr>
              <a:t>for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endorsement.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Next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plans:</a:t>
            </a:r>
            <a:endParaRPr sz="1800">
              <a:latin typeface="Calibri"/>
              <a:cs typeface="Calibri"/>
            </a:endParaRPr>
          </a:p>
          <a:p>
            <a:pPr marL="140335" indent="-127635">
              <a:lnSpc>
                <a:spcPct val="100000"/>
              </a:lnSpc>
              <a:spcBef>
                <a:spcPts val="110"/>
              </a:spcBef>
              <a:buChar char="-"/>
              <a:tabLst>
                <a:tab pos="140335" algn="l"/>
              </a:tabLst>
            </a:pP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Update</a:t>
            </a:r>
            <a:r>
              <a:rPr dirty="0" sz="1800" spc="7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50">
                <a:solidFill>
                  <a:srgbClr val="616161"/>
                </a:solidFill>
                <a:latin typeface="Calibri"/>
                <a:cs typeface="Calibri"/>
              </a:rPr>
              <a:t>SAR</a:t>
            </a:r>
            <a:r>
              <a:rPr dirty="0" sz="1800" spc="7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30">
                <a:solidFill>
                  <a:srgbClr val="616161"/>
                </a:solidFill>
                <a:latin typeface="Calibri"/>
                <a:cs typeface="Calibri"/>
              </a:rPr>
              <a:t>PFSes</a:t>
            </a:r>
            <a:endParaRPr sz="1800">
              <a:latin typeface="Calibri"/>
              <a:cs typeface="Calibri"/>
            </a:endParaRPr>
          </a:p>
          <a:p>
            <a:pPr marL="140335" indent="-127635">
              <a:lnSpc>
                <a:spcPct val="100000"/>
              </a:lnSpc>
              <a:spcBef>
                <a:spcPts val="105"/>
              </a:spcBef>
              <a:buChar char="-"/>
              <a:tabLst>
                <a:tab pos="140335" algn="l"/>
              </a:tabLst>
            </a:pP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Add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a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u="heavy" sz="1800" spc="70">
                <a:solidFill>
                  <a:srgbClr val="FF5252"/>
                </a:solidFill>
                <a:uFill>
                  <a:solidFill>
                    <a:srgbClr val="FF5252"/>
                  </a:solidFill>
                </a:uFill>
                <a:latin typeface="Calibri"/>
                <a:cs typeface="Calibri"/>
                <a:hlinkClick r:id="rId3"/>
              </a:rPr>
              <a:t>release</a:t>
            </a:r>
            <a:r>
              <a:rPr dirty="0" u="heavy" sz="1800" spc="65">
                <a:solidFill>
                  <a:srgbClr val="FF5252"/>
                </a:solidFill>
                <a:uFill>
                  <a:solidFill>
                    <a:srgbClr val="FF5252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heavy" sz="1800" spc="75">
                <a:solidFill>
                  <a:srgbClr val="FF5252"/>
                </a:solidFill>
                <a:uFill>
                  <a:solidFill>
                    <a:srgbClr val="FF5252"/>
                  </a:solidFill>
                </a:uFill>
                <a:latin typeface="Calibri"/>
                <a:cs typeface="Calibri"/>
                <a:hlinkClick r:id="rId3"/>
              </a:rPr>
              <a:t>process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195"/>
              <a:t>CEOS-</a:t>
            </a:r>
            <a:r>
              <a:rPr dirty="0" spc="229"/>
              <a:t>ARD</a:t>
            </a:r>
            <a:r>
              <a:rPr dirty="0" spc="95"/>
              <a:t> </a:t>
            </a:r>
            <a:r>
              <a:rPr dirty="0" spc="165"/>
              <a:t>CLI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1175208"/>
            <a:ext cx="7440930" cy="2865120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=&gt;</a:t>
            </a:r>
            <a:r>
              <a:rPr dirty="0" sz="1800" spc="11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Generates</a:t>
            </a:r>
            <a:r>
              <a:rPr dirty="0" sz="1800" spc="11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and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“validates”</a:t>
            </a:r>
            <a:r>
              <a:rPr dirty="0" sz="1800" spc="11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the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70">
                <a:solidFill>
                  <a:srgbClr val="616161"/>
                </a:solidFill>
                <a:latin typeface="Calibri"/>
                <a:cs typeface="Calibri"/>
              </a:rPr>
              <a:t>PFS</a:t>
            </a:r>
            <a:r>
              <a:rPr dirty="0" sz="1800" spc="11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documents</a:t>
            </a:r>
            <a:r>
              <a:rPr dirty="0" sz="1800" spc="11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from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the</a:t>
            </a:r>
            <a:r>
              <a:rPr dirty="0" sz="1800" spc="11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building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blocks.</a:t>
            </a:r>
            <a:endParaRPr sz="1800">
              <a:latin typeface="Calibri"/>
              <a:cs typeface="Calibri"/>
            </a:endParaRPr>
          </a:p>
          <a:p>
            <a:pPr marL="307340">
              <a:lnSpc>
                <a:spcPct val="100000"/>
              </a:lnSpc>
              <a:spcBef>
                <a:spcPts val="325"/>
              </a:spcBef>
            </a:pPr>
            <a:r>
              <a:rPr dirty="0" sz="1800" spc="110">
                <a:solidFill>
                  <a:srgbClr val="616161"/>
                </a:solidFill>
                <a:latin typeface="Calibri"/>
                <a:cs typeface="Calibri"/>
              </a:rPr>
              <a:t>Used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70">
                <a:solidFill>
                  <a:srgbClr val="616161"/>
                </a:solidFill>
                <a:latin typeface="Calibri"/>
                <a:cs typeface="Calibri"/>
              </a:rPr>
              <a:t>by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the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40">
                <a:solidFill>
                  <a:srgbClr val="616161"/>
                </a:solidFill>
                <a:latin typeface="Calibri"/>
                <a:cs typeface="Calibri"/>
              </a:rPr>
              <a:t>CEOS-</a:t>
            </a:r>
            <a:r>
              <a:rPr dirty="0" sz="1800" spc="165">
                <a:solidFill>
                  <a:srgbClr val="616161"/>
                </a:solidFill>
                <a:latin typeface="Calibri"/>
                <a:cs typeface="Calibri"/>
              </a:rPr>
              <a:t>ARD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Editor</a:t>
            </a:r>
            <a:r>
              <a:rPr dirty="0" sz="1800" spc="10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and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GitHub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repository.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10"/>
              </a:spcBef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Status:</a:t>
            </a:r>
            <a:r>
              <a:rPr dirty="0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Available</a:t>
            </a:r>
            <a:r>
              <a:rPr dirty="0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on</a:t>
            </a:r>
            <a:r>
              <a:rPr dirty="0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u="heavy" sz="1800">
                <a:solidFill>
                  <a:srgbClr val="FF5252"/>
                </a:solidFill>
                <a:uFill>
                  <a:solidFill>
                    <a:srgbClr val="FF5252"/>
                  </a:solidFill>
                </a:uFill>
                <a:latin typeface="Calibri"/>
                <a:cs typeface="Calibri"/>
                <a:hlinkClick r:id="rId2"/>
              </a:rPr>
              <a:t>GitHub</a:t>
            </a:r>
            <a:r>
              <a:rPr dirty="0" u="none" sz="1800">
                <a:solidFill>
                  <a:srgbClr val="616161"/>
                </a:solidFill>
                <a:latin typeface="Calibri"/>
                <a:cs typeface="Calibri"/>
              </a:rPr>
              <a:t>.</a:t>
            </a:r>
            <a:r>
              <a:rPr dirty="0" u="none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u="none" sz="1800">
                <a:solidFill>
                  <a:srgbClr val="616161"/>
                </a:solidFill>
                <a:latin typeface="Calibri"/>
                <a:cs typeface="Calibri"/>
              </a:rPr>
              <a:t>Pretty</a:t>
            </a:r>
            <a:r>
              <a:rPr dirty="0" u="none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u="none" sz="1800" spc="-10">
                <a:solidFill>
                  <a:srgbClr val="616161"/>
                </a:solidFill>
                <a:latin typeface="Calibri"/>
                <a:cs typeface="Calibri"/>
              </a:rPr>
              <a:t>stable.</a:t>
            </a:r>
            <a:endParaRPr sz="1800">
              <a:latin typeface="Calibri"/>
              <a:cs typeface="Calibri"/>
            </a:endParaRPr>
          </a:p>
          <a:p>
            <a:pPr marL="12700" marR="222250">
              <a:lnSpc>
                <a:spcPct val="229999"/>
              </a:lnSpc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Update:</a:t>
            </a:r>
            <a:r>
              <a:rPr dirty="0" sz="1800" spc="21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Many</a:t>
            </a:r>
            <a:r>
              <a:rPr dirty="0" sz="1800" spc="22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improvements,</a:t>
            </a:r>
            <a:r>
              <a:rPr dirty="0" sz="1800" spc="21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e.g.</a:t>
            </a:r>
            <a:r>
              <a:rPr dirty="0" sz="1800" spc="22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support</a:t>
            </a:r>
            <a:r>
              <a:rPr dirty="0" sz="1800" spc="21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for</a:t>
            </a:r>
            <a:r>
              <a:rPr dirty="0" sz="1800" spc="22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“Combined</a:t>
            </a:r>
            <a:r>
              <a:rPr dirty="0" sz="1800" spc="22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PFS”</a:t>
            </a:r>
            <a:r>
              <a:rPr dirty="0" sz="1800" spc="21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previews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Next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20">
                <a:solidFill>
                  <a:srgbClr val="616161"/>
                </a:solidFill>
                <a:latin typeface="Calibri"/>
                <a:cs typeface="Calibri"/>
              </a:rPr>
              <a:t>plan: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-</a:t>
            </a:r>
            <a:r>
              <a:rPr dirty="0" sz="1800" spc="18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Generate</a:t>
            </a:r>
            <a:r>
              <a:rPr dirty="0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the</a:t>
            </a:r>
            <a:r>
              <a:rPr dirty="0" sz="1800" spc="18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document</a:t>
            </a:r>
            <a:r>
              <a:rPr dirty="0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history</a:t>
            </a:r>
            <a:r>
              <a:rPr dirty="0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automatically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195"/>
              <a:t>CEOS-</a:t>
            </a:r>
            <a:r>
              <a:rPr dirty="0" spc="229"/>
              <a:t>ARD</a:t>
            </a:r>
            <a:r>
              <a:rPr dirty="0" spc="95"/>
              <a:t> </a:t>
            </a:r>
            <a:r>
              <a:rPr dirty="0" spc="40"/>
              <a:t>Editor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=&gt;</a:t>
            </a:r>
            <a:r>
              <a:rPr dirty="0" spc="85"/>
              <a:t> </a:t>
            </a:r>
            <a:r>
              <a:rPr dirty="0" spc="55"/>
              <a:t>Preview</a:t>
            </a:r>
            <a:r>
              <a:rPr dirty="0" spc="90"/>
              <a:t> </a:t>
            </a:r>
            <a:r>
              <a:rPr dirty="0" spc="60"/>
              <a:t>and</a:t>
            </a:r>
            <a:r>
              <a:rPr dirty="0" spc="90"/>
              <a:t> </a:t>
            </a:r>
            <a:r>
              <a:rPr dirty="0"/>
              <a:t>Edit</a:t>
            </a:r>
            <a:r>
              <a:rPr dirty="0" spc="85"/>
              <a:t> </a:t>
            </a:r>
            <a:r>
              <a:rPr dirty="0" spc="170"/>
              <a:t>PFS</a:t>
            </a:r>
            <a:r>
              <a:rPr dirty="0" spc="90"/>
              <a:t> </a:t>
            </a:r>
            <a:r>
              <a:rPr dirty="0" spc="40"/>
              <a:t>documents</a:t>
            </a:r>
          </a:p>
          <a:p>
            <a:pPr>
              <a:lnSpc>
                <a:spcPct val="100000"/>
              </a:lnSpc>
              <a:spcBef>
                <a:spcPts val="285"/>
              </a:spcBef>
            </a:pPr>
          </a:p>
          <a:p>
            <a:pPr marL="12700" marR="5080">
              <a:lnSpc>
                <a:spcPct val="114999"/>
              </a:lnSpc>
            </a:pPr>
            <a:r>
              <a:rPr dirty="0"/>
              <a:t>Status:</a:t>
            </a:r>
            <a:r>
              <a:rPr dirty="0" spc="275"/>
              <a:t> </a:t>
            </a:r>
            <a:r>
              <a:rPr dirty="0" spc="55"/>
              <a:t>Available</a:t>
            </a:r>
            <a:r>
              <a:rPr dirty="0" spc="280"/>
              <a:t> </a:t>
            </a:r>
            <a:r>
              <a:rPr dirty="0"/>
              <a:t>for</a:t>
            </a:r>
            <a:r>
              <a:rPr dirty="0" spc="280"/>
              <a:t> </a:t>
            </a:r>
            <a:r>
              <a:rPr dirty="0"/>
              <a:t>testing</a:t>
            </a:r>
            <a:r>
              <a:rPr dirty="0" spc="280"/>
              <a:t> </a:t>
            </a:r>
            <a:r>
              <a:rPr dirty="0"/>
              <a:t>at</a:t>
            </a:r>
            <a:r>
              <a:rPr dirty="0" spc="280"/>
              <a:t> </a:t>
            </a:r>
            <a:r>
              <a:rPr dirty="0" u="heavy" spc="-10">
                <a:solidFill>
                  <a:srgbClr val="FF5252"/>
                </a:solidFill>
                <a:uFill>
                  <a:solidFill>
                    <a:srgbClr val="FF5252"/>
                  </a:solidFill>
                </a:uFill>
                <a:hlinkClick r:id="rId2"/>
              </a:rPr>
              <a:t>https://editor.ceos-</a:t>
            </a:r>
            <a:r>
              <a:rPr dirty="0" u="heavy">
                <a:solidFill>
                  <a:srgbClr val="FF5252"/>
                </a:solidFill>
                <a:uFill>
                  <a:solidFill>
                    <a:srgbClr val="FF5252"/>
                  </a:solidFill>
                </a:uFill>
                <a:hlinkClick r:id="rId2"/>
              </a:rPr>
              <a:t>ard.moregeo.it</a:t>
            </a:r>
            <a:r>
              <a:rPr dirty="0" u="none" spc="275">
                <a:solidFill>
                  <a:srgbClr val="FF5252"/>
                </a:solidFill>
              </a:rPr>
              <a:t> </a:t>
            </a:r>
            <a:r>
              <a:rPr dirty="0" u="none"/>
              <a:t>(Live</a:t>
            </a:r>
            <a:r>
              <a:rPr dirty="0" u="none" spc="280"/>
              <a:t> </a:t>
            </a:r>
            <a:r>
              <a:rPr dirty="0" u="none" spc="-10"/>
              <a:t>Demo) </a:t>
            </a:r>
            <a:r>
              <a:rPr dirty="0" u="none"/>
              <a:t>Currently</a:t>
            </a:r>
            <a:r>
              <a:rPr dirty="0" u="none" spc="240"/>
              <a:t> </a:t>
            </a:r>
            <a:r>
              <a:rPr dirty="0" u="none"/>
              <a:t>without</a:t>
            </a:r>
            <a:r>
              <a:rPr dirty="0" u="none" spc="245"/>
              <a:t> </a:t>
            </a:r>
            <a:r>
              <a:rPr dirty="0" u="none"/>
              <a:t>availability/stability</a:t>
            </a:r>
            <a:r>
              <a:rPr dirty="0" u="none" spc="245"/>
              <a:t> </a:t>
            </a:r>
            <a:r>
              <a:rPr dirty="0" u="none" spc="55"/>
              <a:t>guarantees.</a:t>
            </a:r>
            <a:r>
              <a:rPr dirty="0" u="none" spc="240"/>
              <a:t> </a:t>
            </a:r>
            <a:r>
              <a:rPr dirty="0" u="none"/>
              <a:t>Best-eﬀort</a:t>
            </a:r>
            <a:r>
              <a:rPr dirty="0" u="none" spc="245"/>
              <a:t> </a:t>
            </a:r>
            <a:r>
              <a:rPr dirty="0" u="none" spc="50"/>
              <a:t>basis.</a:t>
            </a:r>
          </a:p>
          <a:p>
            <a:pPr marL="12700" marR="2614930">
              <a:lnSpc>
                <a:spcPct val="229999"/>
              </a:lnSpc>
            </a:pPr>
            <a:r>
              <a:rPr dirty="0"/>
              <a:t>Update:</a:t>
            </a:r>
            <a:r>
              <a:rPr dirty="0" spc="130"/>
              <a:t> </a:t>
            </a:r>
            <a:r>
              <a:rPr dirty="0" spc="85"/>
              <a:t>Developed</a:t>
            </a:r>
            <a:r>
              <a:rPr dirty="0" spc="135"/>
              <a:t> </a:t>
            </a:r>
            <a:r>
              <a:rPr dirty="0"/>
              <a:t>from</a:t>
            </a:r>
            <a:r>
              <a:rPr dirty="0" spc="135"/>
              <a:t> </a:t>
            </a:r>
            <a:r>
              <a:rPr dirty="0" spc="60"/>
              <a:t>scratch</a:t>
            </a:r>
            <a:r>
              <a:rPr dirty="0" spc="135"/>
              <a:t> </a:t>
            </a:r>
            <a:r>
              <a:rPr dirty="0" spc="80"/>
              <a:t>since</a:t>
            </a:r>
            <a:r>
              <a:rPr dirty="0" spc="135"/>
              <a:t> </a:t>
            </a:r>
            <a:r>
              <a:rPr dirty="0"/>
              <a:t>last</a:t>
            </a:r>
            <a:r>
              <a:rPr dirty="0" spc="130"/>
              <a:t> </a:t>
            </a:r>
            <a:r>
              <a:rPr dirty="0" spc="55"/>
              <a:t>LSI-</a:t>
            </a:r>
            <a:r>
              <a:rPr dirty="0" spc="155"/>
              <a:t>VC </a:t>
            </a:r>
            <a:r>
              <a:rPr dirty="0" spc="60"/>
              <a:t>Next</a:t>
            </a:r>
            <a:r>
              <a:rPr dirty="0" spc="150"/>
              <a:t> </a:t>
            </a:r>
            <a:r>
              <a:rPr dirty="0" spc="10"/>
              <a:t>plan</a:t>
            </a:r>
            <a:r>
              <a:rPr dirty="0" spc="150"/>
              <a:t> </a:t>
            </a:r>
            <a:r>
              <a:rPr dirty="0" spc="60"/>
              <a:t>is</a:t>
            </a:r>
            <a:r>
              <a:rPr dirty="0" spc="155"/>
              <a:t> </a:t>
            </a:r>
            <a:r>
              <a:rPr dirty="0" spc="10"/>
              <a:t>to</a:t>
            </a:r>
            <a:r>
              <a:rPr dirty="0" spc="150"/>
              <a:t> </a:t>
            </a:r>
            <a:r>
              <a:rPr dirty="0" spc="65"/>
              <a:t>enable</a:t>
            </a:r>
            <a:r>
              <a:rPr dirty="0" spc="155"/>
              <a:t> </a:t>
            </a:r>
            <a:r>
              <a:rPr dirty="0" spc="10"/>
              <a:t>collaborative</a:t>
            </a:r>
            <a:r>
              <a:rPr dirty="0" spc="150"/>
              <a:t> </a:t>
            </a:r>
            <a:r>
              <a:rPr dirty="0" spc="-10"/>
              <a:t>work:</a:t>
            </a:r>
          </a:p>
          <a:p>
            <a:pPr marL="140335" indent="-127635">
              <a:lnSpc>
                <a:spcPct val="100000"/>
              </a:lnSpc>
              <a:spcBef>
                <a:spcPts val="325"/>
              </a:spcBef>
              <a:buChar char="-"/>
              <a:tabLst>
                <a:tab pos="140335" algn="l"/>
              </a:tabLst>
            </a:pPr>
            <a:r>
              <a:rPr dirty="0"/>
              <a:t>Allow</a:t>
            </a:r>
            <a:r>
              <a:rPr dirty="0" spc="95"/>
              <a:t> </a:t>
            </a:r>
            <a:r>
              <a:rPr dirty="0"/>
              <a:t>to</a:t>
            </a:r>
            <a:r>
              <a:rPr dirty="0" spc="95"/>
              <a:t> </a:t>
            </a:r>
            <a:r>
              <a:rPr dirty="0" spc="60"/>
              <a:t>share</a:t>
            </a:r>
            <a:r>
              <a:rPr dirty="0" spc="95"/>
              <a:t> </a:t>
            </a:r>
            <a:r>
              <a:rPr dirty="0" spc="85"/>
              <a:t>workspaces</a:t>
            </a:r>
            <a:r>
              <a:rPr dirty="0" spc="95"/>
              <a:t> </a:t>
            </a:r>
            <a:r>
              <a:rPr dirty="0"/>
              <a:t>with</a:t>
            </a:r>
            <a:r>
              <a:rPr dirty="0" spc="95"/>
              <a:t> </a:t>
            </a:r>
            <a:r>
              <a:rPr dirty="0" spc="-10"/>
              <a:t>others</a:t>
            </a:r>
          </a:p>
          <a:p>
            <a:pPr marL="140335" indent="-127635">
              <a:lnSpc>
                <a:spcPct val="100000"/>
              </a:lnSpc>
              <a:spcBef>
                <a:spcPts val="325"/>
              </a:spcBef>
              <a:buChar char="-"/>
              <a:tabLst>
                <a:tab pos="140335" algn="l"/>
              </a:tabLst>
            </a:pPr>
            <a:r>
              <a:rPr dirty="0"/>
              <a:t>Allow</a:t>
            </a:r>
            <a:r>
              <a:rPr dirty="0" spc="165"/>
              <a:t> </a:t>
            </a:r>
            <a:r>
              <a:rPr dirty="0"/>
              <a:t>others</a:t>
            </a:r>
            <a:r>
              <a:rPr dirty="0" spc="165"/>
              <a:t> </a:t>
            </a:r>
            <a:r>
              <a:rPr dirty="0"/>
              <a:t>to</a:t>
            </a:r>
            <a:r>
              <a:rPr dirty="0" spc="165"/>
              <a:t> </a:t>
            </a:r>
            <a:r>
              <a:rPr dirty="0" spc="70"/>
              <a:t>make</a:t>
            </a:r>
            <a:r>
              <a:rPr dirty="0" spc="170"/>
              <a:t> </a:t>
            </a:r>
            <a:r>
              <a:rPr dirty="0" spc="-10"/>
              <a:t>comments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195"/>
              <a:t>CEOS-</a:t>
            </a:r>
            <a:r>
              <a:rPr dirty="0" spc="229"/>
              <a:t>ARD</a:t>
            </a:r>
            <a:r>
              <a:rPr dirty="0" spc="95"/>
              <a:t> </a:t>
            </a:r>
            <a:r>
              <a:rPr dirty="0" spc="140"/>
              <a:t>Assessor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1216355"/>
            <a:ext cx="7247255" cy="375666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307340" marR="2557145" indent="-295275">
              <a:lnSpc>
                <a:spcPts val="2270"/>
              </a:lnSpc>
              <a:spcBef>
                <a:spcPts val="85"/>
              </a:spcBef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=&gt;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Providers</a:t>
            </a:r>
            <a:r>
              <a:rPr dirty="0" sz="1800" spc="7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can</a:t>
            </a:r>
            <a:r>
              <a:rPr dirty="0" sz="1800" spc="70">
                <a:solidFill>
                  <a:srgbClr val="616161"/>
                </a:solidFill>
                <a:latin typeface="Calibri"/>
                <a:cs typeface="Calibri"/>
              </a:rPr>
              <a:t> self-</a:t>
            </a:r>
            <a:r>
              <a:rPr dirty="0" sz="1800" spc="90">
                <a:solidFill>
                  <a:srgbClr val="616161"/>
                </a:solidFill>
                <a:latin typeface="Calibri"/>
                <a:cs typeface="Calibri"/>
              </a:rPr>
              <a:t>assess</a:t>
            </a:r>
            <a:r>
              <a:rPr dirty="0" sz="1800" spc="7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their</a:t>
            </a:r>
            <a:r>
              <a:rPr dirty="0" sz="1800" spc="7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65">
                <a:solidFill>
                  <a:srgbClr val="616161"/>
                </a:solidFill>
                <a:latin typeface="Calibri"/>
                <a:cs typeface="Calibri"/>
              </a:rPr>
              <a:t>EO</a:t>
            </a:r>
            <a:r>
              <a:rPr dirty="0" sz="1800" spc="7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products. 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Reviewers</a:t>
            </a:r>
            <a:r>
              <a:rPr dirty="0" sz="1800" spc="1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can</a:t>
            </a:r>
            <a:r>
              <a:rPr dirty="0" sz="1800" spc="20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review</a:t>
            </a:r>
            <a:r>
              <a:rPr dirty="0" sz="1800" spc="20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the</a:t>
            </a:r>
            <a:r>
              <a:rPr dirty="0" sz="1800" spc="20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self-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assessments.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Not</a:t>
            </a:r>
            <a:r>
              <a:rPr dirty="0" sz="1800" spc="9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available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yet,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in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planning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phase.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Collecting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requirements: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 </a:t>
            </a:r>
            <a:r>
              <a:rPr dirty="0" u="heavy" sz="1800">
                <a:solidFill>
                  <a:srgbClr val="FF5252"/>
                </a:solidFill>
                <a:uFill>
                  <a:solidFill>
                    <a:srgbClr val="FF5252"/>
                  </a:solidFill>
                </a:uFill>
                <a:latin typeface="Calibri"/>
                <a:cs typeface="Calibri"/>
                <a:hlinkClick r:id="rId2"/>
              </a:rPr>
              <a:t>https://github.com/ceos-org/ceos-</a:t>
            </a:r>
            <a:r>
              <a:rPr dirty="0" u="heavy" sz="1800" spc="35">
                <a:solidFill>
                  <a:srgbClr val="FF5252"/>
                </a:solidFill>
                <a:uFill>
                  <a:solidFill>
                    <a:srgbClr val="FF5252"/>
                  </a:solidFill>
                </a:uFill>
                <a:latin typeface="Calibri"/>
                <a:cs typeface="Calibri"/>
                <a:hlinkClick r:id="rId2"/>
              </a:rPr>
              <a:t>ard/issues/94</a:t>
            </a:r>
            <a:endParaRPr sz="1800">
              <a:latin typeface="Calibri"/>
              <a:cs typeface="Calibri"/>
            </a:endParaRPr>
          </a:p>
          <a:p>
            <a:pPr marL="12700" marR="4482465">
              <a:lnSpc>
                <a:spcPct val="210000"/>
              </a:lnSpc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Update:</a:t>
            </a:r>
            <a:r>
              <a:rPr dirty="0" sz="1800" spc="14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Creation</a:t>
            </a:r>
            <a:r>
              <a:rPr dirty="0" sz="1800" spc="14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of</a:t>
            </a:r>
            <a:r>
              <a:rPr dirty="0" sz="1800" spc="14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u="heavy" sz="1800" spc="75">
                <a:solidFill>
                  <a:srgbClr val="FF5252"/>
                </a:solidFill>
                <a:uFill>
                  <a:solidFill>
                    <a:srgbClr val="FF5252"/>
                  </a:solidFill>
                </a:uFill>
                <a:latin typeface="Calibri"/>
                <a:cs typeface="Calibri"/>
                <a:hlinkClick r:id="rId3"/>
              </a:rPr>
              <a:t>a</a:t>
            </a:r>
            <a:r>
              <a:rPr dirty="0" u="heavy" sz="1800" spc="150">
                <a:solidFill>
                  <a:srgbClr val="FF5252"/>
                </a:solidFill>
                <a:uFill>
                  <a:solidFill>
                    <a:srgbClr val="FF5252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heavy" sz="1800" spc="40">
                <a:solidFill>
                  <a:srgbClr val="FF5252"/>
                </a:solidFill>
                <a:uFill>
                  <a:solidFill>
                    <a:srgbClr val="FF5252"/>
                  </a:solidFill>
                </a:uFill>
                <a:latin typeface="Calibri"/>
                <a:cs typeface="Calibri"/>
                <a:hlinkClick r:id="rId3"/>
              </a:rPr>
              <a:t>mock</a:t>
            </a:r>
            <a:r>
              <a:rPr dirty="0" u="none" sz="1800" spc="40">
                <a:solidFill>
                  <a:srgbClr val="FF5252"/>
                </a:solidFill>
                <a:latin typeface="Calibri"/>
                <a:cs typeface="Calibri"/>
              </a:rPr>
              <a:t> </a:t>
            </a:r>
            <a:r>
              <a:rPr dirty="0" u="none" sz="1800" spc="60">
                <a:solidFill>
                  <a:srgbClr val="616161"/>
                </a:solidFill>
                <a:latin typeface="Calibri"/>
                <a:cs typeface="Calibri"/>
              </a:rPr>
              <a:t>Next</a:t>
            </a:r>
            <a:r>
              <a:rPr dirty="0" u="none" sz="1800" spc="5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u="none" sz="1800" spc="-20">
                <a:solidFill>
                  <a:srgbClr val="616161"/>
                </a:solidFill>
                <a:latin typeface="Calibri"/>
                <a:cs typeface="Calibri"/>
              </a:rPr>
              <a:t>plan:</a:t>
            </a:r>
            <a:endParaRPr sz="1800">
              <a:latin typeface="Calibri"/>
              <a:cs typeface="Calibri"/>
            </a:endParaRPr>
          </a:p>
          <a:p>
            <a:pPr marL="140335" indent="-127635">
              <a:lnSpc>
                <a:spcPct val="100000"/>
              </a:lnSpc>
              <a:spcBef>
                <a:spcPts val="105"/>
              </a:spcBef>
              <a:buChar char="-"/>
              <a:tabLst>
                <a:tab pos="140335" algn="l"/>
              </a:tabLst>
            </a:pP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Finish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616161"/>
                </a:solidFill>
                <a:latin typeface="Calibri"/>
                <a:cs typeface="Calibri"/>
              </a:rPr>
              <a:t>planning</a:t>
            </a:r>
            <a:endParaRPr sz="1800">
              <a:latin typeface="Calibri"/>
              <a:cs typeface="Calibri"/>
            </a:endParaRPr>
          </a:p>
          <a:p>
            <a:pPr marL="140335" indent="-127635">
              <a:lnSpc>
                <a:spcPct val="100000"/>
              </a:lnSpc>
              <a:spcBef>
                <a:spcPts val="110"/>
              </a:spcBef>
              <a:buChar char="-"/>
              <a:tabLst>
                <a:tab pos="140335" algn="l"/>
              </a:tabLst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First</a:t>
            </a:r>
            <a:r>
              <a:rPr dirty="0" sz="1800" spc="11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version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for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LSI-</a:t>
            </a:r>
            <a:r>
              <a:rPr dirty="0" sz="1800" spc="180">
                <a:solidFill>
                  <a:srgbClr val="616161"/>
                </a:solidFill>
                <a:latin typeface="Calibri"/>
                <a:cs typeface="Calibri"/>
              </a:rPr>
              <a:t>VC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25">
                <a:solidFill>
                  <a:srgbClr val="616161"/>
                </a:solidFill>
                <a:latin typeface="Calibri"/>
                <a:cs typeface="Calibri"/>
              </a:rPr>
              <a:t>21?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Question:</a:t>
            </a:r>
            <a:r>
              <a:rPr dirty="0" sz="1800" spc="18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85">
                <a:solidFill>
                  <a:srgbClr val="616161"/>
                </a:solidFill>
                <a:latin typeface="Calibri"/>
                <a:cs typeface="Calibri"/>
              </a:rPr>
              <a:t>Securing</a:t>
            </a:r>
            <a:r>
              <a:rPr dirty="0" sz="1800" spc="18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sensitive</a:t>
            </a:r>
            <a:r>
              <a:rPr dirty="0" sz="1800" spc="18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data?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pc="65"/>
              <a:t>Future</a:t>
            </a:r>
            <a:r>
              <a:rPr dirty="0" spc="95"/>
              <a:t> </a:t>
            </a:r>
            <a:r>
              <a:rPr dirty="0" spc="110"/>
              <a:t>Tasks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1216355"/>
            <a:ext cx="8161655" cy="36207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265" indent="-296545">
              <a:lnSpc>
                <a:spcPct val="100000"/>
              </a:lnSpc>
              <a:spcBef>
                <a:spcPts val="100"/>
              </a:spcBef>
              <a:buChar char="-"/>
              <a:tabLst>
                <a:tab pos="469265" algn="l"/>
              </a:tabLst>
            </a:pP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Alignment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of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building</a:t>
            </a:r>
            <a:r>
              <a:rPr dirty="0" sz="1800" spc="10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80">
                <a:solidFill>
                  <a:srgbClr val="616161"/>
                </a:solidFill>
                <a:latin typeface="Calibri"/>
                <a:cs typeface="Calibri"/>
              </a:rPr>
              <a:t>blocks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(Online?</a:t>
            </a:r>
            <a:r>
              <a:rPr dirty="0" sz="1800" spc="10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Sprint?)</a:t>
            </a:r>
            <a:endParaRPr sz="1800">
              <a:latin typeface="Calibri"/>
              <a:cs typeface="Calibri"/>
            </a:endParaRPr>
          </a:p>
          <a:p>
            <a:pPr marL="469265" indent="-296545">
              <a:lnSpc>
                <a:spcPct val="100000"/>
              </a:lnSpc>
              <a:spcBef>
                <a:spcPts val="105"/>
              </a:spcBef>
              <a:buChar char="-"/>
              <a:tabLst>
                <a:tab pos="469265" algn="l"/>
              </a:tabLst>
            </a:pP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Governance?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(see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Harvey’s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work)</a:t>
            </a:r>
            <a:endParaRPr sz="1800">
              <a:latin typeface="Calibri"/>
              <a:cs typeface="Calibri"/>
            </a:endParaRPr>
          </a:p>
          <a:p>
            <a:pPr marL="469265" indent="-296545">
              <a:lnSpc>
                <a:spcPct val="100000"/>
              </a:lnSpc>
              <a:spcBef>
                <a:spcPts val="110"/>
              </a:spcBef>
              <a:buChar char="-"/>
              <a:tabLst>
                <a:tab pos="469265" algn="l"/>
              </a:tabLst>
            </a:pP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Replace</a:t>
            </a:r>
            <a:r>
              <a:rPr dirty="0" sz="1800" spc="9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our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own</a:t>
            </a:r>
            <a:r>
              <a:rPr dirty="0" sz="1800" spc="9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80">
                <a:solidFill>
                  <a:srgbClr val="616161"/>
                </a:solidFill>
                <a:latin typeface="Calibri"/>
                <a:cs typeface="Calibri"/>
              </a:rPr>
              <a:t>glossary</a:t>
            </a:r>
            <a:r>
              <a:rPr dirty="0" sz="1800" spc="9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with</a:t>
            </a: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35">
                <a:solidFill>
                  <a:srgbClr val="616161"/>
                </a:solidFill>
                <a:latin typeface="Calibri"/>
                <a:cs typeface="Calibri"/>
              </a:rPr>
              <a:t>CEOS/KCEO</a:t>
            </a:r>
            <a:r>
              <a:rPr dirty="0" sz="1800" spc="9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glossary?</a:t>
            </a:r>
            <a:endParaRPr sz="1800">
              <a:latin typeface="Calibri"/>
              <a:cs typeface="Calibri"/>
            </a:endParaRPr>
          </a:p>
          <a:p>
            <a:pPr marL="469265" indent="-296545">
              <a:lnSpc>
                <a:spcPct val="100000"/>
              </a:lnSpc>
              <a:spcBef>
                <a:spcPts val="110"/>
              </a:spcBef>
              <a:buChar char="-"/>
              <a:tabLst>
                <a:tab pos="469265" algn="l"/>
              </a:tabLst>
            </a:pPr>
            <a:r>
              <a:rPr dirty="0" sz="1800" spc="10">
                <a:solidFill>
                  <a:srgbClr val="616161"/>
                </a:solidFill>
                <a:latin typeface="Calibri"/>
                <a:cs typeface="Calibri"/>
              </a:rPr>
              <a:t>Restructuring</a:t>
            </a:r>
            <a:r>
              <a:rPr dirty="0" sz="1800" spc="14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documents</a:t>
            </a:r>
            <a:r>
              <a:rPr dirty="0" sz="1800" spc="14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(see</a:t>
            </a:r>
            <a:r>
              <a:rPr dirty="0" sz="1800" spc="14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70">
                <a:solidFill>
                  <a:srgbClr val="616161"/>
                </a:solidFill>
                <a:latin typeface="Calibri"/>
                <a:cs typeface="Calibri"/>
              </a:rPr>
              <a:t>Chris</a:t>
            </a:r>
            <a:r>
              <a:rPr dirty="0" sz="1800" spc="14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Barnes’</a:t>
            </a:r>
            <a:r>
              <a:rPr dirty="0" sz="1800" spc="14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slides)</a:t>
            </a:r>
            <a:endParaRPr sz="1800">
              <a:latin typeface="Calibri"/>
              <a:cs typeface="Calibri"/>
            </a:endParaRPr>
          </a:p>
          <a:p>
            <a:pPr marL="469265" indent="-296545">
              <a:lnSpc>
                <a:spcPct val="100000"/>
              </a:lnSpc>
              <a:spcBef>
                <a:spcPts val="105"/>
              </a:spcBef>
              <a:buChar char="-"/>
              <a:tabLst>
                <a:tab pos="469265" algn="l"/>
              </a:tabLst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Structure</a:t>
            </a:r>
            <a:r>
              <a:rPr dirty="0" sz="1800" spc="13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for</a:t>
            </a:r>
            <a:r>
              <a:rPr dirty="0" sz="1800" spc="14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the</a:t>
            </a:r>
            <a:r>
              <a:rPr dirty="0" sz="1800" spc="13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building</a:t>
            </a:r>
            <a:r>
              <a:rPr dirty="0" sz="1800" spc="14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80">
                <a:solidFill>
                  <a:srgbClr val="616161"/>
                </a:solidFill>
                <a:latin typeface="Calibri"/>
                <a:cs typeface="Calibri"/>
              </a:rPr>
              <a:t>blocks</a:t>
            </a:r>
            <a:r>
              <a:rPr dirty="0" sz="1800" spc="14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(UML</a:t>
            </a:r>
            <a:r>
              <a:rPr dirty="0" sz="1800" spc="13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diagram?)</a:t>
            </a:r>
            <a:endParaRPr sz="1800">
              <a:latin typeface="Calibri"/>
              <a:cs typeface="Calibri"/>
            </a:endParaRPr>
          </a:p>
          <a:p>
            <a:pPr marL="469265" indent="-296545">
              <a:lnSpc>
                <a:spcPct val="100000"/>
              </a:lnSpc>
              <a:spcBef>
                <a:spcPts val="110"/>
              </a:spcBef>
              <a:buChar char="-"/>
              <a:tabLst>
                <a:tab pos="469265" algn="l"/>
              </a:tabLst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Documentation</a:t>
            </a:r>
            <a:r>
              <a:rPr dirty="0" sz="1800" spc="2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70">
                <a:solidFill>
                  <a:srgbClr val="616161"/>
                </a:solidFill>
                <a:latin typeface="Calibri"/>
                <a:cs typeface="Calibri"/>
              </a:rPr>
              <a:t>/</a:t>
            </a:r>
            <a:r>
              <a:rPr dirty="0" sz="1800" spc="2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Training</a:t>
            </a:r>
            <a:r>
              <a:rPr dirty="0" sz="1800" spc="27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70">
                <a:solidFill>
                  <a:srgbClr val="616161"/>
                </a:solidFill>
                <a:latin typeface="Calibri"/>
                <a:cs typeface="Calibri"/>
              </a:rPr>
              <a:t>/</a:t>
            </a:r>
            <a:r>
              <a:rPr dirty="0" sz="1800" spc="2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50">
                <a:solidFill>
                  <a:srgbClr val="616161"/>
                </a:solidFill>
                <a:latin typeface="Calibri"/>
                <a:cs typeface="Calibri"/>
              </a:rPr>
              <a:t>…</a:t>
            </a:r>
            <a:endParaRPr sz="1800">
              <a:latin typeface="Calibri"/>
              <a:cs typeface="Calibri"/>
            </a:endParaRPr>
          </a:p>
          <a:p>
            <a:pPr marL="469265" indent="-296545">
              <a:lnSpc>
                <a:spcPct val="100000"/>
              </a:lnSpc>
              <a:spcBef>
                <a:spcPts val="105"/>
              </a:spcBef>
              <a:buChar char="-"/>
              <a:tabLst>
                <a:tab pos="469265" algn="l"/>
              </a:tabLst>
            </a:pPr>
            <a:r>
              <a:rPr dirty="0" sz="1800" spc="95">
                <a:solidFill>
                  <a:srgbClr val="616161"/>
                </a:solidFill>
                <a:latin typeface="Calibri"/>
                <a:cs typeface="Calibri"/>
              </a:rPr>
              <a:t>Add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metadata</a:t>
            </a:r>
            <a:r>
              <a:rPr dirty="0" sz="1800" spc="12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70">
                <a:solidFill>
                  <a:srgbClr val="616161"/>
                </a:solidFill>
                <a:latin typeface="Calibri"/>
                <a:cs typeface="Calibri"/>
              </a:rPr>
              <a:t>mappings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to</a:t>
            </a:r>
            <a:r>
              <a:rPr dirty="0" sz="1800" spc="12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building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70">
                <a:solidFill>
                  <a:srgbClr val="616161"/>
                </a:solidFill>
                <a:latin typeface="Calibri"/>
                <a:cs typeface="Calibri"/>
              </a:rPr>
              <a:t>blocks</a:t>
            </a:r>
            <a:endParaRPr sz="1800">
              <a:latin typeface="Calibri"/>
              <a:cs typeface="Calibri"/>
            </a:endParaRPr>
          </a:p>
          <a:p>
            <a:pPr marL="469265" indent="-296545">
              <a:lnSpc>
                <a:spcPct val="100000"/>
              </a:lnSpc>
              <a:spcBef>
                <a:spcPts val="110"/>
              </a:spcBef>
              <a:buChar char="-"/>
              <a:tabLst>
                <a:tab pos="469265" algn="l"/>
              </a:tabLst>
            </a:pP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Generate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metadata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speciﬁcations</a:t>
            </a:r>
            <a:r>
              <a:rPr dirty="0" sz="1800" spc="12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from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building</a:t>
            </a:r>
            <a:r>
              <a:rPr dirty="0" sz="1800" spc="114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45">
                <a:solidFill>
                  <a:srgbClr val="616161"/>
                </a:solidFill>
                <a:latin typeface="Calibri"/>
                <a:cs typeface="Calibri"/>
              </a:rPr>
              <a:t>blocks?</a:t>
            </a:r>
            <a:endParaRPr sz="1800">
              <a:latin typeface="Calibri"/>
              <a:cs typeface="Calibri"/>
            </a:endParaRPr>
          </a:p>
          <a:p>
            <a:pPr marL="469265" indent="-296545">
              <a:lnSpc>
                <a:spcPct val="100000"/>
              </a:lnSpc>
              <a:spcBef>
                <a:spcPts val="105"/>
              </a:spcBef>
              <a:buChar char="-"/>
              <a:tabLst>
                <a:tab pos="469265" algn="l"/>
              </a:tabLst>
            </a:pP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Generate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codelists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for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releases?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(see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10">
                <a:solidFill>
                  <a:srgbClr val="616161"/>
                </a:solidFill>
                <a:latin typeface="Calibri"/>
                <a:cs typeface="Calibri"/>
              </a:rPr>
              <a:t>Yves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85">
                <a:solidFill>
                  <a:srgbClr val="616161"/>
                </a:solidFill>
                <a:latin typeface="Calibri"/>
                <a:cs typeface="Calibri"/>
              </a:rPr>
              <a:t>Coene’s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presentation)</a:t>
            </a:r>
            <a:endParaRPr sz="1800">
              <a:latin typeface="Calibri"/>
              <a:cs typeface="Calibri"/>
            </a:endParaRPr>
          </a:p>
          <a:p>
            <a:pPr marL="469265" indent="-296545">
              <a:lnSpc>
                <a:spcPct val="100000"/>
              </a:lnSpc>
              <a:spcBef>
                <a:spcPts val="110"/>
              </a:spcBef>
              <a:buChar char="-"/>
              <a:tabLst>
                <a:tab pos="469265" algn="l"/>
              </a:tabLst>
            </a:pP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Deﬁne</a:t>
            </a:r>
            <a:r>
              <a:rPr dirty="0" sz="1800" spc="12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70">
                <a:solidFill>
                  <a:srgbClr val="616161"/>
                </a:solidFill>
                <a:latin typeface="Calibri"/>
                <a:cs typeface="Calibri"/>
              </a:rPr>
              <a:t>/</a:t>
            </a:r>
            <a:r>
              <a:rPr dirty="0" sz="1800" spc="13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explain</a:t>
            </a:r>
            <a:r>
              <a:rPr dirty="0" sz="1800" spc="13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semantic</a:t>
            </a:r>
            <a:r>
              <a:rPr dirty="0" sz="1800" spc="12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versioning</a:t>
            </a:r>
            <a:r>
              <a:rPr dirty="0" sz="1800" spc="13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in</a:t>
            </a:r>
            <a:r>
              <a:rPr dirty="0" sz="1800" spc="13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the</a:t>
            </a:r>
            <a:r>
              <a:rPr dirty="0" sz="1800" spc="12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context</a:t>
            </a:r>
            <a:r>
              <a:rPr dirty="0" sz="1800" spc="13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of</a:t>
            </a:r>
            <a:r>
              <a:rPr dirty="0" sz="1800" spc="13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building</a:t>
            </a:r>
            <a:r>
              <a:rPr dirty="0" sz="1800" spc="12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80">
                <a:solidFill>
                  <a:srgbClr val="616161"/>
                </a:solidFill>
                <a:latin typeface="Calibri"/>
                <a:cs typeface="Calibri"/>
              </a:rPr>
              <a:t>blocks</a:t>
            </a:r>
            <a:r>
              <a:rPr dirty="0" sz="1800" spc="13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70">
                <a:solidFill>
                  <a:srgbClr val="616161"/>
                </a:solidFill>
                <a:latin typeface="Calibri"/>
                <a:cs typeface="Calibri"/>
              </a:rPr>
              <a:t>/</a:t>
            </a:r>
            <a:r>
              <a:rPr dirty="0" sz="1800" spc="13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40">
                <a:solidFill>
                  <a:srgbClr val="616161"/>
                </a:solidFill>
                <a:latin typeface="Calibri"/>
                <a:cs typeface="Calibri"/>
              </a:rPr>
              <a:t>PFSes</a:t>
            </a:r>
            <a:endParaRPr sz="1800">
              <a:latin typeface="Calibri"/>
              <a:cs typeface="Calibri"/>
            </a:endParaRPr>
          </a:p>
          <a:p>
            <a:pPr marL="172720">
              <a:lnSpc>
                <a:spcPct val="100000"/>
              </a:lnSpc>
              <a:spcBef>
                <a:spcPts val="110"/>
              </a:spcBef>
              <a:tabLst>
                <a:tab pos="469265" algn="l"/>
              </a:tabLst>
            </a:pPr>
            <a:r>
              <a:rPr dirty="0" sz="1800" spc="-50">
                <a:solidFill>
                  <a:srgbClr val="616161"/>
                </a:solidFill>
                <a:latin typeface="Calibri"/>
                <a:cs typeface="Calibri"/>
              </a:rPr>
              <a:t>-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	</a:t>
            </a:r>
            <a:r>
              <a:rPr dirty="0" sz="1800" spc="-25">
                <a:solidFill>
                  <a:srgbClr val="616161"/>
                </a:solidFill>
                <a:latin typeface="Calibri"/>
                <a:cs typeface="Calibri"/>
              </a:rPr>
              <a:t>…?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=&gt;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There’s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a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lot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to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do!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It’s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impossible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to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do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this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“alone”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0">
                <a:solidFill>
                  <a:srgbClr val="616161"/>
                </a:solidFill>
                <a:latin typeface="Calibri"/>
                <a:cs typeface="Calibri"/>
              </a:rPr>
              <a:t>and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just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on</a:t>
            </a:r>
            <a:r>
              <a:rPr dirty="0" sz="1800" spc="7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80">
                <a:solidFill>
                  <a:srgbClr val="616161"/>
                </a:solidFill>
                <a:latin typeface="Calibri"/>
                <a:cs typeface="Calibri"/>
              </a:rPr>
              <a:t>SEO</a:t>
            </a:r>
            <a:r>
              <a:rPr dirty="0" sz="1800" spc="8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0">
                <a:solidFill>
                  <a:srgbClr val="616161"/>
                </a:solidFill>
                <a:latin typeface="Calibri"/>
                <a:cs typeface="Calibri"/>
              </a:rPr>
              <a:t>funding.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84725" y="505248"/>
            <a:ext cx="1475740" cy="79375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dirty="0" spc="150"/>
              <a:t>The</a:t>
            </a:r>
            <a:r>
              <a:rPr dirty="0" spc="85"/>
              <a:t> </a:t>
            </a:r>
            <a:r>
              <a:rPr dirty="0" spc="100"/>
              <a:t>End </a:t>
            </a:r>
            <a:r>
              <a:rPr dirty="0">
                <a:solidFill>
                  <a:srgbClr val="999999"/>
                </a:solidFill>
              </a:rPr>
              <a:t>(not</a:t>
            </a:r>
            <a:r>
              <a:rPr dirty="0" spc="40">
                <a:solidFill>
                  <a:srgbClr val="999999"/>
                </a:solidFill>
              </a:rPr>
              <a:t> </a:t>
            </a:r>
            <a:r>
              <a:rPr dirty="0" spc="-10">
                <a:solidFill>
                  <a:srgbClr val="999999"/>
                </a:solidFill>
              </a:rPr>
              <a:t>really)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4725" y="1723081"/>
            <a:ext cx="48006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90">
                <a:solidFill>
                  <a:srgbClr val="616161"/>
                </a:solidFill>
                <a:latin typeface="Calibri"/>
                <a:cs typeface="Calibri"/>
              </a:rPr>
              <a:t>Thanks</a:t>
            </a:r>
            <a:r>
              <a:rPr dirty="0" sz="1800" spc="13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to</a:t>
            </a:r>
            <a:r>
              <a:rPr dirty="0" sz="1800" spc="13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40">
                <a:solidFill>
                  <a:srgbClr val="616161"/>
                </a:solidFill>
                <a:latin typeface="Calibri"/>
                <a:cs typeface="Calibri"/>
              </a:rPr>
              <a:t>NASA</a:t>
            </a:r>
            <a:r>
              <a:rPr dirty="0" sz="1800" spc="13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for</a:t>
            </a:r>
            <a:r>
              <a:rPr dirty="0" sz="1800" spc="13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funding</a:t>
            </a:r>
            <a:r>
              <a:rPr dirty="0" sz="1800" spc="13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this</a:t>
            </a:r>
            <a:r>
              <a:rPr dirty="0" sz="1800" spc="13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work</a:t>
            </a:r>
            <a:r>
              <a:rPr dirty="0" sz="1800" spc="13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for</a:t>
            </a:r>
            <a:r>
              <a:rPr dirty="0" sz="1800" spc="13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110">
                <a:solidFill>
                  <a:srgbClr val="616161"/>
                </a:solidFill>
                <a:latin typeface="Calibri"/>
                <a:cs typeface="Calibri"/>
              </a:rPr>
              <a:t>CEOS!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4725" y="3126685"/>
            <a:ext cx="27000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616161"/>
                </a:solidFill>
                <a:latin typeface="Calibri"/>
                <a:cs typeface="Calibri"/>
              </a:rPr>
              <a:t>=&gt;</a:t>
            </a:r>
            <a:r>
              <a:rPr dirty="0" sz="1800" spc="4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65">
                <a:solidFill>
                  <a:srgbClr val="616161"/>
                </a:solidFill>
                <a:latin typeface="Calibri"/>
                <a:cs typeface="Calibri"/>
              </a:rPr>
              <a:t>Questions</a:t>
            </a:r>
            <a:r>
              <a:rPr dirty="0" sz="1800" spc="50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-170">
                <a:solidFill>
                  <a:srgbClr val="616161"/>
                </a:solidFill>
                <a:latin typeface="Calibri"/>
                <a:cs typeface="Calibri"/>
              </a:rPr>
              <a:t>/</a:t>
            </a:r>
            <a:r>
              <a:rPr dirty="0" sz="1800" spc="55">
                <a:solidFill>
                  <a:srgbClr val="616161"/>
                </a:solidFill>
                <a:latin typeface="Calibri"/>
                <a:cs typeface="Calibri"/>
              </a:rPr>
              <a:t> </a:t>
            </a:r>
            <a:r>
              <a:rPr dirty="0" sz="1800" spc="70">
                <a:solidFill>
                  <a:srgbClr val="616161"/>
                </a:solidFill>
                <a:latin typeface="Calibri"/>
                <a:cs typeface="Calibri"/>
              </a:rPr>
              <a:t>Discussions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525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A3.3 Tools for PFS Editing and Self-Assessment</dc:title>
  <dcterms:created xsi:type="dcterms:W3CDTF">2026-06-16T15:09:42Z</dcterms:created>
  <dcterms:modified xsi:type="dcterms:W3CDTF">2026-06-16T15:09:42Z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2026-06-16T00:00:00Z</vt:filetime>
  </property>
  <property fmtid="{D5CDD505-2E9C-101B-9397-08002B2CF9AE}" pid="3" name="Creator">
    <vt:lpwstr>Google</vt:lpwstr>
  </property>
  <property fmtid="{D5CDD505-2E9C-101B-9397-08002B2CF9AE}" pid="4" name="LastSaved">
    <vt:filetime>2026-06-16T00:00:00Z</vt:filetime>
  </property>
</Properties>
</file>