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Montserrat"/>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4F6FD0-87A3-4C55-B3FE-38D021B373DC}">
  <a:tblStyle styleId="{694F6FD0-87A3-4C55-B3FE-38D021B373D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OpenSans-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d75bb96e2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3d75bb96e2c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75bb96e2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d75bb96e2c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d9251a661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d9251a6611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d9251a661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d9251a661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e6129999a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e6129999a5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d75bb96e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d75bb96e2c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d75bb96e2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3d75bb96e2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d75bb96e2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3d75bb96e2c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d75bb96e2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d75bb96e2c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d75bb96e2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3d75bb96e2c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d75bb96e2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3d75bb96e2c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d75bb96e2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d75bb96e2c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8.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CEOS WGCV-56, 20-24 April 2026</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eos.org/ard/files/CEOS_ARD_Governance_Framework_18-October-2021.pdf"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s://docs.google.com/document/d/14l7zUYvLHYRhY38F8kQhjG5CoCrf7zzqdJgs4cYn9e0/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semver.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p:nvPr/>
        </p:nvSpPr>
        <p:spPr>
          <a:xfrm>
            <a:off x="6789600" y="3766175"/>
            <a:ext cx="53502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Harvey Jones</a:t>
            </a:r>
            <a:r>
              <a:rPr b="1" i="0" lang="en-GB" sz="2200" u="none" cap="none" strike="noStrike">
                <a:solidFill>
                  <a:schemeClr val="accent1"/>
                </a:solidFill>
                <a:latin typeface="Montserrat"/>
                <a:ea typeface="Montserrat"/>
                <a:cs typeface="Montserrat"/>
                <a:sym typeface="Montserrat"/>
              </a:rPr>
              <a:t>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CEOS-ARD Secretariat</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A4.1</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100">
                <a:solidFill>
                  <a:schemeClr val="accent1"/>
                </a:solidFill>
                <a:latin typeface="Montserrat"/>
                <a:ea typeface="Montserrat"/>
                <a:cs typeface="Montserrat"/>
                <a:sym typeface="Montserrat"/>
              </a:rPr>
              <a:t>WGCV-56 / LSI-VC-19 Joint Meeting</a:t>
            </a:r>
            <a:endParaRPr b="1" sz="21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Sioux Falls, SD, USA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20-24 April, 2026</a:t>
            </a:r>
            <a:endParaRPr b="1" i="0" sz="2200" u="none" cap="none" strike="noStrike">
              <a:solidFill>
                <a:schemeClr val="accent1"/>
              </a:solidFill>
              <a:latin typeface="Montserrat"/>
              <a:ea typeface="Montserrat"/>
              <a:cs typeface="Montserrat"/>
              <a:sym typeface="Montserrat"/>
            </a:endParaRPr>
          </a:p>
        </p:txBody>
      </p:sp>
      <p:sp>
        <p:nvSpPr>
          <p:cNvPr id="67" name="Google Shape;67;p7"/>
          <p:cNvSpPr txBox="1"/>
          <p:nvPr>
            <p:ph type="title"/>
          </p:nvPr>
        </p:nvSpPr>
        <p:spPr>
          <a:xfrm>
            <a:off x="176050" y="175950"/>
            <a:ext cx="94764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6100"/>
              <a:t>CEOS-ARD Governance Framework </a:t>
            </a:r>
            <a:endParaRPr sz="6100"/>
          </a:p>
          <a:p>
            <a:pPr indent="0" lvl="0" marL="0" rtl="0" algn="l">
              <a:lnSpc>
                <a:spcPct val="115000"/>
              </a:lnSpc>
              <a:spcBef>
                <a:spcPts val="0"/>
              </a:spcBef>
              <a:spcAft>
                <a:spcPts val="0"/>
              </a:spcAft>
              <a:buClr>
                <a:schemeClr val="lt1"/>
              </a:buClr>
              <a:buSzPts val="8000"/>
              <a:buFont typeface="Arial"/>
              <a:buNone/>
            </a:pPr>
            <a:r>
              <a:rPr lang="en-GB" sz="6100"/>
              <a:t>2026 Update</a:t>
            </a:r>
            <a:endParaRPr sz="6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nvSpPr>
        <p:spPr>
          <a:xfrm>
            <a:off x="895200" y="2434425"/>
            <a:ext cx="10401600" cy="1393800"/>
          </a:xfrm>
          <a:prstGeom prst="rect">
            <a:avLst/>
          </a:prstGeom>
          <a:solidFill>
            <a:srgbClr val="D9EAD3"/>
          </a:solid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rtl="0" algn="l">
              <a:lnSpc>
                <a:spcPct val="115000"/>
              </a:lnSpc>
              <a:spcBef>
                <a:spcPts val="0"/>
              </a:spcBef>
              <a:spcAft>
                <a:spcPts val="600"/>
              </a:spcAft>
              <a:buNone/>
            </a:pPr>
            <a:r>
              <a:rPr lang="en-GB" sz="1900">
                <a:solidFill>
                  <a:schemeClr val="dk1"/>
                </a:solidFill>
                <a:latin typeface="Open Sans"/>
                <a:ea typeface="Open Sans"/>
                <a:cs typeface="Open Sans"/>
                <a:sym typeface="Open Sans"/>
              </a:rPr>
              <a:t>New major and minor PFS versions require endorsement by the CEOS-ARD Oversight Group, and where necessary, the relevant CEOS Virtual Constellation. The proposal should be submitted as a pull request via the CEOS-ARD Editor Tool </a:t>
            </a:r>
            <a:r>
              <a:rPr b="1" lang="en-GB" sz="1900">
                <a:solidFill>
                  <a:schemeClr val="dk1"/>
                </a:solidFill>
                <a:latin typeface="Open Sans"/>
                <a:ea typeface="Open Sans"/>
                <a:cs typeface="Open Sans"/>
                <a:sym typeface="Open Sans"/>
              </a:rPr>
              <a:t>and</a:t>
            </a:r>
            <a:r>
              <a:rPr lang="en-GB" sz="1900">
                <a:solidFill>
                  <a:schemeClr val="dk1"/>
                </a:solidFill>
                <a:latin typeface="Open Sans"/>
                <a:ea typeface="Open Sans"/>
                <a:cs typeface="Open Sans"/>
                <a:sym typeface="Open Sans"/>
              </a:rPr>
              <a:t> as a PDF via email to the CEOS-ARD Oversight Group.</a:t>
            </a:r>
            <a:endParaRPr sz="1600"/>
          </a:p>
        </p:txBody>
      </p:sp>
      <p:sp>
        <p:nvSpPr>
          <p:cNvPr id="126" name="Google Shape;126;p16"/>
          <p:cNvSpPr txBox="1"/>
          <p:nvPr/>
        </p:nvSpPr>
        <p:spPr>
          <a:xfrm>
            <a:off x="94025" y="103250"/>
            <a:ext cx="9389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Endorsement</a:t>
            </a:r>
            <a:endParaRPr>
              <a:latin typeface="Montserrat"/>
              <a:ea typeface="Montserrat"/>
              <a:cs typeface="Montserrat"/>
              <a:sym typeface="Montserrat"/>
            </a:endParaRPr>
          </a:p>
        </p:txBody>
      </p:sp>
      <p:sp>
        <p:nvSpPr>
          <p:cNvPr id="127" name="Google Shape;127;p16"/>
          <p:cNvSpPr txBox="1"/>
          <p:nvPr/>
        </p:nvSpPr>
        <p:spPr>
          <a:xfrm>
            <a:off x="895200" y="1617775"/>
            <a:ext cx="10401600" cy="369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600"/>
              </a:spcAft>
              <a:buNone/>
            </a:pPr>
            <a:r>
              <a:rPr i="1" lang="en-GB" sz="1800">
                <a:solidFill>
                  <a:schemeClr val="dk1"/>
                </a:solidFill>
                <a:latin typeface="Open Sans"/>
                <a:ea typeface="Open Sans"/>
                <a:cs typeface="Open Sans"/>
                <a:sym typeface="Open Sans"/>
              </a:rPr>
              <a:t>(Proposed) </a:t>
            </a:r>
            <a:r>
              <a:rPr b="1" lang="en-GB" sz="1800">
                <a:solidFill>
                  <a:schemeClr val="dk1"/>
                </a:solidFill>
                <a:latin typeface="Open Sans"/>
                <a:ea typeface="Open Sans"/>
                <a:cs typeface="Open Sans"/>
                <a:sym typeface="Open Sans"/>
              </a:rPr>
              <a:t>process for endorsing new PFS:</a:t>
            </a:r>
            <a:endParaRPr b="1" sz="2100">
              <a:solidFill>
                <a:schemeClr val="dk1"/>
              </a:solidFill>
              <a:latin typeface="Open Sans"/>
              <a:ea typeface="Open Sans"/>
              <a:cs typeface="Open Sans"/>
              <a:sym typeface="Open Sans"/>
            </a:endParaRPr>
          </a:p>
        </p:txBody>
      </p:sp>
      <p:pic>
        <p:nvPicPr>
          <p:cNvPr id="128" name="Google Shape;128;p16"/>
          <p:cNvPicPr preferRelativeResize="0"/>
          <p:nvPr/>
        </p:nvPicPr>
        <p:blipFill>
          <a:blip r:embed="rId3">
            <a:alphaModFix/>
          </a:blip>
          <a:stretch>
            <a:fillRect/>
          </a:stretch>
        </p:blipFill>
        <p:spPr>
          <a:xfrm>
            <a:off x="9483426" y="4676155"/>
            <a:ext cx="2414825" cy="15680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graphicFrame>
        <p:nvGraphicFramePr>
          <p:cNvPr id="133" name="Google Shape;133;p17"/>
          <p:cNvGraphicFramePr/>
          <p:nvPr/>
        </p:nvGraphicFramePr>
        <p:xfrm>
          <a:off x="5819050" y="1085825"/>
          <a:ext cx="3000000" cy="3000000"/>
        </p:xfrm>
        <a:graphic>
          <a:graphicData uri="http://schemas.openxmlformats.org/drawingml/2006/table">
            <a:tbl>
              <a:tblPr>
                <a:noFill/>
                <a:tableStyleId>{694F6FD0-87A3-4C55-B3FE-38D021B373DC}</a:tableStyleId>
              </a:tblPr>
              <a:tblGrid>
                <a:gridCol w="850225"/>
                <a:gridCol w="5473875"/>
              </a:tblGrid>
              <a:tr h="61400">
                <a:tc>
                  <a:txBody>
                    <a:bodyPr/>
                    <a:lstStyle/>
                    <a:p>
                      <a:pPr indent="0" lvl="0" marL="0" rtl="0" algn="l">
                        <a:spcBef>
                          <a:spcPts val="0"/>
                        </a:spcBef>
                        <a:spcAft>
                          <a:spcPts val="0"/>
                        </a:spcAft>
                        <a:buNone/>
                      </a:pPr>
                      <a:r>
                        <a:rPr b="1" lang="en-GB" sz="800">
                          <a:latin typeface="Open Sans"/>
                          <a:ea typeface="Open Sans"/>
                          <a:cs typeface="Open Sans"/>
                          <a:sym typeface="Open Sans"/>
                        </a:rPr>
                        <a:t>Step</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b="1" lang="en-GB" sz="800">
                          <a:latin typeface="Open Sans"/>
                          <a:ea typeface="Open Sans"/>
                          <a:cs typeface="Open Sans"/>
                          <a:sym typeface="Open Sans"/>
                        </a:rPr>
                        <a:t>Process description</a:t>
                      </a:r>
                      <a:endParaRPr b="1" sz="800">
                        <a:latin typeface="Open Sans"/>
                        <a:ea typeface="Open Sans"/>
                        <a:cs typeface="Open Sans"/>
                        <a:sym typeface="Open Sans"/>
                      </a:endParaRPr>
                    </a:p>
                  </a:txBody>
                  <a:tcPr marT="63500" marB="63500" marR="63500" marL="63500"/>
                </a:tc>
              </a:tr>
              <a:tr h="61400">
                <a:tc>
                  <a:txBody>
                    <a:bodyPr/>
                    <a:lstStyle/>
                    <a:p>
                      <a:pPr indent="0" lvl="0" marL="0" rtl="0" algn="l">
                        <a:spcBef>
                          <a:spcPts val="0"/>
                        </a:spcBef>
                        <a:spcAft>
                          <a:spcPts val="0"/>
                        </a:spcAft>
                        <a:buNone/>
                      </a:pPr>
                      <a:r>
                        <a:rPr lang="en-GB" sz="800">
                          <a:latin typeface="Open Sans"/>
                          <a:ea typeface="Open Sans"/>
                          <a:cs typeface="Open Sans"/>
                          <a:sym typeface="Open Sans"/>
                        </a:rPr>
                        <a:t>(Raw)</a:t>
                      </a:r>
                      <a:endParaRPr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The complete and unaltered/unprocessed set of data acquired by one or several </a:t>
                      </a:r>
                      <a:r>
                        <a:rPr i="1" lang="en-GB" sz="800">
                          <a:latin typeface="Open Sans"/>
                          <a:ea typeface="Open Sans"/>
                          <a:cs typeface="Open Sans"/>
                          <a:sym typeface="Open Sans"/>
                        </a:rPr>
                        <a:t>sensors</a:t>
                      </a:r>
                      <a:r>
                        <a:rPr lang="en-GB" sz="800">
                          <a:latin typeface="Open Sans"/>
                          <a:ea typeface="Open Sans"/>
                          <a:cs typeface="Open Sans"/>
                          <a:sym typeface="Open Sans"/>
                        </a:rPr>
                        <a:t> on a platform</a:t>
                      </a:r>
                      <a:endParaRPr sz="800">
                        <a:latin typeface="Open Sans"/>
                        <a:ea typeface="Open Sans"/>
                        <a:cs typeface="Open Sans"/>
                        <a:sym typeface="Open Sans"/>
                      </a:endParaRPr>
                    </a:p>
                  </a:txBody>
                  <a:tcPr marT="63500" marB="63500" marR="63500" marL="63500"/>
                </a:tc>
              </a:tr>
              <a:tr h="116925">
                <a:tc>
                  <a:txBody>
                    <a:bodyPr/>
                    <a:lstStyle/>
                    <a:p>
                      <a:pPr indent="0" lvl="0" marL="0" rtl="0" algn="l">
                        <a:spcBef>
                          <a:spcPts val="0"/>
                        </a:spcBef>
                        <a:spcAft>
                          <a:spcPts val="0"/>
                        </a:spcAft>
                        <a:buNone/>
                      </a:pPr>
                      <a:r>
                        <a:rPr lang="en-GB" sz="800">
                          <a:latin typeface="Open Sans"/>
                          <a:ea typeface="Open Sans"/>
                          <a:cs typeface="Open Sans"/>
                          <a:sym typeface="Open Sans"/>
                        </a:rPr>
                        <a:t>M/</a:t>
                      </a:r>
                      <a:r>
                        <a:rPr b="1" lang="en-GB" sz="800">
                          <a:latin typeface="Open Sans"/>
                          <a:ea typeface="Open Sans"/>
                          <a:cs typeface="Open Sans"/>
                          <a:sym typeface="Open Sans"/>
                        </a:rPr>
                        <a:t>0</a:t>
                      </a:r>
                      <a:r>
                        <a:rPr lang="en-GB" sz="800">
                          <a:latin typeface="Open Sans"/>
                          <a:ea typeface="Open Sans"/>
                          <a:cs typeface="Open Sans"/>
                          <a:sym typeface="Open Sans"/>
                        </a:rPr>
                        <a:t>: </a:t>
                      </a:r>
                      <a:r>
                        <a:rPr b="1" lang="en-GB" sz="800">
                          <a:latin typeface="Open Sans"/>
                          <a:ea typeface="Open Sans"/>
                          <a:cs typeface="Open Sans"/>
                          <a:sym typeface="Open Sans"/>
                        </a:rPr>
                        <a:t>Uncalibrated</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Unaltered/unprocessed Level 0 </a:t>
                      </a:r>
                      <a:r>
                        <a:rPr i="1" lang="en-GB" sz="800">
                          <a:latin typeface="Open Sans"/>
                          <a:ea typeface="Open Sans"/>
                          <a:cs typeface="Open Sans"/>
                          <a:sym typeface="Open Sans"/>
                        </a:rPr>
                        <a:t>(main) sensor data</a:t>
                      </a:r>
                      <a:r>
                        <a:rPr lang="en-GB" sz="800">
                          <a:latin typeface="Open Sans"/>
                          <a:ea typeface="Open Sans"/>
                          <a:cs typeface="Open Sans"/>
                          <a:sym typeface="Open Sans"/>
                        </a:rPr>
                        <a:t> annotated with processed </a:t>
                      </a:r>
                      <a:r>
                        <a:rPr i="1" lang="en-GB" sz="800">
                          <a:latin typeface="Open Sans"/>
                          <a:ea typeface="Open Sans"/>
                          <a:cs typeface="Open Sans"/>
                          <a:sym typeface="Open Sans"/>
                        </a:rPr>
                        <a:t>ancillary data</a:t>
                      </a:r>
                      <a:r>
                        <a:rPr lang="en-GB" sz="800">
                          <a:latin typeface="Open Sans"/>
                          <a:ea typeface="Open Sans"/>
                          <a:cs typeface="Open Sans"/>
                          <a:sym typeface="Open Sans"/>
                        </a:rPr>
                        <a:t> and supplemented by auxiliary data (including radiometric and geometric calibration coefficients and geo-referencing parameters) allowing further processing to higher Levels.</a:t>
                      </a:r>
                      <a:endParaRPr sz="800">
                        <a:latin typeface="Open Sans"/>
                        <a:ea typeface="Open Sans"/>
                        <a:cs typeface="Open Sans"/>
                        <a:sym typeface="Open Sans"/>
                      </a:endParaRPr>
                    </a:p>
                  </a:txBody>
                  <a:tcPr marT="63500" marB="63500" marR="63500" marL="63500"/>
                </a:tc>
              </a:tr>
              <a:tr h="144675">
                <a:tc>
                  <a:txBody>
                    <a:bodyPr/>
                    <a:lstStyle/>
                    <a:p>
                      <a:pPr indent="0" lvl="0" marL="0" rtl="0" algn="l">
                        <a:spcBef>
                          <a:spcPts val="0"/>
                        </a:spcBef>
                        <a:spcAft>
                          <a:spcPts val="0"/>
                        </a:spcAft>
                        <a:buNone/>
                      </a:pPr>
                      <a:r>
                        <a:rPr lang="en-GB" sz="800">
                          <a:latin typeface="Open Sans"/>
                          <a:ea typeface="Open Sans"/>
                          <a:cs typeface="Open Sans"/>
                          <a:sym typeface="Open Sans"/>
                        </a:rPr>
                        <a:t>M/</a:t>
                      </a:r>
                      <a:r>
                        <a:rPr b="1" lang="en-GB" sz="800">
                          <a:latin typeface="Open Sans"/>
                          <a:ea typeface="Open Sans"/>
                          <a:cs typeface="Open Sans"/>
                          <a:sym typeface="Open Sans"/>
                        </a:rPr>
                        <a:t>1</a:t>
                      </a:r>
                      <a:r>
                        <a:rPr lang="en-GB" sz="800">
                          <a:latin typeface="Open Sans"/>
                          <a:ea typeface="Open Sans"/>
                          <a:cs typeface="Open Sans"/>
                          <a:sym typeface="Open Sans"/>
                        </a:rPr>
                        <a:t>: </a:t>
                      </a:r>
                      <a:r>
                        <a:rPr b="1" lang="en-GB" sz="800">
                          <a:latin typeface="Open Sans"/>
                          <a:ea typeface="Open Sans"/>
                          <a:cs typeface="Open Sans"/>
                          <a:sym typeface="Open Sans"/>
                        </a:rPr>
                        <a:t>Sensor calibrated</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Level M/0 sensor data which have been calibrated (ideally traceable to SI) and spatially aligned (colocated, eventually co-gridded) to represent </a:t>
                      </a:r>
                      <a:r>
                        <a:rPr b="1" lang="en-GB" sz="800">
                          <a:latin typeface="Open Sans"/>
                          <a:ea typeface="Open Sans"/>
                          <a:cs typeface="Open Sans"/>
                          <a:sym typeface="Open Sans"/>
                        </a:rPr>
                        <a:t>at-sensor measurements</a:t>
                      </a:r>
                      <a:r>
                        <a:rPr lang="en-GB" sz="800">
                          <a:latin typeface="Open Sans"/>
                          <a:ea typeface="Open Sans"/>
                          <a:cs typeface="Open Sans"/>
                          <a:sym typeface="Open Sans"/>
                        </a:rPr>
                        <a:t> (value and uncertainty) in sensor nominal spatiotemporal sampling, supplemented by appropriate ancillary and auxiliary data for further processing.</a:t>
                      </a:r>
                      <a:endParaRPr sz="800">
                        <a:latin typeface="Open Sans"/>
                        <a:ea typeface="Open Sans"/>
                        <a:cs typeface="Open Sans"/>
                        <a:sym typeface="Open Sans"/>
                      </a:endParaRPr>
                    </a:p>
                  </a:txBody>
                  <a:tcPr marT="63500" marB="63500" marR="63500" marL="63500"/>
                </a:tc>
              </a:tr>
              <a:tr h="144675">
                <a:tc>
                  <a:txBody>
                    <a:bodyPr/>
                    <a:lstStyle/>
                    <a:p>
                      <a:pPr indent="0" lvl="0" marL="0" rtl="0" algn="l">
                        <a:spcBef>
                          <a:spcPts val="0"/>
                        </a:spcBef>
                        <a:spcAft>
                          <a:spcPts val="0"/>
                        </a:spcAft>
                        <a:buNone/>
                      </a:pPr>
                      <a:r>
                        <a:rPr lang="en-GB" sz="800">
                          <a:latin typeface="Open Sans"/>
                          <a:ea typeface="Open Sans"/>
                          <a:cs typeface="Open Sans"/>
                          <a:sym typeface="Open Sans"/>
                        </a:rPr>
                        <a:t>M/</a:t>
                      </a:r>
                      <a:r>
                        <a:rPr b="1" lang="en-GB" sz="800">
                          <a:latin typeface="Open Sans"/>
                          <a:ea typeface="Open Sans"/>
                          <a:cs typeface="Open Sans"/>
                          <a:sym typeface="Open Sans"/>
                        </a:rPr>
                        <a:t>2</a:t>
                      </a:r>
                      <a:r>
                        <a:rPr lang="en-GB" sz="800">
                          <a:latin typeface="Open Sans"/>
                          <a:ea typeface="Open Sans"/>
                          <a:cs typeface="Open Sans"/>
                          <a:sym typeface="Open Sans"/>
                        </a:rPr>
                        <a:t>: </a:t>
                      </a:r>
                      <a:r>
                        <a:rPr b="1" lang="en-GB" sz="800">
                          <a:latin typeface="Open Sans"/>
                          <a:ea typeface="Open Sans"/>
                          <a:cs typeface="Open Sans"/>
                          <a:sym typeface="Open Sans"/>
                        </a:rPr>
                        <a:t>Target calibrated </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Level M/1 data processed to represent </a:t>
                      </a:r>
                      <a:r>
                        <a:rPr b="1" lang="en-GB" sz="800">
                          <a:latin typeface="Open Sans"/>
                          <a:ea typeface="Open Sans"/>
                          <a:cs typeface="Open Sans"/>
                          <a:sym typeface="Open Sans"/>
                        </a:rPr>
                        <a:t>geophysical property values (and uncertainties) for a specified target</a:t>
                      </a:r>
                      <a:r>
                        <a:rPr lang="en-GB" sz="800">
                          <a:latin typeface="Open Sans"/>
                          <a:ea typeface="Open Sans"/>
                          <a:cs typeface="Open Sans"/>
                          <a:sym typeface="Open Sans"/>
                        </a:rPr>
                        <a:t> (object, feature of interest, e.g. surface reflectance, apparent temperature) derived from M/1 sensor data, as much as possible maintaining the sensors nominal spatial and temporal sampling (observation preserving).</a:t>
                      </a:r>
                      <a:endParaRPr sz="800">
                        <a:latin typeface="Open Sans"/>
                        <a:ea typeface="Open Sans"/>
                        <a:cs typeface="Open Sans"/>
                        <a:sym typeface="Open Sans"/>
                      </a:endParaRPr>
                    </a:p>
                  </a:txBody>
                  <a:tcPr marT="63500" marB="63500" marR="63500" marL="63500"/>
                </a:tc>
              </a:tr>
              <a:tr h="200200">
                <a:tc>
                  <a:txBody>
                    <a:bodyPr/>
                    <a:lstStyle/>
                    <a:p>
                      <a:pPr indent="0" lvl="0" marL="0" rtl="0" algn="l">
                        <a:spcBef>
                          <a:spcPts val="0"/>
                        </a:spcBef>
                        <a:spcAft>
                          <a:spcPts val="0"/>
                        </a:spcAft>
                        <a:buNone/>
                      </a:pPr>
                      <a:r>
                        <a:rPr lang="en-GB" sz="800">
                          <a:latin typeface="Open Sans"/>
                          <a:ea typeface="Open Sans"/>
                          <a:cs typeface="Open Sans"/>
                          <a:sym typeface="Open Sans"/>
                        </a:rPr>
                        <a:t>M/3</a:t>
                      </a:r>
                      <a:r>
                        <a:rPr b="1" lang="en-GB" sz="800">
                          <a:latin typeface="Open Sans"/>
                          <a:ea typeface="Open Sans"/>
                          <a:cs typeface="Open Sans"/>
                          <a:sym typeface="Open Sans"/>
                        </a:rPr>
                        <a:t>: Homogenised</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Level M/1 or M/2 data which have been generalised and integrated across one or several platforms and acquisitions to achieve an increased, more regular or in any other form enhanced spatial or temporal coverage in which states </a:t>
                      </a:r>
                      <a:r>
                        <a:rPr b="1" lang="en-GB" sz="800">
                          <a:latin typeface="Open Sans"/>
                          <a:ea typeface="Open Sans"/>
                          <a:cs typeface="Open Sans"/>
                          <a:sym typeface="Open Sans"/>
                        </a:rPr>
                        <a:t>geophysical values agnostic of the originally acquiring sensor and observation condition</a:t>
                      </a:r>
                      <a:r>
                        <a:rPr lang="en-GB" sz="800">
                          <a:latin typeface="Open Sans"/>
                          <a:ea typeface="Open Sans"/>
                          <a:cs typeface="Open Sans"/>
                          <a:sym typeface="Open Sans"/>
                        </a:rPr>
                        <a:t> and thus directly comparable. This homogenisation and fusion may include measurand re-calibration to external standards and references including use of modelling, aggregation and interpolation.</a:t>
                      </a:r>
                      <a:endParaRPr sz="800">
                        <a:latin typeface="Open Sans"/>
                        <a:ea typeface="Open Sans"/>
                        <a:cs typeface="Open Sans"/>
                        <a:sym typeface="Open Sans"/>
                      </a:endParaRPr>
                    </a:p>
                  </a:txBody>
                  <a:tcPr marT="63500" marB="63500" marR="63500" marL="63500"/>
                </a:tc>
              </a:tr>
              <a:tr h="116925">
                <a:tc>
                  <a:txBody>
                    <a:bodyPr/>
                    <a:lstStyle/>
                    <a:p>
                      <a:pPr indent="0" lvl="0" marL="0" rtl="0" algn="l">
                        <a:spcBef>
                          <a:spcPts val="0"/>
                        </a:spcBef>
                        <a:spcAft>
                          <a:spcPts val="0"/>
                        </a:spcAft>
                        <a:buNone/>
                      </a:pPr>
                      <a:r>
                        <a:rPr lang="en-GB" sz="800">
                          <a:latin typeface="Open Sans"/>
                          <a:ea typeface="Open Sans"/>
                          <a:cs typeface="Open Sans"/>
                          <a:sym typeface="Open Sans"/>
                        </a:rPr>
                        <a:t>M</a:t>
                      </a:r>
                      <a:r>
                        <a:rPr b="1" lang="en-GB" sz="800">
                          <a:latin typeface="Open Sans"/>
                          <a:ea typeface="Open Sans"/>
                          <a:cs typeface="Open Sans"/>
                          <a:sym typeface="Open Sans"/>
                        </a:rPr>
                        <a:t>4</a:t>
                      </a:r>
                      <a:r>
                        <a:rPr lang="en-GB" sz="800">
                          <a:latin typeface="Open Sans"/>
                          <a:ea typeface="Open Sans"/>
                          <a:cs typeface="Open Sans"/>
                          <a:sym typeface="Open Sans"/>
                        </a:rPr>
                        <a:t>: </a:t>
                      </a:r>
                      <a:r>
                        <a:rPr b="1" lang="en-GB" sz="800">
                          <a:latin typeface="Open Sans"/>
                          <a:ea typeface="Open Sans"/>
                          <a:cs typeface="Open Sans"/>
                          <a:sym typeface="Open Sans"/>
                        </a:rPr>
                        <a:t>Derived / inferred</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Model output or results from analyses of Level M/3 (or lower level) data i.e., attributes that might not be directly observable by the sensor(s) but are </a:t>
                      </a:r>
                      <a:r>
                        <a:rPr b="1" lang="en-GB" sz="800">
                          <a:latin typeface="Open Sans"/>
                          <a:ea typeface="Open Sans"/>
                          <a:cs typeface="Open Sans"/>
                          <a:sym typeface="Open Sans"/>
                        </a:rPr>
                        <a:t>derived from observations in combination with other external incl. non-observational data</a:t>
                      </a:r>
                      <a:r>
                        <a:rPr lang="en-GB" sz="800">
                          <a:latin typeface="Open Sans"/>
                          <a:ea typeface="Open Sans"/>
                          <a:cs typeface="Open Sans"/>
                          <a:sym typeface="Open Sans"/>
                        </a:rPr>
                        <a:t> using techniques like modelling or machine learning (AI).</a:t>
                      </a:r>
                      <a:endParaRPr sz="800">
                        <a:latin typeface="Open Sans"/>
                        <a:ea typeface="Open Sans"/>
                        <a:cs typeface="Open Sans"/>
                        <a:sym typeface="Open Sans"/>
                      </a:endParaRPr>
                    </a:p>
                  </a:txBody>
                  <a:tcPr marT="63500" marB="63500" marR="63500" marL="63500"/>
                </a:tc>
              </a:tr>
            </a:tbl>
          </a:graphicData>
        </a:graphic>
      </p:graphicFrame>
      <p:sp>
        <p:nvSpPr>
          <p:cNvPr id="134" name="Google Shape;134;p17"/>
          <p:cNvSpPr txBox="1"/>
          <p:nvPr/>
        </p:nvSpPr>
        <p:spPr>
          <a:xfrm>
            <a:off x="2033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Processing Level Matrix</a:t>
            </a:r>
            <a:endParaRPr>
              <a:latin typeface="Montserrat"/>
              <a:ea typeface="Montserrat"/>
              <a:cs typeface="Montserrat"/>
              <a:sym typeface="Montserrat"/>
            </a:endParaRPr>
          </a:p>
        </p:txBody>
      </p:sp>
      <p:graphicFrame>
        <p:nvGraphicFramePr>
          <p:cNvPr id="135" name="Google Shape;135;p17"/>
          <p:cNvGraphicFramePr/>
          <p:nvPr/>
        </p:nvGraphicFramePr>
        <p:xfrm>
          <a:off x="0" y="1229250"/>
          <a:ext cx="3000000" cy="3000000"/>
        </p:xfrm>
        <a:graphic>
          <a:graphicData uri="http://schemas.openxmlformats.org/drawingml/2006/table">
            <a:tbl>
              <a:tblPr>
                <a:noFill/>
                <a:tableStyleId>{694F6FD0-87A3-4C55-B3FE-38D021B373DC}</a:tableStyleId>
              </a:tblPr>
              <a:tblGrid>
                <a:gridCol w="749325"/>
                <a:gridCol w="1117825"/>
                <a:gridCol w="548000"/>
                <a:gridCol w="820775"/>
                <a:gridCol w="755650"/>
                <a:gridCol w="1010925"/>
                <a:gridCol w="727025"/>
              </a:tblGrid>
              <a:tr h="301025">
                <a:tc gridSpan="2" rowSpan="2">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lnL cap="flat" cmpd="sng">
                      <a:solidFill>
                        <a:srgbClr val="000000"/>
                      </a:solidFill>
                      <a:prstDash val="solid"/>
                      <a:round/>
                      <a:headEnd len="sm" w="sm" type="none"/>
                      <a:tailEnd len="sm" w="sm" type="none"/>
                    </a:lnL>
                    <a:lnT cap="flat" cmpd="sng">
                      <a:solidFill>
                        <a:srgbClr val="000000"/>
                      </a:solidFill>
                      <a:prstDash val="solid"/>
                      <a:round/>
                      <a:headEnd len="sm" w="sm" type="none"/>
                      <a:tailEnd len="sm" w="sm" type="none"/>
                    </a:lnT>
                  </a:tcPr>
                </a:tc>
                <a:tc rowSpan="2" hMerge="1"/>
                <a:tc gridSpan="5">
                  <a:txBody>
                    <a:bodyPr/>
                    <a:lstStyle/>
                    <a:p>
                      <a:pPr indent="0" lvl="0" marL="0" rtl="0" algn="ctr">
                        <a:spcBef>
                          <a:spcPts val="0"/>
                        </a:spcBef>
                        <a:spcAft>
                          <a:spcPts val="0"/>
                        </a:spcAft>
                        <a:buNone/>
                      </a:pPr>
                      <a:r>
                        <a:rPr lang="en-GB" sz="1000">
                          <a:latin typeface="Open Sans"/>
                          <a:ea typeface="Open Sans"/>
                          <a:cs typeface="Open Sans"/>
                          <a:sym typeface="Open Sans"/>
                        </a:rPr>
                        <a:t>Measurand</a:t>
                      </a:r>
                      <a:endParaRPr sz="1000">
                        <a:latin typeface="Open Sans"/>
                        <a:ea typeface="Open Sans"/>
                        <a:cs typeface="Open Sans"/>
                        <a:sym typeface="Open Sans"/>
                      </a:endParaRPr>
                    </a:p>
                  </a:txBody>
                  <a:tcPr marT="63500" marB="63500" marR="63500" marL="63500"/>
                </a:tc>
                <a:tc hMerge="1"/>
                <a:tc hMerge="1"/>
                <a:tc hMerge="1"/>
                <a:tc hMerge="1"/>
              </a:tr>
              <a:tr h="629425">
                <a:tc gridSpan="2" vMerge="1"/>
                <a:tc hMerge="1" vMerge="1"/>
                <a:tc>
                  <a:txBody>
                    <a:bodyPr/>
                    <a:lstStyle/>
                    <a:p>
                      <a:pPr indent="0" lvl="0" marL="0" rtl="0" algn="l">
                        <a:spcBef>
                          <a:spcPts val="0"/>
                        </a:spcBef>
                        <a:spcAft>
                          <a:spcPts val="0"/>
                        </a:spcAft>
                        <a:buNone/>
                      </a:pPr>
                      <a:r>
                        <a:rPr lang="en-GB" sz="1000">
                          <a:latin typeface="Open Sans"/>
                          <a:ea typeface="Open Sans"/>
                          <a:cs typeface="Open Sans"/>
                          <a:sym typeface="Open Sans"/>
                        </a:rPr>
                        <a:t>0: Raw</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1000">
                          <a:latin typeface="Open Sans"/>
                          <a:ea typeface="Open Sans"/>
                          <a:cs typeface="Open Sans"/>
                          <a:sym typeface="Open Sans"/>
                        </a:rPr>
                        <a:t>1: Sensor Calibrated</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1000">
                          <a:latin typeface="Open Sans"/>
                          <a:ea typeface="Open Sans"/>
                          <a:cs typeface="Open Sans"/>
                          <a:sym typeface="Open Sans"/>
                        </a:rPr>
                        <a:t>2: Target Calibrated</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1000">
                          <a:latin typeface="Open Sans"/>
                          <a:ea typeface="Open Sans"/>
                          <a:cs typeface="Open Sans"/>
                          <a:sym typeface="Open Sans"/>
                        </a:rPr>
                        <a:t>3: Homogenised</a:t>
                      </a:r>
                      <a:endParaRPr sz="10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1000">
                          <a:latin typeface="Open Sans"/>
                          <a:ea typeface="Open Sans"/>
                          <a:cs typeface="Open Sans"/>
                          <a:sym typeface="Open Sans"/>
                        </a:rPr>
                        <a:t>4: Derived</a:t>
                      </a:r>
                      <a:endParaRPr sz="1000">
                        <a:latin typeface="Open Sans"/>
                        <a:ea typeface="Open Sans"/>
                        <a:cs typeface="Open Sans"/>
                        <a:sym typeface="Open Sans"/>
                      </a:endParaRPr>
                    </a:p>
                  </a:txBody>
                  <a:tcPr marT="63500" marB="63500" marR="63500" marL="63500"/>
                </a:tc>
              </a:tr>
              <a:tr h="301025">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Open Sans"/>
                          <a:ea typeface="Open Sans"/>
                          <a:cs typeface="Open Sans"/>
                          <a:sym typeface="Open Sans"/>
                        </a:rPr>
                        <a:t>A: Raw</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r>
              <a:tr h="465225">
                <a:tc>
                  <a:txBody>
                    <a:bodyPr/>
                    <a:lstStyle/>
                    <a:p>
                      <a:pPr indent="0" lvl="0" marL="0" rtl="0" algn="l">
                        <a:spcBef>
                          <a:spcPts val="0"/>
                        </a:spcBef>
                        <a:spcAft>
                          <a:spcPts val="0"/>
                        </a:spcAft>
                        <a:buNone/>
                      </a:pPr>
                      <a:r>
                        <a:t/>
                      </a:r>
                      <a:endParaRPr sz="1000">
                        <a:latin typeface="Open Sans"/>
                        <a:ea typeface="Open Sans"/>
                        <a:cs typeface="Open Sans"/>
                        <a:sym typeface="Open Sans"/>
                      </a:endParaRPr>
                    </a:p>
                  </a:txBody>
                  <a:tcPr marT="63500" marB="63500" marR="63500" marL="63500">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Open Sans"/>
                          <a:ea typeface="Open Sans"/>
                          <a:cs typeface="Open Sans"/>
                          <a:sym typeface="Open Sans"/>
                        </a:rPr>
                        <a:t>B: Georeferenced</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GB" sz="1000">
                          <a:latin typeface="Open Sans"/>
                          <a:ea typeface="Open Sans"/>
                          <a:cs typeface="Open Sans"/>
                          <a:sym typeface="Open Sans"/>
                        </a:rPr>
                        <a:t>L1B</a:t>
                      </a:r>
                      <a:endParaRPr sz="1000">
                        <a:latin typeface="Open Sans"/>
                        <a:ea typeface="Open Sans"/>
                        <a:cs typeface="Open Sans"/>
                        <a:sym typeface="Open Sans"/>
                      </a:endParaRPr>
                    </a:p>
                  </a:txBody>
                  <a:tcPr marT="63500" marB="63500" marR="63500" marL="63500">
                    <a:solidFill>
                      <a:srgbClr val="D9EAD3"/>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L2B</a:t>
                      </a:r>
                      <a:endParaRPr sz="1000">
                        <a:latin typeface="Open Sans"/>
                        <a:ea typeface="Open Sans"/>
                        <a:cs typeface="Open Sans"/>
                        <a:sym typeface="Open Sans"/>
                      </a:endParaRPr>
                    </a:p>
                  </a:txBody>
                  <a:tcPr marT="63500" marB="63500" marR="63500" marL="63500">
                    <a:solidFill>
                      <a:srgbClr val="D9EAD3"/>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L3B</a:t>
                      </a:r>
                      <a:endParaRPr sz="1000">
                        <a:latin typeface="Open Sans"/>
                        <a:ea typeface="Open Sans"/>
                        <a:cs typeface="Open Sans"/>
                        <a:sym typeface="Open Sans"/>
                      </a:endParaRPr>
                    </a:p>
                  </a:txBody>
                  <a:tcPr marT="63500" marB="63500" marR="63500" marL="63500">
                    <a:solidFill>
                      <a:srgbClr val="D9EAD3"/>
                    </a:solidFill>
                  </a:tcPr>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r>
              <a:tr h="301025">
                <a:tc>
                  <a:txBody>
                    <a:bodyPr/>
                    <a:lstStyle/>
                    <a:p>
                      <a:pPr indent="0" lvl="0" marL="0" rtl="0" algn="ctr">
                        <a:spcBef>
                          <a:spcPts val="0"/>
                        </a:spcBef>
                        <a:spcAft>
                          <a:spcPts val="0"/>
                        </a:spcAft>
                        <a:buNone/>
                      </a:pPr>
                      <a:r>
                        <a:rPr lang="en-GB" sz="1000">
                          <a:latin typeface="Open Sans"/>
                          <a:ea typeface="Open Sans"/>
                          <a:cs typeface="Open Sans"/>
                          <a:sym typeface="Open Sans"/>
                        </a:rPr>
                        <a:t>Geometry</a:t>
                      </a:r>
                      <a:endParaRPr sz="1000">
                        <a:latin typeface="Open Sans"/>
                        <a:ea typeface="Open Sans"/>
                        <a:cs typeface="Open Sans"/>
                        <a:sym typeface="Open Sans"/>
                      </a:endParaRPr>
                    </a:p>
                  </a:txBody>
                  <a:tcPr marT="63500" marB="63500" marR="63500" marL="63500">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Open Sans"/>
                          <a:ea typeface="Open Sans"/>
                          <a:cs typeface="Open Sans"/>
                          <a:sym typeface="Open Sans"/>
                        </a:rPr>
                        <a:t>C: Georectified</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GB" sz="1000">
                          <a:latin typeface="Open Sans"/>
                          <a:ea typeface="Open Sans"/>
                          <a:cs typeface="Open Sans"/>
                          <a:sym typeface="Open Sans"/>
                        </a:rPr>
                        <a:t>L1C</a:t>
                      </a:r>
                      <a:endParaRPr sz="1000">
                        <a:latin typeface="Open Sans"/>
                        <a:ea typeface="Open Sans"/>
                        <a:cs typeface="Open Sans"/>
                        <a:sym typeface="Open Sans"/>
                      </a:endParaRPr>
                    </a:p>
                  </a:txBody>
                  <a:tcPr marT="63500" marB="63500" marR="63500" marL="63500">
                    <a:solidFill>
                      <a:srgbClr val="FFF2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L2C</a:t>
                      </a:r>
                      <a:endParaRPr sz="1000">
                        <a:latin typeface="Open Sans"/>
                        <a:ea typeface="Open Sans"/>
                        <a:cs typeface="Open Sans"/>
                        <a:sym typeface="Open Sans"/>
                      </a:endParaRPr>
                    </a:p>
                  </a:txBody>
                  <a:tcPr marT="63500" marB="63500" marR="63500" marL="63500">
                    <a:solidFill>
                      <a:srgbClr val="FFF2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L3C</a:t>
                      </a:r>
                      <a:endParaRPr sz="1000">
                        <a:latin typeface="Open Sans"/>
                        <a:ea typeface="Open Sans"/>
                        <a:cs typeface="Open Sans"/>
                        <a:sym typeface="Open Sans"/>
                      </a:endParaRPr>
                    </a:p>
                  </a:txBody>
                  <a:tcPr marT="63500" marB="63500" marR="63500" marL="63500">
                    <a:solidFill>
                      <a:srgbClr val="FFF2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L4C</a:t>
                      </a:r>
                      <a:endParaRPr sz="1000">
                        <a:latin typeface="Open Sans"/>
                        <a:ea typeface="Open Sans"/>
                        <a:cs typeface="Open Sans"/>
                        <a:sym typeface="Open Sans"/>
                      </a:endParaRPr>
                    </a:p>
                  </a:txBody>
                  <a:tcPr marT="63500" marB="63500" marR="63500" marL="63500">
                    <a:solidFill>
                      <a:srgbClr val="D9EAD3"/>
                    </a:solidFill>
                  </a:tcPr>
                </a:tc>
              </a:tr>
              <a:tr h="301025">
                <a:tc>
                  <a:txBody>
                    <a:bodyPr/>
                    <a:lstStyle/>
                    <a:p>
                      <a:pPr indent="0" lvl="0" marL="0" rtl="0" algn="l">
                        <a:spcBef>
                          <a:spcPts val="0"/>
                        </a:spcBef>
                        <a:spcAft>
                          <a:spcPts val="0"/>
                        </a:spcAft>
                        <a:buNone/>
                      </a:pPr>
                      <a:r>
                        <a:t/>
                      </a:r>
                      <a:endParaRPr sz="1000">
                        <a:latin typeface="Open Sans"/>
                        <a:ea typeface="Open Sans"/>
                        <a:cs typeface="Open Sans"/>
                        <a:sym typeface="Open Sans"/>
                      </a:endParaRPr>
                    </a:p>
                  </a:txBody>
                  <a:tcPr marT="63500" marB="63500" marR="63500" marL="63500">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Open Sans"/>
                          <a:ea typeface="Open Sans"/>
                          <a:cs typeface="Open Sans"/>
                          <a:sym typeface="Open Sans"/>
                        </a:rPr>
                        <a:t>D: Regridded 1</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GB" sz="1000">
                          <a:latin typeface="Open Sans"/>
                          <a:ea typeface="Open Sans"/>
                          <a:cs typeface="Open Sans"/>
                          <a:sym typeface="Open Sans"/>
                        </a:rPr>
                        <a:t>L1D</a:t>
                      </a:r>
                      <a:endParaRPr sz="1000">
                        <a:latin typeface="Open Sans"/>
                        <a:ea typeface="Open Sans"/>
                        <a:cs typeface="Open Sans"/>
                        <a:sym typeface="Open Sans"/>
                      </a:endParaRPr>
                    </a:p>
                  </a:txBody>
                  <a:tcPr marT="63500" marB="63500" marR="63500" marL="63500">
                    <a:solidFill>
                      <a:srgbClr val="F4CC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L2D</a:t>
                      </a:r>
                      <a:endParaRPr sz="1000">
                        <a:latin typeface="Open Sans"/>
                        <a:ea typeface="Open Sans"/>
                        <a:cs typeface="Open Sans"/>
                        <a:sym typeface="Open Sans"/>
                      </a:endParaRPr>
                    </a:p>
                  </a:txBody>
                  <a:tcPr marT="63500" marB="63500" marR="63500" marL="63500">
                    <a:solidFill>
                      <a:srgbClr val="F4CC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L3D</a:t>
                      </a:r>
                      <a:endParaRPr sz="1000">
                        <a:latin typeface="Open Sans"/>
                        <a:ea typeface="Open Sans"/>
                        <a:cs typeface="Open Sans"/>
                        <a:sym typeface="Open Sans"/>
                      </a:endParaRPr>
                    </a:p>
                  </a:txBody>
                  <a:tcPr marT="63500" marB="63500" marR="63500" marL="63500">
                    <a:solidFill>
                      <a:srgbClr val="FFF2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L4D</a:t>
                      </a:r>
                      <a:endParaRPr sz="1000">
                        <a:latin typeface="Open Sans"/>
                        <a:ea typeface="Open Sans"/>
                        <a:cs typeface="Open Sans"/>
                        <a:sym typeface="Open Sans"/>
                      </a:endParaRPr>
                    </a:p>
                  </a:txBody>
                  <a:tcPr marT="63500" marB="63500" marR="63500" marL="63500">
                    <a:solidFill>
                      <a:srgbClr val="FFF2CC"/>
                    </a:solidFill>
                  </a:tcPr>
                </a:tc>
              </a:tr>
              <a:tr h="301025">
                <a:tc>
                  <a:txBody>
                    <a:bodyPr/>
                    <a:lstStyle/>
                    <a:p>
                      <a:pPr indent="0" lvl="0" marL="0" rtl="0" algn="l">
                        <a:spcBef>
                          <a:spcPts val="0"/>
                        </a:spcBef>
                        <a:spcAft>
                          <a:spcPts val="0"/>
                        </a:spcAft>
                        <a:buNone/>
                      </a:pPr>
                      <a:r>
                        <a:t/>
                      </a:r>
                      <a:endParaRPr sz="1000">
                        <a:latin typeface="Open Sans"/>
                        <a:ea typeface="Open Sans"/>
                        <a:cs typeface="Open Sans"/>
                        <a:sym typeface="Open Sans"/>
                      </a:endParaRPr>
                    </a:p>
                  </a:txBody>
                  <a:tcPr marT="63500" marB="63500" marR="63500" marL="63500">
                    <a:lnT cap="flat" cmpd="sng">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rPr lang="en-GB" sz="1000">
                          <a:latin typeface="Open Sans"/>
                          <a:ea typeface="Open Sans"/>
                          <a:cs typeface="Open Sans"/>
                          <a:sym typeface="Open Sans"/>
                        </a:rPr>
                        <a:t>E: Regridded 2</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t/>
                      </a:r>
                      <a:endParaRPr sz="1000">
                        <a:latin typeface="Open Sans"/>
                        <a:ea typeface="Open Sans"/>
                        <a:cs typeface="Open Sans"/>
                        <a:sym typeface="Open Sans"/>
                      </a:endParaRPr>
                    </a:p>
                  </a:txBody>
                  <a:tcPr marT="63500" marB="63500" marR="63500" marL="63500"/>
                </a:tc>
                <a:tc>
                  <a:txBody>
                    <a:bodyPr/>
                    <a:lstStyle/>
                    <a:p>
                      <a:pPr indent="0" lvl="0" marL="0" rtl="0" algn="ctr">
                        <a:spcBef>
                          <a:spcPts val="0"/>
                        </a:spcBef>
                        <a:spcAft>
                          <a:spcPts val="0"/>
                        </a:spcAft>
                        <a:buNone/>
                      </a:pPr>
                      <a:r>
                        <a:rPr lang="en-GB" sz="1000">
                          <a:latin typeface="Open Sans"/>
                          <a:ea typeface="Open Sans"/>
                          <a:cs typeface="Open Sans"/>
                          <a:sym typeface="Open Sans"/>
                        </a:rPr>
                        <a:t>L3E</a:t>
                      </a:r>
                      <a:endParaRPr sz="1000">
                        <a:latin typeface="Open Sans"/>
                        <a:ea typeface="Open Sans"/>
                        <a:cs typeface="Open Sans"/>
                        <a:sym typeface="Open Sans"/>
                      </a:endParaRPr>
                    </a:p>
                  </a:txBody>
                  <a:tcPr marT="63500" marB="63500" marR="63500" marL="63500">
                    <a:solidFill>
                      <a:srgbClr val="F4CC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L4E</a:t>
                      </a:r>
                      <a:endParaRPr sz="1000">
                        <a:latin typeface="Open Sans"/>
                        <a:ea typeface="Open Sans"/>
                        <a:cs typeface="Open Sans"/>
                        <a:sym typeface="Open Sans"/>
                      </a:endParaRPr>
                    </a:p>
                  </a:txBody>
                  <a:tcPr marT="63500" marB="63500" marR="63500" marL="63500">
                    <a:solidFill>
                      <a:srgbClr val="F4CCCC"/>
                    </a:solidFill>
                  </a:tcPr>
                </a:tc>
              </a:tr>
            </a:tbl>
          </a:graphicData>
        </a:graphic>
      </p:graphicFrame>
      <p:graphicFrame>
        <p:nvGraphicFramePr>
          <p:cNvPr id="136" name="Google Shape;136;p17"/>
          <p:cNvGraphicFramePr/>
          <p:nvPr/>
        </p:nvGraphicFramePr>
        <p:xfrm>
          <a:off x="457200" y="4185525"/>
          <a:ext cx="3000000" cy="3000000"/>
        </p:xfrm>
        <a:graphic>
          <a:graphicData uri="http://schemas.openxmlformats.org/drawingml/2006/table">
            <a:tbl>
              <a:tblPr>
                <a:noFill/>
                <a:tableStyleId>{694F6FD0-87A3-4C55-B3FE-38D021B373DC}</a:tableStyleId>
              </a:tblPr>
              <a:tblGrid>
                <a:gridCol w="438150"/>
                <a:gridCol w="1080000"/>
                <a:gridCol w="1080000"/>
                <a:gridCol w="1080000"/>
              </a:tblGrid>
              <a:tr h="212725">
                <a:tc>
                  <a:txBody>
                    <a:bodyPr/>
                    <a:lstStyle/>
                    <a:p>
                      <a:pPr indent="0" lvl="0" marL="0" rtl="0" algn="ctr">
                        <a:spcBef>
                          <a:spcPts val="0"/>
                        </a:spcBef>
                        <a:spcAft>
                          <a:spcPts val="0"/>
                        </a:spcAft>
                        <a:buNone/>
                      </a:pPr>
                      <a:r>
                        <a:rPr lang="en-GB" sz="1000">
                          <a:latin typeface="Open Sans"/>
                          <a:ea typeface="Open Sans"/>
                          <a:cs typeface="Open Sans"/>
                          <a:sym typeface="Open Sans"/>
                        </a:rPr>
                        <a:t>Key</a:t>
                      </a:r>
                      <a:endParaRPr sz="1000">
                        <a:latin typeface="Open Sans"/>
                        <a:ea typeface="Open Sans"/>
                        <a:cs typeface="Open Sans"/>
                        <a:sym typeface="Open Sans"/>
                      </a:endParaRPr>
                    </a:p>
                  </a:txBody>
                  <a:tcPr marT="63500" marB="63500" marR="63500" marL="63500">
                    <a:lnL cap="flat" cmpd="sng">
                      <a:solidFill>
                        <a:srgbClr val="000000"/>
                      </a:solidFill>
                      <a:prstDash val="solid"/>
                      <a:round/>
                      <a:headEnd len="sm" w="sm" type="none"/>
                      <a:tailEnd len="sm" w="sm" type="none"/>
                    </a:lnL>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Open Sans"/>
                          <a:ea typeface="Open Sans"/>
                          <a:cs typeface="Open Sans"/>
                          <a:sym typeface="Open Sans"/>
                        </a:rPr>
                        <a:t>Ideal</a:t>
                      </a:r>
                      <a:endParaRPr sz="1000">
                        <a:latin typeface="Open Sans"/>
                        <a:ea typeface="Open Sans"/>
                        <a:cs typeface="Open Sans"/>
                        <a:sym typeface="Open Sans"/>
                      </a:endParaRPr>
                    </a:p>
                  </a:txBody>
                  <a:tcPr marT="63500" marB="63500" marR="63500" marL="63500">
                    <a:solidFill>
                      <a:srgbClr val="D9EAD3"/>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Tolerable</a:t>
                      </a:r>
                      <a:endParaRPr sz="1000">
                        <a:highlight>
                          <a:srgbClr val="FFF2CC"/>
                        </a:highlight>
                        <a:latin typeface="Open Sans"/>
                        <a:ea typeface="Open Sans"/>
                        <a:cs typeface="Open Sans"/>
                        <a:sym typeface="Open Sans"/>
                      </a:endParaRPr>
                    </a:p>
                  </a:txBody>
                  <a:tcPr marT="63500" marB="63500" marR="63500" marL="63500">
                    <a:solidFill>
                      <a:srgbClr val="FFF2CC"/>
                    </a:solidFill>
                  </a:tcPr>
                </a:tc>
                <a:tc>
                  <a:txBody>
                    <a:bodyPr/>
                    <a:lstStyle/>
                    <a:p>
                      <a:pPr indent="0" lvl="0" marL="0" rtl="0" algn="ctr">
                        <a:spcBef>
                          <a:spcPts val="0"/>
                        </a:spcBef>
                        <a:spcAft>
                          <a:spcPts val="0"/>
                        </a:spcAft>
                        <a:buNone/>
                      </a:pPr>
                      <a:r>
                        <a:rPr lang="en-GB" sz="1000">
                          <a:latin typeface="Open Sans"/>
                          <a:ea typeface="Open Sans"/>
                          <a:cs typeface="Open Sans"/>
                          <a:sym typeface="Open Sans"/>
                        </a:rPr>
                        <a:t>Not Ideal</a:t>
                      </a:r>
                      <a:endParaRPr sz="1000">
                        <a:latin typeface="Open Sans"/>
                        <a:ea typeface="Open Sans"/>
                        <a:cs typeface="Open Sans"/>
                        <a:sym typeface="Open Sans"/>
                      </a:endParaRPr>
                    </a:p>
                  </a:txBody>
                  <a:tcPr marT="63500" marB="63500" marR="63500" marL="63500">
                    <a:solidFill>
                      <a:srgbClr val="F4CCCC"/>
                    </a:solidFill>
                  </a:tcPr>
                </a:tc>
              </a:tr>
            </a:tbl>
          </a:graphicData>
        </a:graphic>
      </p:graphicFrame>
      <p:graphicFrame>
        <p:nvGraphicFramePr>
          <p:cNvPr id="137" name="Google Shape;137;p17"/>
          <p:cNvGraphicFramePr/>
          <p:nvPr/>
        </p:nvGraphicFramePr>
        <p:xfrm>
          <a:off x="5819050" y="4404275"/>
          <a:ext cx="3000000" cy="3000000"/>
        </p:xfrm>
        <a:graphic>
          <a:graphicData uri="http://schemas.openxmlformats.org/drawingml/2006/table">
            <a:tbl>
              <a:tblPr>
                <a:noFill/>
                <a:tableStyleId>{694F6FD0-87A3-4C55-B3FE-38D021B373DC}</a:tableStyleId>
              </a:tblPr>
              <a:tblGrid>
                <a:gridCol w="992825"/>
                <a:gridCol w="5331275"/>
              </a:tblGrid>
              <a:tr h="12700">
                <a:tc>
                  <a:txBody>
                    <a:bodyPr/>
                    <a:lstStyle/>
                    <a:p>
                      <a:pPr indent="0" lvl="0" marL="0" rtl="0" algn="l">
                        <a:spcBef>
                          <a:spcPts val="0"/>
                        </a:spcBef>
                        <a:spcAft>
                          <a:spcPts val="0"/>
                        </a:spcAft>
                        <a:buNone/>
                      </a:pPr>
                      <a:r>
                        <a:rPr b="1" lang="en-GB" sz="800">
                          <a:latin typeface="Open Sans"/>
                          <a:ea typeface="Open Sans"/>
                          <a:cs typeface="Open Sans"/>
                          <a:sym typeface="Open Sans"/>
                        </a:rPr>
                        <a:t>Step</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b="1" lang="en-GB" sz="800">
                          <a:latin typeface="Open Sans"/>
                          <a:ea typeface="Open Sans"/>
                          <a:cs typeface="Open Sans"/>
                          <a:sym typeface="Open Sans"/>
                        </a:rPr>
                        <a:t>Process description</a:t>
                      </a:r>
                      <a:endParaRPr b="1" sz="8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GB" sz="800">
                          <a:latin typeface="Open Sans"/>
                          <a:ea typeface="Open Sans"/>
                          <a:cs typeface="Open Sans"/>
                          <a:sym typeface="Open Sans"/>
                        </a:rPr>
                        <a:t>G/</a:t>
                      </a:r>
                      <a:r>
                        <a:rPr b="1" lang="en-GB" sz="800">
                          <a:latin typeface="Open Sans"/>
                          <a:ea typeface="Open Sans"/>
                          <a:cs typeface="Open Sans"/>
                          <a:sym typeface="Open Sans"/>
                        </a:rPr>
                        <a:t>A</a:t>
                      </a:r>
                      <a:r>
                        <a:rPr lang="en-GB" sz="800">
                          <a:latin typeface="Open Sans"/>
                          <a:ea typeface="Open Sans"/>
                          <a:cs typeface="Open Sans"/>
                          <a:sym typeface="Open Sans"/>
                        </a:rPr>
                        <a:t>: </a:t>
                      </a:r>
                      <a:r>
                        <a:rPr b="1" lang="en-GB" sz="800">
                          <a:latin typeface="Open Sans"/>
                          <a:ea typeface="Open Sans"/>
                          <a:cs typeface="Open Sans"/>
                          <a:sym typeface="Open Sans"/>
                        </a:rPr>
                        <a:t>Raw</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Individual observations (samples) which are not</a:t>
                      </a:r>
                      <a:endParaRPr sz="800">
                        <a:latin typeface="Open Sans"/>
                        <a:ea typeface="Open Sans"/>
                        <a:cs typeface="Open Sans"/>
                        <a:sym typeface="Open Sans"/>
                      </a:endParaRPr>
                    </a:p>
                    <a:p>
                      <a:pPr indent="0" lvl="0" marL="0" rtl="0" algn="l">
                        <a:spcBef>
                          <a:spcPts val="0"/>
                        </a:spcBef>
                        <a:spcAft>
                          <a:spcPts val="0"/>
                        </a:spcAft>
                        <a:buNone/>
                      </a:pPr>
                      <a:r>
                        <a:rPr lang="en-GB" sz="800">
                          <a:latin typeface="Open Sans"/>
                          <a:ea typeface="Open Sans"/>
                          <a:cs typeface="Open Sans"/>
                          <a:sym typeface="Open Sans"/>
                        </a:rPr>
                        <a:t>geolocated</a:t>
                      </a:r>
                      <a:endParaRPr sz="8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GB" sz="800">
                          <a:latin typeface="Open Sans"/>
                          <a:ea typeface="Open Sans"/>
                          <a:cs typeface="Open Sans"/>
                          <a:sym typeface="Open Sans"/>
                        </a:rPr>
                        <a:t>G/</a:t>
                      </a:r>
                      <a:r>
                        <a:rPr b="1" lang="en-GB" sz="800">
                          <a:latin typeface="Open Sans"/>
                          <a:ea typeface="Open Sans"/>
                          <a:cs typeface="Open Sans"/>
                          <a:sym typeface="Open Sans"/>
                        </a:rPr>
                        <a:t>B</a:t>
                      </a:r>
                      <a:r>
                        <a:rPr lang="en-GB" sz="800">
                          <a:latin typeface="Open Sans"/>
                          <a:ea typeface="Open Sans"/>
                          <a:cs typeface="Open Sans"/>
                          <a:sym typeface="Open Sans"/>
                        </a:rPr>
                        <a:t>: </a:t>
                      </a:r>
                      <a:r>
                        <a:rPr b="1" lang="en-GB" sz="800">
                          <a:latin typeface="Open Sans"/>
                          <a:ea typeface="Open Sans"/>
                          <a:cs typeface="Open Sans"/>
                          <a:sym typeface="Open Sans"/>
                        </a:rPr>
                        <a:t>Geolocated / georeferenced</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Each observation is geolocated with documented uncertainty in a (traceable) Geodetic Reference System. At this stage the individual observations can be considered forming an irregular ‘point cloud’ which might also be pseudo-regularised to enhance storage efficiency (‘sensor grid’).</a:t>
                      </a:r>
                      <a:endParaRPr sz="8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GB" sz="800">
                          <a:latin typeface="Open Sans"/>
                          <a:ea typeface="Open Sans"/>
                          <a:cs typeface="Open Sans"/>
                          <a:sym typeface="Open Sans"/>
                        </a:rPr>
                        <a:t>G/</a:t>
                      </a:r>
                      <a:r>
                        <a:rPr b="1" lang="en-GB" sz="800">
                          <a:latin typeface="Open Sans"/>
                          <a:ea typeface="Open Sans"/>
                          <a:cs typeface="Open Sans"/>
                          <a:sym typeface="Open Sans"/>
                        </a:rPr>
                        <a:t>C</a:t>
                      </a:r>
                      <a:r>
                        <a:rPr lang="en-GB" sz="800">
                          <a:latin typeface="Open Sans"/>
                          <a:ea typeface="Open Sans"/>
                          <a:cs typeface="Open Sans"/>
                          <a:sym typeface="Open Sans"/>
                        </a:rPr>
                        <a:t>: </a:t>
                      </a:r>
                      <a:r>
                        <a:rPr b="1" lang="en-GB" sz="800">
                          <a:latin typeface="Open Sans"/>
                          <a:ea typeface="Open Sans"/>
                          <a:cs typeface="Open Sans"/>
                          <a:sym typeface="Open Sans"/>
                        </a:rPr>
                        <a:t>Georectified / gridded</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Observations have been spatially re-sampled to fall within a specified, usually regular, geodetic grid.</a:t>
                      </a:r>
                      <a:endParaRPr sz="8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GB" sz="800">
                          <a:latin typeface="Open Sans"/>
                          <a:ea typeface="Open Sans"/>
                          <a:cs typeface="Open Sans"/>
                          <a:sym typeface="Open Sans"/>
                        </a:rPr>
                        <a:t>G/</a:t>
                      </a:r>
                      <a:r>
                        <a:rPr b="1" lang="en-GB" sz="800">
                          <a:latin typeface="Open Sans"/>
                          <a:ea typeface="Open Sans"/>
                          <a:cs typeface="Open Sans"/>
                          <a:sym typeface="Open Sans"/>
                        </a:rPr>
                        <a:t>D</a:t>
                      </a:r>
                      <a:r>
                        <a:rPr lang="en-GB" sz="800">
                          <a:latin typeface="Open Sans"/>
                          <a:ea typeface="Open Sans"/>
                          <a:cs typeface="Open Sans"/>
                          <a:sym typeface="Open Sans"/>
                        </a:rPr>
                        <a:t>: </a:t>
                      </a:r>
                      <a:r>
                        <a:rPr b="1" lang="en-GB" sz="800">
                          <a:latin typeface="Open Sans"/>
                          <a:ea typeface="Open Sans"/>
                          <a:cs typeface="Open Sans"/>
                          <a:sym typeface="Open Sans"/>
                        </a:rPr>
                        <a:t>Regridded 1</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Observations have been re-sampled from the original geodetic grid into another specified (geodetic) grid.</a:t>
                      </a:r>
                      <a:endParaRPr sz="800">
                        <a:latin typeface="Open Sans"/>
                        <a:ea typeface="Open Sans"/>
                        <a:cs typeface="Open Sans"/>
                        <a:sym typeface="Open Sans"/>
                      </a:endParaRPr>
                    </a:p>
                  </a:txBody>
                  <a:tcPr marT="63500" marB="63500" marR="63500" marL="63500"/>
                </a:tc>
              </a:tr>
              <a:tr h="12700">
                <a:tc>
                  <a:txBody>
                    <a:bodyPr/>
                    <a:lstStyle/>
                    <a:p>
                      <a:pPr indent="0" lvl="0" marL="0" rtl="0" algn="l">
                        <a:spcBef>
                          <a:spcPts val="0"/>
                        </a:spcBef>
                        <a:spcAft>
                          <a:spcPts val="0"/>
                        </a:spcAft>
                        <a:buNone/>
                      </a:pPr>
                      <a:r>
                        <a:rPr lang="en-GB" sz="800">
                          <a:latin typeface="Open Sans"/>
                          <a:ea typeface="Open Sans"/>
                          <a:cs typeface="Open Sans"/>
                          <a:sym typeface="Open Sans"/>
                        </a:rPr>
                        <a:t>G/</a:t>
                      </a:r>
                      <a:r>
                        <a:rPr b="1" lang="en-GB" sz="800">
                          <a:latin typeface="Open Sans"/>
                          <a:ea typeface="Open Sans"/>
                          <a:cs typeface="Open Sans"/>
                          <a:sym typeface="Open Sans"/>
                        </a:rPr>
                        <a:t>E</a:t>
                      </a:r>
                      <a:r>
                        <a:rPr lang="en-GB" sz="800">
                          <a:latin typeface="Open Sans"/>
                          <a:ea typeface="Open Sans"/>
                          <a:cs typeface="Open Sans"/>
                          <a:sym typeface="Open Sans"/>
                        </a:rPr>
                        <a:t>: </a:t>
                      </a:r>
                      <a:r>
                        <a:rPr b="1" lang="en-GB" sz="800">
                          <a:latin typeface="Open Sans"/>
                          <a:ea typeface="Open Sans"/>
                          <a:cs typeface="Open Sans"/>
                          <a:sym typeface="Open Sans"/>
                        </a:rPr>
                        <a:t>Regridded 2</a:t>
                      </a:r>
                      <a:endParaRPr b="1" sz="800">
                        <a:latin typeface="Open Sans"/>
                        <a:ea typeface="Open Sans"/>
                        <a:cs typeface="Open Sans"/>
                        <a:sym typeface="Open Sans"/>
                      </a:endParaRPr>
                    </a:p>
                  </a:txBody>
                  <a:tcPr marT="63500" marB="63500" marR="63500" marL="63500"/>
                </a:tc>
                <a:tc>
                  <a:txBody>
                    <a:bodyPr/>
                    <a:lstStyle/>
                    <a:p>
                      <a:pPr indent="0" lvl="0" marL="0" rtl="0" algn="l">
                        <a:spcBef>
                          <a:spcPts val="0"/>
                        </a:spcBef>
                        <a:spcAft>
                          <a:spcPts val="0"/>
                        </a:spcAft>
                        <a:buNone/>
                      </a:pPr>
                      <a:r>
                        <a:rPr lang="en-GB" sz="800">
                          <a:latin typeface="Open Sans"/>
                          <a:ea typeface="Open Sans"/>
                          <a:cs typeface="Open Sans"/>
                          <a:sym typeface="Open Sans"/>
                        </a:rPr>
                        <a:t>Observations or derived values have been again resampled from the second geodetic grid into a third one. This should under no circumstances be equal to their Stage G/C geodetic grid.</a:t>
                      </a:r>
                      <a:endParaRPr sz="800">
                        <a:latin typeface="Open Sans"/>
                        <a:ea typeface="Open Sans"/>
                        <a:cs typeface="Open Sans"/>
                        <a:sym typeface="Open Sans"/>
                      </a:endParaRPr>
                    </a:p>
                  </a:txBody>
                  <a:tcPr marT="63500" marB="63500" marR="63500" marL="6350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8"/>
          <p:cNvSpPr txBox="1"/>
          <p:nvPr/>
        </p:nvSpPr>
        <p:spPr>
          <a:xfrm>
            <a:off x="271900" y="205075"/>
            <a:ext cx="58035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chemeClr val="lt1"/>
                </a:solidFill>
                <a:latin typeface="Montserrat"/>
                <a:ea typeface="Montserrat"/>
                <a:cs typeface="Montserrat"/>
                <a:sym typeface="Montserrat"/>
              </a:rPr>
              <a:t>Near-future additions</a:t>
            </a:r>
            <a:endParaRPr sz="1000">
              <a:latin typeface="Montserrat"/>
              <a:ea typeface="Montserrat"/>
              <a:cs typeface="Montserrat"/>
              <a:sym typeface="Montserrat"/>
            </a:endParaRPr>
          </a:p>
        </p:txBody>
      </p:sp>
      <p:sp>
        <p:nvSpPr>
          <p:cNvPr id="143" name="Google Shape;143;p18"/>
          <p:cNvSpPr txBox="1"/>
          <p:nvPr/>
        </p:nvSpPr>
        <p:spPr>
          <a:xfrm>
            <a:off x="175500" y="1424450"/>
            <a:ext cx="11721900" cy="2462700"/>
          </a:xfrm>
          <a:prstGeom prst="rect">
            <a:avLst/>
          </a:prstGeom>
          <a:noFill/>
          <a:ln>
            <a:noFill/>
          </a:ln>
        </p:spPr>
        <p:txBody>
          <a:bodyPr anchorCtr="0" anchor="t" bIns="45700" lIns="91425" spcFirstLastPara="1" rIns="91425" wrap="square" tIns="45700">
            <a:spAutoFit/>
          </a:bodyPr>
          <a:lstStyle/>
          <a:p>
            <a:pPr indent="-368300" lvl="0" marL="457200" rtl="0" algn="l">
              <a:lnSpc>
                <a:spcPct val="150000"/>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This week has further raised the need for CEOS-ARD to </a:t>
            </a:r>
            <a:r>
              <a:rPr lang="en-GB" sz="2200">
                <a:solidFill>
                  <a:schemeClr val="dk1"/>
                </a:solidFill>
                <a:latin typeface="Open Sans"/>
                <a:ea typeface="Open Sans"/>
                <a:cs typeface="Open Sans"/>
                <a:sym typeface="Open Sans"/>
              </a:rPr>
              <a:t>evolve</a:t>
            </a:r>
            <a:r>
              <a:rPr lang="en-GB" sz="2200">
                <a:solidFill>
                  <a:schemeClr val="dk1"/>
                </a:solidFill>
                <a:latin typeface="Open Sans"/>
                <a:ea typeface="Open Sans"/>
                <a:cs typeface="Open Sans"/>
                <a:sym typeface="Open Sans"/>
              </a:rPr>
              <a:t>, across multiple areas.</a:t>
            </a:r>
            <a:endParaRPr sz="2200">
              <a:solidFill>
                <a:schemeClr val="dk1"/>
              </a:solidFill>
              <a:latin typeface="Open Sans"/>
              <a:ea typeface="Open Sans"/>
              <a:cs typeface="Open Sans"/>
              <a:sym typeface="Open Sans"/>
            </a:endParaRPr>
          </a:p>
          <a:p>
            <a:pPr indent="-368300" lvl="0" marL="457200" rtl="0" algn="l">
              <a:lnSpc>
                <a:spcPct val="150000"/>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If we agree with the concepts, we should agree to commit to adding them to the Governance Framework</a:t>
            </a:r>
            <a:endParaRPr sz="2200">
              <a:solidFill>
                <a:schemeClr val="dk1"/>
              </a:solidFill>
              <a:latin typeface="Open Sans"/>
              <a:ea typeface="Open Sans"/>
              <a:cs typeface="Open Sans"/>
              <a:sym typeface="Open Sans"/>
            </a:endParaRPr>
          </a:p>
          <a:p>
            <a:pPr indent="-368300" lvl="0" marL="457200" rtl="0" algn="l">
              <a:lnSpc>
                <a:spcPct val="150000"/>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These </a:t>
            </a:r>
            <a:r>
              <a:rPr lang="en-GB" sz="2200">
                <a:solidFill>
                  <a:schemeClr val="dk1"/>
                </a:solidFill>
                <a:latin typeface="Open Sans"/>
                <a:ea typeface="Open Sans"/>
                <a:cs typeface="Open Sans"/>
                <a:sym typeface="Open Sans"/>
              </a:rPr>
              <a:t>represent</a:t>
            </a:r>
            <a:r>
              <a:rPr lang="en-GB" sz="2200">
                <a:solidFill>
                  <a:schemeClr val="dk1"/>
                </a:solidFill>
                <a:latin typeface="Open Sans"/>
                <a:ea typeface="Open Sans"/>
                <a:cs typeface="Open Sans"/>
                <a:sym typeface="Open Sans"/>
              </a:rPr>
              <a:t> larger undertakings and shifts for the CEOS-ARD concept and classification</a:t>
            </a:r>
            <a:endParaRPr sz="22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nvSpPr>
        <p:spPr>
          <a:xfrm>
            <a:off x="0" y="220200"/>
            <a:ext cx="93894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chemeClr val="lt1"/>
                </a:solidFill>
                <a:latin typeface="Montserrat"/>
                <a:ea typeface="Montserrat"/>
                <a:cs typeface="Montserrat"/>
                <a:sym typeface="Montserrat"/>
              </a:rPr>
              <a:t>CEOS-ARD Compliance Continuum</a:t>
            </a:r>
            <a:endParaRPr sz="1000">
              <a:latin typeface="Montserrat"/>
              <a:ea typeface="Montserrat"/>
              <a:cs typeface="Montserrat"/>
              <a:sym typeface="Montserrat"/>
            </a:endParaRPr>
          </a:p>
        </p:txBody>
      </p:sp>
      <p:sp>
        <p:nvSpPr>
          <p:cNvPr id="149" name="Google Shape;149;p19"/>
          <p:cNvSpPr txBox="1"/>
          <p:nvPr/>
        </p:nvSpPr>
        <p:spPr>
          <a:xfrm>
            <a:off x="175500" y="1424450"/>
            <a:ext cx="11721900" cy="3986700"/>
          </a:xfrm>
          <a:prstGeom prst="rect">
            <a:avLst/>
          </a:prstGeom>
          <a:noFill/>
          <a:ln>
            <a:noFill/>
          </a:ln>
        </p:spPr>
        <p:txBody>
          <a:bodyPr anchorCtr="0" anchor="t" bIns="45700" lIns="91425" spcFirstLastPara="1" rIns="91425" wrap="square" tIns="45700">
            <a:spAutoFit/>
          </a:bodyPr>
          <a:lstStyle/>
          <a:p>
            <a:pPr indent="-368300" lvl="0" marL="457200" rtl="0" algn="l">
              <a:lnSpc>
                <a:spcPct val="150000"/>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There has been a lot of discussion recently about broadening the compliance assessment from CEOS-ARD beyond a binary Threshold and Goal</a:t>
            </a:r>
            <a:endParaRPr sz="2200">
              <a:solidFill>
                <a:schemeClr val="dk1"/>
              </a:solidFill>
              <a:latin typeface="Open Sans"/>
              <a:ea typeface="Open Sans"/>
              <a:cs typeface="Open Sans"/>
              <a:sym typeface="Open Sans"/>
            </a:endParaRPr>
          </a:p>
          <a:p>
            <a:pPr indent="-368300" lvl="0" marL="457200" rtl="0" algn="l">
              <a:lnSpc>
                <a:spcPct val="150000"/>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WGCV recommends we implement a grading approach, either recognising partial goal compliance or introducing intermediate compliance levels, building on existing quality assessment frameworks.</a:t>
            </a:r>
            <a:endParaRPr sz="2200">
              <a:solidFill>
                <a:schemeClr val="dk1"/>
              </a:solidFill>
              <a:latin typeface="Open Sans"/>
              <a:ea typeface="Open Sans"/>
              <a:cs typeface="Open Sans"/>
              <a:sym typeface="Open Sans"/>
            </a:endParaRPr>
          </a:p>
          <a:p>
            <a:pPr indent="-368300" lvl="0" marL="457200" rtl="0" algn="l">
              <a:lnSpc>
                <a:spcPct val="150000"/>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This will be one of the headline WGCV inputs to strategy’s quality pillar</a:t>
            </a:r>
            <a:endParaRPr sz="2200">
              <a:solidFill>
                <a:schemeClr val="dk1"/>
              </a:solidFill>
              <a:latin typeface="Open Sans"/>
              <a:ea typeface="Open Sans"/>
              <a:cs typeface="Open Sans"/>
              <a:sym typeface="Open Sans"/>
            </a:endParaRPr>
          </a:p>
          <a:p>
            <a:pPr indent="-368300" lvl="0" marL="457200" rtl="0" algn="l">
              <a:lnSpc>
                <a:spcPct val="150000"/>
              </a:lnSpc>
              <a:spcBef>
                <a:spcPts val="0"/>
              </a:spcBef>
              <a:spcAft>
                <a:spcPts val="0"/>
              </a:spcAft>
              <a:buClr>
                <a:schemeClr val="dk1"/>
              </a:buClr>
              <a:buSzPts val="2200"/>
              <a:buFont typeface="Open Sans"/>
              <a:buChar char="●"/>
            </a:pPr>
            <a:r>
              <a:rPr lang="en-GB" sz="2200">
                <a:solidFill>
                  <a:schemeClr val="dk1"/>
                </a:solidFill>
                <a:latin typeface="Open Sans"/>
                <a:ea typeface="Open Sans"/>
                <a:cs typeface="Open Sans"/>
                <a:sym typeface="Open Sans"/>
              </a:rPr>
              <a:t>Propose that we formally commit to update the Governance Framework to include this</a:t>
            </a:r>
            <a:endParaRPr sz="22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nvSpPr>
        <p:spPr>
          <a:xfrm>
            <a:off x="357100" y="1209550"/>
            <a:ext cx="8244600" cy="2077800"/>
          </a:xfrm>
          <a:prstGeom prst="rect">
            <a:avLst/>
          </a:prstGeom>
          <a:noFill/>
          <a:ln>
            <a:noFill/>
          </a:ln>
        </p:spPr>
        <p:txBody>
          <a:bodyPr anchorCtr="0" anchor="t" bIns="45700" lIns="91425" spcFirstLastPara="1" rIns="91425" wrap="square" tIns="45700">
            <a:spAutoFit/>
          </a:bodyPr>
          <a:lstStyle/>
          <a:p>
            <a:pPr indent="-342900" lvl="0" marL="457200" rtl="0" algn="l">
              <a:lnSpc>
                <a:spcPct val="150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Apply the revised structure and address initial feedback</a:t>
            </a:r>
            <a:endParaRPr sz="1800">
              <a:solidFill>
                <a:schemeClr val="dk1"/>
              </a:solidFill>
              <a:latin typeface="Montserrat"/>
              <a:ea typeface="Montserrat"/>
              <a:cs typeface="Montserrat"/>
              <a:sym typeface="Montserrat"/>
            </a:endParaRPr>
          </a:p>
          <a:p>
            <a:pPr indent="-342900" lvl="0" marL="457200" rtl="0" algn="l">
              <a:lnSpc>
                <a:spcPct val="150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Aim to present a consolidated draft by LSI-VC-20</a:t>
            </a:r>
            <a:endParaRPr sz="1800">
              <a:solidFill>
                <a:schemeClr val="dk1"/>
              </a:solidFill>
              <a:latin typeface="Montserrat"/>
              <a:ea typeface="Montserrat"/>
              <a:cs typeface="Montserrat"/>
              <a:sym typeface="Montserrat"/>
            </a:endParaRPr>
          </a:p>
          <a:p>
            <a:pPr indent="-342900" lvl="1" marL="914400" rtl="0" algn="l">
              <a:lnSpc>
                <a:spcPct val="150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Any feedback or considerations welcomed. Any volunteers to join the </a:t>
            </a:r>
            <a:r>
              <a:rPr lang="en-GB" sz="1800">
                <a:solidFill>
                  <a:schemeClr val="dk1"/>
                </a:solidFill>
                <a:latin typeface="Montserrat"/>
                <a:ea typeface="Montserrat"/>
                <a:cs typeface="Montserrat"/>
                <a:sym typeface="Montserrat"/>
              </a:rPr>
              <a:t>writing</a:t>
            </a:r>
            <a:r>
              <a:rPr lang="en-GB" sz="1800">
                <a:solidFill>
                  <a:schemeClr val="dk1"/>
                </a:solidFill>
                <a:latin typeface="Montserrat"/>
                <a:ea typeface="Montserrat"/>
                <a:cs typeface="Montserrat"/>
                <a:sym typeface="Montserrat"/>
              </a:rPr>
              <a:t> &amp; review team?</a:t>
            </a:r>
            <a:endParaRPr sz="1800">
              <a:solidFill>
                <a:schemeClr val="dk1"/>
              </a:solidFill>
              <a:latin typeface="Montserrat"/>
              <a:ea typeface="Montserrat"/>
              <a:cs typeface="Montserrat"/>
              <a:sym typeface="Montserrat"/>
            </a:endParaRPr>
          </a:p>
        </p:txBody>
      </p:sp>
      <p:sp>
        <p:nvSpPr>
          <p:cNvPr id="155" name="Google Shape;155;p2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Summary and next steps</a:t>
            </a:r>
            <a:endParaRPr>
              <a:latin typeface="Montserrat"/>
              <a:ea typeface="Montserrat"/>
              <a:cs typeface="Montserrat"/>
              <a:sym typeface="Montserrat"/>
            </a:endParaRPr>
          </a:p>
        </p:txBody>
      </p:sp>
      <p:pic>
        <p:nvPicPr>
          <p:cNvPr id="156" name="Google Shape;156;p20" title="CEOS-ARD PFS cover pages (1).png"/>
          <p:cNvPicPr preferRelativeResize="0"/>
          <p:nvPr/>
        </p:nvPicPr>
        <p:blipFill rotWithShape="1">
          <a:blip r:embed="rId3">
            <a:alphaModFix/>
          </a:blip>
          <a:srcRect b="0" l="0" r="0" t="0"/>
          <a:stretch/>
        </p:blipFill>
        <p:spPr>
          <a:xfrm>
            <a:off x="8601699" y="1397952"/>
            <a:ext cx="3273175" cy="4627000"/>
          </a:xfrm>
          <a:prstGeom prst="rect">
            <a:avLst/>
          </a:prstGeom>
          <a:noFill/>
          <a:ln>
            <a:noFill/>
          </a:ln>
          <a:effectLst>
            <a:outerShdw blurRad="57150" rotWithShape="0" algn="bl" dir="2880000" dist="3810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Outline</a:t>
            </a:r>
            <a:endParaRPr>
              <a:latin typeface="Montserrat"/>
              <a:ea typeface="Montserrat"/>
              <a:cs typeface="Montserrat"/>
              <a:sym typeface="Montserrat"/>
            </a:endParaRPr>
          </a:p>
        </p:txBody>
      </p:sp>
      <p:sp>
        <p:nvSpPr>
          <p:cNvPr id="73" name="Google Shape;73;p8"/>
          <p:cNvSpPr txBox="1"/>
          <p:nvPr/>
        </p:nvSpPr>
        <p:spPr>
          <a:xfrm>
            <a:off x="357100" y="1209549"/>
            <a:ext cx="11112000" cy="3494100"/>
          </a:xfrm>
          <a:prstGeom prst="rect">
            <a:avLst/>
          </a:prstGeom>
          <a:noFill/>
          <a:ln>
            <a:noFill/>
          </a:ln>
        </p:spPr>
        <p:txBody>
          <a:bodyPr anchorCtr="0" anchor="t" bIns="45700" lIns="91425" spcFirstLastPara="1" rIns="91425" wrap="square" tIns="45700">
            <a:spAutoFit/>
          </a:bodyPr>
          <a:lstStyle/>
          <a:p>
            <a:pPr indent="-374650" lvl="0" marL="457200" rtl="0" algn="l">
              <a:lnSpc>
                <a:spcPct val="150000"/>
              </a:lnSpc>
              <a:spcBef>
                <a:spcPts val="1800"/>
              </a:spcBef>
              <a:spcAft>
                <a:spcPts val="0"/>
              </a:spcAft>
              <a:buClr>
                <a:schemeClr val="dk1"/>
              </a:buClr>
              <a:buSzPts val="2300"/>
              <a:buFont typeface="Montserrat"/>
              <a:buChar char="❖"/>
            </a:pPr>
            <a:r>
              <a:rPr lang="en-GB" sz="2300">
                <a:solidFill>
                  <a:schemeClr val="dk1"/>
                </a:solidFill>
                <a:latin typeface="Montserrat"/>
                <a:ea typeface="Montserrat"/>
                <a:cs typeface="Montserrat"/>
                <a:sym typeface="Montserrat"/>
              </a:rPr>
              <a:t>Framework overview and initial objectives</a:t>
            </a:r>
            <a:endParaRPr sz="2300">
              <a:solidFill>
                <a:schemeClr val="dk1"/>
              </a:solidFill>
              <a:latin typeface="Montserrat"/>
              <a:ea typeface="Montserrat"/>
              <a:cs typeface="Montserrat"/>
              <a:sym typeface="Montserrat"/>
            </a:endParaRPr>
          </a:p>
          <a:p>
            <a:pPr indent="-374650" lvl="0" marL="457200" rtl="0" algn="l">
              <a:lnSpc>
                <a:spcPct val="150000"/>
              </a:lnSpc>
              <a:spcBef>
                <a:spcPts val="1800"/>
              </a:spcBef>
              <a:spcAft>
                <a:spcPts val="0"/>
              </a:spcAft>
              <a:buClr>
                <a:schemeClr val="dk1"/>
              </a:buClr>
              <a:buSzPts val="2300"/>
              <a:buFont typeface="Montserrat"/>
              <a:buChar char="❖"/>
            </a:pPr>
            <a:r>
              <a:rPr lang="en-GB" sz="2300">
                <a:solidFill>
                  <a:schemeClr val="dk1"/>
                </a:solidFill>
                <a:latin typeface="Montserrat"/>
                <a:ea typeface="Montserrat"/>
                <a:cs typeface="Montserrat"/>
                <a:sym typeface="Montserrat"/>
              </a:rPr>
              <a:t>Why is it being updated now</a:t>
            </a:r>
            <a:endParaRPr sz="2300">
              <a:solidFill>
                <a:schemeClr val="dk1"/>
              </a:solidFill>
              <a:latin typeface="Montserrat"/>
              <a:ea typeface="Montserrat"/>
              <a:cs typeface="Montserrat"/>
              <a:sym typeface="Montserrat"/>
            </a:endParaRPr>
          </a:p>
          <a:p>
            <a:pPr indent="-374650" lvl="0" marL="457200" rtl="0" algn="l">
              <a:lnSpc>
                <a:spcPct val="150000"/>
              </a:lnSpc>
              <a:spcBef>
                <a:spcPts val="1800"/>
              </a:spcBef>
              <a:spcAft>
                <a:spcPts val="0"/>
              </a:spcAft>
              <a:buClr>
                <a:schemeClr val="dk1"/>
              </a:buClr>
              <a:buSzPts val="2300"/>
              <a:buFont typeface="Montserrat"/>
              <a:buChar char="❖"/>
            </a:pPr>
            <a:r>
              <a:rPr lang="en-GB" sz="2300">
                <a:solidFill>
                  <a:schemeClr val="dk1"/>
                </a:solidFill>
                <a:latin typeface="Montserrat"/>
                <a:ea typeface="Montserrat"/>
                <a:cs typeface="Montserrat"/>
                <a:sym typeface="Montserrat"/>
              </a:rPr>
              <a:t>What should the CEOS-ARD Governance Framework cover</a:t>
            </a:r>
            <a:endParaRPr sz="2300">
              <a:solidFill>
                <a:schemeClr val="dk1"/>
              </a:solidFill>
              <a:latin typeface="Montserrat"/>
              <a:ea typeface="Montserrat"/>
              <a:cs typeface="Montserrat"/>
              <a:sym typeface="Montserrat"/>
            </a:endParaRPr>
          </a:p>
          <a:p>
            <a:pPr indent="-374650" lvl="0" marL="457200" rtl="0" algn="l">
              <a:lnSpc>
                <a:spcPct val="150000"/>
              </a:lnSpc>
              <a:spcBef>
                <a:spcPts val="1800"/>
              </a:spcBef>
              <a:spcAft>
                <a:spcPts val="0"/>
              </a:spcAft>
              <a:buClr>
                <a:schemeClr val="dk1"/>
              </a:buClr>
              <a:buSzPts val="2300"/>
              <a:buFont typeface="Montserrat"/>
              <a:buChar char="❖"/>
            </a:pPr>
            <a:r>
              <a:rPr lang="en-GB" sz="2300">
                <a:solidFill>
                  <a:schemeClr val="dk1"/>
                </a:solidFill>
                <a:latin typeface="Montserrat"/>
                <a:ea typeface="Montserrat"/>
                <a:cs typeface="Montserrat"/>
                <a:sym typeface="Montserrat"/>
              </a:rPr>
              <a:t>Current progress</a:t>
            </a:r>
            <a:endParaRPr sz="2300">
              <a:solidFill>
                <a:schemeClr val="dk1"/>
              </a:solidFill>
              <a:latin typeface="Montserrat"/>
              <a:ea typeface="Montserrat"/>
              <a:cs typeface="Montserrat"/>
              <a:sym typeface="Montserrat"/>
            </a:endParaRPr>
          </a:p>
          <a:p>
            <a:pPr indent="-374650" lvl="0" marL="457200" rtl="0" algn="l">
              <a:lnSpc>
                <a:spcPct val="150000"/>
              </a:lnSpc>
              <a:spcBef>
                <a:spcPts val="1800"/>
              </a:spcBef>
              <a:spcAft>
                <a:spcPts val="0"/>
              </a:spcAft>
              <a:buClr>
                <a:schemeClr val="dk1"/>
              </a:buClr>
              <a:buSzPts val="2300"/>
              <a:buFont typeface="Montserrat"/>
              <a:buChar char="❖"/>
            </a:pPr>
            <a:r>
              <a:rPr lang="en-GB" sz="2300">
                <a:solidFill>
                  <a:schemeClr val="dk1"/>
                </a:solidFill>
                <a:latin typeface="Montserrat"/>
                <a:ea typeface="Montserrat"/>
                <a:cs typeface="Montserrat"/>
                <a:sym typeface="Montserrat"/>
              </a:rPr>
              <a:t>Timeline and requests for input</a:t>
            </a:r>
            <a:endParaRPr sz="230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Overview</a:t>
            </a:r>
            <a:endParaRPr>
              <a:latin typeface="Montserrat"/>
              <a:ea typeface="Montserrat"/>
              <a:cs typeface="Montserrat"/>
              <a:sym typeface="Montserrat"/>
            </a:endParaRPr>
          </a:p>
        </p:txBody>
      </p:sp>
      <p:pic>
        <p:nvPicPr>
          <p:cNvPr id="79" name="Google Shape;79;p9">
            <a:hlinkClick r:id="rId3"/>
          </p:cNvPr>
          <p:cNvPicPr preferRelativeResize="0"/>
          <p:nvPr/>
        </p:nvPicPr>
        <p:blipFill>
          <a:blip r:embed="rId4">
            <a:alphaModFix/>
          </a:blip>
          <a:stretch>
            <a:fillRect/>
          </a:stretch>
        </p:blipFill>
        <p:spPr>
          <a:xfrm>
            <a:off x="9181800" y="1686213"/>
            <a:ext cx="2690300" cy="3485574"/>
          </a:xfrm>
          <a:prstGeom prst="rect">
            <a:avLst/>
          </a:prstGeom>
          <a:noFill/>
          <a:ln cap="flat" cmpd="sng" w="9525">
            <a:solidFill>
              <a:schemeClr val="dk1"/>
            </a:solidFill>
            <a:prstDash val="solid"/>
            <a:round/>
            <a:headEnd len="sm" w="sm" type="none"/>
            <a:tailEnd len="sm" w="sm" type="none"/>
          </a:ln>
          <a:effectLst>
            <a:outerShdw blurRad="57150" rotWithShape="0" algn="bl" dir="2700000" dist="47625">
              <a:srgbClr val="000000">
                <a:alpha val="50000"/>
              </a:srgbClr>
            </a:outerShdw>
          </a:effectLst>
        </p:spPr>
      </p:pic>
      <p:sp>
        <p:nvSpPr>
          <p:cNvPr id="80" name="Google Shape;80;p9"/>
          <p:cNvSpPr txBox="1"/>
          <p:nvPr/>
        </p:nvSpPr>
        <p:spPr>
          <a:xfrm>
            <a:off x="342000" y="1508111"/>
            <a:ext cx="8839800" cy="3999000"/>
          </a:xfrm>
          <a:prstGeom prst="rect">
            <a:avLst/>
          </a:prstGeom>
          <a:noFill/>
          <a:ln>
            <a:noFill/>
          </a:ln>
        </p:spPr>
        <p:txBody>
          <a:bodyPr anchorCtr="0" anchor="t" bIns="45700" lIns="91425" spcFirstLastPara="1" rIns="91425" wrap="square" tIns="45700">
            <a:spAutoFit/>
          </a:bodyPr>
          <a:lstStyle/>
          <a:p>
            <a:pPr indent="-349250" lvl="0" marL="45720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The CEOS-ARD Governance Framework was published in October 2021 to present all aspects of the governance of CEOS Analysis Ready Data (CEOS-ARD), including: </a:t>
            </a:r>
            <a:endParaRPr sz="1900">
              <a:solidFill>
                <a:schemeClr val="dk1"/>
              </a:solidFill>
              <a:latin typeface="Montserrat"/>
              <a:ea typeface="Montserrat"/>
              <a:cs typeface="Montserrat"/>
              <a:sym typeface="Montserrat"/>
            </a:endParaRPr>
          </a:p>
          <a:p>
            <a:pPr indent="-349250" lvl="1" marL="91440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The high-level definition </a:t>
            </a:r>
            <a:endParaRPr sz="1900">
              <a:solidFill>
                <a:schemeClr val="dk1"/>
              </a:solidFill>
              <a:latin typeface="Montserrat"/>
              <a:ea typeface="Montserrat"/>
              <a:cs typeface="Montserrat"/>
              <a:sym typeface="Montserrat"/>
            </a:endParaRPr>
          </a:p>
          <a:p>
            <a:pPr indent="-349250" lvl="1" marL="91440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Processes for defining certain types of CEOS-ARD (via Product Family Specifications)</a:t>
            </a:r>
            <a:endParaRPr sz="1900">
              <a:solidFill>
                <a:schemeClr val="dk1"/>
              </a:solidFill>
              <a:latin typeface="Montserrat"/>
              <a:ea typeface="Montserrat"/>
              <a:cs typeface="Montserrat"/>
              <a:sym typeface="Montserrat"/>
            </a:endParaRPr>
          </a:p>
          <a:p>
            <a:pPr indent="-349250" lvl="1" marL="91440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The process by which datasets are assessed and classified as CEOS-ARD</a:t>
            </a:r>
            <a:endParaRPr sz="1900">
              <a:solidFill>
                <a:schemeClr val="dk1"/>
              </a:solidFill>
              <a:latin typeface="Montserrat"/>
              <a:ea typeface="Montserrat"/>
              <a:cs typeface="Montserrat"/>
              <a:sym typeface="Montserrat"/>
            </a:endParaRPr>
          </a:p>
          <a:p>
            <a:pPr indent="-349250" lvl="0" marL="457200" rtl="0" algn="l">
              <a:lnSpc>
                <a:spcPct val="115000"/>
              </a:lnSpc>
              <a:spcBef>
                <a:spcPts val="1800"/>
              </a:spcBef>
              <a:spcAft>
                <a:spcPts val="0"/>
              </a:spcAft>
              <a:buClr>
                <a:schemeClr val="dk1"/>
              </a:buClr>
              <a:buSzPts val="1900"/>
              <a:buFont typeface="Montserrat"/>
              <a:buChar char="❖"/>
            </a:pPr>
            <a:r>
              <a:rPr lang="en-GB" sz="1900">
                <a:solidFill>
                  <a:schemeClr val="dk1"/>
                </a:solidFill>
                <a:latin typeface="Montserrat"/>
                <a:ea typeface="Montserrat"/>
                <a:cs typeface="Montserrat"/>
                <a:sym typeface="Montserrat"/>
              </a:rPr>
              <a:t>This is now outdated and in need of a large update</a:t>
            </a:r>
            <a:endParaRPr sz="190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2026 Update - Major Overhaul</a:t>
            </a:r>
            <a:endParaRPr>
              <a:latin typeface="Montserrat"/>
              <a:ea typeface="Montserrat"/>
              <a:cs typeface="Montserrat"/>
              <a:sym typeface="Montserrat"/>
            </a:endParaRPr>
          </a:p>
        </p:txBody>
      </p:sp>
      <p:pic>
        <p:nvPicPr>
          <p:cNvPr id="86" name="Google Shape;86;p10" title="CEOS-ARD PFS cover pages (1).png"/>
          <p:cNvPicPr preferRelativeResize="0"/>
          <p:nvPr/>
        </p:nvPicPr>
        <p:blipFill rotWithShape="1">
          <a:blip r:embed="rId3">
            <a:alphaModFix/>
          </a:blip>
          <a:srcRect b="0" l="0" r="0" t="0"/>
          <a:stretch/>
        </p:blipFill>
        <p:spPr>
          <a:xfrm>
            <a:off x="9367276" y="2246263"/>
            <a:ext cx="2507601" cy="3544776"/>
          </a:xfrm>
          <a:prstGeom prst="rect">
            <a:avLst/>
          </a:prstGeom>
          <a:noFill/>
          <a:ln>
            <a:noFill/>
          </a:ln>
          <a:effectLst>
            <a:outerShdw blurRad="57150" rotWithShape="0" algn="bl" dir="2880000" dist="38100">
              <a:srgbClr val="000000">
                <a:alpha val="50000"/>
              </a:srgbClr>
            </a:outerShdw>
          </a:effectLst>
        </p:spPr>
      </p:pic>
      <p:sp>
        <p:nvSpPr>
          <p:cNvPr id="87" name="Google Shape;87;p10"/>
          <p:cNvSpPr txBox="1"/>
          <p:nvPr/>
        </p:nvSpPr>
        <p:spPr>
          <a:xfrm>
            <a:off x="266375" y="1209550"/>
            <a:ext cx="11003400" cy="5194800"/>
          </a:xfrm>
          <a:prstGeom prst="rect">
            <a:avLst/>
          </a:prstGeom>
          <a:noFill/>
          <a:ln>
            <a:noFill/>
          </a:ln>
        </p:spPr>
        <p:txBody>
          <a:bodyPr anchorCtr="0" anchor="t" bIns="45700" lIns="91425" spcFirstLastPara="1" rIns="91425" wrap="square" tIns="45700">
            <a:spAutoFit/>
          </a:bodyPr>
          <a:lstStyle/>
          <a:p>
            <a:pPr indent="-342900" lvl="0" marL="457200" rtl="0" algn="l">
              <a:lnSpc>
                <a:spcPct val="150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Last year’s CEOS-ARD Building Blocks and GitHub Development Workshop (September 2025) introduced a number of new functionalities to CEOS-ARD that requires governance:</a:t>
            </a:r>
            <a:endParaRPr sz="1800">
              <a:solidFill>
                <a:schemeClr val="dk1"/>
              </a:solidFill>
              <a:latin typeface="Montserrat"/>
              <a:ea typeface="Montserrat"/>
              <a:cs typeface="Montserrat"/>
              <a:sym typeface="Montserrat"/>
            </a:endParaRPr>
          </a:p>
          <a:p>
            <a:pPr indent="-342900" lvl="1" marL="914400" rtl="0" algn="l">
              <a:lnSpc>
                <a:spcPct val="115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Building</a:t>
            </a:r>
            <a:r>
              <a:rPr lang="en-GB" sz="1800">
                <a:solidFill>
                  <a:schemeClr val="dk1"/>
                </a:solidFill>
                <a:latin typeface="Montserrat"/>
                <a:ea typeface="Montserrat"/>
                <a:cs typeface="Montserrat"/>
                <a:sym typeface="Montserrat"/>
              </a:rPr>
              <a:t> Blocks</a:t>
            </a:r>
            <a:endParaRPr sz="1800">
              <a:solidFill>
                <a:schemeClr val="dk1"/>
              </a:solidFill>
              <a:latin typeface="Montserrat"/>
              <a:ea typeface="Montserrat"/>
              <a:cs typeface="Montserrat"/>
              <a:sym typeface="Montserrat"/>
            </a:endParaRPr>
          </a:p>
          <a:p>
            <a:pPr indent="-342900" lvl="1" marL="914400" rtl="0" algn="l">
              <a:lnSpc>
                <a:spcPct val="115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Editor and Assessor Tools</a:t>
            </a:r>
            <a:endParaRPr sz="1800">
              <a:solidFill>
                <a:schemeClr val="dk1"/>
              </a:solidFill>
              <a:latin typeface="Montserrat"/>
              <a:ea typeface="Montserrat"/>
              <a:cs typeface="Montserrat"/>
              <a:sym typeface="Montserrat"/>
            </a:endParaRPr>
          </a:p>
          <a:p>
            <a:pPr indent="-342900" lvl="1" marL="914400" rtl="0" algn="l">
              <a:lnSpc>
                <a:spcPct val="115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GitHub</a:t>
            </a:r>
            <a:endParaRPr sz="1800">
              <a:solidFill>
                <a:schemeClr val="dk1"/>
              </a:solidFill>
              <a:latin typeface="Montserrat"/>
              <a:ea typeface="Montserrat"/>
              <a:cs typeface="Montserrat"/>
              <a:sym typeface="Montserrat"/>
            </a:endParaRPr>
          </a:p>
          <a:p>
            <a:pPr indent="-342900" lvl="1" marL="914400" rtl="0" algn="l">
              <a:lnSpc>
                <a:spcPct val="115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Semantic Versioning Convention</a:t>
            </a:r>
            <a:endParaRPr sz="1800">
              <a:solidFill>
                <a:schemeClr val="dk1"/>
              </a:solidFill>
              <a:latin typeface="Montserrat"/>
              <a:ea typeface="Montserrat"/>
              <a:cs typeface="Montserrat"/>
              <a:sym typeface="Montserrat"/>
            </a:endParaRPr>
          </a:p>
          <a:p>
            <a:pPr indent="-342900" lvl="1" marL="914400" rtl="0" algn="l">
              <a:lnSpc>
                <a:spcPct val="115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Processing Level Typology</a:t>
            </a:r>
            <a:endParaRPr sz="1800">
              <a:solidFill>
                <a:schemeClr val="dk1"/>
              </a:solidFill>
              <a:latin typeface="Montserrat"/>
              <a:ea typeface="Montserrat"/>
              <a:cs typeface="Montserrat"/>
              <a:sym typeface="Montserrat"/>
            </a:endParaRPr>
          </a:p>
          <a:p>
            <a:pPr indent="-342900" lvl="0" marL="457200" rtl="0" algn="l">
              <a:lnSpc>
                <a:spcPct val="100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Led to LSI-VC-18 action </a:t>
            </a:r>
            <a:r>
              <a:rPr lang="en-GB" sz="1800" u="sng">
                <a:solidFill>
                  <a:schemeClr val="hlink"/>
                </a:solidFill>
                <a:latin typeface="Montserrat"/>
                <a:ea typeface="Montserrat"/>
                <a:cs typeface="Montserrat"/>
                <a:sym typeface="Montserrat"/>
                <a:hlinkClick r:id="rId4"/>
              </a:rPr>
              <a:t>#02</a:t>
            </a:r>
            <a:r>
              <a:rPr lang="en-GB" sz="1800">
                <a:solidFill>
                  <a:schemeClr val="dk1"/>
                </a:solidFill>
                <a:latin typeface="Montserrat"/>
                <a:ea typeface="Montserrat"/>
                <a:cs typeface="Montserrat"/>
                <a:sym typeface="Montserrat"/>
              </a:rPr>
              <a:t> to update the Governance Framework</a:t>
            </a:r>
            <a:endParaRPr sz="1800">
              <a:solidFill>
                <a:schemeClr val="dk1"/>
              </a:solidFill>
              <a:latin typeface="Montserrat"/>
              <a:ea typeface="Montserrat"/>
              <a:cs typeface="Montserrat"/>
              <a:sym typeface="Montserrat"/>
            </a:endParaRPr>
          </a:p>
          <a:p>
            <a:pPr indent="-342900" lvl="1" marL="914400" rtl="0" algn="l">
              <a:lnSpc>
                <a:spcPct val="100000"/>
              </a:lnSpc>
              <a:spcBef>
                <a:spcPts val="180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An initial look at the Framework identified further aspects to include</a:t>
            </a:r>
            <a:endParaRPr sz="1800">
              <a:solidFill>
                <a:schemeClr val="dk1"/>
              </a:solidFill>
              <a:latin typeface="Montserrat"/>
              <a:ea typeface="Montserrat"/>
              <a:cs typeface="Montserrat"/>
              <a:sym typeface="Montserrat"/>
            </a:endParaRPr>
          </a:p>
          <a:p>
            <a:pPr indent="0" lvl="0" marL="914400" rtl="0" algn="l">
              <a:lnSpc>
                <a:spcPct val="100000"/>
              </a:lnSpc>
              <a:spcBef>
                <a:spcPts val="1800"/>
              </a:spcBef>
              <a:spcAft>
                <a:spcPts val="0"/>
              </a:spcAft>
              <a:buNone/>
            </a:pPr>
            <a:r>
              <a:rPr lang="en-GB" sz="1800">
                <a:solidFill>
                  <a:schemeClr val="dk1"/>
                </a:solidFill>
                <a:latin typeface="Montserrat"/>
                <a:ea typeface="Montserrat"/>
                <a:cs typeface="Montserrat"/>
                <a:sym typeface="Montserrat"/>
              </a:rPr>
              <a:t>such as the CEOS-ARD Oversight Group</a:t>
            </a:r>
            <a:endParaRPr sz="18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nvSpPr>
        <p:spPr>
          <a:xfrm>
            <a:off x="402450" y="1466574"/>
            <a:ext cx="11112000" cy="2709000"/>
          </a:xfrm>
          <a:prstGeom prst="rect">
            <a:avLst/>
          </a:prstGeom>
          <a:noFill/>
          <a:ln>
            <a:noFill/>
          </a:ln>
        </p:spPr>
        <p:txBody>
          <a:bodyPr anchorCtr="0" anchor="t" bIns="45700" lIns="91425" spcFirstLastPara="1" rIns="91425" wrap="square" tIns="45700">
            <a:spAutoFit/>
          </a:bodyPr>
          <a:lstStyle/>
          <a:p>
            <a:pPr indent="-355600" lvl="0" marL="457200" rtl="0" algn="l">
              <a:lnSpc>
                <a:spcPct val="150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Initial draft iterated with the CEOS-ARD SEO team</a:t>
            </a:r>
            <a:endParaRPr sz="2000">
              <a:solidFill>
                <a:schemeClr val="dk1"/>
              </a:solidFill>
              <a:latin typeface="Montserrat"/>
              <a:ea typeface="Montserrat"/>
              <a:cs typeface="Montserrat"/>
              <a:sym typeface="Montserrat"/>
            </a:endParaRPr>
          </a:p>
          <a:p>
            <a:pPr indent="-355600" lvl="0" marL="457200" rtl="0" algn="l">
              <a:lnSpc>
                <a:spcPct val="150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Realised the large scope this document needs to cover, which will need longer to develop</a:t>
            </a:r>
            <a:endParaRPr sz="2000">
              <a:solidFill>
                <a:schemeClr val="dk1"/>
              </a:solidFill>
              <a:latin typeface="Montserrat"/>
              <a:ea typeface="Montserrat"/>
              <a:cs typeface="Montserrat"/>
              <a:sym typeface="Montserrat"/>
            </a:endParaRPr>
          </a:p>
          <a:p>
            <a:pPr indent="-355600" lvl="0" marL="457200" rtl="0" algn="l">
              <a:lnSpc>
                <a:spcPct val="150000"/>
              </a:lnSpc>
              <a:spcBef>
                <a:spcPts val="1800"/>
              </a:spcBef>
              <a:spcAft>
                <a:spcPts val="0"/>
              </a:spcAft>
              <a:buClr>
                <a:schemeClr val="dk1"/>
              </a:buClr>
              <a:buSzPts val="2000"/>
              <a:buFont typeface="Montserrat"/>
              <a:buChar char="❖"/>
            </a:pPr>
            <a:r>
              <a:rPr lang="en-GB" sz="2000">
                <a:solidFill>
                  <a:schemeClr val="dk1"/>
                </a:solidFill>
                <a:latin typeface="Montserrat"/>
                <a:ea typeface="Montserrat"/>
                <a:cs typeface="Montserrat"/>
                <a:sym typeface="Montserrat"/>
              </a:rPr>
              <a:t>Currently seeking guidance on its high level structure and some content to be included</a:t>
            </a:r>
            <a:endParaRPr sz="2000">
              <a:solidFill>
                <a:schemeClr val="dk1"/>
              </a:solidFill>
              <a:latin typeface="Montserrat"/>
              <a:ea typeface="Montserrat"/>
              <a:cs typeface="Montserrat"/>
              <a:sym typeface="Montserrat"/>
            </a:endParaRPr>
          </a:p>
        </p:txBody>
      </p:sp>
      <p:sp>
        <p:nvSpPr>
          <p:cNvPr id="93" name="Google Shape;93;p11"/>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Revised Structure</a:t>
            </a:r>
            <a:endParaRPr>
              <a:latin typeface="Montserrat"/>
              <a:ea typeface="Montserrat"/>
              <a:cs typeface="Montserrat"/>
              <a:sym typeface="Montserrat"/>
            </a:endParaRPr>
          </a:p>
        </p:txBody>
      </p:sp>
      <p:pic>
        <p:nvPicPr>
          <p:cNvPr id="94" name="Google Shape;94;p11"/>
          <p:cNvPicPr preferRelativeResize="0"/>
          <p:nvPr/>
        </p:nvPicPr>
        <p:blipFill>
          <a:blip r:embed="rId3">
            <a:alphaModFix/>
          </a:blip>
          <a:stretch>
            <a:fillRect/>
          </a:stretch>
        </p:blipFill>
        <p:spPr>
          <a:xfrm>
            <a:off x="9630650" y="4254500"/>
            <a:ext cx="1953550" cy="1819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2"/>
          <p:cNvSpPr txBox="1"/>
          <p:nvPr/>
        </p:nvSpPr>
        <p:spPr>
          <a:xfrm>
            <a:off x="205925" y="1437550"/>
            <a:ext cx="6117000" cy="3965100"/>
          </a:xfrm>
          <a:prstGeom prst="rect">
            <a:avLst/>
          </a:prstGeom>
          <a:noFill/>
          <a:ln>
            <a:noFill/>
          </a:ln>
        </p:spPr>
        <p:txBody>
          <a:bodyPr anchorCtr="0" anchor="t" bIns="45700" lIns="91425" spcFirstLastPara="1" rIns="91425" wrap="square" tIns="45700">
            <a:spAutoFit/>
          </a:bodyPr>
          <a:lstStyle/>
          <a:p>
            <a:pPr indent="-336550" lvl="0" marL="457200" rtl="0" algn="l">
              <a:lnSpc>
                <a:spcPct val="115000"/>
              </a:lnSpc>
              <a:spcBef>
                <a:spcPts val="0"/>
              </a:spcBef>
              <a:spcAft>
                <a:spcPts val="0"/>
              </a:spcAft>
              <a:buClr>
                <a:schemeClr val="dk1"/>
              </a:buClr>
              <a:buSzPts val="1700"/>
              <a:buFont typeface="Open Sans"/>
              <a:buAutoNum type="arabicPeriod"/>
            </a:pPr>
            <a:r>
              <a:rPr b="1" lang="en-GB" sz="1700">
                <a:solidFill>
                  <a:schemeClr val="dk1"/>
                </a:solidFill>
                <a:latin typeface="Open Sans"/>
                <a:ea typeface="Open Sans"/>
                <a:cs typeface="Open Sans"/>
                <a:sym typeface="Open Sans"/>
              </a:rPr>
              <a:t>Framework</a:t>
            </a:r>
            <a:endParaRPr b="1"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Overview &amp; Purpose</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Definition</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Oversight</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AutoNum type="arabicPeriod"/>
            </a:pPr>
            <a:r>
              <a:rPr b="1" lang="en-GB" sz="1700">
                <a:solidFill>
                  <a:schemeClr val="dk1"/>
                </a:solidFill>
                <a:latin typeface="Open Sans"/>
                <a:ea typeface="Open Sans"/>
                <a:cs typeface="Open Sans"/>
                <a:sym typeface="Open Sans"/>
              </a:rPr>
              <a:t>Product Family Specifications</a:t>
            </a:r>
            <a:endParaRPr b="1" sz="1700">
              <a:solidFill>
                <a:srgbClr val="9900FF"/>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Purpose - </a:t>
            </a:r>
            <a:r>
              <a:rPr lang="en-GB" sz="1700">
                <a:solidFill>
                  <a:srgbClr val="9900FF"/>
                </a:solidFill>
                <a:latin typeface="Open Sans"/>
                <a:ea typeface="Open Sans"/>
                <a:cs typeface="Open Sans"/>
                <a:sym typeface="Open Sans"/>
              </a:rPr>
              <a:t>what are the PFS</a:t>
            </a:r>
            <a:endParaRPr sz="1700">
              <a:solidFill>
                <a:srgbClr val="9900FF"/>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Development - </a:t>
            </a:r>
            <a:r>
              <a:rPr lang="en-GB" sz="1700">
                <a:solidFill>
                  <a:srgbClr val="9900FF"/>
                </a:solidFill>
                <a:latin typeface="Open Sans"/>
                <a:ea typeface="Open Sans"/>
                <a:cs typeface="Open Sans"/>
                <a:sym typeface="Open Sans"/>
              </a:rPr>
              <a:t>who can propose and develop new PFS.</a:t>
            </a:r>
            <a:endParaRPr sz="1700">
              <a:solidFill>
                <a:srgbClr val="9900FF"/>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Building Blocks - </a:t>
            </a:r>
            <a:r>
              <a:rPr lang="en-GB" sz="1700">
                <a:solidFill>
                  <a:srgbClr val="9900FF"/>
                </a:solidFill>
                <a:latin typeface="Open Sans"/>
                <a:ea typeface="Open Sans"/>
                <a:cs typeface="Open Sans"/>
                <a:sym typeface="Open Sans"/>
              </a:rPr>
              <a:t>Background, definition</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Edits and additions - </a:t>
            </a:r>
            <a:r>
              <a:rPr lang="en-GB" sz="1700">
                <a:solidFill>
                  <a:srgbClr val="9900FF"/>
                </a:solidFill>
                <a:latin typeface="Open Sans"/>
                <a:ea typeface="Open Sans"/>
                <a:cs typeface="Open Sans"/>
                <a:sym typeface="Open Sans"/>
              </a:rPr>
              <a:t>Best practice</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New PFS - </a:t>
            </a:r>
            <a:r>
              <a:rPr lang="en-GB" sz="1700">
                <a:solidFill>
                  <a:srgbClr val="9900FF"/>
                </a:solidFill>
                <a:latin typeface="Open Sans"/>
                <a:ea typeface="Open Sans"/>
                <a:cs typeface="Open Sans"/>
                <a:sym typeface="Open Sans"/>
              </a:rPr>
              <a:t>proposing a new ‘recipe’ of building blocks to the ARD OG</a:t>
            </a:r>
            <a:endParaRPr sz="1700">
              <a:solidFill>
                <a:srgbClr val="9900FF"/>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Endorsement</a:t>
            </a:r>
            <a:endParaRPr sz="1700">
              <a:solidFill>
                <a:schemeClr val="dk1"/>
              </a:solidFill>
              <a:latin typeface="Montserrat"/>
              <a:ea typeface="Montserrat"/>
              <a:cs typeface="Montserrat"/>
              <a:sym typeface="Montserrat"/>
            </a:endParaRPr>
          </a:p>
        </p:txBody>
      </p:sp>
      <p:sp>
        <p:nvSpPr>
          <p:cNvPr id="100" name="Google Shape;100;p12"/>
          <p:cNvSpPr txBox="1"/>
          <p:nvPr/>
        </p:nvSpPr>
        <p:spPr>
          <a:xfrm>
            <a:off x="94025" y="103250"/>
            <a:ext cx="91542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Revised Structure</a:t>
            </a:r>
            <a:endParaRPr sz="700">
              <a:latin typeface="Montserrat"/>
              <a:ea typeface="Montserrat"/>
              <a:cs typeface="Montserrat"/>
              <a:sym typeface="Montserrat"/>
            </a:endParaRPr>
          </a:p>
        </p:txBody>
      </p:sp>
      <p:sp>
        <p:nvSpPr>
          <p:cNvPr id="101" name="Google Shape;101;p12"/>
          <p:cNvSpPr txBox="1"/>
          <p:nvPr/>
        </p:nvSpPr>
        <p:spPr>
          <a:xfrm>
            <a:off x="6322925" y="1437550"/>
            <a:ext cx="5810400" cy="4566900"/>
          </a:xfrm>
          <a:prstGeom prst="rect">
            <a:avLst/>
          </a:prstGeom>
          <a:noFill/>
          <a:ln>
            <a:noFill/>
          </a:ln>
        </p:spPr>
        <p:txBody>
          <a:bodyPr anchorCtr="0" anchor="t" bIns="45700" lIns="91425" spcFirstLastPara="1" rIns="91425" wrap="square" tIns="45700">
            <a:spAutoFit/>
          </a:bodyPr>
          <a:lstStyle/>
          <a:p>
            <a:pPr indent="-336550" lvl="0" marL="457200" rtl="0" algn="l">
              <a:lnSpc>
                <a:spcPct val="115000"/>
              </a:lnSpc>
              <a:spcBef>
                <a:spcPts val="0"/>
              </a:spcBef>
              <a:spcAft>
                <a:spcPts val="0"/>
              </a:spcAft>
              <a:buClr>
                <a:schemeClr val="dk1"/>
              </a:buClr>
              <a:buSzPts val="1700"/>
              <a:buFont typeface="Open Sans"/>
              <a:buAutoNum type="arabicPeriod" startAt="3"/>
            </a:pPr>
            <a:r>
              <a:rPr b="1" lang="en-GB" sz="1700">
                <a:solidFill>
                  <a:schemeClr val="dk1"/>
                </a:solidFill>
                <a:latin typeface="Open Sans"/>
                <a:ea typeface="Open Sans"/>
                <a:cs typeface="Open Sans"/>
                <a:sym typeface="Open Sans"/>
              </a:rPr>
              <a:t>CEOS-ARD GitHub</a:t>
            </a:r>
            <a:endParaRPr b="1"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Overview</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Contents - </a:t>
            </a:r>
            <a:r>
              <a:rPr lang="en-GB" sz="1700">
                <a:solidFill>
                  <a:srgbClr val="9900FF"/>
                </a:solidFill>
                <a:latin typeface="Open Sans"/>
                <a:ea typeface="Open Sans"/>
                <a:cs typeface="Open Sans"/>
                <a:sym typeface="Open Sans"/>
              </a:rPr>
              <a:t>High-level overviews of the tools, to be expanded in separate dedicated documentation</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AutoNum type="arabicPeriod" startAt="3"/>
            </a:pPr>
            <a:r>
              <a:rPr b="1" lang="en-GB" sz="1700">
                <a:solidFill>
                  <a:schemeClr val="dk1"/>
                </a:solidFill>
                <a:latin typeface="Open Sans"/>
                <a:ea typeface="Open Sans"/>
                <a:cs typeface="Open Sans"/>
                <a:sym typeface="Open Sans"/>
              </a:rPr>
              <a:t>CEOS-ARD Products</a:t>
            </a:r>
            <a:endParaRPr b="1"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Self-assessment </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Peer Review</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Processing Levels</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AutoNum type="arabicPeriod" startAt="3"/>
            </a:pPr>
            <a:r>
              <a:rPr b="1" lang="en-GB" sz="1700">
                <a:solidFill>
                  <a:schemeClr val="dk1"/>
                </a:solidFill>
                <a:latin typeface="Open Sans"/>
                <a:ea typeface="Open Sans"/>
                <a:cs typeface="Open Sans"/>
                <a:sym typeface="Open Sans"/>
              </a:rPr>
              <a:t>Classification and Promotion</a:t>
            </a:r>
            <a:endParaRPr b="1"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Product Family Specifications</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Dataset Register</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Promotion</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a:pPr>
            <a:r>
              <a:rPr lang="en-GB" sz="1700">
                <a:solidFill>
                  <a:schemeClr val="dk1"/>
                </a:solidFill>
                <a:latin typeface="Open Sans"/>
                <a:ea typeface="Open Sans"/>
                <a:cs typeface="Open Sans"/>
                <a:sym typeface="Open Sans"/>
              </a:rPr>
              <a:t>CEOS-ARD Logo</a:t>
            </a:r>
            <a:endParaRPr sz="1700">
              <a:solidFill>
                <a:schemeClr val="dk1"/>
              </a:solidFill>
              <a:latin typeface="Open Sans"/>
              <a:ea typeface="Open Sans"/>
              <a:cs typeface="Open Sans"/>
              <a:sym typeface="Open Sans"/>
            </a:endParaRPr>
          </a:p>
          <a:p>
            <a:pPr indent="-336550" lvl="0" marL="457200" rtl="0" algn="l">
              <a:lnSpc>
                <a:spcPct val="115000"/>
              </a:lnSpc>
              <a:spcBef>
                <a:spcPts val="0"/>
              </a:spcBef>
              <a:spcAft>
                <a:spcPts val="0"/>
              </a:spcAft>
              <a:buClr>
                <a:schemeClr val="dk1"/>
              </a:buClr>
              <a:buSzPts val="1700"/>
              <a:buFont typeface="Open Sans"/>
              <a:buAutoNum type="arabicPeriod" startAt="3"/>
            </a:pPr>
            <a:r>
              <a:rPr b="1" lang="en-GB" sz="1700">
                <a:solidFill>
                  <a:schemeClr val="dk1"/>
                </a:solidFill>
                <a:latin typeface="Open Sans"/>
                <a:ea typeface="Open Sans"/>
                <a:cs typeface="Open Sans"/>
                <a:sym typeface="Open Sans"/>
              </a:rPr>
              <a:t>Advisory Notes</a:t>
            </a:r>
            <a:endParaRPr b="1" sz="17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3"/>
          <p:cNvSpPr txBox="1"/>
          <p:nvPr/>
        </p:nvSpPr>
        <p:spPr>
          <a:xfrm>
            <a:off x="351050" y="2011850"/>
            <a:ext cx="10401600" cy="3621900"/>
          </a:xfrm>
          <a:prstGeom prst="rect">
            <a:avLst/>
          </a:prstGeom>
          <a:noFill/>
          <a:ln>
            <a:noFill/>
          </a:ln>
        </p:spPr>
        <p:txBody>
          <a:bodyPr anchorCtr="0" anchor="t" bIns="45700" lIns="91425" spcFirstLastPara="1" rIns="91425" wrap="square" tIns="45700">
            <a:spAutoFit/>
          </a:bodyPr>
          <a:lstStyle/>
          <a:p>
            <a:pPr indent="-336550" lvl="0" marL="457200" rtl="0" algn="l">
              <a:lnSpc>
                <a:spcPct val="115000"/>
              </a:lnSpc>
              <a:spcBef>
                <a:spcPts val="0"/>
              </a:spcBef>
              <a:spcAft>
                <a:spcPts val="0"/>
              </a:spcAft>
              <a:buClr>
                <a:schemeClr val="dk1"/>
              </a:buClr>
              <a:buSzPts val="1700"/>
              <a:buFont typeface="Open Sans"/>
              <a:buAutoNum type="arabicPeriod" startAt="2"/>
            </a:pPr>
            <a:r>
              <a:rPr b="1" lang="en-GB" sz="1700">
                <a:solidFill>
                  <a:schemeClr val="dk1"/>
                </a:solidFill>
                <a:latin typeface="Open Sans"/>
                <a:ea typeface="Open Sans"/>
                <a:cs typeface="Open Sans"/>
                <a:sym typeface="Open Sans"/>
              </a:rPr>
              <a:t>Product Family Specifications</a:t>
            </a:r>
            <a:endParaRPr sz="1700">
              <a:solidFill>
                <a:schemeClr val="dk1"/>
              </a:solidFill>
              <a:latin typeface="Open Sans"/>
              <a:ea typeface="Open Sans"/>
              <a:cs typeface="Open Sans"/>
              <a:sym typeface="Open Sans"/>
            </a:endParaRPr>
          </a:p>
          <a:p>
            <a:pPr indent="-336550" lvl="1" marL="914400" rtl="0" algn="l">
              <a:lnSpc>
                <a:spcPct val="115000"/>
              </a:lnSpc>
              <a:spcBef>
                <a:spcPts val="0"/>
              </a:spcBef>
              <a:spcAft>
                <a:spcPts val="0"/>
              </a:spcAft>
              <a:buClr>
                <a:schemeClr val="dk1"/>
              </a:buClr>
              <a:buSzPts val="1700"/>
              <a:buFont typeface="Open Sans"/>
              <a:buAutoNum type="alphaLcPeriod" startAt="4"/>
            </a:pPr>
            <a:r>
              <a:rPr lang="en-GB" sz="1700">
                <a:solidFill>
                  <a:schemeClr val="dk1"/>
                </a:solidFill>
                <a:latin typeface="Open Sans"/>
                <a:ea typeface="Open Sans"/>
                <a:cs typeface="Open Sans"/>
                <a:sym typeface="Open Sans"/>
              </a:rPr>
              <a:t>PFS requirement edits and additions</a:t>
            </a:r>
            <a:r>
              <a:rPr lang="en-GB" sz="1700">
                <a:solidFill>
                  <a:schemeClr val="dk1"/>
                </a:solidFill>
                <a:latin typeface="Open Sans"/>
                <a:ea typeface="Open Sans"/>
                <a:cs typeface="Open Sans"/>
                <a:sym typeface="Open Sans"/>
              </a:rPr>
              <a:t> - </a:t>
            </a:r>
            <a:r>
              <a:rPr lang="en-GB" sz="1700">
                <a:solidFill>
                  <a:srgbClr val="9900FF"/>
                </a:solidFill>
                <a:latin typeface="Open Sans"/>
                <a:ea typeface="Open Sans"/>
                <a:cs typeface="Open Sans"/>
                <a:sym typeface="Open Sans"/>
              </a:rPr>
              <a:t>Best practice</a:t>
            </a:r>
            <a:r>
              <a:rPr lang="en-GB" sz="17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55600" lvl="2" marL="1371600" rtl="0" algn="l">
              <a:lnSpc>
                <a:spcPct val="115000"/>
              </a:lnSpc>
              <a:spcBef>
                <a:spcPts val="0"/>
              </a:spcBef>
              <a:spcAft>
                <a:spcPts val="0"/>
              </a:spcAft>
              <a:buClr>
                <a:schemeClr val="dk1"/>
              </a:buClr>
              <a:buSzPts val="2000"/>
              <a:buFont typeface="Open Sans"/>
              <a:buAutoNum type="romanLcPeriod"/>
            </a:pPr>
            <a:r>
              <a:rPr lang="en-GB" sz="2000">
                <a:solidFill>
                  <a:schemeClr val="dk1"/>
                </a:solidFill>
                <a:latin typeface="Open Sans"/>
                <a:ea typeface="Open Sans"/>
                <a:cs typeface="Open Sans"/>
                <a:sym typeface="Open Sans"/>
              </a:rPr>
              <a:t>Discussion is opened in the CEOS-ARD GitHub to edit or propose new PFS requirement(s)</a:t>
            </a:r>
            <a:endParaRPr sz="2000">
              <a:solidFill>
                <a:schemeClr val="dk1"/>
              </a:solidFill>
              <a:latin typeface="Open Sans"/>
              <a:ea typeface="Open Sans"/>
              <a:cs typeface="Open Sans"/>
              <a:sym typeface="Open Sans"/>
            </a:endParaRPr>
          </a:p>
          <a:p>
            <a:pPr indent="-355600" lvl="2" marL="1371600" rtl="0" algn="l">
              <a:lnSpc>
                <a:spcPct val="115000"/>
              </a:lnSpc>
              <a:spcBef>
                <a:spcPts val="0"/>
              </a:spcBef>
              <a:spcAft>
                <a:spcPts val="0"/>
              </a:spcAft>
              <a:buClr>
                <a:schemeClr val="dk1"/>
              </a:buClr>
              <a:buSzPts val="2000"/>
              <a:buFont typeface="Open Sans"/>
              <a:buAutoNum type="romanLcPeriod"/>
            </a:pPr>
            <a:r>
              <a:rPr lang="en-GB" sz="2000">
                <a:solidFill>
                  <a:schemeClr val="dk1"/>
                </a:solidFill>
                <a:latin typeface="Open Sans"/>
                <a:ea typeface="Open Sans"/>
                <a:cs typeface="Open Sans"/>
                <a:sym typeface="Open Sans"/>
              </a:rPr>
              <a:t>Dependencies identified and informed - </a:t>
            </a:r>
            <a:r>
              <a:rPr lang="en-GB" sz="1700">
                <a:solidFill>
                  <a:srgbClr val="9900FF"/>
                </a:solidFill>
                <a:latin typeface="Open Sans"/>
                <a:ea typeface="Open Sans"/>
                <a:cs typeface="Open Sans"/>
                <a:sym typeface="Open Sans"/>
              </a:rPr>
              <a:t>Where requirements are shared by multiple PFS, any changes must be agreed by the affected PFS developers</a:t>
            </a:r>
            <a:endParaRPr sz="2000">
              <a:solidFill>
                <a:schemeClr val="dk1"/>
              </a:solidFill>
              <a:latin typeface="Open Sans"/>
              <a:ea typeface="Open Sans"/>
              <a:cs typeface="Open Sans"/>
              <a:sym typeface="Open Sans"/>
            </a:endParaRPr>
          </a:p>
          <a:p>
            <a:pPr indent="-355600" lvl="2" marL="1371600" rtl="0" algn="l">
              <a:lnSpc>
                <a:spcPct val="115000"/>
              </a:lnSpc>
              <a:spcBef>
                <a:spcPts val="0"/>
              </a:spcBef>
              <a:spcAft>
                <a:spcPts val="0"/>
              </a:spcAft>
              <a:buClr>
                <a:schemeClr val="dk1"/>
              </a:buClr>
              <a:buSzPts val="2000"/>
              <a:buFont typeface="Open Sans"/>
              <a:buAutoNum type="romanLcPeriod"/>
            </a:pPr>
            <a:r>
              <a:rPr lang="en-GB" sz="2000">
                <a:solidFill>
                  <a:schemeClr val="dk1"/>
                </a:solidFill>
                <a:latin typeface="Open Sans"/>
                <a:ea typeface="Open Sans"/>
                <a:cs typeface="Open Sans"/>
                <a:sym typeface="Open Sans"/>
              </a:rPr>
              <a:t>Edits proposed to building blocks through the Editor tool - </a:t>
            </a:r>
            <a:r>
              <a:rPr lang="en-GB" sz="1700">
                <a:solidFill>
                  <a:srgbClr val="9900FF"/>
                </a:solidFill>
                <a:latin typeface="Open Sans"/>
                <a:ea typeface="Open Sans"/>
                <a:cs typeface="Open Sans"/>
                <a:sym typeface="Open Sans"/>
              </a:rPr>
              <a:t>Once agreed by PFS developers, edits to requirements are proposed and assigned a processing level (major, minor, or patch). Edits to multiple </a:t>
            </a:r>
            <a:r>
              <a:rPr lang="en-GB" sz="1700">
                <a:solidFill>
                  <a:srgbClr val="9900FF"/>
                </a:solidFill>
                <a:latin typeface="Open Sans"/>
                <a:ea typeface="Open Sans"/>
                <a:cs typeface="Open Sans"/>
                <a:sym typeface="Open Sans"/>
              </a:rPr>
              <a:t>requirements</a:t>
            </a:r>
            <a:r>
              <a:rPr lang="en-GB" sz="1700">
                <a:solidFill>
                  <a:srgbClr val="9900FF"/>
                </a:solidFill>
                <a:latin typeface="Open Sans"/>
                <a:ea typeface="Open Sans"/>
                <a:cs typeface="Open Sans"/>
                <a:sym typeface="Open Sans"/>
              </a:rPr>
              <a:t> can be grouped into one proposal.</a:t>
            </a:r>
            <a:endParaRPr sz="2000">
              <a:solidFill>
                <a:schemeClr val="dk1"/>
              </a:solidFill>
              <a:latin typeface="Open Sans"/>
              <a:ea typeface="Open Sans"/>
              <a:cs typeface="Open Sans"/>
              <a:sym typeface="Open Sans"/>
            </a:endParaRPr>
          </a:p>
          <a:p>
            <a:pPr indent="-355600" lvl="2" marL="1371600" rtl="0" algn="l">
              <a:lnSpc>
                <a:spcPct val="115000"/>
              </a:lnSpc>
              <a:spcBef>
                <a:spcPts val="0"/>
              </a:spcBef>
              <a:spcAft>
                <a:spcPts val="0"/>
              </a:spcAft>
              <a:buClr>
                <a:schemeClr val="dk1"/>
              </a:buClr>
              <a:buSzPts val="2000"/>
              <a:buFont typeface="Open Sans"/>
              <a:buAutoNum type="romanLcPeriod"/>
            </a:pPr>
            <a:r>
              <a:rPr lang="en-GB" sz="2000">
                <a:solidFill>
                  <a:schemeClr val="dk1"/>
                </a:solidFill>
                <a:latin typeface="Open Sans"/>
                <a:ea typeface="Open Sans"/>
                <a:cs typeface="Open Sans"/>
                <a:sym typeface="Open Sans"/>
              </a:rPr>
              <a:t>Decision is proposed to the CEOS-ARD OG - </a:t>
            </a:r>
            <a:r>
              <a:rPr lang="en-GB" sz="1700">
                <a:solidFill>
                  <a:srgbClr val="9900FF"/>
                </a:solidFill>
                <a:latin typeface="Open Sans"/>
                <a:ea typeface="Open Sans"/>
                <a:cs typeface="Open Sans"/>
                <a:sym typeface="Open Sans"/>
              </a:rPr>
              <a:t>For major and minor updates only?</a:t>
            </a:r>
            <a:endParaRPr/>
          </a:p>
        </p:txBody>
      </p:sp>
      <p:sp>
        <p:nvSpPr>
          <p:cNvPr id="107" name="Google Shape;107;p13"/>
          <p:cNvSpPr txBox="1"/>
          <p:nvPr/>
        </p:nvSpPr>
        <p:spPr>
          <a:xfrm>
            <a:off x="94025" y="103250"/>
            <a:ext cx="9389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Revised Structure (PFS</a:t>
            </a:r>
            <a:r>
              <a:rPr lang="en-GB" sz="4400">
                <a:solidFill>
                  <a:schemeClr val="lt1"/>
                </a:solidFill>
                <a:latin typeface="Montserrat"/>
                <a:ea typeface="Montserrat"/>
                <a:cs typeface="Montserrat"/>
                <a:sym typeface="Montserrat"/>
              </a:rPr>
              <a:t> edits</a:t>
            </a:r>
            <a:r>
              <a:rPr lang="en-GB" sz="4400">
                <a:solidFill>
                  <a:schemeClr val="lt1"/>
                </a:solidFill>
                <a:latin typeface="Montserrat"/>
                <a:ea typeface="Montserrat"/>
                <a:cs typeface="Montserrat"/>
                <a:sym typeface="Montserrat"/>
              </a:rPr>
              <a:t>)</a:t>
            </a:r>
            <a:endParaRPr>
              <a:latin typeface="Montserrat"/>
              <a:ea typeface="Montserrat"/>
              <a:cs typeface="Montserrat"/>
              <a:sym typeface="Montserrat"/>
            </a:endParaRPr>
          </a:p>
        </p:txBody>
      </p:sp>
      <p:sp>
        <p:nvSpPr>
          <p:cNvPr id="108" name="Google Shape;108;p13"/>
          <p:cNvSpPr txBox="1"/>
          <p:nvPr/>
        </p:nvSpPr>
        <p:spPr>
          <a:xfrm>
            <a:off x="518550" y="1242200"/>
            <a:ext cx="10401600" cy="369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600"/>
              </a:spcAft>
              <a:buNone/>
            </a:pPr>
            <a:r>
              <a:rPr i="1" lang="en-GB" sz="1800">
                <a:solidFill>
                  <a:schemeClr val="dk1"/>
                </a:solidFill>
                <a:latin typeface="Open Sans"/>
                <a:ea typeface="Open Sans"/>
                <a:cs typeface="Open Sans"/>
                <a:sym typeface="Open Sans"/>
              </a:rPr>
              <a:t>(Proposed) </a:t>
            </a:r>
            <a:r>
              <a:rPr b="1" lang="en-GB" sz="1800">
                <a:solidFill>
                  <a:schemeClr val="dk1"/>
                </a:solidFill>
                <a:latin typeface="Open Sans"/>
                <a:ea typeface="Open Sans"/>
                <a:cs typeface="Open Sans"/>
                <a:sym typeface="Open Sans"/>
              </a:rPr>
              <a:t>process for authoring and editing PFS Building Blocks:</a:t>
            </a:r>
            <a:endParaRPr b="1" sz="21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4"/>
          <p:cNvSpPr txBox="1"/>
          <p:nvPr/>
        </p:nvSpPr>
        <p:spPr>
          <a:xfrm>
            <a:off x="202225" y="1187650"/>
            <a:ext cx="11721900" cy="5156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None/>
            </a:pPr>
            <a:r>
              <a:rPr lang="en-GB" sz="2000">
                <a:solidFill>
                  <a:schemeClr val="dk1"/>
                </a:solidFill>
                <a:latin typeface="Open Sans"/>
                <a:ea typeface="Open Sans"/>
                <a:cs typeface="Open Sans"/>
                <a:sym typeface="Open Sans"/>
              </a:rPr>
              <a:t>At LSI-VC-18, we agreed to adopt the </a:t>
            </a:r>
            <a:r>
              <a:rPr b="1" lang="en-GB" sz="2000">
                <a:solidFill>
                  <a:schemeClr val="dk1"/>
                </a:solidFill>
                <a:latin typeface="Open Sans"/>
                <a:ea typeface="Open Sans"/>
                <a:cs typeface="Open Sans"/>
                <a:sym typeface="Open Sans"/>
              </a:rPr>
              <a:t>Semantic Versioning</a:t>
            </a:r>
            <a:r>
              <a:rPr lang="en-GB" sz="2000">
                <a:solidFill>
                  <a:schemeClr val="dk1"/>
                </a:solidFill>
                <a:latin typeface="Open Sans"/>
                <a:ea typeface="Open Sans"/>
                <a:cs typeface="Open Sans"/>
                <a:sym typeface="Open Sans"/>
              </a:rPr>
              <a:t> Convention for the PFS (</a:t>
            </a:r>
            <a:r>
              <a:rPr lang="en-GB" sz="2000" u="sng">
                <a:solidFill>
                  <a:schemeClr val="hlink"/>
                </a:solidFill>
                <a:latin typeface="Open Sans"/>
                <a:ea typeface="Open Sans"/>
                <a:cs typeface="Open Sans"/>
                <a:sym typeface="Open Sans"/>
                <a:hlinkClick r:id="rId3"/>
              </a:rPr>
              <a:t>https://semver.org/</a:t>
            </a:r>
            <a:r>
              <a:rPr lang="en-GB"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0" lvl="0" marL="0" rtl="0" algn="l">
              <a:lnSpc>
                <a:spcPct val="115000"/>
              </a:lnSpc>
              <a:spcBef>
                <a:spcPts val="600"/>
              </a:spcBef>
              <a:spcAft>
                <a:spcPts val="0"/>
              </a:spcAft>
              <a:buNone/>
            </a:pPr>
            <a:r>
              <a:rPr lang="en-GB" sz="2000">
                <a:solidFill>
                  <a:schemeClr val="dk1"/>
                </a:solidFill>
                <a:latin typeface="Open Sans"/>
                <a:ea typeface="Open Sans"/>
                <a:cs typeface="Open Sans"/>
                <a:sym typeface="Open Sans"/>
              </a:rPr>
              <a:t>With each update to individual PFS, a new version number is issued. Semantic versioning increments version numbers by </a:t>
            </a:r>
            <a:r>
              <a:rPr lang="en-GB" sz="2000">
                <a:solidFill>
                  <a:schemeClr val="dk1"/>
                </a:solidFill>
                <a:highlight>
                  <a:srgbClr val="EA9999"/>
                </a:highlight>
                <a:latin typeface="Open Sans"/>
                <a:ea typeface="Open Sans"/>
                <a:cs typeface="Open Sans"/>
                <a:sym typeface="Open Sans"/>
              </a:rPr>
              <a:t>‘major’</a:t>
            </a:r>
            <a:r>
              <a:rPr lang="en-GB" sz="2000">
                <a:solidFill>
                  <a:schemeClr val="dk1"/>
                </a:solidFill>
                <a:latin typeface="Open Sans"/>
                <a:ea typeface="Open Sans"/>
                <a:cs typeface="Open Sans"/>
                <a:sym typeface="Open Sans"/>
              </a:rPr>
              <a:t>, </a:t>
            </a:r>
            <a:r>
              <a:rPr lang="en-GB" sz="2000">
                <a:solidFill>
                  <a:schemeClr val="dk1"/>
                </a:solidFill>
                <a:highlight>
                  <a:srgbClr val="FFF2CC"/>
                </a:highlight>
                <a:latin typeface="Open Sans"/>
                <a:ea typeface="Open Sans"/>
                <a:cs typeface="Open Sans"/>
                <a:sym typeface="Open Sans"/>
              </a:rPr>
              <a:t>‘minor’</a:t>
            </a:r>
            <a:r>
              <a:rPr lang="en-GB" sz="2000">
                <a:solidFill>
                  <a:schemeClr val="dk1"/>
                </a:solidFill>
                <a:latin typeface="Open Sans"/>
                <a:ea typeface="Open Sans"/>
                <a:cs typeface="Open Sans"/>
                <a:sym typeface="Open Sans"/>
              </a:rPr>
              <a:t>, and </a:t>
            </a:r>
            <a:r>
              <a:rPr lang="en-GB" sz="2000">
                <a:solidFill>
                  <a:schemeClr val="dk1"/>
                </a:solidFill>
                <a:highlight>
                  <a:srgbClr val="D0E0E3"/>
                </a:highlight>
                <a:latin typeface="Open Sans"/>
                <a:ea typeface="Open Sans"/>
                <a:cs typeface="Open Sans"/>
                <a:sym typeface="Open Sans"/>
              </a:rPr>
              <a:t>‘patch’</a:t>
            </a:r>
            <a:r>
              <a:rPr lang="en-GB" sz="2000">
                <a:solidFill>
                  <a:schemeClr val="dk1"/>
                </a:solidFill>
                <a:latin typeface="Open Sans"/>
                <a:ea typeface="Open Sans"/>
                <a:cs typeface="Open Sans"/>
                <a:sym typeface="Open Sans"/>
              </a:rPr>
              <a:t> updates (in the order major.minor.patch). Data providers compliant with a legacy PFS version will not lose their CEOS-ARD compliance for this version, but are encouraged to self-assess their products against the newest version.</a:t>
            </a:r>
            <a:endParaRPr sz="2000">
              <a:solidFill>
                <a:schemeClr val="dk1"/>
              </a:solidFill>
              <a:latin typeface="Open Sans"/>
              <a:ea typeface="Open Sans"/>
              <a:cs typeface="Open Sans"/>
              <a:sym typeface="Open Sans"/>
            </a:endParaRPr>
          </a:p>
          <a:p>
            <a:pPr indent="-355600" lvl="0" marL="457200" rtl="0" algn="l">
              <a:lnSpc>
                <a:spcPct val="115000"/>
              </a:lnSpc>
              <a:spcBef>
                <a:spcPts val="600"/>
              </a:spcBef>
              <a:spcAft>
                <a:spcPts val="0"/>
              </a:spcAft>
              <a:buClr>
                <a:schemeClr val="dk1"/>
              </a:buClr>
              <a:buSzPts val="2000"/>
              <a:buFont typeface="Open Sans"/>
              <a:buAutoNum type="arabicPeriod"/>
            </a:pPr>
            <a:r>
              <a:rPr lang="en-GB" sz="2000">
                <a:solidFill>
                  <a:schemeClr val="dk1"/>
                </a:solidFill>
                <a:highlight>
                  <a:srgbClr val="EA9999"/>
                </a:highlight>
                <a:latin typeface="Open Sans"/>
                <a:ea typeface="Open Sans"/>
                <a:cs typeface="Open Sans"/>
                <a:sym typeface="Open Sans"/>
              </a:rPr>
              <a:t>‘Major’</a:t>
            </a:r>
            <a:r>
              <a:rPr lang="en-GB" sz="2000">
                <a:solidFill>
                  <a:schemeClr val="dk1"/>
                </a:solidFill>
                <a:latin typeface="Open Sans"/>
                <a:ea typeface="Open Sans"/>
                <a:cs typeface="Open Sans"/>
                <a:sym typeface="Open Sans"/>
              </a:rPr>
              <a:t> updates constitute any breaking change(s) to the PFS. Any instance where an update will affect the compliance of an existing product warrants a major version increment to the PFS.</a:t>
            </a:r>
            <a:endParaRPr sz="2000">
              <a:solidFill>
                <a:schemeClr val="dk1"/>
              </a:solidFill>
              <a:latin typeface="Open Sans"/>
              <a:ea typeface="Open Sans"/>
              <a:cs typeface="Open Sans"/>
              <a:sym typeface="Open Sans"/>
            </a:endParaRPr>
          </a:p>
          <a:p>
            <a:pPr indent="-355600" lvl="0" marL="457200" rtl="0" algn="l">
              <a:lnSpc>
                <a:spcPct val="115000"/>
              </a:lnSpc>
              <a:spcBef>
                <a:spcPts val="0"/>
              </a:spcBef>
              <a:spcAft>
                <a:spcPts val="0"/>
              </a:spcAft>
              <a:buClr>
                <a:schemeClr val="dk1"/>
              </a:buClr>
              <a:buSzPts val="2000"/>
              <a:buFont typeface="Open Sans"/>
              <a:buAutoNum type="arabicPeriod" startAt="2"/>
            </a:pPr>
            <a:r>
              <a:rPr lang="en-GB" sz="2000">
                <a:solidFill>
                  <a:schemeClr val="dk1"/>
                </a:solidFill>
                <a:highlight>
                  <a:srgbClr val="FFF2CC"/>
                </a:highlight>
                <a:latin typeface="Open Sans"/>
                <a:ea typeface="Open Sans"/>
                <a:cs typeface="Open Sans"/>
                <a:sym typeface="Open Sans"/>
              </a:rPr>
              <a:t>‘Minor’</a:t>
            </a:r>
            <a:r>
              <a:rPr lang="en-GB" sz="2000">
                <a:solidFill>
                  <a:schemeClr val="dk1"/>
                </a:solidFill>
                <a:latin typeface="Open Sans"/>
                <a:ea typeface="Open Sans"/>
                <a:cs typeface="Open Sans"/>
                <a:sym typeface="Open Sans"/>
              </a:rPr>
              <a:t> updates constitute any addition or change to the PFS that retain backward compatibility with the major version. Minor updates should not affect the compliance of existing products under the current major version.</a:t>
            </a:r>
            <a:endParaRPr sz="2000">
              <a:solidFill>
                <a:schemeClr val="dk1"/>
              </a:solidFill>
              <a:latin typeface="Open Sans"/>
              <a:ea typeface="Open Sans"/>
              <a:cs typeface="Open Sans"/>
              <a:sym typeface="Open Sans"/>
            </a:endParaRPr>
          </a:p>
          <a:p>
            <a:pPr indent="-355600" lvl="0" marL="457200" rtl="0" algn="l">
              <a:lnSpc>
                <a:spcPct val="115000"/>
              </a:lnSpc>
              <a:spcBef>
                <a:spcPts val="0"/>
              </a:spcBef>
              <a:spcAft>
                <a:spcPts val="0"/>
              </a:spcAft>
              <a:buClr>
                <a:schemeClr val="dk1"/>
              </a:buClr>
              <a:buSzPts val="2000"/>
              <a:buFont typeface="Open Sans"/>
              <a:buAutoNum type="arabicPeriod" startAt="2"/>
            </a:pPr>
            <a:r>
              <a:rPr lang="en-GB" sz="2000">
                <a:solidFill>
                  <a:schemeClr val="dk1"/>
                </a:solidFill>
                <a:highlight>
                  <a:srgbClr val="D0E0E3"/>
                </a:highlight>
                <a:latin typeface="Open Sans"/>
                <a:ea typeface="Open Sans"/>
                <a:cs typeface="Open Sans"/>
                <a:sym typeface="Open Sans"/>
              </a:rPr>
              <a:t>‘Patch’</a:t>
            </a:r>
            <a:r>
              <a:rPr lang="en-GB" sz="2000">
                <a:solidFill>
                  <a:schemeClr val="dk1"/>
                </a:solidFill>
                <a:latin typeface="Open Sans"/>
                <a:ea typeface="Open Sans"/>
                <a:cs typeface="Open Sans"/>
                <a:sym typeface="Open Sans"/>
              </a:rPr>
              <a:t> updates constitute any backward compatible bug fixes or editorial changes to the PFS.</a:t>
            </a:r>
            <a:endParaRPr sz="2000">
              <a:solidFill>
                <a:schemeClr val="dk1"/>
              </a:solidFill>
              <a:latin typeface="Open Sans"/>
              <a:ea typeface="Open Sans"/>
              <a:cs typeface="Open Sans"/>
              <a:sym typeface="Open Sans"/>
            </a:endParaRPr>
          </a:p>
        </p:txBody>
      </p:sp>
      <p:sp>
        <p:nvSpPr>
          <p:cNvPr id="114" name="Google Shape;114;p14"/>
          <p:cNvSpPr txBox="1"/>
          <p:nvPr/>
        </p:nvSpPr>
        <p:spPr>
          <a:xfrm>
            <a:off x="94025" y="103250"/>
            <a:ext cx="9389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Revised Structure (Versioning)</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nvSpPr>
        <p:spPr>
          <a:xfrm>
            <a:off x="94025" y="103250"/>
            <a:ext cx="9389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Versioning examples</a:t>
            </a:r>
            <a:endParaRPr>
              <a:latin typeface="Montserrat"/>
              <a:ea typeface="Montserrat"/>
              <a:cs typeface="Montserrat"/>
              <a:sym typeface="Montserrat"/>
            </a:endParaRPr>
          </a:p>
        </p:txBody>
      </p:sp>
      <p:sp>
        <p:nvSpPr>
          <p:cNvPr id="120" name="Google Shape;120;p15"/>
          <p:cNvSpPr txBox="1"/>
          <p:nvPr/>
        </p:nvSpPr>
        <p:spPr>
          <a:xfrm>
            <a:off x="175500" y="1424450"/>
            <a:ext cx="11721900" cy="4294500"/>
          </a:xfrm>
          <a:prstGeom prst="rect">
            <a:avLst/>
          </a:prstGeom>
          <a:noFill/>
          <a:ln>
            <a:noFill/>
          </a:ln>
        </p:spPr>
        <p:txBody>
          <a:bodyPr anchorCtr="0" anchor="t" bIns="45700" lIns="91425" spcFirstLastPara="1" rIns="91425" wrap="square" tIns="45700">
            <a:spAutoFit/>
          </a:bodyPr>
          <a:lstStyle/>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Adding a threshold requirement </a:t>
            </a:r>
            <a:r>
              <a:rPr lang="en-GB" sz="2100">
                <a:solidFill>
                  <a:schemeClr val="dk1"/>
                </a:solidFill>
                <a:latin typeface="Open Sans"/>
                <a:ea typeface="Open Sans"/>
                <a:cs typeface="Open Sans"/>
                <a:sym typeface="Open Sans"/>
              </a:rPr>
              <a:t>(</a:t>
            </a:r>
            <a:r>
              <a:rPr lang="en-GB" sz="2100">
                <a:solidFill>
                  <a:schemeClr val="dk1"/>
                </a:solidFill>
                <a:highlight>
                  <a:srgbClr val="EA9999"/>
                </a:highlight>
                <a:latin typeface="Open Sans"/>
                <a:ea typeface="Open Sans"/>
                <a:cs typeface="Open Sans"/>
                <a:sym typeface="Open Sans"/>
              </a:rPr>
              <a:t>major)</a:t>
            </a:r>
            <a:endParaRPr sz="2100">
              <a:solidFill>
                <a:schemeClr val="dk1"/>
              </a:solidFill>
              <a:highlight>
                <a:srgbClr val="EA9999"/>
              </a:highlight>
              <a:latin typeface="Open Sans"/>
              <a:ea typeface="Open Sans"/>
              <a:cs typeface="Open Sans"/>
              <a:sym typeface="Open Sans"/>
            </a:endParaRPr>
          </a:p>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Changing for example that dates must be provided in ISO8601 (YYYY-MM-DD) instead of e.g. MM/DD/YYYY (</a:t>
            </a:r>
            <a:r>
              <a:rPr lang="en-GB" sz="2100">
                <a:solidFill>
                  <a:schemeClr val="dk1"/>
                </a:solidFill>
                <a:highlight>
                  <a:srgbClr val="EA9999"/>
                </a:highlight>
                <a:latin typeface="Open Sans"/>
                <a:ea typeface="Open Sans"/>
                <a:cs typeface="Open Sans"/>
                <a:sym typeface="Open Sans"/>
              </a:rPr>
              <a:t>major)</a:t>
            </a:r>
            <a:endParaRPr sz="2100">
              <a:solidFill>
                <a:schemeClr val="dk1"/>
              </a:solidFill>
              <a:highlight>
                <a:srgbClr val="EA9999"/>
              </a:highlight>
              <a:latin typeface="Open Sans"/>
              <a:ea typeface="Open Sans"/>
              <a:cs typeface="Open Sans"/>
              <a:sym typeface="Open Sans"/>
            </a:endParaRPr>
          </a:p>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Adding a goal requirement (</a:t>
            </a:r>
            <a:r>
              <a:rPr lang="en-GB" sz="2100">
                <a:solidFill>
                  <a:schemeClr val="dk1"/>
                </a:solidFill>
                <a:highlight>
                  <a:srgbClr val="FFF2CC"/>
                </a:highlight>
                <a:latin typeface="Open Sans"/>
                <a:ea typeface="Open Sans"/>
                <a:cs typeface="Open Sans"/>
                <a:sym typeface="Open Sans"/>
              </a:rPr>
              <a:t>minor)</a:t>
            </a:r>
            <a:endParaRPr sz="2100">
              <a:solidFill>
                <a:schemeClr val="dk1"/>
              </a:solidFill>
              <a:latin typeface="Open Sans"/>
              <a:ea typeface="Open Sans"/>
              <a:cs typeface="Open Sans"/>
              <a:sym typeface="Open Sans"/>
            </a:endParaRPr>
          </a:p>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Allowing ISO8601 in addition to MM/DD/YYYY as format </a:t>
            </a:r>
            <a:r>
              <a:rPr lang="en-GB" sz="2100">
                <a:solidFill>
                  <a:schemeClr val="dk1"/>
                </a:solidFill>
                <a:latin typeface="Open Sans"/>
                <a:ea typeface="Open Sans"/>
                <a:cs typeface="Open Sans"/>
                <a:sym typeface="Open Sans"/>
              </a:rPr>
              <a:t>(</a:t>
            </a:r>
            <a:r>
              <a:rPr lang="en-GB" sz="2100">
                <a:solidFill>
                  <a:schemeClr val="dk1"/>
                </a:solidFill>
                <a:highlight>
                  <a:srgbClr val="FFF2CC"/>
                </a:highlight>
                <a:latin typeface="Open Sans"/>
                <a:ea typeface="Open Sans"/>
                <a:cs typeface="Open Sans"/>
                <a:sym typeface="Open Sans"/>
              </a:rPr>
              <a:t>minor)</a:t>
            </a:r>
            <a:endParaRPr sz="2100">
              <a:solidFill>
                <a:schemeClr val="dk1"/>
              </a:solidFill>
              <a:latin typeface="Open Sans"/>
              <a:ea typeface="Open Sans"/>
              <a:cs typeface="Open Sans"/>
              <a:sym typeface="Open Sans"/>
            </a:endParaRPr>
          </a:p>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Removing a threshold or goal requirement </a:t>
            </a:r>
            <a:r>
              <a:rPr lang="en-GB" sz="2100">
                <a:solidFill>
                  <a:schemeClr val="dk1"/>
                </a:solidFill>
                <a:latin typeface="Open Sans"/>
                <a:ea typeface="Open Sans"/>
                <a:cs typeface="Open Sans"/>
                <a:sym typeface="Open Sans"/>
              </a:rPr>
              <a:t>(</a:t>
            </a:r>
            <a:r>
              <a:rPr lang="en-GB" sz="2100">
                <a:solidFill>
                  <a:schemeClr val="dk1"/>
                </a:solidFill>
                <a:highlight>
                  <a:srgbClr val="FFF2CC"/>
                </a:highlight>
                <a:latin typeface="Open Sans"/>
                <a:ea typeface="Open Sans"/>
                <a:cs typeface="Open Sans"/>
                <a:sym typeface="Open Sans"/>
              </a:rPr>
              <a:t>minor)</a:t>
            </a:r>
            <a:endParaRPr sz="2100">
              <a:solidFill>
                <a:schemeClr val="dk1"/>
              </a:solidFill>
              <a:latin typeface="Open Sans"/>
              <a:ea typeface="Open Sans"/>
              <a:cs typeface="Open Sans"/>
              <a:sym typeface="Open Sans"/>
            </a:endParaRPr>
          </a:p>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Fixing a typo (</a:t>
            </a:r>
            <a:r>
              <a:rPr lang="en-GB" sz="2100">
                <a:solidFill>
                  <a:schemeClr val="dk1"/>
                </a:solidFill>
                <a:highlight>
                  <a:srgbClr val="D0E0E3"/>
                </a:highlight>
                <a:latin typeface="Open Sans"/>
                <a:ea typeface="Open Sans"/>
                <a:cs typeface="Open Sans"/>
                <a:sym typeface="Open Sans"/>
              </a:rPr>
              <a:t>patch</a:t>
            </a:r>
            <a:r>
              <a:rPr lang="en-GB" sz="2100">
                <a:solidFill>
                  <a:schemeClr val="dk1"/>
                </a:solidFill>
                <a:latin typeface="Open Sans"/>
                <a:ea typeface="Open Sans"/>
                <a:cs typeface="Open Sans"/>
                <a:sym typeface="Open Sans"/>
              </a:rPr>
              <a:t>)</a:t>
            </a:r>
            <a:endParaRPr sz="2100">
              <a:solidFill>
                <a:schemeClr val="dk1"/>
              </a:solidFill>
              <a:latin typeface="Open Sans"/>
              <a:ea typeface="Open Sans"/>
              <a:cs typeface="Open Sans"/>
              <a:sym typeface="Open Sans"/>
            </a:endParaRPr>
          </a:p>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Changing the layout or sentence structure (</a:t>
            </a:r>
            <a:r>
              <a:rPr lang="en-GB" sz="2100">
                <a:solidFill>
                  <a:schemeClr val="dk1"/>
                </a:solidFill>
                <a:highlight>
                  <a:srgbClr val="D0E0E3"/>
                </a:highlight>
                <a:latin typeface="Open Sans"/>
                <a:ea typeface="Open Sans"/>
                <a:cs typeface="Open Sans"/>
                <a:sym typeface="Open Sans"/>
              </a:rPr>
              <a:t>patch</a:t>
            </a:r>
            <a:r>
              <a:rPr lang="en-GB" sz="2100">
                <a:solidFill>
                  <a:schemeClr val="dk1"/>
                </a:solidFill>
                <a:latin typeface="Open Sans"/>
                <a:ea typeface="Open Sans"/>
                <a:cs typeface="Open Sans"/>
                <a:sym typeface="Open Sans"/>
              </a:rPr>
              <a:t>)</a:t>
            </a:r>
            <a:endParaRPr sz="2100">
              <a:solidFill>
                <a:schemeClr val="dk1"/>
              </a:solidFill>
              <a:latin typeface="Open Sans"/>
              <a:ea typeface="Open Sans"/>
              <a:cs typeface="Open Sans"/>
              <a:sym typeface="Open Sans"/>
            </a:endParaRPr>
          </a:p>
          <a:p>
            <a:pPr indent="-361950" lvl="0" marL="457200" rtl="0" algn="l">
              <a:lnSpc>
                <a:spcPct val="150000"/>
              </a:lnSpc>
              <a:spcBef>
                <a:spcPts val="0"/>
              </a:spcBef>
              <a:spcAft>
                <a:spcPts val="0"/>
              </a:spcAft>
              <a:buClr>
                <a:schemeClr val="dk1"/>
              </a:buClr>
              <a:buSzPts val="2100"/>
              <a:buFont typeface="Open Sans"/>
              <a:buChar char="●"/>
            </a:pPr>
            <a:r>
              <a:rPr lang="en-GB" sz="2100">
                <a:solidFill>
                  <a:schemeClr val="dk1"/>
                </a:solidFill>
                <a:latin typeface="Open Sans"/>
                <a:ea typeface="Open Sans"/>
                <a:cs typeface="Open Sans"/>
                <a:sym typeface="Open Sans"/>
              </a:rPr>
              <a:t>Clarifications (</a:t>
            </a:r>
            <a:r>
              <a:rPr lang="en-GB" sz="2100">
                <a:solidFill>
                  <a:schemeClr val="dk1"/>
                </a:solidFill>
                <a:highlight>
                  <a:srgbClr val="D0E0E3"/>
                </a:highlight>
                <a:latin typeface="Open Sans"/>
                <a:ea typeface="Open Sans"/>
                <a:cs typeface="Open Sans"/>
                <a:sym typeface="Open Sans"/>
              </a:rPr>
              <a:t>patch</a:t>
            </a:r>
            <a:r>
              <a:rPr lang="en-GB" sz="2100">
                <a:solidFill>
                  <a:schemeClr val="dk1"/>
                </a:solidFill>
                <a:latin typeface="Open Sans"/>
                <a:ea typeface="Open Sans"/>
                <a:cs typeface="Open Sans"/>
                <a:sym typeface="Open Sans"/>
              </a:rPr>
              <a:t> [usually]</a:t>
            </a:r>
            <a:r>
              <a:rPr lang="en-GB" sz="2100">
                <a:solidFill>
                  <a:schemeClr val="dk1"/>
                </a:solidFill>
                <a:latin typeface="Open Sans"/>
                <a:ea typeface="Open Sans"/>
                <a:cs typeface="Open Sans"/>
                <a:sym typeface="Open Sans"/>
              </a:rPr>
              <a:t>)</a:t>
            </a:r>
            <a:endParaRPr sz="21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